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3"/>
  </p:notesMasterIdLst>
  <p:handoutMasterIdLst>
    <p:handoutMasterId r:id="rId44"/>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300"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4" autoAdjust="0"/>
    <p:restoredTop sz="94660"/>
  </p:normalViewPr>
  <p:slideViewPr>
    <p:cSldViewPr>
      <p:cViewPr varScale="1">
        <p:scale>
          <a:sx n="152" d="100"/>
          <a:sy n="152" d="100"/>
        </p:scale>
        <p:origin x="654" y="132"/>
      </p:cViewPr>
      <p:guideLst>
        <p:guide orient="horz" pos="1620"/>
        <p:guide pos="2880"/>
      </p:guideLst>
    </p:cSldViewPr>
  </p:slideViewPr>
  <p:notesTextViewPr>
    <p:cViewPr>
      <p:scale>
        <a:sx n="3" d="2"/>
        <a:sy n="3" d="2"/>
      </p:scale>
      <p:origin x="0" y="0"/>
    </p:cViewPr>
  </p:notesText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1FC9-5689-4322-B494-AB18EB5F02E0}" type="datetimeFigureOut">
              <a:rPr lang="en-US" smtClean="0"/>
              <a:t>8/19/2021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30690-3D1F-4C18-B492-033F1BA130D8}" type="slidenum">
              <a:rPr lang="en-US" smtClean="0"/>
              <a:t>‹#›</a:t>
            </a:fld>
            <a:endParaRPr lang="en-US"/>
          </a:p>
        </p:txBody>
      </p:sp>
    </p:spTree>
    <p:extLst>
      <p:ext uri="{BB962C8B-B14F-4D97-AF65-F5344CB8AC3E}">
        <p14:creationId xmlns:p14="http://schemas.microsoft.com/office/powerpoint/2010/main" val="134413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18C8E-05E9-43B3-8786-AF9A1B09C057}"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1832C-CC0C-4BDC-95A7-4FA9D2FA234A}" type="slidenum">
              <a:rPr lang="en-US" smtClean="0"/>
              <a:t>‹#›</a:t>
            </a:fld>
            <a:endParaRPr lang="en-US"/>
          </a:p>
        </p:txBody>
      </p:sp>
    </p:spTree>
    <p:extLst>
      <p:ext uri="{BB962C8B-B14F-4D97-AF65-F5344CB8AC3E}">
        <p14:creationId xmlns:p14="http://schemas.microsoft.com/office/powerpoint/2010/main" val="209136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12</a:t>
            </a:fld>
            <a:endParaRPr lang="en-US"/>
          </a:p>
        </p:txBody>
      </p:sp>
    </p:spTree>
    <p:extLst>
      <p:ext uri="{BB962C8B-B14F-4D97-AF65-F5344CB8AC3E}">
        <p14:creationId xmlns:p14="http://schemas.microsoft.com/office/powerpoint/2010/main" val="8941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40</a:t>
            </a:fld>
            <a:endParaRPr lang="en-US"/>
          </a:p>
        </p:txBody>
      </p:sp>
    </p:spTree>
    <p:extLst>
      <p:ext uri="{BB962C8B-B14F-4D97-AF65-F5344CB8AC3E}">
        <p14:creationId xmlns:p14="http://schemas.microsoft.com/office/powerpoint/2010/main" val="301457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13</a:t>
            </a:fld>
            <a:endParaRPr lang="en-US"/>
          </a:p>
        </p:txBody>
      </p:sp>
    </p:spTree>
    <p:extLst>
      <p:ext uri="{BB962C8B-B14F-4D97-AF65-F5344CB8AC3E}">
        <p14:creationId xmlns:p14="http://schemas.microsoft.com/office/powerpoint/2010/main" val="367422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18</a:t>
            </a:fld>
            <a:endParaRPr lang="en-US"/>
          </a:p>
        </p:txBody>
      </p:sp>
    </p:spTree>
    <p:extLst>
      <p:ext uri="{BB962C8B-B14F-4D97-AF65-F5344CB8AC3E}">
        <p14:creationId xmlns:p14="http://schemas.microsoft.com/office/powerpoint/2010/main" val="29961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19</a:t>
            </a:fld>
            <a:endParaRPr lang="en-US"/>
          </a:p>
        </p:txBody>
      </p:sp>
    </p:spTree>
    <p:extLst>
      <p:ext uri="{BB962C8B-B14F-4D97-AF65-F5344CB8AC3E}">
        <p14:creationId xmlns:p14="http://schemas.microsoft.com/office/powerpoint/2010/main" val="45377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24</a:t>
            </a:fld>
            <a:endParaRPr lang="en-US"/>
          </a:p>
        </p:txBody>
      </p:sp>
    </p:spTree>
    <p:extLst>
      <p:ext uri="{BB962C8B-B14F-4D97-AF65-F5344CB8AC3E}">
        <p14:creationId xmlns:p14="http://schemas.microsoft.com/office/powerpoint/2010/main" val="25229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26</a:t>
            </a:fld>
            <a:endParaRPr lang="en-US"/>
          </a:p>
        </p:txBody>
      </p:sp>
    </p:spTree>
    <p:extLst>
      <p:ext uri="{BB962C8B-B14F-4D97-AF65-F5344CB8AC3E}">
        <p14:creationId xmlns:p14="http://schemas.microsoft.com/office/powerpoint/2010/main" val="222429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27</a:t>
            </a:fld>
            <a:endParaRPr lang="en-US"/>
          </a:p>
        </p:txBody>
      </p:sp>
    </p:spTree>
    <p:extLst>
      <p:ext uri="{BB962C8B-B14F-4D97-AF65-F5344CB8AC3E}">
        <p14:creationId xmlns:p14="http://schemas.microsoft.com/office/powerpoint/2010/main" val="13206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28</a:t>
            </a:fld>
            <a:endParaRPr lang="en-US"/>
          </a:p>
        </p:txBody>
      </p:sp>
    </p:spTree>
    <p:extLst>
      <p:ext uri="{BB962C8B-B14F-4D97-AF65-F5344CB8AC3E}">
        <p14:creationId xmlns:p14="http://schemas.microsoft.com/office/powerpoint/2010/main" val="190270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5E-6F8A-4B32-B264-229C9D324A72}" type="slidenum">
              <a:rPr lang="en-US" smtClean="0"/>
              <a:t>30</a:t>
            </a:fld>
            <a:endParaRPr lang="en-US"/>
          </a:p>
        </p:txBody>
      </p:sp>
    </p:spTree>
    <p:extLst>
      <p:ext uri="{BB962C8B-B14F-4D97-AF65-F5344CB8AC3E}">
        <p14:creationId xmlns:p14="http://schemas.microsoft.com/office/powerpoint/2010/main" val="371251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29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Usage Language (Slide 2)">
    <p:spTree>
      <p:nvGrpSpPr>
        <p:cNvPr id="1" name=""/>
        <p:cNvGrpSpPr/>
        <p:nvPr/>
      </p:nvGrpSpPr>
      <p:grpSpPr>
        <a:xfrm>
          <a:off x="0" y="0"/>
          <a:ext cx="0" cy="0"/>
          <a:chOff x="0" y="0"/>
          <a:chExt cx="0" cy="0"/>
        </a:xfrm>
      </p:grpSpPr>
      <p:grpSp>
        <p:nvGrpSpPr>
          <p:cNvPr id="4" name="Group 3"/>
          <p:cNvGrpSpPr/>
          <p:nvPr userDrawn="1"/>
        </p:nvGrpSpPr>
        <p:grpSpPr>
          <a:xfrm>
            <a:off x="0" y="469557"/>
            <a:ext cx="9144000" cy="4673943"/>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3457739" y="6037487"/>
              <a:ext cx="5288200" cy="369332"/>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2018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a:t>
              </a:r>
              <a:r>
                <a:rPr lang="en-US" sz="1350" dirty="0" smtClean="0">
                  <a:latin typeface="Yu Gothic" panose="020B0400000000000000" pitchFamily="34" charset="-128"/>
                  <a:ea typeface="Yu Gothic" panose="020B0400000000000000" pitchFamily="34" charset="-128"/>
                </a:rPr>
                <a:t>with </a:t>
              </a:r>
              <a:r>
                <a:rPr lang="en-US" sz="1350" dirty="0" smtClean="0">
                  <a:latin typeface="Yu Gothic" panose="020B0400000000000000" pitchFamily="34" charset="-128"/>
                  <a:ea typeface="Yu Gothic" panose="020B0400000000000000" pitchFamily="34" charset="-128"/>
                </a:rPr>
                <a:t>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of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r>
                <a:rPr lang="en-US" sz="1350" dirty="0" smtClean="0">
                  <a:latin typeface="Yu Gothic" panose="020B0400000000000000" pitchFamily="34" charset="-128"/>
                  <a:ea typeface="Yu Gothic" panose="020B0400000000000000" pitchFamily="34" charset="-128"/>
                </a:rPr>
                <a:t>.</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54108"/>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652805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39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2"/>
          <a:srcRect t="48748" r="-28" b="13547"/>
          <a:stretch/>
        </p:blipFill>
        <p:spPr>
          <a:xfrm>
            <a:off x="0" y="4507264"/>
            <a:ext cx="9144000" cy="636236"/>
          </a:xfrm>
          <a:prstGeom prst="rect">
            <a:avLst/>
          </a:prstGeom>
        </p:spPr>
      </p:pic>
      <p:pic>
        <p:nvPicPr>
          <p:cNvPr id="5" name="Picture 4"/>
          <p:cNvPicPr>
            <a:picLocks noChangeAspect="1"/>
          </p:cNvPicPr>
          <p:nvPr userDrawn="1"/>
        </p:nvPicPr>
        <p:blipFill rotWithShape="1">
          <a:blip r:embed="rId13"/>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5" r:id="rId4"/>
    <p:sldLayoutId id="2147483674" r:id="rId5"/>
    <p:sldLayoutId id="2147483662" r:id="rId6"/>
    <p:sldLayoutId id="2147483664" r:id="rId7"/>
    <p:sldLayoutId id="2147483672" r:id="rId8"/>
    <p:sldLayoutId id="2147483666" r:id="rId9"/>
    <p:sldLayoutId id="2147483667" r:id="rId10"/>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ASTM1224"/><Relationship Id="rId2" Type="http://schemas.openxmlformats.org/officeDocument/2006/relationships/hyperlink" Target="#ASHRAE_Table3"/><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continuousinsulation.org/topical-library/thermal-insulation" TargetMode="External"/><Relationship Id="rId2" Type="http://schemas.openxmlformats.org/officeDocument/2006/relationships/hyperlink" Target="https://www.continuousinsulation.org/air-space-r-valu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ppliedbuildingtech.com/rr/1601-0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Air Space R-Value</a:t>
            </a:r>
            <a:endParaRPr lang="en-US" dirty="0"/>
          </a:p>
        </p:txBody>
      </p:sp>
      <p:sp>
        <p:nvSpPr>
          <p:cNvPr id="5" name="Text Placeholder 4"/>
          <p:cNvSpPr>
            <a:spLocks noGrp="1"/>
          </p:cNvSpPr>
          <p:nvPr>
            <p:ph type="body" sz="quarter" idx="10"/>
          </p:nvPr>
        </p:nvSpPr>
        <p:spPr/>
        <p:txBody>
          <a:bodyPr/>
          <a:lstStyle/>
          <a:p>
            <a:r>
              <a:rPr lang="en-US" dirty="0" smtClean="0"/>
              <a:t>Educational Overview</a:t>
            </a:r>
          </a:p>
          <a:p>
            <a:r>
              <a:rPr lang="en-US" dirty="0" smtClean="0"/>
              <a:t>Revised August 31, 2018</a:t>
            </a:r>
            <a:endParaRPr lang="en-US" dirty="0"/>
          </a:p>
        </p:txBody>
      </p:sp>
    </p:spTree>
    <p:extLst>
      <p:ext uri="{BB962C8B-B14F-4D97-AF65-F5344CB8AC3E}">
        <p14:creationId xmlns:p14="http://schemas.microsoft.com/office/powerpoint/2010/main" val="139662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Air-leakage is particularly problematic for airspaces located behind cladding</a:t>
            </a:r>
          </a:p>
          <a:p>
            <a:r>
              <a:rPr lang="en-US" smtClean="0"/>
              <a:t>Studies on actual cladding installations have benchmarked cladding airspace ventilation rates in the field</a:t>
            </a:r>
          </a:p>
          <a:p>
            <a:pPr lvl="1"/>
            <a:r>
              <a:rPr lang="en-US" smtClean="0"/>
              <a:t>The results show air exchange rates approaching 400 air-changes-per-hour (ACH) or greater.</a:t>
            </a:r>
            <a:endParaRPr lang="en-US" dirty="0" smtClean="0"/>
          </a:p>
        </p:txBody>
      </p:sp>
      <p:pic>
        <p:nvPicPr>
          <p:cNvPr id="5" name="Content Placeholder 4"/>
          <p:cNvPicPr>
            <a:picLocks noGrp="1" noChangeAspect="1"/>
          </p:cNvPicPr>
          <p:nvPr>
            <p:ph sz="half" idx="2"/>
          </p:nvPr>
        </p:nvPicPr>
        <p:blipFill>
          <a:blip r:embed="rId2"/>
          <a:stretch>
            <a:fillRect/>
          </a:stretch>
        </p:blipFill>
        <p:spPr>
          <a:xfrm>
            <a:off x="5566370" y="1200150"/>
            <a:ext cx="2202260" cy="2971800"/>
          </a:xfrm>
        </p:spPr>
      </p:pic>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731414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r>
              <a:rPr lang="en-US" dirty="0" smtClean="0"/>
              <a:t>ACH depends on a number of factors, including:</a:t>
            </a:r>
          </a:p>
          <a:p>
            <a:pPr lvl="1"/>
            <a:r>
              <a:rPr lang="en-US" dirty="0" smtClean="0"/>
              <a:t>Depth and height of air-cavity behind cladding</a:t>
            </a:r>
          </a:p>
          <a:p>
            <a:pPr lvl="1"/>
            <a:r>
              <a:rPr lang="en-US" dirty="0" smtClean="0"/>
              <a:t>Size and location of vent openings in cladding</a:t>
            </a:r>
          </a:p>
          <a:p>
            <a:pPr lvl="1"/>
            <a:r>
              <a:rPr lang="en-US" dirty="0" smtClean="0"/>
              <a:t>Continuity of the vent openings (continuous or intermittent)</a:t>
            </a:r>
          </a:p>
          <a:p>
            <a:pPr lvl="1"/>
            <a:r>
              <a:rPr lang="en-US" dirty="0" smtClean="0"/>
              <a:t>Presence of bug screens or obstructions in vent openings </a:t>
            </a:r>
          </a:p>
          <a:p>
            <a:pPr lvl="1"/>
            <a:r>
              <a:rPr lang="en-US" dirty="0" smtClean="0"/>
              <a:t>Wind speed conditions and orientation to the building, </a:t>
            </a:r>
          </a:p>
          <a:p>
            <a:pPr lvl="1"/>
            <a:r>
              <a:rPr lang="en-US" dirty="0" smtClean="0"/>
              <a:t>Temperature differentials (seasonally varying, also solar-driven)</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566370" y="1200150"/>
            <a:ext cx="2202260" cy="2971800"/>
          </a:xfrm>
        </p:spPr>
      </p:pic>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4116322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Typical cladding ACH values:</a:t>
            </a:r>
          </a:p>
          <a:p>
            <a:pPr lvl="1"/>
            <a:r>
              <a:rPr lang="en-US" dirty="0" smtClean="0"/>
              <a:t>Ventilated stucco cladding with a ¾” air cavity: 100 to 150 ACH</a:t>
            </a:r>
          </a:p>
          <a:p>
            <a:pPr lvl="1"/>
            <a:r>
              <a:rPr lang="en-US" dirty="0" smtClean="0"/>
              <a:t>1.5” air cavity behind brick veneer </a:t>
            </a:r>
          </a:p>
          <a:p>
            <a:pPr lvl="2"/>
            <a:r>
              <a:rPr lang="en-US" dirty="0" smtClean="0"/>
              <a:t>With bug screens: 2 to 3 ACH</a:t>
            </a:r>
          </a:p>
          <a:p>
            <a:pPr lvl="2"/>
            <a:r>
              <a:rPr lang="en-US" dirty="0" smtClean="0"/>
              <a:t>Without bug screens: 20 to 30 ACH</a:t>
            </a:r>
          </a:p>
        </p:txBody>
      </p:sp>
      <p:pic>
        <p:nvPicPr>
          <p:cNvPr id="11" name="Content Placeholder 10"/>
          <p:cNvPicPr>
            <a:picLocks noGrp="1" noChangeAspect="1"/>
          </p:cNvPicPr>
          <p:nvPr>
            <p:ph sz="half" idx="2"/>
          </p:nvPr>
        </p:nvPicPr>
        <p:blipFill>
          <a:blip r:embed="rId3"/>
          <a:stretch>
            <a:fillRect/>
          </a:stretch>
        </p:blipFill>
        <p:spPr>
          <a:xfrm>
            <a:off x="5574280" y="1200150"/>
            <a:ext cx="2186440" cy="2971800"/>
          </a:xfrm>
        </p:spPr>
      </p:pic>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3500551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ACH impacts both the moisture control performance of cladding (ventilation) as well as the thermal resistance of the airspace (R-value)</a:t>
            </a:r>
          </a:p>
          <a:p>
            <a:r>
              <a:rPr lang="en-US" smtClean="0"/>
              <a:t>Unfortunately, improving moisture performance by increasing ventilation/ACH serves to reduce the R-value of the airspace.</a:t>
            </a:r>
          </a:p>
          <a:p>
            <a:endParaRPr lang="en-US" dirty="0" smtClean="0"/>
          </a:p>
        </p:txBody>
      </p:sp>
      <p:pic>
        <p:nvPicPr>
          <p:cNvPr id="5" name="Content Placeholder 6"/>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ackgroundRemoval t="853" b="100000" l="26923" r="97802"/>
                    </a14:imgEffect>
                  </a14:imgLayer>
                </a14:imgProps>
              </a:ext>
            </a:extLst>
          </a:blip>
          <a:stretch/>
        </p:blipFill>
        <p:spPr>
          <a:xfrm>
            <a:off x="5802573" y="1200150"/>
            <a:ext cx="1729853" cy="2971800"/>
          </a:xfrm>
        </p:spPr>
      </p:pic>
      <p:sp>
        <p:nvSpPr>
          <p:cNvPr id="2" name="Title 1"/>
          <p:cNvSpPr>
            <a:spLocks noGrp="1"/>
          </p:cNvSpPr>
          <p:nvPr>
            <p:ph type="title"/>
          </p:nvPr>
        </p:nvSpPr>
        <p:spPr/>
        <p:txBody>
          <a:bodyPr/>
          <a:lstStyle/>
          <a:p>
            <a:r>
              <a:rPr lang="en-US" smtClean="0"/>
              <a:t>Factors Affecting Airspace R-value</a:t>
            </a:r>
            <a:endParaRPr lang="en-US" dirty="0"/>
          </a:p>
        </p:txBody>
      </p:sp>
      <p:pic>
        <p:nvPicPr>
          <p:cNvPr id="6" name="Picture 5"/>
          <p:cNvPicPr>
            <a:picLocks noChangeAspect="1"/>
          </p:cNvPicPr>
          <p:nvPr/>
        </p:nvPicPr>
        <p:blipFill>
          <a:blip r:embed="rId5"/>
          <a:stretch>
            <a:fillRect/>
          </a:stretch>
        </p:blipFill>
        <p:spPr>
          <a:xfrm>
            <a:off x="6715457" y="2876550"/>
            <a:ext cx="1530689" cy="1176984"/>
          </a:xfrm>
          <a:prstGeom prst="rect">
            <a:avLst/>
          </a:prstGeom>
          <a:effectLst>
            <a:glow rad="63500">
              <a:schemeClr val="bg1">
                <a:alpha val="40000"/>
              </a:schemeClr>
            </a:glow>
            <a:outerShdw blurRad="63500" sx="102000" sy="102000" algn="ctr" rotWithShape="0">
              <a:schemeClr val="bg1">
                <a:alpha val="40000"/>
              </a:schemeClr>
            </a:outerShdw>
          </a:effectLst>
        </p:spPr>
      </p:pic>
      <p:pic>
        <p:nvPicPr>
          <p:cNvPr id="12290" name="Picture 2" descr="Image result for rain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336" b="13318"/>
          <a:stretch/>
        </p:blipFill>
        <p:spPr bwMode="auto">
          <a:xfrm>
            <a:off x="6553200" y="659526"/>
            <a:ext cx="1403975" cy="108124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radiato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7878" y="2724150"/>
            <a:ext cx="1026319" cy="102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3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On the other hand, keeping bugs out of walls helps maximize airspace R-values</a:t>
            </a:r>
          </a:p>
          <a:p>
            <a:pPr lvl="1"/>
            <a:r>
              <a:rPr lang="en-US" smtClean="0"/>
              <a:t>Adding bug screens obstructs air flow behind cladding, improving the R-value of a ventilated airspace</a:t>
            </a:r>
            <a:endParaRPr lang="en-US" dirty="0" smtClean="0"/>
          </a:p>
        </p:txBody>
      </p:sp>
      <p:pic>
        <p:nvPicPr>
          <p:cNvPr id="11266" name="Picture 2" descr="Image result for weep holes bug scre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062856" y="1200150"/>
            <a:ext cx="3209287" cy="2971800"/>
          </a:xfrm>
        </p:spPr>
      </p:pic>
      <p:sp>
        <p:nvSpPr>
          <p:cNvPr id="2" name="Title 1"/>
          <p:cNvSpPr>
            <a:spLocks noGrp="1"/>
          </p:cNvSpPr>
          <p:nvPr>
            <p:ph type="title"/>
          </p:nvPr>
        </p:nvSpPr>
        <p:spPr/>
        <p:txBody>
          <a:bodyPr/>
          <a:lstStyle/>
          <a:p>
            <a:r>
              <a:rPr lang="en-US" smtClean="0"/>
              <a:t>Factors Affecting Airspace R-value</a:t>
            </a:r>
            <a:endParaRPr lang="en-US" dirty="0"/>
          </a:p>
        </p:txBody>
      </p:sp>
      <p:pic>
        <p:nvPicPr>
          <p:cNvPr id="6" name="Picture 6" descr="Image result for radiato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58524" y="996950"/>
            <a:ext cx="1026319" cy="1026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rot="10800000" flipV="1">
            <a:off x="4300690" y="2495550"/>
            <a:ext cx="1524332" cy="1172096"/>
          </a:xfrm>
          <a:prstGeom prst="rect">
            <a:avLst/>
          </a:prstGeom>
          <a:effectLst>
            <a:glow rad="63500">
              <a:schemeClr val="bg1">
                <a:alpha val="40000"/>
              </a:schemeClr>
            </a:glow>
            <a:outerShdw blurRad="63500" sx="102000" sy="102000" algn="ctr" rotWithShape="0">
              <a:schemeClr val="bg1">
                <a:alpha val="40000"/>
              </a:schemeClr>
            </a:outerShdw>
          </a:effectLst>
        </p:spPr>
      </p:pic>
    </p:spTree>
    <p:extLst>
      <p:ext uri="{BB962C8B-B14F-4D97-AF65-F5344CB8AC3E}">
        <p14:creationId xmlns:p14="http://schemas.microsoft.com/office/powerpoint/2010/main" val="270846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International Energy Conservation Code (IECC) and International Residential Code (Ch. 11) reference the FTC R-value Rule as the basis for insulation R-value ratings used in commercial and residential building construction. </a:t>
            </a:r>
            <a:endParaRPr lang="en-US" dirty="0" smtClean="0"/>
          </a:p>
        </p:txBody>
      </p:sp>
      <p:pic>
        <p:nvPicPr>
          <p:cNvPr id="8" name="Content Placeholder 7"/>
          <p:cNvPicPr>
            <a:picLocks noGrp="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896410" y="1504951"/>
            <a:ext cx="3755221" cy="990600"/>
          </a:xfrm>
        </p:spPr>
      </p:pic>
      <p:sp>
        <p:nvSpPr>
          <p:cNvPr id="2" name="Title 1"/>
          <p:cNvSpPr>
            <a:spLocks noGrp="1"/>
          </p:cNvSpPr>
          <p:nvPr>
            <p:ph type="title"/>
          </p:nvPr>
        </p:nvSpPr>
        <p:spPr/>
        <p:txBody>
          <a:bodyPr/>
          <a:lstStyle/>
          <a:p>
            <a:r>
              <a:rPr lang="en-US" smtClean="0"/>
              <a:t>Regulatory Requirements</a:t>
            </a:r>
            <a:endParaRPr lang="en-US" dirty="0"/>
          </a:p>
        </p:txBody>
      </p:sp>
    </p:spTree>
    <p:extLst>
      <p:ext uri="{BB962C8B-B14F-4D97-AF65-F5344CB8AC3E}">
        <p14:creationId xmlns:p14="http://schemas.microsoft.com/office/powerpoint/2010/main" val="299881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FTC R-value Rule allows two options for determining R-value of an airspace associated with a specific product: </a:t>
            </a:r>
          </a:p>
          <a:p>
            <a:pPr lvl="1"/>
            <a:r>
              <a:rPr lang="en-US" smtClean="0"/>
              <a:t>Use of the ASHRAE HOF tabulated or calculated R-values for “ideal” reflective airspaces (i.e., “no air leakage to or from the airspace”)</a:t>
            </a:r>
          </a:p>
          <a:p>
            <a:pPr lvl="1"/>
            <a:r>
              <a:rPr lang="en-US" smtClean="0"/>
              <a:t>If the airspace does not meet the ASHRAE HOF conditions, then it must be tested in accordance with ASTM C 1363 (hot-box text) and ASTM C 1224. </a:t>
            </a:r>
            <a:endParaRPr lang="en-US" dirty="0" smtClean="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933038757"/>
              </p:ext>
            </p:extLst>
          </p:nvPr>
        </p:nvGraphicFramePr>
        <p:xfrm>
          <a:off x="5257800" y="811531"/>
          <a:ext cx="3352800" cy="3512819"/>
        </p:xfrm>
        <a:graphic>
          <a:graphicData uri="http://schemas.openxmlformats.org/drawingml/2006/table">
            <a:tbl>
              <a:tblPr firstRow="1" firstCol="1" bandRow="1"/>
              <a:tblGrid>
                <a:gridCol w="3352800">
                  <a:extLst>
                    <a:ext uri="{9D8B030D-6E8A-4147-A177-3AD203B41FA5}">
                      <a16:colId xmlns:a16="http://schemas.microsoft.com/office/drawing/2014/main" val="3345190113"/>
                    </a:ext>
                  </a:extLst>
                </a:gridCol>
              </a:tblGrid>
              <a:tr h="3512819">
                <a:tc>
                  <a:txBody>
                    <a:bodyPr/>
                    <a:lstStyle/>
                    <a:p>
                      <a:pPr marL="0" marR="0">
                        <a:spcBef>
                          <a:spcPts val="0"/>
                        </a:spcBef>
                        <a:spcAft>
                          <a:spcPts val="0"/>
                        </a:spcAft>
                      </a:pPr>
                      <a:r>
                        <a:rPr lang="en-US" sz="1000" b="1" dirty="0">
                          <a:effectLst/>
                          <a:latin typeface="Arial Narrow" panose="020B0606020202030204" pitchFamily="34" charset="0"/>
                          <a:ea typeface="Times New Roman" panose="02020603050405020304" pitchFamily="18" charset="0"/>
                          <a:cs typeface="Arial" panose="020B0604020202020204" pitchFamily="34" charset="0"/>
                        </a:rPr>
                        <a:t>§460.5 R-value </a:t>
                      </a:r>
                      <a:r>
                        <a:rPr lang="en-US" sz="1000" b="1" dirty="0" smtClean="0">
                          <a:effectLst/>
                          <a:latin typeface="Arial Narrow" panose="020B0606020202030204" pitchFamily="34" charset="0"/>
                          <a:ea typeface="Times New Roman" panose="02020603050405020304" pitchFamily="18" charset="0"/>
                          <a:cs typeface="Arial" panose="020B0604020202020204" pitchFamily="34" charset="0"/>
                        </a:rPr>
                        <a:t>tests (FTC R-value Rule).</a:t>
                      </a:r>
                      <a:endParaRPr lang="en-US" sz="10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800" dirty="0" smtClean="0">
                          <a:effectLst/>
                          <a:latin typeface="Arial Narrow" panose="020B0606020202030204" pitchFamily="34" charset="0"/>
                          <a:ea typeface="Times New Roman" panose="02020603050405020304" pitchFamily="18" charset="0"/>
                          <a:cs typeface="Arial" panose="020B0604020202020204" pitchFamily="34" charset="0"/>
                        </a:rPr>
                        <a:t>…</a:t>
                      </a:r>
                    </a:p>
                    <a:p>
                      <a:pPr marL="0" marR="0" algn="just">
                        <a:spcBef>
                          <a:spcPts val="0"/>
                        </a:spcBef>
                        <a:spcAft>
                          <a:spcPts val="600"/>
                        </a:spcAft>
                      </a:pPr>
                      <a:r>
                        <a:rPr lang="en-US" sz="8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US" sz="800" dirty="0">
                          <a:effectLst/>
                          <a:latin typeface="Arial Narrow" panose="020B0606020202030204" pitchFamily="34" charset="0"/>
                          <a:ea typeface="Times New Roman" panose="02020603050405020304" pitchFamily="18" charset="0"/>
                          <a:cs typeface="Arial" panose="020B0604020202020204" pitchFamily="34" charset="0"/>
                        </a:rPr>
                        <a:t>b) Single sheet systems of aluminum foil…To get the R-value for a specific emissivity level, air space, and direction of heat flow, use the </a:t>
                      </a:r>
                      <a:r>
                        <a:rPr lang="en-US" sz="800" u="sng" dirty="0">
                          <a:solidFill>
                            <a:srgbClr val="0000FF"/>
                          </a:solidFill>
                          <a:effectLst/>
                          <a:latin typeface="Arial Narrow" panose="020B0606020202030204" pitchFamily="34" charset="0"/>
                          <a:ea typeface="Times New Roman" panose="02020603050405020304" pitchFamily="18" charset="0"/>
                          <a:hlinkClick r:id="rId2" action="ppaction://hlinkfile"/>
                        </a:rPr>
                        <a:t>tables</a:t>
                      </a:r>
                      <a:r>
                        <a:rPr lang="en-US" sz="800" dirty="0">
                          <a:effectLst/>
                          <a:latin typeface="Arial Narrow" panose="020B0606020202030204" pitchFamily="34" charset="0"/>
                          <a:ea typeface="Times New Roman" panose="02020603050405020304" pitchFamily="18" charset="0"/>
                          <a:cs typeface="Arial" panose="020B0604020202020204" pitchFamily="34" charset="0"/>
                        </a:rPr>
                        <a:t> in the most recent edition of the American Society of Heating, Refrigerating, and Air-Conditioning Engineers’ (ASHRAE) Fundamentals Handbook, </a:t>
                      </a:r>
                      <a:r>
                        <a:rPr lang="en-US" sz="800" u="sng" dirty="0">
                          <a:effectLst/>
                          <a:latin typeface="Arial Narrow" panose="020B0606020202030204" pitchFamily="34" charset="0"/>
                          <a:ea typeface="Times New Roman" panose="02020603050405020304" pitchFamily="18" charset="0"/>
                          <a:cs typeface="Arial" panose="020B0604020202020204" pitchFamily="34" charset="0"/>
                        </a:rPr>
                        <a:t>if the product is intended for applications that meet the conditions specified in the tables.</a:t>
                      </a:r>
                      <a:endParaRPr lang="en-US" sz="8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800" dirty="0">
                          <a:effectLst/>
                          <a:latin typeface="Arial Narrow" panose="020B0606020202030204" pitchFamily="34" charset="0"/>
                          <a:ea typeface="Times New Roman" panose="02020603050405020304" pitchFamily="18" charset="0"/>
                          <a:cs typeface="Arial" panose="020B0604020202020204" pitchFamily="34" charset="0"/>
                        </a:rPr>
                        <a:t>(c) Aluminum foil systems with more than one sheet, and single sheet systems of aluminum foil that are intended </a:t>
                      </a:r>
                      <a:r>
                        <a:rPr lang="en-US" sz="800" u="sng" dirty="0">
                          <a:effectLst/>
                          <a:latin typeface="Arial Narrow" panose="020B0606020202030204" pitchFamily="34" charset="0"/>
                          <a:ea typeface="Times New Roman" panose="02020603050405020304" pitchFamily="18" charset="0"/>
                          <a:cs typeface="Arial" panose="020B0604020202020204" pitchFamily="34" charset="0"/>
                        </a:rPr>
                        <a:t>for applications that do not meet the conditions specified in the tables</a:t>
                      </a:r>
                      <a:r>
                        <a:rPr lang="en-US" sz="800" dirty="0">
                          <a:effectLst/>
                          <a:latin typeface="Arial Narrow" panose="020B0606020202030204" pitchFamily="34" charset="0"/>
                          <a:ea typeface="Times New Roman" panose="02020603050405020304" pitchFamily="18" charset="0"/>
                          <a:cs typeface="Arial" panose="020B0604020202020204" pitchFamily="34" charset="0"/>
                        </a:rPr>
                        <a:t> in the most recent edition of the ASHRAE Fundamentals Handbook,</a:t>
                      </a:r>
                      <a:r>
                        <a:rPr lang="en-US" sz="800" u="sng" dirty="0">
                          <a:effectLst/>
                          <a:latin typeface="Arial Narrow" panose="020B0606020202030204" pitchFamily="34" charset="0"/>
                          <a:ea typeface="Times New Roman" panose="02020603050405020304" pitchFamily="18" charset="0"/>
                          <a:cs typeface="Arial" panose="020B0604020202020204" pitchFamily="34" charset="0"/>
                        </a:rPr>
                        <a:t> must be tested with ASTM C 1363–97</a:t>
                      </a:r>
                      <a:r>
                        <a:rPr lang="en-US" sz="800" dirty="0">
                          <a:effectLst/>
                          <a:latin typeface="Arial Narrow" panose="020B0606020202030204" pitchFamily="34" charset="0"/>
                          <a:ea typeface="Times New Roman" panose="02020603050405020304" pitchFamily="18" charset="0"/>
                          <a:cs typeface="Arial" panose="020B0604020202020204" pitchFamily="34" charset="0"/>
                        </a:rPr>
                        <a:t>, ‘‘Standard Test Method for the Thermal Performance of Building Assemblies by Means of a Hot Box Apparatus,’’ in a test panel constructed according to ASTM C 1224–03, ‘‘Standard Specification for Reflective Insulation for Building Applications,’’ and under the test conditions specified in ASTM C 1224–03. To get the R-value from the results of those tests, use the formula specified in </a:t>
                      </a:r>
                      <a:r>
                        <a:rPr lang="en-US" sz="800" u="sng" dirty="0">
                          <a:solidFill>
                            <a:srgbClr val="0000FF"/>
                          </a:solidFill>
                          <a:effectLst/>
                          <a:latin typeface="Arial Narrow" panose="020B0606020202030204" pitchFamily="34" charset="0"/>
                          <a:ea typeface="Times New Roman" panose="02020603050405020304" pitchFamily="18" charset="0"/>
                          <a:hlinkClick r:id="rId3" action="ppaction://hlinkfile"/>
                        </a:rPr>
                        <a:t>ASTM C 1224–03</a:t>
                      </a:r>
                      <a:r>
                        <a:rPr lang="en-US" sz="8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8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800" dirty="0">
                          <a:effectLst/>
                          <a:latin typeface="Arial Narrow" panose="020B0606020202030204" pitchFamily="34" charset="0"/>
                          <a:ea typeface="Times New Roman" panose="02020603050405020304" pitchFamily="18" charset="0"/>
                          <a:cs typeface="Arial" panose="020B0604020202020204" pitchFamily="34" charset="0"/>
                        </a:rPr>
                        <a:t>(d) For insulation materials with foil facings, you must test the R-value of the material alone (excluding any air spaces) under the methods listed in paragraph (a) of this section. You can also determine the R-value of the material in conjunction with an air space. You can use one of two methods to do this:</a:t>
                      </a:r>
                      <a:endParaRPr lang="en-US" sz="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800" dirty="0">
                          <a:effectLst/>
                          <a:latin typeface="Arial Narrow" panose="020B0606020202030204" pitchFamily="34" charset="0"/>
                          <a:ea typeface="Times New Roman" panose="02020603050405020304" pitchFamily="18" charset="0"/>
                          <a:cs typeface="Arial" panose="020B0604020202020204" pitchFamily="34" charset="0"/>
                        </a:rPr>
                        <a:t>(1) You can </a:t>
                      </a:r>
                      <a:r>
                        <a:rPr lang="en-US" sz="800" u="sng" dirty="0">
                          <a:effectLst/>
                          <a:latin typeface="Arial Narrow" panose="020B0606020202030204" pitchFamily="34" charset="0"/>
                          <a:ea typeface="Times New Roman" panose="02020603050405020304" pitchFamily="18" charset="0"/>
                          <a:cs typeface="Arial" panose="020B0604020202020204" pitchFamily="34" charset="0"/>
                        </a:rPr>
                        <a:t>test the system, with its air space, under ASTM C1363-97</a:t>
                      </a:r>
                      <a:r>
                        <a:rPr lang="en-US" sz="8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8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800" dirty="0">
                          <a:effectLst/>
                          <a:latin typeface="Arial Narrow" panose="020B0606020202030204" pitchFamily="34" charset="0"/>
                          <a:ea typeface="Times New Roman" panose="02020603050405020304" pitchFamily="18" charset="0"/>
                          <a:cs typeface="Arial" panose="020B0604020202020204" pitchFamily="34" charset="0"/>
                        </a:rPr>
                        <a:t>(2) You can add up the test R-value of the material and the R-value of the air space. To get the R-value of the air space, you must follow the rules in paragraph (b) of this section</a:t>
                      </a:r>
                      <a:r>
                        <a:rPr lang="en-US" sz="800" dirty="0" smtClean="0">
                          <a:effectLst/>
                          <a:latin typeface="Arial Narrow" panose="020B0606020202030204" pitchFamily="34" charset="0"/>
                          <a:ea typeface="Times New Roman" panose="02020603050405020304" pitchFamily="18" charset="0"/>
                          <a:cs typeface="Arial" panose="020B0604020202020204" pitchFamily="34" charset="0"/>
                        </a:rPr>
                        <a:t>.</a:t>
                      </a:r>
                    </a:p>
                    <a:p>
                      <a:pPr marL="457200" marR="0" algn="just">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a:txBody>
                  <a:tcPr marL="33248" marR="33248" marT="0" marB="0">
                    <a:lnL>
                      <a:noFill/>
                    </a:lnL>
                    <a:lnR>
                      <a:noFill/>
                    </a:lnR>
                    <a:lnT>
                      <a:noFill/>
                    </a:lnT>
                    <a:lnB>
                      <a:noFill/>
                    </a:lnB>
                  </a:tcPr>
                </a:tc>
                <a:extLst>
                  <a:ext uri="{0D108BD9-81ED-4DB2-BD59-A6C34878D82A}">
                    <a16:rowId xmlns:a16="http://schemas.microsoft.com/office/drawing/2014/main" val="1096482720"/>
                  </a:ext>
                </a:extLst>
              </a:tr>
            </a:tbl>
          </a:graphicData>
        </a:graphic>
      </p:graphicFrame>
      <p:sp>
        <p:nvSpPr>
          <p:cNvPr id="2" name="Title 1"/>
          <p:cNvSpPr>
            <a:spLocks noGrp="1"/>
          </p:cNvSpPr>
          <p:nvPr>
            <p:ph type="title"/>
          </p:nvPr>
        </p:nvSpPr>
        <p:spPr/>
        <p:txBody>
          <a:bodyPr/>
          <a:lstStyle/>
          <a:p>
            <a:r>
              <a:rPr lang="en-US" smtClean="0"/>
              <a:t>Regulatory Requirements</a:t>
            </a:r>
            <a:endParaRPr lang="en-US" dirty="0"/>
          </a:p>
        </p:txBody>
      </p:sp>
    </p:spTree>
    <p:extLst>
      <p:ext uri="{BB962C8B-B14F-4D97-AF65-F5344CB8AC3E}">
        <p14:creationId xmlns:p14="http://schemas.microsoft.com/office/powerpoint/2010/main" val="3090449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However, some cladding airspace R-values may still not be evaluated properly:</a:t>
            </a:r>
          </a:p>
          <a:p>
            <a:pPr lvl="1"/>
            <a:r>
              <a:rPr lang="en-US" dirty="0" smtClean="0"/>
              <a:t>The airspace may not comply with conditions specified in the tables of the HOF. </a:t>
            </a:r>
          </a:p>
          <a:p>
            <a:pPr lvl="1"/>
            <a:r>
              <a:rPr lang="en-US" dirty="0" smtClean="0"/>
              <a:t>ASTM C 1224 only addresses the use of reflective insulation products in the cavity of a wood frame wall. </a:t>
            </a:r>
          </a:p>
          <a:p>
            <a:pPr lvl="1"/>
            <a:r>
              <a:rPr lang="en-US" dirty="0" smtClean="0"/>
              <a:t>ASTM C 1363 does not include a means to address air-flows in vented or ventilated airspaces behind cladding materials.</a:t>
            </a:r>
          </a:p>
          <a:p>
            <a:endParaRPr lang="en-US" dirty="0" smtClean="0"/>
          </a:p>
          <a:p>
            <a:endParaRPr lang="en-US" dirty="0" smtClean="0"/>
          </a:p>
        </p:txBody>
      </p:sp>
      <p:pic>
        <p:nvPicPr>
          <p:cNvPr id="5" name="Content Placeholder 4"/>
          <p:cNvPicPr>
            <a:picLocks noGrp="1" noChangeAspect="1"/>
          </p:cNvPicPr>
          <p:nvPr>
            <p:ph sz="half" idx="2"/>
          </p:nvPr>
        </p:nvPicPr>
        <p:blipFill>
          <a:blip r:embed="rId2"/>
          <a:stretch>
            <a:fillRect/>
          </a:stretch>
        </p:blipFill>
        <p:spPr>
          <a:xfrm>
            <a:off x="5566370" y="1200150"/>
            <a:ext cx="2202260" cy="2971800"/>
          </a:xfrm>
        </p:spPr>
      </p:pic>
      <p:sp>
        <p:nvSpPr>
          <p:cNvPr id="2" name="Title 1"/>
          <p:cNvSpPr>
            <a:spLocks noGrp="1"/>
          </p:cNvSpPr>
          <p:nvPr>
            <p:ph type="title"/>
          </p:nvPr>
        </p:nvSpPr>
        <p:spPr/>
        <p:txBody>
          <a:bodyPr/>
          <a:lstStyle/>
          <a:p>
            <a:r>
              <a:rPr lang="en-US" smtClean="0"/>
              <a:t>Regulatory Requirements</a:t>
            </a:r>
            <a:endParaRPr lang="en-US" dirty="0"/>
          </a:p>
        </p:txBody>
      </p:sp>
    </p:spTree>
    <p:extLst>
      <p:ext uri="{BB962C8B-B14F-4D97-AF65-F5344CB8AC3E}">
        <p14:creationId xmlns:p14="http://schemas.microsoft.com/office/powerpoint/2010/main" val="1981124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Regulatory Requirements</a:t>
            </a:r>
            <a:endParaRPr lang="en-US" dirty="0"/>
          </a:p>
        </p:txBody>
      </p:sp>
      <p:sp>
        <p:nvSpPr>
          <p:cNvPr id="3" name="Content Placeholder 2"/>
          <p:cNvSpPr>
            <a:spLocks noGrp="1"/>
          </p:cNvSpPr>
          <p:nvPr>
            <p:ph sz="half" idx="1"/>
          </p:nvPr>
        </p:nvSpPr>
        <p:spPr/>
        <p:txBody>
          <a:bodyPr/>
          <a:lstStyle/>
          <a:p>
            <a:r>
              <a:rPr lang="en-US" dirty="0"/>
              <a:t>For commercial building energy efficiency, the 2018 IECC now offers guidance on the use of airspaces to comply with Section C401.2, and addresses the limitation of the ASTM C1363 test with regard to airspaces behind cladding materials by modifying the test to incorporate an airflow of 70 mm/second through the airspace:</a:t>
            </a:r>
            <a:endParaRPr lang="en-US" dirty="0" smtClean="0"/>
          </a:p>
          <a:p>
            <a:endParaRPr lang="en-US" dirty="0"/>
          </a:p>
        </p:txBody>
      </p:sp>
      <p:pic>
        <p:nvPicPr>
          <p:cNvPr id="7" name="Content Placeholder 6"/>
          <p:cNvPicPr>
            <a:picLocks noGrp="1"/>
          </p:cNvPicPr>
          <p:nvPr>
            <p:ph sz="half" idx="2"/>
          </p:nvPr>
        </p:nvPicPr>
        <p:blipFill>
          <a:blip r:embed="rId3"/>
          <a:stretch>
            <a:fillRect/>
          </a:stretch>
        </p:blipFill>
        <p:spPr>
          <a:xfrm>
            <a:off x="2126559" y="2343150"/>
            <a:ext cx="4890881" cy="2070914"/>
          </a:xfrm>
          <a:prstGeom prst="rect">
            <a:avLst/>
          </a:prstGeom>
        </p:spPr>
      </p:pic>
    </p:spTree>
    <p:extLst>
      <p:ext uri="{BB962C8B-B14F-4D97-AF65-F5344CB8AC3E}">
        <p14:creationId xmlns:p14="http://schemas.microsoft.com/office/powerpoint/2010/main" val="197538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Previous versions of the IECC also reference ASHRAE 90.1 as an optional energy code compliance path for commercial buildings: </a:t>
            </a:r>
          </a:p>
          <a:p>
            <a:endParaRPr lang="en-US" dirty="0" smtClean="0"/>
          </a:p>
          <a:p>
            <a:endParaRPr lang="en-US" dirty="0"/>
          </a:p>
        </p:txBody>
      </p:sp>
      <p:pic>
        <p:nvPicPr>
          <p:cNvPr id="5" name="Content Placeholder 4"/>
          <p:cNvPicPr>
            <a:picLocks noGrp="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953000" y="1657350"/>
            <a:ext cx="3608256" cy="1801367"/>
          </a:xfrm>
        </p:spPr>
      </p:pic>
      <p:sp>
        <p:nvSpPr>
          <p:cNvPr id="2" name="Title 1"/>
          <p:cNvSpPr>
            <a:spLocks noGrp="1"/>
          </p:cNvSpPr>
          <p:nvPr>
            <p:ph type="title"/>
          </p:nvPr>
        </p:nvSpPr>
        <p:spPr/>
        <p:txBody>
          <a:bodyPr/>
          <a:lstStyle/>
          <a:p>
            <a:r>
              <a:rPr lang="en-US" smtClean="0"/>
              <a:t>Regulatory Requirements</a:t>
            </a:r>
            <a:endParaRPr lang="en-US" dirty="0"/>
          </a:p>
        </p:txBody>
      </p:sp>
      <p:sp>
        <p:nvSpPr>
          <p:cNvPr id="6" name="Oval 5"/>
          <p:cNvSpPr/>
          <p:nvPr/>
        </p:nvSpPr>
        <p:spPr>
          <a:xfrm>
            <a:off x="4931092" y="1977780"/>
            <a:ext cx="3603308" cy="25977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3628121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57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mtClean="0"/>
              <a:t>In addition to the FTC R-value Rule, buildings designed in accordance with ASHRAE 90.1-2016, must comply with its airspace requirements.</a:t>
            </a:r>
          </a:p>
          <a:p>
            <a:r>
              <a:rPr lang="en-US" smtClean="0"/>
              <a:t>These requirements are new in the 2016 edition of ASHRAE 90.1 (based on Addendum ac to the 2013 edition).</a:t>
            </a:r>
          </a:p>
          <a:p>
            <a:r>
              <a:rPr lang="en-US" smtClean="0"/>
              <a:t>Similar provisions are being considered for the 2018 edition of the IECC.</a:t>
            </a:r>
            <a:endParaRPr lang="en-US" dirty="0" smtClean="0"/>
          </a:p>
        </p:txBody>
      </p:sp>
      <p:sp>
        <p:nvSpPr>
          <p:cNvPr id="2" name="Title 1"/>
          <p:cNvSpPr>
            <a:spLocks noGrp="1"/>
          </p:cNvSpPr>
          <p:nvPr>
            <p:ph type="title"/>
          </p:nvPr>
        </p:nvSpPr>
        <p:spPr/>
        <p:txBody>
          <a:bodyPr/>
          <a:lstStyle/>
          <a:p>
            <a:r>
              <a:rPr lang="en-US" smtClean="0"/>
              <a:t>Regulatory Requirements</a:t>
            </a:r>
            <a:endParaRPr lang="en-US" dirty="0"/>
          </a:p>
        </p:txBody>
      </p:sp>
      <p:pic>
        <p:nvPicPr>
          <p:cNvPr id="10" name="Content Placeholder 9"/>
          <p:cNvPicPr>
            <a:picLocks noGrp="1" noChangeAspect="1"/>
          </p:cNvPicPr>
          <p:nvPr>
            <p:ph sz="half" idx="2"/>
          </p:nvPr>
        </p:nvPicPr>
        <p:blipFill>
          <a:blip r:embed="rId2"/>
          <a:stretch>
            <a:fillRect/>
          </a:stretch>
        </p:blipFill>
        <p:spPr>
          <a:xfrm>
            <a:off x="4648200" y="1263315"/>
            <a:ext cx="4038600" cy="2845470"/>
          </a:xfrm>
          <a:prstGeom prst="rect">
            <a:avLst/>
          </a:prstGeom>
        </p:spPr>
      </p:pic>
    </p:spTree>
    <p:extLst>
      <p:ext uri="{BB962C8B-B14F-4D97-AF65-F5344CB8AC3E}">
        <p14:creationId xmlns:p14="http://schemas.microsoft.com/office/powerpoint/2010/main" val="3369811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Regulatory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use tabulated ideal R-values in Section A9.4.2 of ASHRAE 90.1, airspaces must be, among other things, “enclosed in an unventilated cavity designed to minimize airflow”</a:t>
            </a:r>
          </a:p>
          <a:p>
            <a:pPr lvl="1"/>
            <a:r>
              <a:rPr lang="en-US" dirty="0" smtClean="0"/>
              <a:t>Enclosed airspaces located to the interior of a building assembly’s continuous air barrier layer and bounded on all sides are “deemed” to minimize airflow.</a:t>
            </a:r>
          </a:p>
          <a:p>
            <a:r>
              <a:rPr lang="en-US" dirty="0" smtClean="0"/>
              <a:t>Thus, airspaces behind cladding (or other leaky or vented airspaces) are excluded and R-values must be determined by testing per ASTM C1363.</a:t>
            </a:r>
          </a:p>
          <a:p>
            <a:pPr lvl="1"/>
            <a:r>
              <a:rPr lang="en-US" dirty="0" smtClean="0"/>
              <a:t>Similar to requirements of the FTC R-value Rule in regard to use of ideal R-values from ASHRAE HOF.</a:t>
            </a:r>
          </a:p>
          <a:p>
            <a:endParaRPr lang="en-US" dirty="0"/>
          </a:p>
        </p:txBody>
      </p:sp>
    </p:spTree>
    <p:extLst>
      <p:ext uri="{BB962C8B-B14F-4D97-AF65-F5344CB8AC3E}">
        <p14:creationId xmlns:p14="http://schemas.microsoft.com/office/powerpoint/2010/main" val="1815495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51511" y="971550"/>
            <a:ext cx="1275790" cy="2746583"/>
          </a:xfrm>
          <a:prstGeom prst="rect">
            <a:avLst/>
          </a:prstGeom>
        </p:spPr>
      </p:pic>
      <p:sp>
        <p:nvSpPr>
          <p:cNvPr id="3" name="Content Placeholder 2"/>
          <p:cNvSpPr>
            <a:spLocks noGrp="1"/>
          </p:cNvSpPr>
          <p:nvPr>
            <p:ph sz="half" idx="1"/>
          </p:nvPr>
        </p:nvSpPr>
        <p:spPr/>
        <p:txBody>
          <a:bodyPr/>
          <a:lstStyle/>
          <a:p>
            <a:r>
              <a:rPr lang="en-US" smtClean="0"/>
              <a:t>ASTM C1363 benchmark testing evaluated the R-value of a reflective airspace behind vinyl siding, as required for “non-ideal” airspaces per IECC, ASHRAE 90.1, and the FTC R-value Rule</a:t>
            </a:r>
          </a:p>
          <a:p>
            <a:r>
              <a:rPr lang="en-US" smtClean="0"/>
              <a:t>Wall assemblies were tested in a sequential “build-up” fashion to allow the air-space R-value to be isolated.</a:t>
            </a:r>
          </a:p>
          <a:p>
            <a:endParaRPr lang="en-US" dirty="0"/>
          </a:p>
        </p:txBody>
      </p:sp>
      <p:sp>
        <p:nvSpPr>
          <p:cNvPr id="4" name="Content Placeholder 3"/>
          <p:cNvSpPr>
            <a:spLocks noGrp="1"/>
          </p:cNvSpPr>
          <p:nvPr>
            <p:ph sz="half" idx="2"/>
          </p:nvPr>
        </p:nvSpPr>
        <p:spPr>
          <a:xfrm>
            <a:off x="4648200" y="1200153"/>
            <a:ext cx="2286000" cy="2971797"/>
          </a:xfrm>
        </p:spPr>
        <p:txBody>
          <a:bodyPr/>
          <a:lstStyle/>
          <a:p>
            <a:r>
              <a:rPr lang="en-US" dirty="0" smtClean="0"/>
              <a:t>Test assembly includes:</a:t>
            </a:r>
          </a:p>
          <a:p>
            <a:pPr lvl="1"/>
            <a:r>
              <a:rPr lang="en-US" dirty="0" smtClean="0"/>
              <a:t>2x4 studs</a:t>
            </a:r>
          </a:p>
          <a:p>
            <a:pPr lvl="1"/>
            <a:r>
              <a:rPr lang="en-US" dirty="0" smtClean="0"/>
              <a:t>Cavity insulation</a:t>
            </a:r>
          </a:p>
          <a:p>
            <a:pPr lvl="1"/>
            <a:r>
              <a:rPr lang="en-US" dirty="0" smtClean="0"/>
              <a:t>Wood structural panel sheathing</a:t>
            </a:r>
          </a:p>
          <a:p>
            <a:pPr lvl="1"/>
            <a:r>
              <a:rPr lang="en-US" dirty="0" smtClean="0"/>
              <a:t>Reflective insulation house wrap</a:t>
            </a:r>
          </a:p>
          <a:p>
            <a:pPr lvl="1"/>
            <a:r>
              <a:rPr lang="en-US" dirty="0" smtClean="0"/>
              <a:t>Vinyl siding</a:t>
            </a:r>
          </a:p>
          <a:p>
            <a:endParaRPr lang="en-US" dirty="0"/>
          </a:p>
        </p:txBody>
      </p:sp>
      <p:sp>
        <p:nvSpPr>
          <p:cNvPr id="2" name="Title 1"/>
          <p:cNvSpPr>
            <a:spLocks noGrp="1"/>
          </p:cNvSpPr>
          <p:nvPr>
            <p:ph type="title"/>
          </p:nvPr>
        </p:nvSpPr>
        <p:spPr/>
        <p:txBody>
          <a:bodyPr/>
          <a:lstStyle/>
          <a:p>
            <a:r>
              <a:rPr lang="en-US" smtClean="0"/>
              <a:t>ASTM C1363 Testing (Example 1)</a:t>
            </a:r>
            <a:endParaRPr lang="en-US" dirty="0"/>
          </a:p>
        </p:txBody>
      </p:sp>
    </p:spTree>
    <p:extLst>
      <p:ext uri="{BB962C8B-B14F-4D97-AF65-F5344CB8AC3E}">
        <p14:creationId xmlns:p14="http://schemas.microsoft.com/office/powerpoint/2010/main" val="3195143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difference between test #1 and test #3 shows that the R-value contribution of the reflective insulation wrap, airspace, and vinyl siding is approximately R-1.3. </a:t>
            </a:r>
          </a:p>
          <a:p>
            <a:r>
              <a:rPr lang="en-US" smtClean="0"/>
              <a:t>This suggests that the reflective airspace and vinyl siding contributed not more than about R-0.3 given that the reflective insulation wrap itself had a nominal R‑value of about R-1.0 based on the difference between test #1 and test #2.</a:t>
            </a:r>
          </a:p>
          <a:p>
            <a:pPr lvl="1"/>
            <a:endParaRPr lang="en-US" dirty="0"/>
          </a:p>
        </p:txBody>
      </p:sp>
      <p:pic>
        <p:nvPicPr>
          <p:cNvPr id="8" name="Content Placeholder 7"/>
          <p:cNvPicPr>
            <a:picLocks noGrp="1" noChangeAspect="1"/>
          </p:cNvPicPr>
          <p:nvPr>
            <p:ph sz="half" idx="2"/>
          </p:nvPr>
        </p:nvPicPr>
        <p:blipFill>
          <a:blip r:embed="rId2"/>
          <a:stretch>
            <a:fillRect/>
          </a:stretch>
        </p:blipFill>
        <p:spPr>
          <a:xfrm>
            <a:off x="4648200" y="1364147"/>
            <a:ext cx="4038600" cy="2643805"/>
          </a:xfrm>
        </p:spPr>
      </p:pic>
      <p:sp>
        <p:nvSpPr>
          <p:cNvPr id="2" name="Title 1"/>
          <p:cNvSpPr>
            <a:spLocks noGrp="1"/>
          </p:cNvSpPr>
          <p:nvPr>
            <p:ph type="title"/>
          </p:nvPr>
        </p:nvSpPr>
        <p:spPr/>
        <p:txBody>
          <a:bodyPr/>
          <a:lstStyle/>
          <a:p>
            <a:r>
              <a:rPr lang="en-US" smtClean="0"/>
              <a:t>ASTM C1363 Testing (Example 1)</a:t>
            </a:r>
            <a:endParaRPr lang="en-US" dirty="0"/>
          </a:p>
        </p:txBody>
      </p:sp>
      <p:sp>
        <p:nvSpPr>
          <p:cNvPr id="15" name="Oval 14"/>
          <p:cNvSpPr/>
          <p:nvPr/>
        </p:nvSpPr>
        <p:spPr>
          <a:xfrm>
            <a:off x="6594359" y="2058761"/>
            <a:ext cx="236157" cy="14468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16" name="Oval 15"/>
          <p:cNvSpPr/>
          <p:nvPr/>
        </p:nvSpPr>
        <p:spPr>
          <a:xfrm>
            <a:off x="6594359" y="2774950"/>
            <a:ext cx="236157" cy="141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18" name="Oval 17"/>
          <p:cNvSpPr/>
          <p:nvPr/>
        </p:nvSpPr>
        <p:spPr>
          <a:xfrm>
            <a:off x="8078962" y="2069477"/>
            <a:ext cx="380334" cy="15586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19" name="Oval 18"/>
          <p:cNvSpPr/>
          <p:nvPr/>
        </p:nvSpPr>
        <p:spPr>
          <a:xfrm>
            <a:off x="8078962" y="2767866"/>
            <a:ext cx="380334" cy="15586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3729310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In tests #3 through #5, variation in exterior side uniform air-flow in the hot-box chamber has little effect on the measured thermal performance of the overall wall assembly (and thus the airspace R-value). </a:t>
            </a:r>
          </a:p>
          <a:p>
            <a:r>
              <a:rPr lang="en-US" smtClean="0"/>
              <a:t>This finding demonstrates the true purpose of the airflow in the ASTM C1363 test…(next slide)</a:t>
            </a:r>
          </a:p>
          <a:p>
            <a:endParaRPr lang="en-US" dirty="0" smtClean="0"/>
          </a:p>
        </p:txBody>
      </p:sp>
      <p:pic>
        <p:nvPicPr>
          <p:cNvPr id="5" name="Content Placeholder 7"/>
          <p:cNvPicPr>
            <a:picLocks noGrp="1" noChangeAspect="1"/>
          </p:cNvPicPr>
          <p:nvPr>
            <p:ph sz="half" idx="2"/>
          </p:nvPr>
        </p:nvPicPr>
        <p:blipFill>
          <a:blip r:embed="rId3"/>
          <a:stretch>
            <a:fillRect/>
          </a:stretch>
        </p:blipFill>
        <p:spPr>
          <a:xfrm>
            <a:off x="4648200" y="1364147"/>
            <a:ext cx="4038600" cy="2643805"/>
          </a:xfrm>
        </p:spPr>
      </p:pic>
      <p:sp>
        <p:nvSpPr>
          <p:cNvPr id="2" name="Title 1"/>
          <p:cNvSpPr>
            <a:spLocks noGrp="1"/>
          </p:cNvSpPr>
          <p:nvPr>
            <p:ph type="title"/>
          </p:nvPr>
        </p:nvSpPr>
        <p:spPr/>
        <p:txBody>
          <a:bodyPr/>
          <a:lstStyle/>
          <a:p>
            <a:r>
              <a:rPr lang="en-US" smtClean="0"/>
              <a:t>ASTM C1363 Testing (Example 1)</a:t>
            </a:r>
            <a:endParaRPr lang="en-US" dirty="0"/>
          </a:p>
        </p:txBody>
      </p:sp>
      <p:sp>
        <p:nvSpPr>
          <p:cNvPr id="6" name="Oval 5"/>
          <p:cNvSpPr/>
          <p:nvPr/>
        </p:nvSpPr>
        <p:spPr>
          <a:xfrm>
            <a:off x="6572250" y="2758810"/>
            <a:ext cx="285750" cy="53808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7" name="Oval 6"/>
          <p:cNvSpPr/>
          <p:nvPr/>
        </p:nvSpPr>
        <p:spPr>
          <a:xfrm>
            <a:off x="8070850" y="2704465"/>
            <a:ext cx="418367" cy="5918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2965499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airflow creates a mixing effect, intended to standardize the outdoor air-film condition on the surface of the test assembly. </a:t>
            </a:r>
          </a:p>
          <a:p>
            <a:r>
              <a:rPr lang="en-US" smtClean="0"/>
              <a:t>It does NOT induce pressure differences or air exchange as would occur on an actual building exposed to wind. </a:t>
            </a:r>
          </a:p>
          <a:p>
            <a:pPr lvl="1"/>
            <a:endParaRPr lang="en-US" dirty="0"/>
          </a:p>
        </p:txBody>
      </p:sp>
      <p:pic>
        <p:nvPicPr>
          <p:cNvPr id="9" name="Content Placeholder 8"/>
          <p:cNvPicPr>
            <a:picLocks noGrp="1" noChangeAspect="1"/>
          </p:cNvPicPr>
          <p:nvPr>
            <p:ph sz="half" idx="2"/>
          </p:nvPr>
        </p:nvPicPr>
        <p:blipFill>
          <a:blip r:embed="rId2"/>
          <a:stretch>
            <a:fillRect/>
          </a:stretch>
        </p:blipFill>
        <p:spPr>
          <a:xfrm>
            <a:off x="5068951" y="1200150"/>
            <a:ext cx="3197098" cy="2971800"/>
          </a:xfrm>
        </p:spPr>
      </p:pic>
      <p:sp>
        <p:nvSpPr>
          <p:cNvPr id="2" name="Title 1"/>
          <p:cNvSpPr>
            <a:spLocks noGrp="1"/>
          </p:cNvSpPr>
          <p:nvPr>
            <p:ph type="title"/>
          </p:nvPr>
        </p:nvSpPr>
        <p:spPr/>
        <p:txBody>
          <a:bodyPr/>
          <a:lstStyle/>
          <a:p>
            <a:r>
              <a:rPr lang="en-US" smtClean="0"/>
              <a:t>ASTM C1363 Testing (Example 1)</a:t>
            </a:r>
            <a:endParaRPr lang="en-US" dirty="0"/>
          </a:p>
        </p:txBody>
      </p:sp>
    </p:spTree>
    <p:extLst>
      <p:ext uri="{BB962C8B-B14F-4D97-AF65-F5344CB8AC3E}">
        <p14:creationId xmlns:p14="http://schemas.microsoft.com/office/powerpoint/2010/main" val="1804808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Based on the difference between test #1 and #6, the R-value of a non-reflective air-space and vinyl siding provides an R-value of about R-0.64. </a:t>
            </a:r>
          </a:p>
          <a:p>
            <a:r>
              <a:rPr lang="en-US" smtClean="0"/>
              <a:t>It appears that a reflective surface in a very leaky air space provides little to no thermal benefit in comparison to an air-space formed with non-reflective surfaces</a:t>
            </a:r>
          </a:p>
          <a:p>
            <a:pPr lvl="1"/>
            <a:endParaRPr lang="en-US" dirty="0"/>
          </a:p>
        </p:txBody>
      </p:sp>
      <p:pic>
        <p:nvPicPr>
          <p:cNvPr id="5" name="Content Placeholder 7"/>
          <p:cNvPicPr>
            <a:picLocks noGrp="1" noChangeAspect="1"/>
          </p:cNvPicPr>
          <p:nvPr>
            <p:ph sz="half" idx="2"/>
          </p:nvPr>
        </p:nvPicPr>
        <p:blipFill>
          <a:blip r:embed="rId3"/>
          <a:stretch>
            <a:fillRect/>
          </a:stretch>
        </p:blipFill>
        <p:spPr>
          <a:xfrm>
            <a:off x="4648200" y="1364147"/>
            <a:ext cx="4038600" cy="2643805"/>
          </a:xfrm>
        </p:spPr>
      </p:pic>
      <p:sp>
        <p:nvSpPr>
          <p:cNvPr id="2" name="Title 1"/>
          <p:cNvSpPr>
            <a:spLocks noGrp="1"/>
          </p:cNvSpPr>
          <p:nvPr>
            <p:ph type="title"/>
          </p:nvPr>
        </p:nvSpPr>
        <p:spPr/>
        <p:txBody>
          <a:bodyPr/>
          <a:lstStyle/>
          <a:p>
            <a:r>
              <a:rPr lang="en-US" smtClean="0"/>
              <a:t>ASTM C1363 Testing (Example 1)</a:t>
            </a:r>
            <a:endParaRPr lang="en-US" dirty="0"/>
          </a:p>
        </p:txBody>
      </p:sp>
      <p:sp>
        <p:nvSpPr>
          <p:cNvPr id="6" name="Oval 5"/>
          <p:cNvSpPr/>
          <p:nvPr/>
        </p:nvSpPr>
        <p:spPr>
          <a:xfrm>
            <a:off x="6586567" y="2067556"/>
            <a:ext cx="259773" cy="141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7" name="Oval 6"/>
          <p:cNvSpPr/>
          <p:nvPr/>
        </p:nvSpPr>
        <p:spPr>
          <a:xfrm>
            <a:off x="6583553" y="3490078"/>
            <a:ext cx="259773" cy="141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8" name="Oval 7"/>
          <p:cNvSpPr/>
          <p:nvPr/>
        </p:nvSpPr>
        <p:spPr>
          <a:xfrm>
            <a:off x="8089096" y="2046767"/>
            <a:ext cx="380333" cy="17145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9" name="Oval 8"/>
          <p:cNvSpPr/>
          <p:nvPr/>
        </p:nvSpPr>
        <p:spPr>
          <a:xfrm>
            <a:off x="8091993" y="3475639"/>
            <a:ext cx="380333" cy="17145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165723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ASTM C1363 Testing (Example 1)</a:t>
            </a:r>
            <a:endParaRPr lang="en-US" dirty="0"/>
          </a:p>
        </p:txBody>
      </p:sp>
      <p:sp>
        <p:nvSpPr>
          <p:cNvPr id="3" name="Content Placeholder 2"/>
          <p:cNvSpPr>
            <a:spLocks noGrp="1"/>
          </p:cNvSpPr>
          <p:nvPr>
            <p:ph sz="half" idx="1"/>
          </p:nvPr>
        </p:nvSpPr>
        <p:spPr>
          <a:xfrm>
            <a:off x="457200" y="1200155"/>
            <a:ext cx="8229600" cy="990595"/>
          </a:xfrm>
        </p:spPr>
        <p:txBody>
          <a:bodyPr/>
          <a:lstStyle/>
          <a:p>
            <a:r>
              <a:rPr lang="en-US" dirty="0" smtClean="0"/>
              <a:t>The ASHRAE HOF (Table 1 below) reports an R-value of R-0.62 for hollow-backed vinyl siding over sheathing which is consistent with the ASTM C1363 benchmark test data. </a:t>
            </a:r>
          </a:p>
        </p:txBody>
      </p:sp>
      <p:pic>
        <p:nvPicPr>
          <p:cNvPr id="5" name="Content Placeholder 3"/>
          <p:cNvPicPr>
            <a:picLocks noGrp="1"/>
          </p:cNvPicPr>
          <p:nvPr>
            <p:ph sz="half" idx="2"/>
          </p:nvPr>
        </p:nvPicPr>
        <p:blipFill rotWithShape="1">
          <a:blip r:embed="rId3">
            <a:extLst>
              <a:ext uri="{28A0092B-C50C-407E-A947-70E740481C1C}">
                <a14:useLocalDpi xmlns:a14="http://schemas.microsoft.com/office/drawing/2010/main" val="0"/>
              </a:ext>
            </a:extLst>
          </a:blip>
          <a:srcRect l="26271" t="29674" r="15476" b="37870"/>
          <a:stretch/>
        </p:blipFill>
        <p:spPr>
          <a:xfrm>
            <a:off x="1225550" y="2432050"/>
            <a:ext cx="6078488" cy="1905000"/>
          </a:xfrm>
        </p:spPr>
      </p:pic>
      <p:sp>
        <p:nvSpPr>
          <p:cNvPr id="6" name="Oval 5"/>
          <p:cNvSpPr/>
          <p:nvPr/>
        </p:nvSpPr>
        <p:spPr>
          <a:xfrm>
            <a:off x="5486400" y="3808046"/>
            <a:ext cx="345758" cy="141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7" name="Oval 6"/>
          <p:cNvSpPr/>
          <p:nvPr/>
        </p:nvSpPr>
        <p:spPr>
          <a:xfrm>
            <a:off x="5486400" y="4064040"/>
            <a:ext cx="345758" cy="15871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3378826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ASTM C1363 Testing (Example 1)</a:t>
            </a:r>
            <a:endParaRPr lang="en-US" dirty="0"/>
          </a:p>
        </p:txBody>
      </p:sp>
      <p:sp>
        <p:nvSpPr>
          <p:cNvPr id="3" name="Content Placeholder 2"/>
          <p:cNvSpPr>
            <a:spLocks noGrp="1"/>
          </p:cNvSpPr>
          <p:nvPr>
            <p:ph sz="half" idx="1"/>
          </p:nvPr>
        </p:nvSpPr>
        <p:spPr>
          <a:xfrm>
            <a:off x="457200" y="1200155"/>
            <a:ext cx="8229600" cy="990595"/>
          </a:xfrm>
        </p:spPr>
        <p:txBody>
          <a:bodyPr/>
          <a:lstStyle/>
          <a:p>
            <a:r>
              <a:rPr lang="en-US" dirty="0"/>
              <a:t>However, HOF Table 1 also reports an R-value of R-2.96 for “foil-backed” vinyl siding, inconsistent with the test data.  </a:t>
            </a:r>
          </a:p>
          <a:p>
            <a:pPr lvl="1"/>
            <a:r>
              <a:rPr lang="en-US" dirty="0"/>
              <a:t>This R-value for reflective airspaces behind vinyl siding appears to based on an inappropriate and non-compliant assumption of an “ideal” (no air leakage) airspace</a:t>
            </a:r>
          </a:p>
          <a:p>
            <a:pPr lvl="1"/>
            <a:r>
              <a:rPr lang="en-US" dirty="0"/>
              <a:t>It should be corrected and not be used for code compliance. </a:t>
            </a:r>
          </a:p>
        </p:txBody>
      </p:sp>
      <p:pic>
        <p:nvPicPr>
          <p:cNvPr id="5" name="Content Placeholder 3"/>
          <p:cNvPicPr>
            <a:picLocks noGrp="1"/>
          </p:cNvPicPr>
          <p:nvPr>
            <p:ph sz="half" idx="2"/>
          </p:nvPr>
        </p:nvPicPr>
        <p:blipFill rotWithShape="1">
          <a:blip r:embed="rId3">
            <a:extLst>
              <a:ext uri="{28A0092B-C50C-407E-A947-70E740481C1C}">
                <a14:useLocalDpi xmlns:a14="http://schemas.microsoft.com/office/drawing/2010/main" val="0"/>
              </a:ext>
            </a:extLst>
          </a:blip>
          <a:srcRect l="26271" t="29674" r="15476" b="37870"/>
          <a:stretch/>
        </p:blipFill>
        <p:spPr>
          <a:xfrm>
            <a:off x="1225550" y="2432050"/>
            <a:ext cx="6078488" cy="1905000"/>
          </a:xfrm>
        </p:spPr>
      </p:pic>
      <p:sp>
        <p:nvSpPr>
          <p:cNvPr id="6" name="Oval 5"/>
          <p:cNvSpPr/>
          <p:nvPr/>
        </p:nvSpPr>
        <p:spPr>
          <a:xfrm>
            <a:off x="5486400" y="3808046"/>
            <a:ext cx="345758" cy="141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
        <p:nvSpPr>
          <p:cNvPr id="7" name="Oval 6"/>
          <p:cNvSpPr/>
          <p:nvPr/>
        </p:nvSpPr>
        <p:spPr>
          <a:xfrm>
            <a:off x="5486400" y="4064040"/>
            <a:ext cx="345758" cy="15871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165956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Since ASTM C1363 does not currently account for airflow in airspaces behind cladding, test results may overstate R-value of “non-ideal” airspaces.</a:t>
            </a:r>
          </a:p>
          <a:p>
            <a:r>
              <a:rPr lang="en-US" smtClean="0"/>
              <a:t>However, one test project appropriately modified the setup to include a means of inducing a ventilation air-flow (7 cm/s) in the 1” airspace behind a typical brick veneer installed over semi-reflective building wrap material.</a:t>
            </a:r>
            <a:endParaRPr lang="en-US" dirty="0" smtClean="0"/>
          </a:p>
        </p:txBody>
      </p:sp>
      <p:pic>
        <p:nvPicPr>
          <p:cNvPr id="4" name="Content Placeholder 3"/>
          <p:cNvPicPr>
            <a:picLocks noGrp="1" noChangeAspect="1"/>
          </p:cNvPicPr>
          <p:nvPr>
            <p:ph sz="half" idx="2"/>
          </p:nvPr>
        </p:nvPicPr>
        <p:blipFill>
          <a:blip r:embed="rId2"/>
          <a:stretch>
            <a:fillRect/>
          </a:stretch>
        </p:blipFill>
        <p:spPr>
          <a:xfrm>
            <a:off x="5043697" y="1200150"/>
            <a:ext cx="3247605" cy="2971800"/>
          </a:xfrm>
        </p:spPr>
      </p:pic>
      <p:sp>
        <p:nvSpPr>
          <p:cNvPr id="2" name="Title 1"/>
          <p:cNvSpPr>
            <a:spLocks noGrp="1"/>
          </p:cNvSpPr>
          <p:nvPr>
            <p:ph type="title"/>
          </p:nvPr>
        </p:nvSpPr>
        <p:spPr/>
        <p:txBody>
          <a:bodyPr/>
          <a:lstStyle/>
          <a:p>
            <a:r>
              <a:rPr lang="en-US" smtClean="0"/>
              <a:t>ASTM C1363 Testing (Example 2)</a:t>
            </a:r>
            <a:endParaRPr lang="en-US" dirty="0"/>
          </a:p>
        </p:txBody>
      </p:sp>
    </p:spTree>
    <p:extLst>
      <p:ext uri="{BB962C8B-B14F-4D97-AF65-F5344CB8AC3E}">
        <p14:creationId xmlns:p14="http://schemas.microsoft.com/office/powerpoint/2010/main" val="351528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lstStyle/>
          <a:p>
            <a:r>
              <a:rPr lang="en-US" dirty="0" smtClean="0"/>
              <a:t>Airspaces contained within building envelope assemblies are known to contribute to thermal performance. </a:t>
            </a:r>
          </a:p>
          <a:p>
            <a:r>
              <a:rPr lang="en-US" dirty="0" smtClean="0"/>
              <a:t>But, the actual R-value for an airspace can vary by a factor of 3 or more depending on conditions of use. </a:t>
            </a:r>
          </a:p>
          <a:p>
            <a:r>
              <a:rPr lang="en-US" dirty="0" smtClean="0"/>
              <a:t>This presentation provides:</a:t>
            </a:r>
          </a:p>
          <a:p>
            <a:pPr lvl="1"/>
            <a:r>
              <a:rPr lang="en-US" dirty="0" smtClean="0"/>
              <a:t>a means to properly characterize an airspace according to its use conditions</a:t>
            </a:r>
          </a:p>
          <a:p>
            <a:pPr lvl="1"/>
            <a:r>
              <a:rPr lang="en-US" dirty="0" smtClean="0"/>
              <a:t>a method to specify or confirm an appropriate airspace R-value for energy code and FTC R-value Rule compliance.</a:t>
            </a:r>
          </a:p>
          <a:p>
            <a:endParaRPr lang="en-US" dirty="0" smtClean="0"/>
          </a:p>
        </p:txBody>
      </p:sp>
    </p:spTree>
    <p:extLst>
      <p:ext uri="{BB962C8B-B14F-4D97-AF65-F5344CB8AC3E}">
        <p14:creationId xmlns:p14="http://schemas.microsoft.com/office/powerpoint/2010/main" val="43847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smtClean="0"/>
              <a:t>Though the heat flow through the ventilation air-flow was not accounted for in the analysis of the test data, the data and results can be evaluated to properly account for the effect of air-flow on the actual R-value of this common type of “non-ideal” airspace</a:t>
            </a:r>
          </a:p>
          <a:p>
            <a:r>
              <a:rPr lang="en-US" dirty="0" smtClean="0"/>
              <a:t>An ASHRAE research project is underway to investigate appropriate air-flow rates and advance this potential modification to the ASTM C1363 test method.  </a:t>
            </a:r>
          </a:p>
        </p:txBody>
      </p:sp>
      <p:pic>
        <p:nvPicPr>
          <p:cNvPr id="14" name="Content Placeholder 3"/>
          <p:cNvPicPr>
            <a:picLocks noGrp="1" noChangeAspect="1"/>
          </p:cNvPicPr>
          <p:nvPr>
            <p:ph sz="half" idx="2"/>
          </p:nvPr>
        </p:nvPicPr>
        <p:blipFill>
          <a:blip r:embed="rId3"/>
          <a:stretch>
            <a:fillRect/>
          </a:stretch>
        </p:blipFill>
        <p:spPr>
          <a:xfrm>
            <a:off x="5043697" y="1200150"/>
            <a:ext cx="3247605" cy="2971800"/>
          </a:xfrm>
        </p:spPr>
      </p:pic>
      <p:sp>
        <p:nvSpPr>
          <p:cNvPr id="2" name="Title 1"/>
          <p:cNvSpPr>
            <a:spLocks noGrp="1"/>
          </p:cNvSpPr>
          <p:nvPr>
            <p:ph type="title"/>
          </p:nvPr>
        </p:nvSpPr>
        <p:spPr/>
        <p:txBody>
          <a:bodyPr/>
          <a:lstStyle/>
          <a:p>
            <a:r>
              <a:rPr lang="en-US" smtClean="0"/>
              <a:t>ASTM C1363 Testing (Example 2)</a:t>
            </a:r>
            <a:endParaRPr lang="en-US" dirty="0"/>
          </a:p>
        </p:txBody>
      </p:sp>
    </p:spTree>
    <p:extLst>
      <p:ext uri="{BB962C8B-B14F-4D97-AF65-F5344CB8AC3E}">
        <p14:creationId xmlns:p14="http://schemas.microsoft.com/office/powerpoint/2010/main" val="400621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smtClean="0"/>
              <a:t>Different airspace types require different approaches to qualify code-compliant R-values:</a:t>
            </a:r>
            <a:endParaRPr lang="en-US" dirty="0" smtClean="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425024"/>
            <a:ext cx="4038600" cy="2522050"/>
          </a:xfrm>
        </p:spPr>
      </p:pic>
      <p:sp>
        <p:nvSpPr>
          <p:cNvPr id="5" name="Title 4"/>
          <p:cNvSpPr>
            <a:spLocks noGrp="1"/>
          </p:cNvSpPr>
          <p:nvPr>
            <p:ph type="title"/>
          </p:nvPr>
        </p:nvSpPr>
        <p:spPr/>
        <p:txBody>
          <a:bodyPr/>
          <a:lstStyle/>
          <a:p>
            <a:r>
              <a:rPr lang="en-US" smtClean="0"/>
              <a:t>Airspace Types</a:t>
            </a:r>
            <a:endParaRPr lang="en-US" dirty="0"/>
          </a:p>
        </p:txBody>
      </p:sp>
    </p:spTree>
    <p:extLst>
      <p:ext uri="{BB962C8B-B14F-4D97-AF65-F5344CB8AC3E}">
        <p14:creationId xmlns:p14="http://schemas.microsoft.com/office/powerpoint/2010/main" val="266403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Ideal airspaces must be sealed (no air leakage to or from the airspace)</a:t>
            </a:r>
          </a:p>
          <a:p>
            <a:r>
              <a:rPr lang="en-US" smtClean="0"/>
              <a:t>Must comply with ASHRAE HOF limitations in Chapter 26, Table 3, footnote ‘b’:</a:t>
            </a:r>
          </a:p>
          <a:p>
            <a:pPr lvl="1"/>
            <a:r>
              <a:rPr lang="en-US" smtClean="0"/>
              <a:t>“…having a uniform thickness bounded by plane, smooth, parallel surfaces with no air leakage to or from the space”</a:t>
            </a:r>
          </a:p>
          <a:p>
            <a:endParaRPr lang="en-US" dirty="0"/>
          </a:p>
        </p:txBody>
      </p:sp>
      <p:pic>
        <p:nvPicPr>
          <p:cNvPr id="7" name="Content Placeholder 6"/>
          <p:cNvPicPr>
            <a:picLocks noGrp="1" noChangeAspect="1"/>
          </p:cNvPicPr>
          <p:nvPr>
            <p:ph sz="half" idx="2"/>
          </p:nvPr>
        </p:nvPicPr>
        <p:blipFill>
          <a:blip r:embed="rId2"/>
          <a:stretch>
            <a:fillRect/>
          </a:stretch>
        </p:blipFill>
        <p:spPr>
          <a:xfrm>
            <a:off x="5553857" y="1200150"/>
            <a:ext cx="2227285" cy="2971800"/>
          </a:xfrm>
        </p:spPr>
      </p:pic>
      <p:sp>
        <p:nvSpPr>
          <p:cNvPr id="2" name="Title 1"/>
          <p:cNvSpPr>
            <a:spLocks noGrp="1"/>
          </p:cNvSpPr>
          <p:nvPr>
            <p:ph type="title"/>
          </p:nvPr>
        </p:nvSpPr>
        <p:spPr/>
        <p:txBody>
          <a:bodyPr/>
          <a:lstStyle/>
          <a:p>
            <a:r>
              <a:rPr lang="en-US" smtClean="0"/>
              <a:t>Airspace Types – Ideal</a:t>
            </a:r>
            <a:endParaRPr lang="en-US" dirty="0"/>
          </a:p>
        </p:txBody>
      </p:sp>
    </p:spTree>
    <p:extLst>
      <p:ext uri="{BB962C8B-B14F-4D97-AF65-F5344CB8AC3E}">
        <p14:creationId xmlns:p14="http://schemas.microsoft.com/office/powerpoint/2010/main" val="1616100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Enclosed (Non-ideal) Case 1 airspaces have minimized air leakage, which means they are:</a:t>
            </a:r>
          </a:p>
          <a:p>
            <a:pPr lvl="1"/>
            <a:r>
              <a:rPr lang="en-US" smtClean="0"/>
              <a:t>Enclosed in an unventilated cavity on the interior side of the continuous air barrier</a:t>
            </a:r>
          </a:p>
          <a:p>
            <a:pPr lvl="1"/>
            <a:r>
              <a:rPr lang="en-US" smtClean="0"/>
              <a:t>Bounded on all six sides by building components </a:t>
            </a:r>
          </a:p>
          <a:p>
            <a:pPr lvl="1"/>
            <a:r>
              <a:rPr lang="en-US" smtClean="0"/>
              <a:t>Based on ASHRAE 90.1-2016 Section A9.4.2</a:t>
            </a:r>
          </a:p>
          <a:p>
            <a:pPr lvl="2"/>
            <a:r>
              <a:rPr lang="en-US" smtClean="0"/>
              <a:t>For non-uniform thickness, use the average thickness to determine an average R-value.</a:t>
            </a:r>
            <a:endParaRPr lang="en-US" dirty="0"/>
          </a:p>
        </p:txBody>
      </p:sp>
      <p:pic>
        <p:nvPicPr>
          <p:cNvPr id="7" name="Content Placeholder 6"/>
          <p:cNvPicPr>
            <a:picLocks noGrp="1" noChangeAspect="1"/>
          </p:cNvPicPr>
          <p:nvPr>
            <p:ph sz="half" idx="2"/>
          </p:nvPr>
        </p:nvPicPr>
        <p:blipFill>
          <a:blip r:embed="rId2"/>
          <a:stretch>
            <a:fillRect/>
          </a:stretch>
        </p:blipFill>
        <p:spPr>
          <a:xfrm>
            <a:off x="5603908" y="1200150"/>
            <a:ext cx="2127183" cy="2971800"/>
          </a:xfrm>
        </p:spPr>
      </p:pic>
      <p:sp>
        <p:nvSpPr>
          <p:cNvPr id="2" name="Title 1"/>
          <p:cNvSpPr>
            <a:spLocks noGrp="1"/>
          </p:cNvSpPr>
          <p:nvPr>
            <p:ph type="title"/>
          </p:nvPr>
        </p:nvSpPr>
        <p:spPr/>
        <p:txBody>
          <a:bodyPr/>
          <a:lstStyle/>
          <a:p>
            <a:r>
              <a:rPr lang="en-US" smtClean="0"/>
              <a:t>Airspace Types – Enclosed Case 1</a:t>
            </a:r>
            <a:endParaRPr lang="en-US" dirty="0"/>
          </a:p>
        </p:txBody>
      </p:sp>
    </p:spTree>
    <p:extLst>
      <p:ext uri="{BB962C8B-B14F-4D97-AF65-F5344CB8AC3E}">
        <p14:creationId xmlns:p14="http://schemas.microsoft.com/office/powerpoint/2010/main" val="1718606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Enclosed (Non-ideal) Case 2 airspaces have uncontrolled air leakage, which means: </a:t>
            </a:r>
          </a:p>
          <a:p>
            <a:pPr lvl="1"/>
            <a:r>
              <a:rPr lang="en-US" smtClean="0"/>
              <a:t>They do not qualify as an ideal or Case 1 airspace</a:t>
            </a:r>
          </a:p>
          <a:p>
            <a:pPr lvl="1"/>
            <a:r>
              <a:rPr lang="en-US" smtClean="0"/>
              <a:t>An example would be an airspace behind cladding</a:t>
            </a:r>
            <a:endParaRPr lang="en-US" dirty="0"/>
          </a:p>
        </p:txBody>
      </p:sp>
      <p:pic>
        <p:nvPicPr>
          <p:cNvPr id="7" name="Content Placeholder 6"/>
          <p:cNvPicPr>
            <a:picLocks noGrp="1" noChangeAspect="1"/>
          </p:cNvPicPr>
          <p:nvPr>
            <p:ph sz="half" idx="2"/>
          </p:nvPr>
        </p:nvPicPr>
        <p:blipFill>
          <a:blip r:embed="rId2"/>
          <a:stretch>
            <a:fillRect/>
          </a:stretch>
        </p:blipFill>
        <p:spPr>
          <a:xfrm>
            <a:off x="5566370" y="1200150"/>
            <a:ext cx="2202260" cy="2971800"/>
          </a:xfrm>
        </p:spPr>
      </p:pic>
      <p:sp>
        <p:nvSpPr>
          <p:cNvPr id="2" name="Title 1"/>
          <p:cNvSpPr>
            <a:spLocks noGrp="1"/>
          </p:cNvSpPr>
          <p:nvPr>
            <p:ph type="title"/>
          </p:nvPr>
        </p:nvSpPr>
        <p:spPr/>
        <p:txBody>
          <a:bodyPr/>
          <a:lstStyle/>
          <a:p>
            <a:r>
              <a:rPr lang="en-US" smtClean="0"/>
              <a:t>Airspace Types – Enclosed Case 2</a:t>
            </a:r>
            <a:endParaRPr lang="en-US" dirty="0"/>
          </a:p>
        </p:txBody>
      </p:sp>
    </p:spTree>
    <p:extLst>
      <p:ext uri="{BB962C8B-B14F-4D97-AF65-F5344CB8AC3E}">
        <p14:creationId xmlns:p14="http://schemas.microsoft.com/office/powerpoint/2010/main" val="3545455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Different methods are used to determine R-value for an ideal airspace greater or less than ½” thick</a:t>
            </a:r>
          </a:p>
          <a:p>
            <a:pPr lvl="1"/>
            <a:r>
              <a:rPr lang="en-US" smtClean="0"/>
              <a:t>For an Ideal airspace ≥ ½” thick, use ASHRAE HOF (Ch. 26), Tables 2 and 3.</a:t>
            </a:r>
          </a:p>
          <a:p>
            <a:pPr lvl="1"/>
            <a:r>
              <a:rPr lang="en-US" smtClean="0"/>
              <a:t>Unless use conditions dictate otherwise, R-values should be based on a mean temperature of 50oF and a temperature difference of 30oF, to most closely match ASTM C1224 </a:t>
            </a:r>
            <a:endParaRPr lang="en-US" dirty="0" smtClean="0"/>
          </a:p>
        </p:txBody>
      </p:sp>
      <p:pic>
        <p:nvPicPr>
          <p:cNvPr id="7" name="Content Placeholder 6"/>
          <p:cNvPicPr>
            <a:picLocks noGrp="1" noChangeAspect="1"/>
          </p:cNvPicPr>
          <p:nvPr>
            <p:ph sz="half" idx="2"/>
          </p:nvPr>
        </p:nvPicPr>
        <p:blipFill>
          <a:blip r:embed="rId2"/>
          <a:stretch>
            <a:fillRect/>
          </a:stretch>
        </p:blipFill>
        <p:spPr>
          <a:xfrm>
            <a:off x="4648200" y="1656096"/>
            <a:ext cx="4038600" cy="2059907"/>
          </a:xfrm>
        </p:spPr>
      </p:pic>
      <p:sp>
        <p:nvSpPr>
          <p:cNvPr id="2" name="Title 1"/>
          <p:cNvSpPr>
            <a:spLocks noGrp="1"/>
          </p:cNvSpPr>
          <p:nvPr>
            <p:ph type="title"/>
          </p:nvPr>
        </p:nvSpPr>
        <p:spPr/>
        <p:txBody>
          <a:bodyPr/>
          <a:lstStyle/>
          <a:p>
            <a:r>
              <a:rPr lang="en-US" smtClean="0"/>
              <a:t>Determining R-value – Ideal Airspaces</a:t>
            </a:r>
            <a:endParaRPr lang="en-US" dirty="0"/>
          </a:p>
        </p:txBody>
      </p:sp>
    </p:spTree>
    <p:extLst>
      <p:ext uri="{BB962C8B-B14F-4D97-AF65-F5344CB8AC3E}">
        <p14:creationId xmlns:p14="http://schemas.microsoft.com/office/powerpoint/2010/main" val="1670209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For an Ideal airspace &lt; ½” thick:</a:t>
            </a:r>
          </a:p>
          <a:p>
            <a:pPr lvl="1"/>
            <a:r>
              <a:rPr lang="en-US" smtClean="0"/>
              <a:t>Testing – ASTM C1363, plus ASTM C1224 (if reflective). </a:t>
            </a:r>
          </a:p>
          <a:p>
            <a:pPr lvl="2"/>
            <a:r>
              <a:rPr lang="en-US" smtClean="0"/>
              <a:t>For horizontal or sloped airspaces, testing shall include both upward and downward heat flow for separate R-values.</a:t>
            </a:r>
          </a:p>
          <a:p>
            <a:pPr lvl="1"/>
            <a:r>
              <a:rPr lang="en-US" smtClean="0"/>
              <a:t>Calculation – In accordance with ASHRAE HOF Ch. 4 equations for combined radiation and convective heat flow, including applicable directions of heat flow.</a:t>
            </a:r>
            <a:endParaRPr lang="en-US" dirty="0"/>
          </a:p>
        </p:txBody>
      </p:sp>
      <p:pic>
        <p:nvPicPr>
          <p:cNvPr id="5" name="Content Placeholder 4"/>
          <p:cNvPicPr>
            <a:picLocks noGrp="1" noChangeAspect="1"/>
          </p:cNvPicPr>
          <p:nvPr>
            <p:ph sz="half" idx="2"/>
          </p:nvPr>
        </p:nvPicPr>
        <p:blipFill>
          <a:blip r:embed="rId2"/>
          <a:stretch>
            <a:fillRect/>
          </a:stretch>
        </p:blipFill>
        <p:spPr>
          <a:xfrm>
            <a:off x="4648200" y="1760002"/>
            <a:ext cx="4038600" cy="1852096"/>
          </a:xfrm>
        </p:spPr>
      </p:pic>
      <p:sp>
        <p:nvSpPr>
          <p:cNvPr id="2" name="Title 1"/>
          <p:cNvSpPr>
            <a:spLocks noGrp="1"/>
          </p:cNvSpPr>
          <p:nvPr>
            <p:ph type="title"/>
          </p:nvPr>
        </p:nvSpPr>
        <p:spPr/>
        <p:txBody>
          <a:bodyPr/>
          <a:lstStyle/>
          <a:p>
            <a:r>
              <a:rPr lang="en-US" smtClean="0"/>
              <a:t>Determining R-value – Ideal Airspaces</a:t>
            </a:r>
            <a:endParaRPr lang="en-US" dirty="0"/>
          </a:p>
        </p:txBody>
      </p:sp>
      <p:pic>
        <p:nvPicPr>
          <p:cNvPr id="30" name="Picture 29"/>
          <p:cNvPicPr>
            <a:picLocks noChangeAspect="1"/>
          </p:cNvPicPr>
          <p:nvPr/>
        </p:nvPicPr>
        <p:blipFill>
          <a:blip r:embed="rId3"/>
          <a:stretch>
            <a:fillRect/>
          </a:stretch>
        </p:blipFill>
        <p:spPr>
          <a:xfrm>
            <a:off x="4724400" y="1212853"/>
            <a:ext cx="3026284" cy="2565911"/>
          </a:xfrm>
          <a:prstGeom prst="rect">
            <a:avLst/>
          </a:prstGeom>
        </p:spPr>
      </p:pic>
    </p:spTree>
    <p:extLst>
      <p:ext uri="{BB962C8B-B14F-4D97-AF65-F5344CB8AC3E}">
        <p14:creationId xmlns:p14="http://schemas.microsoft.com/office/powerpoint/2010/main" val="3899950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Determining R-value – Case 1</a:t>
            </a:r>
            <a:endParaRPr lang="en-US" dirty="0"/>
          </a:p>
        </p:txBody>
      </p:sp>
      <p:sp>
        <p:nvSpPr>
          <p:cNvPr id="3" name="Content Placeholder 2"/>
          <p:cNvSpPr>
            <a:spLocks noGrp="1"/>
          </p:cNvSpPr>
          <p:nvPr>
            <p:ph idx="1"/>
          </p:nvPr>
        </p:nvSpPr>
        <p:spPr/>
        <p:txBody>
          <a:bodyPr/>
          <a:lstStyle/>
          <a:p>
            <a:r>
              <a:rPr lang="en-US" smtClean="0"/>
              <a:t>Enclosed Airspace R-value Case 1 (minimized air leakage), use one of the following:</a:t>
            </a:r>
          </a:p>
          <a:p>
            <a:pPr lvl="1"/>
            <a:r>
              <a:rPr lang="en-US" smtClean="0"/>
              <a:t>Prescriptive – Determine R-value per ASHRAE 90.1-2016 Section A9.4.2. Airspaces less than ½” thick shall have no R-value.  The R-value for airspaces between 3.5” and 12” thick shall use 3.5” thickness as basis.</a:t>
            </a:r>
          </a:p>
          <a:p>
            <a:pPr lvl="1"/>
            <a:r>
              <a:rPr lang="en-US" smtClean="0"/>
              <a:t>Testing – Determine R-value per ASTM C1363 (including ASTM C1224 for reflective airspaces) for applicable directions of heat flow.</a:t>
            </a:r>
            <a:endParaRPr lang="en-US" dirty="0"/>
          </a:p>
        </p:txBody>
      </p:sp>
    </p:spTree>
    <p:extLst>
      <p:ext uri="{BB962C8B-B14F-4D97-AF65-F5344CB8AC3E}">
        <p14:creationId xmlns:p14="http://schemas.microsoft.com/office/powerpoint/2010/main" val="1935990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Determining R-value – Case 2</a:t>
            </a:r>
            <a:endParaRPr lang="en-US" dirty="0"/>
          </a:p>
        </p:txBody>
      </p:sp>
      <p:sp>
        <p:nvSpPr>
          <p:cNvPr id="3" name="Content Placeholder 2"/>
          <p:cNvSpPr>
            <a:spLocks noGrp="1"/>
          </p:cNvSpPr>
          <p:nvPr>
            <p:ph idx="1"/>
          </p:nvPr>
        </p:nvSpPr>
        <p:spPr/>
        <p:txBody>
          <a:bodyPr/>
          <a:lstStyle/>
          <a:p>
            <a:r>
              <a:rPr lang="en-US" smtClean="0"/>
              <a:t>Enclosed Airspace R-value Case 2 (uncontrolled air leakage), use one of the following:</a:t>
            </a:r>
          </a:p>
          <a:p>
            <a:pPr lvl="1"/>
            <a:r>
              <a:rPr lang="en-US" smtClean="0"/>
              <a:t>Prescriptive – The R-value of the airspace and any material to the exterior side (e.g. cladding) shall be taken as zero. An exterior air film R-value may be applied. </a:t>
            </a:r>
          </a:p>
          <a:p>
            <a:pPr lvl="1"/>
            <a:r>
              <a:rPr lang="en-US" smtClean="0"/>
              <a:t>Testing – Determine R-value per ASTM C1363 with modification to induce ventilation air-flow (min. 7 cm/s). Analysis of the assembly or air-space R-value must account for heat flow through the ventilation air. </a:t>
            </a:r>
          </a:p>
          <a:p>
            <a:endParaRPr lang="en-US" dirty="0"/>
          </a:p>
        </p:txBody>
      </p:sp>
    </p:spTree>
    <p:extLst>
      <p:ext uri="{BB962C8B-B14F-4D97-AF65-F5344CB8AC3E}">
        <p14:creationId xmlns:p14="http://schemas.microsoft.com/office/powerpoint/2010/main" val="3071566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Flow Chart for Airspace Type &amp; R-value Determination</a:t>
            </a:r>
            <a:endParaRPr lang="en-US" dirty="0"/>
          </a:p>
        </p:txBody>
      </p:sp>
      <p:pic>
        <p:nvPicPr>
          <p:cNvPr id="6" name="Content Placeholder 5"/>
          <p:cNvPicPr>
            <a:picLocks noGrp="1" noChangeAspect="1"/>
          </p:cNvPicPr>
          <p:nvPr>
            <p:ph idx="1"/>
          </p:nvPr>
        </p:nvPicPr>
        <p:blipFill>
          <a:blip r:embed="rId2"/>
          <a:stretch>
            <a:fillRect/>
          </a:stretch>
        </p:blipFill>
        <p:spPr>
          <a:xfrm>
            <a:off x="2078553" y="1123950"/>
            <a:ext cx="4986893" cy="2971800"/>
          </a:xfrm>
        </p:spPr>
      </p:pic>
    </p:spTree>
    <p:extLst>
      <p:ext uri="{BB962C8B-B14F-4D97-AF65-F5344CB8AC3E}">
        <p14:creationId xmlns:p14="http://schemas.microsoft.com/office/powerpoint/2010/main" val="2715449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This presentation applies to both </a:t>
            </a:r>
            <a:r>
              <a:rPr lang="en-US" b="1" dirty="0" smtClean="0"/>
              <a:t>reflective</a:t>
            </a:r>
            <a:r>
              <a:rPr lang="en-US" dirty="0" smtClean="0"/>
              <a:t> and </a:t>
            </a:r>
            <a:r>
              <a:rPr lang="en-US" b="1" dirty="0" smtClean="0"/>
              <a:t>non-reflective</a:t>
            </a:r>
            <a:r>
              <a:rPr lang="en-US" dirty="0" smtClean="0"/>
              <a:t> airspaces.</a:t>
            </a:r>
          </a:p>
          <a:p>
            <a:pPr lvl="1"/>
            <a:r>
              <a:rPr lang="en-US" dirty="0" smtClean="0"/>
              <a:t>Note that reflective airspaces have greater potential R-values as well as a stronger dependency on airspace conditions.</a:t>
            </a:r>
          </a:p>
          <a:p>
            <a:r>
              <a:rPr lang="en-US" dirty="0" smtClean="0"/>
              <a:t>While the focus here is on airspaces in wall assemblies, the same principles apply elsewhere, such as in ceiling, roof, and floor applications. </a:t>
            </a:r>
            <a:endParaRPr lang="en-US" dirty="0"/>
          </a:p>
        </p:txBody>
      </p:sp>
    </p:spTree>
    <p:extLst>
      <p:ext uri="{BB962C8B-B14F-4D97-AF65-F5344CB8AC3E}">
        <p14:creationId xmlns:p14="http://schemas.microsoft.com/office/powerpoint/2010/main" val="1650085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variables and conditions affect the R-value of airspaces. </a:t>
            </a:r>
          </a:p>
          <a:p>
            <a:r>
              <a:rPr lang="en-US" dirty="0" smtClean="0"/>
              <a:t>Actual airspace R-values can vary substantially from published values based on idealized conditions. </a:t>
            </a:r>
          </a:p>
          <a:p>
            <a:r>
              <a:rPr lang="en-US" dirty="0" smtClean="0"/>
              <a:t>Research has shown that non-ideal airspace conditions can have significant impacts on thermal performance, particularly for airspaces behind cladding materials.</a:t>
            </a:r>
          </a:p>
          <a:p>
            <a:r>
              <a:rPr lang="en-US" dirty="0" smtClean="0"/>
              <a:t>Many applications of non-ideal airspaces still errantly rely on ideal airspace assumptions to derive R-values for energy code compliance. </a:t>
            </a:r>
          </a:p>
          <a:p>
            <a:r>
              <a:rPr lang="en-US" dirty="0" smtClean="0"/>
              <a:t>The evaluation recommendations provided herein will help ensure code-compliance and more accurate assessment of airspace R-values.</a:t>
            </a:r>
            <a:endParaRPr lang="en-US" dirty="0"/>
          </a:p>
        </p:txBody>
      </p:sp>
    </p:spTree>
    <p:extLst>
      <p:ext uri="{BB962C8B-B14F-4D97-AF65-F5344CB8AC3E}">
        <p14:creationId xmlns:p14="http://schemas.microsoft.com/office/powerpoint/2010/main" val="1988528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lstStyle/>
          <a:p>
            <a:r>
              <a:rPr lang="en-US" dirty="0" smtClean="0">
                <a:hlinkClick r:id="rId2"/>
              </a:rPr>
              <a:t>Continuous Insulation - Air Space R-Value</a:t>
            </a:r>
            <a:endParaRPr lang="en-US" dirty="0" smtClean="0"/>
          </a:p>
          <a:p>
            <a:r>
              <a:rPr lang="en-US" dirty="0" smtClean="0">
                <a:hlinkClick r:id="rId3"/>
              </a:rPr>
              <a:t>Continuous Insulation - Thermal Insulation</a:t>
            </a:r>
            <a:endParaRPr lang="en-US" dirty="0" smtClean="0"/>
          </a:p>
          <a:p>
            <a:endParaRPr lang="en-US" dirty="0" smtClean="0"/>
          </a:p>
        </p:txBody>
      </p:sp>
    </p:spTree>
    <p:extLst>
      <p:ext uri="{BB962C8B-B14F-4D97-AF65-F5344CB8AC3E}">
        <p14:creationId xmlns:p14="http://schemas.microsoft.com/office/powerpoint/2010/main" val="3416803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This presentation is based on a </a:t>
            </a:r>
            <a:r>
              <a:rPr lang="en-US" dirty="0" smtClean="0">
                <a:hlinkClick r:id="rId2"/>
              </a:rPr>
              <a:t>Research Report </a:t>
            </a:r>
            <a:r>
              <a:rPr lang="en-US" dirty="0" smtClean="0"/>
              <a:t>which:</a:t>
            </a:r>
          </a:p>
          <a:p>
            <a:pPr lvl="1"/>
            <a:r>
              <a:rPr lang="en-US" dirty="0" smtClean="0"/>
              <a:t>Documents current scientific knowledge</a:t>
            </a:r>
          </a:p>
          <a:p>
            <a:pPr lvl="1"/>
            <a:r>
              <a:rPr lang="en-US" dirty="0" smtClean="0"/>
              <a:t>Reviews current energy code and Federal Trade Commission’s “R-value Rule” requirements</a:t>
            </a:r>
          </a:p>
          <a:p>
            <a:pPr lvl="1"/>
            <a:r>
              <a:rPr lang="en-US" dirty="0" smtClean="0"/>
              <a:t>Provides detailed guidance for appropriate airspace R-value characterization and limitations of use. </a:t>
            </a:r>
          </a:p>
        </p:txBody>
      </p:sp>
      <p:sp>
        <p:nvSpPr>
          <p:cNvPr id="2" name="Title 1"/>
          <p:cNvSpPr>
            <a:spLocks noGrp="1"/>
          </p:cNvSpPr>
          <p:nvPr>
            <p:ph type="title"/>
          </p:nvPr>
        </p:nvSpPr>
        <p:spPr/>
        <p:txBody>
          <a:bodyPr/>
          <a:lstStyle/>
          <a:p>
            <a:r>
              <a:rPr lang="en-US" smtClean="0"/>
              <a:t>Technical Basis</a:t>
            </a:r>
            <a:endParaRPr lang="en-US" dirty="0"/>
          </a:p>
        </p:txBody>
      </p:sp>
      <p:pic>
        <p:nvPicPr>
          <p:cNvPr id="6" name="Content Placeholder 5"/>
          <p:cNvPicPr>
            <a:picLocks noGrp="1" noChangeAspect="1"/>
          </p:cNvPicPr>
          <p:nvPr>
            <p:ph sz="half" idx="2"/>
          </p:nvPr>
        </p:nvPicPr>
        <p:blipFill>
          <a:blip r:embed="rId3"/>
          <a:stretch>
            <a:fillRect/>
          </a:stretch>
        </p:blipFill>
        <p:spPr>
          <a:xfrm>
            <a:off x="5511920" y="1200150"/>
            <a:ext cx="2311160" cy="2971800"/>
          </a:xfrm>
          <a:prstGeom prst="rect">
            <a:avLst/>
          </a:prstGeom>
        </p:spPr>
      </p:pic>
    </p:spTree>
    <p:extLst>
      <p:ext uri="{BB962C8B-B14F-4D97-AF65-F5344CB8AC3E}">
        <p14:creationId xmlns:p14="http://schemas.microsoft.com/office/powerpoint/2010/main" val="200692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Significance</a:t>
            </a:r>
            <a:endParaRPr lang="en-US" dirty="0"/>
          </a:p>
        </p:txBody>
      </p:sp>
      <p:sp>
        <p:nvSpPr>
          <p:cNvPr id="3" name="Content Placeholder 2"/>
          <p:cNvSpPr>
            <a:spLocks noGrp="1"/>
          </p:cNvSpPr>
          <p:nvPr>
            <p:ph sz="half" idx="1"/>
          </p:nvPr>
        </p:nvSpPr>
        <p:spPr/>
        <p:txBody>
          <a:bodyPr/>
          <a:lstStyle/>
          <a:p>
            <a:r>
              <a:rPr lang="en-US" smtClean="0"/>
              <a:t>Mischaracterized airspace R-values can result in:</a:t>
            </a:r>
          </a:p>
          <a:p>
            <a:pPr lvl="1"/>
            <a:r>
              <a:rPr lang="en-US" smtClean="0"/>
              <a:t>energy code and FTC R-value Rule non-compliances</a:t>
            </a:r>
          </a:p>
          <a:p>
            <a:pPr lvl="1"/>
            <a:r>
              <a:rPr lang="en-US" smtClean="0"/>
              <a:t>poor performing assemblies (less energy savings than claimed or expected)</a:t>
            </a:r>
          </a:p>
          <a:p>
            <a:pPr lvl="1"/>
            <a:r>
              <a:rPr lang="en-US" smtClean="0"/>
              <a:t>diminished reputation</a:t>
            </a:r>
          </a:p>
          <a:p>
            <a:r>
              <a:rPr lang="en-US" smtClean="0"/>
              <a:t>False R-value claims for home insulation products are costly</a:t>
            </a:r>
          </a:p>
          <a:p>
            <a:pPr lvl="1"/>
            <a:r>
              <a:rPr lang="en-US" smtClean="0"/>
              <a:t>Fines accrue by $11,000 per occurrence under the Federal Trade Commission’s (FTC) “R-value Rule”</a:t>
            </a:r>
          </a:p>
          <a:p>
            <a:endParaRPr lang="en-US" dirty="0" smtClean="0"/>
          </a:p>
        </p:txBody>
      </p:sp>
      <p:pic>
        <p:nvPicPr>
          <p:cNvPr id="6" name="Content Placeholder 5"/>
          <p:cNvPicPr>
            <a:picLocks noGrp="1" noChangeAspect="1"/>
          </p:cNvPicPr>
          <p:nvPr>
            <p:ph sz="half" idx="2"/>
          </p:nvPr>
        </p:nvPicPr>
        <p:blipFill>
          <a:blip r:embed="rId2"/>
          <a:stretch>
            <a:fillRect/>
          </a:stretch>
        </p:blipFill>
        <p:spPr>
          <a:xfrm>
            <a:off x="1899985" y="2952750"/>
            <a:ext cx="5344029" cy="1414462"/>
          </a:xfrm>
        </p:spPr>
      </p:pic>
    </p:spTree>
    <p:extLst>
      <p:ext uri="{BB962C8B-B14F-4D97-AF65-F5344CB8AC3E}">
        <p14:creationId xmlns:p14="http://schemas.microsoft.com/office/powerpoint/2010/main" val="2006604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Airspace R-value is affected by a variety of factors</a:t>
            </a:r>
          </a:p>
          <a:p>
            <a:pPr lvl="1"/>
            <a:r>
              <a:rPr lang="en-US" dirty="0" smtClean="0"/>
              <a:t>Items 1-6 can affect the R-value by a factor of four or more. </a:t>
            </a:r>
          </a:p>
          <a:p>
            <a:pPr lvl="1"/>
            <a:r>
              <a:rPr lang="en-US" dirty="0" smtClean="0"/>
              <a:t>Item 7 can reduce the R-value by a factor of as much as six </a:t>
            </a:r>
          </a:p>
          <a:p>
            <a:r>
              <a:rPr lang="en-US" dirty="0" smtClean="0"/>
              <a:t>Items 4 and 7 are often ignored when making R-value claims. </a:t>
            </a:r>
            <a:endParaRPr lang="en-US" dirty="0"/>
          </a:p>
        </p:txBody>
      </p:sp>
      <p:sp>
        <p:nvSpPr>
          <p:cNvPr id="4" name="Content Placeholder 3"/>
          <p:cNvSpPr>
            <a:spLocks noGrp="1"/>
          </p:cNvSpPr>
          <p:nvPr>
            <p:ph sz="half" idx="2"/>
          </p:nvPr>
        </p:nvSpPr>
        <p:spPr>
          <a:xfrm>
            <a:off x="4648200" y="1200153"/>
            <a:ext cx="4038600" cy="3200397"/>
          </a:xfrm>
        </p:spPr>
        <p:txBody>
          <a:bodyPr>
            <a:normAutofit fontScale="55000" lnSpcReduction="20000"/>
          </a:bodyPr>
          <a:lstStyle/>
          <a:p>
            <a:pPr marL="385763" indent="-385763">
              <a:buFont typeface="+mj-lt"/>
              <a:buAutoNum type="arabicPeriod"/>
            </a:pPr>
            <a:r>
              <a:rPr lang="en-US" sz="2175" dirty="0" smtClean="0"/>
              <a:t>Size and orientation of the airspace</a:t>
            </a:r>
          </a:p>
          <a:p>
            <a:pPr marL="385763" indent="-385763">
              <a:buFont typeface="+mj-lt"/>
              <a:buAutoNum type="arabicPeriod"/>
            </a:pPr>
            <a:r>
              <a:rPr lang="en-US" sz="2175" dirty="0" smtClean="0"/>
              <a:t>Shape of surfaces forming the airspace</a:t>
            </a:r>
          </a:p>
          <a:p>
            <a:pPr marL="385763" indent="-385763">
              <a:buFont typeface="+mj-lt"/>
              <a:buAutoNum type="arabicPeriod"/>
            </a:pPr>
            <a:r>
              <a:rPr lang="en-US" sz="2175" dirty="0" smtClean="0"/>
              <a:t>Reflectivity (or emissivity) of the surfaces facing the airspace</a:t>
            </a:r>
          </a:p>
          <a:p>
            <a:pPr marL="385763" indent="-385763">
              <a:buFont typeface="+mj-lt"/>
              <a:buAutoNum type="arabicPeriod"/>
            </a:pPr>
            <a:r>
              <a:rPr lang="en-US" sz="2175" b="1" dirty="0" smtClean="0"/>
              <a:t>For reflective airspaces, the durability and degree of fouling of the reflective surface over time.</a:t>
            </a:r>
          </a:p>
          <a:p>
            <a:pPr marL="385763" indent="-385763">
              <a:buFont typeface="+mj-lt"/>
              <a:buAutoNum type="arabicPeriod"/>
            </a:pPr>
            <a:r>
              <a:rPr lang="en-US" sz="2175" dirty="0" smtClean="0"/>
              <a:t>Direction of heat flow relative to airspace orientation (i.e., seasonal change in heat flow direction)</a:t>
            </a:r>
          </a:p>
          <a:p>
            <a:pPr marL="385763" indent="-385763">
              <a:buFont typeface="+mj-lt"/>
              <a:buAutoNum type="arabicPeriod"/>
            </a:pPr>
            <a:r>
              <a:rPr lang="en-US" sz="2175" dirty="0" smtClean="0"/>
              <a:t>Natural convection (movement of air within the airspace due to thermal gradients)</a:t>
            </a:r>
          </a:p>
          <a:p>
            <a:pPr marL="385763" indent="-385763">
              <a:buFont typeface="+mj-lt"/>
              <a:buAutoNum type="arabicPeriod"/>
            </a:pPr>
            <a:r>
              <a:rPr lang="en-US" sz="2175" b="1" dirty="0" smtClean="0"/>
              <a:t>Mass air exchange with the airspace due to air leakage or venting of the airspace (caused by wind- and buoyancy-driven pressure differentials).</a:t>
            </a:r>
            <a:endParaRPr lang="en-US" sz="2175" b="1" dirty="0"/>
          </a:p>
        </p:txBody>
      </p:sp>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404149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b="1" dirty="0" smtClean="0"/>
              <a:t>Item 4: </a:t>
            </a:r>
            <a:r>
              <a:rPr lang="en-US" dirty="0" smtClean="0"/>
              <a:t>Aging and durability </a:t>
            </a:r>
          </a:p>
          <a:p>
            <a:pPr lvl="1"/>
            <a:r>
              <a:rPr lang="en-US" dirty="0" smtClean="0"/>
              <a:t>Sources estimate that the R-Value of reflective foils can decrease anywhere from 10-50% </a:t>
            </a:r>
          </a:p>
          <a:p>
            <a:pPr lvl="1"/>
            <a:r>
              <a:rPr lang="en-US" dirty="0" smtClean="0"/>
              <a:t>R-Value degrades due to staining, dust, or other fouling issues </a:t>
            </a:r>
          </a:p>
          <a:p>
            <a:pPr lvl="1"/>
            <a:r>
              <a:rPr lang="en-US" dirty="0" smtClean="0"/>
              <a:t>Degree of impact depends on conditions of use such as exposure to dust and condensation.  </a:t>
            </a:r>
          </a:p>
          <a:p>
            <a:endParaRPr lang="en-US" dirty="0"/>
          </a:p>
        </p:txBody>
      </p:sp>
      <p:pic>
        <p:nvPicPr>
          <p:cNvPr id="5122" name="Picture 2" descr="Image result for dirty mirror textur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339850"/>
            <a:ext cx="4038600" cy="2692400"/>
          </a:xfrm>
        </p:spPr>
      </p:pic>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342177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b="1" dirty="0" smtClean="0"/>
              <a:t>Item 7: </a:t>
            </a:r>
            <a:r>
              <a:rPr lang="en-US" dirty="0" smtClean="0"/>
              <a:t>Mass air exchange</a:t>
            </a:r>
          </a:p>
          <a:p>
            <a:pPr lvl="1"/>
            <a:r>
              <a:rPr lang="en-US" dirty="0" smtClean="0"/>
              <a:t>This is particularly important for airspaces that are not fully enclosed and sealed to prevent air leakage as required by the ASHRAE Handbook of Fundamentals (HOF) for use of “ideal” airspace R-values. </a:t>
            </a:r>
          </a:p>
          <a:p>
            <a:pPr lvl="1"/>
            <a:r>
              <a:rPr lang="en-US" dirty="0" smtClean="0"/>
              <a:t>Using “ideal” airspace values for non-ideal airspaces results in inflated R-values, and does not comply with energy code and FTC R-value Rule requirements. </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lstStyle/>
          <a:p>
            <a:r>
              <a:rPr lang="en-US" smtClean="0"/>
              <a:t>“b …Values apply for ideal conditions (i.e., air spaces of uniform thickness bounded by plane, smooth, parallel surfaces with no air leakage to or from the space) …” [p26.14 ASHRAE HOF]</a:t>
            </a:r>
          </a:p>
          <a:p>
            <a:endParaRPr lang="en-US" dirty="0"/>
          </a:p>
        </p:txBody>
      </p:sp>
      <p:sp>
        <p:nvSpPr>
          <p:cNvPr id="2" name="Title 1"/>
          <p:cNvSpPr>
            <a:spLocks noGrp="1"/>
          </p:cNvSpPr>
          <p:nvPr>
            <p:ph type="title"/>
          </p:nvPr>
        </p:nvSpPr>
        <p:spPr/>
        <p:txBody>
          <a:bodyPr/>
          <a:lstStyle/>
          <a:p>
            <a:r>
              <a:rPr lang="en-US" smtClean="0"/>
              <a:t>Factors Affecting Airspace R-value</a:t>
            </a:r>
            <a:endParaRPr lang="en-US" dirty="0"/>
          </a:p>
        </p:txBody>
      </p:sp>
    </p:spTree>
    <p:extLst>
      <p:ext uri="{BB962C8B-B14F-4D97-AF65-F5344CB8AC3E}">
        <p14:creationId xmlns:p14="http://schemas.microsoft.com/office/powerpoint/2010/main" val="4177879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2745</Words>
  <Application>Microsoft Office PowerPoint</Application>
  <PresentationFormat>On-screen Show (16:9)</PresentationFormat>
  <Paragraphs>189</Paragraphs>
  <Slides>41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Yu Gothic</vt:lpstr>
      <vt:lpstr>Yu Gothic Light</vt:lpstr>
      <vt:lpstr>Yu Gothic Medium</vt:lpstr>
      <vt:lpstr>Arial</vt:lpstr>
      <vt:lpstr>Arial Narrow</vt:lpstr>
      <vt:lpstr>Calibri</vt:lpstr>
      <vt:lpstr>Segoe UI</vt:lpstr>
      <vt:lpstr>Times New Roman</vt:lpstr>
      <vt:lpstr>Wingdings</vt:lpstr>
      <vt:lpstr>ABTG PP Template</vt:lpstr>
      <vt:lpstr>Air Space R-Value</vt:lpstr>
      <vt:lpstr>PowerPoint Presentation</vt:lpstr>
      <vt:lpstr>Introduction</vt:lpstr>
      <vt:lpstr>Scope</vt:lpstr>
      <vt:lpstr>Technical Basis</vt:lpstr>
      <vt:lpstr>Significance</vt:lpstr>
      <vt:lpstr>Factors Affecting Airspace R-value</vt:lpstr>
      <vt:lpstr>Factors Affecting Airspace R-value</vt:lpstr>
      <vt:lpstr>Factors Affecting Airspace R-value</vt:lpstr>
      <vt:lpstr>Factors Affecting Airspace R-value</vt:lpstr>
      <vt:lpstr>Factors Affecting Airspace R-value</vt:lpstr>
      <vt:lpstr>Factors Affecting Airspace R-value</vt:lpstr>
      <vt:lpstr>Factors Affecting Airspace R-value</vt:lpstr>
      <vt:lpstr>Factors Affecting Airspace R-value</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ASTM C1363 Testing (Example 1)</vt:lpstr>
      <vt:lpstr>ASTM C1363 Testing (Example 1)</vt:lpstr>
      <vt:lpstr>ASTM C1363 Testing (Example 1)</vt:lpstr>
      <vt:lpstr>ASTM C1363 Testing (Example 1)</vt:lpstr>
      <vt:lpstr>ASTM C1363 Testing (Example 1)</vt:lpstr>
      <vt:lpstr>ASTM C1363 Testing (Example 1)</vt:lpstr>
      <vt:lpstr>ASTM C1363 Testing (Example 1)</vt:lpstr>
      <vt:lpstr>ASTM C1363 Testing (Example 2)</vt:lpstr>
      <vt:lpstr>ASTM C1363 Testing (Example 2)</vt:lpstr>
      <vt:lpstr>Airspace Types</vt:lpstr>
      <vt:lpstr>Airspace Types – Ideal</vt:lpstr>
      <vt:lpstr>Airspace Types – Enclosed Case 1</vt:lpstr>
      <vt:lpstr>Airspace Types – Enclosed Case 2</vt:lpstr>
      <vt:lpstr>Determining R-value – Ideal Airspaces</vt:lpstr>
      <vt:lpstr>Determining R-value – Ideal Airspaces</vt:lpstr>
      <vt:lpstr>Determining R-value – Case 1</vt:lpstr>
      <vt:lpstr>Determining R-value – Case 2</vt:lpstr>
      <vt:lpstr>Flow Chart for Airspace Type &amp; R-value Determination</vt:lpstr>
      <vt:lpstr>Conclusion</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Space R-Value</dc:title>
  <dc:creator/>
  <cp:lastModifiedBy/>
  <cp:revision>1</cp:revision>
  <dcterms:created xsi:type="dcterms:W3CDTF">2018-06-04T22:06:15Z</dcterms:created>
  <dcterms:modified xsi:type="dcterms:W3CDTF">2021-08-19T19:34:32Z</dcterms:modified>
</cp:coreProperties>
</file>