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7" r:id="rId19"/>
    <p:sldId id="258"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5" autoAdjust="0"/>
    <p:restoredTop sz="94660"/>
  </p:normalViewPr>
  <p:slideViewPr>
    <p:cSldViewPr>
      <p:cViewPr varScale="1">
        <p:scale>
          <a:sx n="152" d="100"/>
          <a:sy n="152" d="100"/>
        </p:scale>
        <p:origin x="714" y="13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47E1E-3CF0-441C-93C8-16758ADF989F}"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A7AC3-0B05-4A29-B60D-C77F845F5B4B}" type="slidenum">
              <a:rPr lang="en-US" smtClean="0"/>
              <a:t>‹#›</a:t>
            </a:fld>
            <a:endParaRPr lang="en-US"/>
          </a:p>
        </p:txBody>
      </p:sp>
    </p:spTree>
    <p:extLst>
      <p:ext uri="{BB962C8B-B14F-4D97-AF65-F5344CB8AC3E}">
        <p14:creationId xmlns:p14="http://schemas.microsoft.com/office/powerpoint/2010/main" val="245959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9</a:t>
            </a:fld>
            <a:endParaRPr lang="en-US" dirty="0"/>
          </a:p>
        </p:txBody>
      </p:sp>
    </p:spTree>
    <p:extLst>
      <p:ext uri="{BB962C8B-B14F-4D97-AF65-F5344CB8AC3E}">
        <p14:creationId xmlns:p14="http://schemas.microsoft.com/office/powerpoint/2010/main" val="325467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15</a:t>
            </a:fld>
            <a:endParaRPr lang="en-US" dirty="0"/>
          </a:p>
        </p:txBody>
      </p:sp>
    </p:spTree>
    <p:extLst>
      <p:ext uri="{BB962C8B-B14F-4D97-AF65-F5344CB8AC3E}">
        <p14:creationId xmlns:p14="http://schemas.microsoft.com/office/powerpoint/2010/main" val="2214620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srcRect l="3189" r="4896"/>
          <a:stretch/>
        </p:blipFill>
        <p:spPr>
          <a:xfrm>
            <a:off x="0" y="1642383"/>
            <a:ext cx="9144000" cy="1834242"/>
          </a:xfrm>
          <a:prstGeom prst="rect">
            <a:avLst/>
          </a:prstGeom>
        </p:spPr>
      </p:pic>
      <p:pic>
        <p:nvPicPr>
          <p:cNvPr id="1028" name="Picture 4" descr="http://www.appliedbuildingtech.com/sites/default/files/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3072" y="3640679"/>
            <a:ext cx="1437022" cy="121707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228600" y="214313"/>
            <a:ext cx="8686800" cy="826889"/>
          </a:xfrm>
        </p:spPr>
        <p:txBody>
          <a:bodyPr>
            <a:noAutofit/>
          </a:bodyPr>
          <a:lstStyle>
            <a:lvl1pPr algn="l">
              <a:defRPr sz="3200"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a:stretch/>
        </p:blipFill>
        <p:spPr bwMode="auto">
          <a:xfrm>
            <a:off x="5410200" y="1638300"/>
            <a:ext cx="3733800"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7976" y="3390900"/>
            <a:ext cx="9159119" cy="190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228600" y="1809750"/>
            <a:ext cx="4953000" cy="1417096"/>
          </a:xfrm>
        </p:spPr>
        <p:txBody>
          <a:bodyPr anchor="ctr"/>
          <a:lstStyle>
            <a:lvl1pPr marL="0" indent="0" algn="r">
              <a:buNone/>
              <a:defRPr sz="24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4232743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Usage Language (Slide 2)">
    <p:spTree>
      <p:nvGrpSpPr>
        <p:cNvPr id="1" name=""/>
        <p:cNvGrpSpPr/>
        <p:nvPr/>
      </p:nvGrpSpPr>
      <p:grpSpPr>
        <a:xfrm>
          <a:off x="0" y="0"/>
          <a:ext cx="0" cy="0"/>
          <a:chOff x="0" y="0"/>
          <a:chExt cx="0" cy="0"/>
        </a:xfrm>
      </p:grpSpPr>
      <p:grpSp>
        <p:nvGrpSpPr>
          <p:cNvPr id="4" name="Group 3"/>
          <p:cNvGrpSpPr/>
          <p:nvPr userDrawn="1"/>
        </p:nvGrpSpPr>
        <p:grpSpPr>
          <a:xfrm>
            <a:off x="0" y="469557"/>
            <a:ext cx="9144000" cy="4673943"/>
            <a:chOff x="0" y="626076"/>
            <a:chExt cx="12192000" cy="6231924"/>
          </a:xfrm>
        </p:grpSpPr>
        <p:sp>
          <p:nvSpPr>
            <p:cNvPr id="6" name="Rectangle 5"/>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3457739" y="6037487"/>
              <a:ext cx="5288200" cy="369332"/>
            </a:xfrm>
            <a:prstGeom prst="rect">
              <a:avLst/>
            </a:prstGeom>
            <a:noFill/>
          </p:spPr>
          <p:txBody>
            <a:bodyPr wrap="none" rtlCol="0">
              <a:spAutoFit/>
            </a:bodyPr>
            <a:lstStyle/>
            <a:p>
              <a:pPr algn="ct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Copyright ©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2018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49" indent="0" algn="l">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reliable design and installation of foam sheathing. ABTG’s educational program work </a:t>
              </a:r>
              <a:r>
                <a:rPr lang="en-US" sz="1350" dirty="0" smtClean="0">
                  <a:latin typeface="Yu Gothic" panose="020B0400000000000000" pitchFamily="34" charset="-128"/>
                  <a:ea typeface="Yu Gothic" panose="020B0400000000000000" pitchFamily="34" charset="-128"/>
                </a:rPr>
                <a:t>with </a:t>
              </a:r>
              <a:r>
                <a:rPr lang="en-US" sz="1350" dirty="0" smtClean="0">
                  <a:latin typeface="Yu Gothic" panose="020B0400000000000000" pitchFamily="34" charset="-128"/>
                  <a:ea typeface="Yu Gothic" panose="020B0400000000000000" pitchFamily="34" charset="-128"/>
                </a:rPr>
                <a:t>respect to foam sheathing is supported by 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of </a:t>
              </a:r>
              <a:r>
                <a:rPr lang="en-US" sz="1350" dirty="0" smtClean="0">
                  <a:latin typeface="Yu Gothic" panose="020B0400000000000000" pitchFamily="34" charset="-128"/>
                  <a:ea typeface="Yu Gothic" panose="020B0400000000000000" pitchFamily="34" charset="-128"/>
                </a:rPr>
                <a:t>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sng"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r>
                <a:rPr lang="en-US" sz="1350" dirty="0" smtClean="0">
                  <a:latin typeface="Yu Gothic" panose="020B0400000000000000" pitchFamily="34" charset="-128"/>
                  <a:ea typeface="Yu Gothic" panose="020B0400000000000000" pitchFamily="34" charset="-128"/>
                </a:rPr>
                <a:t>.</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lnSpc>
                  <a:spcPct val="110000"/>
                </a:lnSpc>
                <a:buNone/>
              </a:pPr>
              <a:r>
                <a:rPr lang="en-US" sz="105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05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9"/>
              <a:ext cx="5953048" cy="954108"/>
            </a:xfrm>
            <a:prstGeom prst="rect">
              <a:avLst/>
            </a:prstGeom>
            <a:noFill/>
          </p:spPr>
          <p:txBody>
            <a:bodyPr wrap="square" rtlCol="0">
              <a:spAutoFit/>
            </a:bodyPr>
            <a:lstStyle/>
            <a:p>
              <a:pPr marL="57149"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userDrawn="1"/>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8844465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sage Languag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979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age Language (Slide 2)">
    <p:spTree>
      <p:nvGrpSpPr>
        <p:cNvPr id="1" name=""/>
        <p:cNvGrpSpPr/>
        <p:nvPr/>
      </p:nvGrpSpPr>
      <p:grpSpPr>
        <a:xfrm>
          <a:off x="0" y="0"/>
          <a:ext cx="0" cy="0"/>
          <a:chOff x="0" y="0"/>
          <a:chExt cx="0" cy="0"/>
        </a:xfrm>
      </p:grpSpPr>
      <p:sp>
        <p:nvSpPr>
          <p:cNvPr id="6" name="Rectangle 5"/>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4988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1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3951"/>
            <a:ext cx="8229600" cy="2971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4931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4648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3230370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8229600" cy="13906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2756850"/>
            <a:ext cx="8229600" cy="1415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8556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4387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141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3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457200" y="1200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18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userDrawn="1"/>
        </p:nvPicPr>
        <p:blipFill rotWithShape="1">
          <a:blip r:embed="rId11"/>
          <a:srcRect t="48748" r="-28" b="13547"/>
          <a:stretch/>
        </p:blipFill>
        <p:spPr>
          <a:xfrm>
            <a:off x="0" y="4507264"/>
            <a:ext cx="9144000" cy="636236"/>
          </a:xfrm>
          <a:prstGeom prst="rect">
            <a:avLst/>
          </a:prstGeom>
        </p:spPr>
      </p:pic>
      <p:pic>
        <p:nvPicPr>
          <p:cNvPr id="5" name="Picture 4"/>
          <p:cNvPicPr>
            <a:picLocks noChangeAspect="1"/>
          </p:cNvPicPr>
          <p:nvPr userDrawn="1"/>
        </p:nvPicPr>
        <p:blipFill rotWithShape="1">
          <a:blip r:embed="rId12"/>
          <a:srcRect t="1" b="-824"/>
          <a:stretch/>
        </p:blipFill>
        <p:spPr>
          <a:xfrm>
            <a:off x="7978015" y="4161742"/>
            <a:ext cx="1089785" cy="9305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6" r:id="rId2"/>
    <p:sldLayoutId id="2147483675" r:id="rId3"/>
    <p:sldLayoutId id="2147483674" r:id="rId4"/>
    <p:sldLayoutId id="2147483662" r:id="rId5"/>
    <p:sldLayoutId id="2147483664" r:id="rId6"/>
    <p:sldLayoutId id="2147483672" r:id="rId7"/>
    <p:sldLayoutId id="2147483666" r:id="rId8"/>
    <p:sldLayoutId id="2147483667" r:id="rId9"/>
  </p:sldLayoutIdLst>
  <p:timing>
    <p:tnLst>
      <p:par>
        <p:cTn id="1" dur="indefinite" restart="never" nodeType="tmRoot"/>
      </p:par>
    </p:tnLst>
  </p:timing>
  <p:txStyles>
    <p:titleStyle>
      <a:lvl1pPr algn="l" rtl="0" eaLnBrk="1" fontAlgn="base" hangingPunct="1">
        <a:spcBef>
          <a:spcPct val="0"/>
        </a:spcBef>
        <a:spcAft>
          <a:spcPct val="0"/>
        </a:spcAft>
        <a:defRPr sz="2475"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2475">
          <a:solidFill>
            <a:schemeClr val="bg1"/>
          </a:solidFill>
          <a:latin typeface="Calibri" pitchFamily="34" charset="0"/>
        </a:defRPr>
      </a:lvl2pPr>
      <a:lvl3pPr algn="l" rtl="0" eaLnBrk="1" fontAlgn="base" hangingPunct="1">
        <a:spcBef>
          <a:spcPct val="0"/>
        </a:spcBef>
        <a:spcAft>
          <a:spcPct val="0"/>
        </a:spcAft>
        <a:defRPr sz="2475">
          <a:solidFill>
            <a:schemeClr val="bg1"/>
          </a:solidFill>
          <a:latin typeface="Calibri" pitchFamily="34" charset="0"/>
        </a:defRPr>
      </a:lvl3pPr>
      <a:lvl4pPr algn="l" rtl="0" eaLnBrk="1" fontAlgn="base" hangingPunct="1">
        <a:spcBef>
          <a:spcPct val="0"/>
        </a:spcBef>
        <a:spcAft>
          <a:spcPct val="0"/>
        </a:spcAft>
        <a:defRPr sz="2475">
          <a:solidFill>
            <a:schemeClr val="bg1"/>
          </a:solidFill>
          <a:latin typeface="Calibri" pitchFamily="34" charset="0"/>
        </a:defRPr>
      </a:lvl4pPr>
      <a:lvl5pPr algn="l" rtl="0" eaLnBrk="1" fontAlgn="base" hangingPunct="1">
        <a:spcBef>
          <a:spcPct val="0"/>
        </a:spcBef>
        <a:spcAft>
          <a:spcPct val="0"/>
        </a:spcAft>
        <a:defRPr sz="2475">
          <a:solidFill>
            <a:schemeClr val="bg1"/>
          </a:solidFill>
          <a:latin typeface="Calibri" pitchFamily="34" charset="0"/>
        </a:defRPr>
      </a:lvl5pPr>
      <a:lvl6pPr marL="257175" algn="l" rtl="0" eaLnBrk="1" fontAlgn="base" hangingPunct="1">
        <a:spcBef>
          <a:spcPct val="0"/>
        </a:spcBef>
        <a:spcAft>
          <a:spcPct val="0"/>
        </a:spcAft>
        <a:defRPr sz="2475">
          <a:solidFill>
            <a:schemeClr val="bg1"/>
          </a:solidFill>
          <a:latin typeface="Calibri" pitchFamily="34" charset="0"/>
        </a:defRPr>
      </a:lvl6pPr>
      <a:lvl7pPr marL="514350" algn="l" rtl="0" eaLnBrk="1" fontAlgn="base" hangingPunct="1">
        <a:spcBef>
          <a:spcPct val="0"/>
        </a:spcBef>
        <a:spcAft>
          <a:spcPct val="0"/>
        </a:spcAft>
        <a:defRPr sz="2475">
          <a:solidFill>
            <a:schemeClr val="bg1"/>
          </a:solidFill>
          <a:latin typeface="Calibri" pitchFamily="34" charset="0"/>
        </a:defRPr>
      </a:lvl7pPr>
      <a:lvl8pPr marL="771525" algn="l" rtl="0" eaLnBrk="1" fontAlgn="base" hangingPunct="1">
        <a:spcBef>
          <a:spcPct val="0"/>
        </a:spcBef>
        <a:spcAft>
          <a:spcPct val="0"/>
        </a:spcAft>
        <a:defRPr sz="2475">
          <a:solidFill>
            <a:schemeClr val="bg1"/>
          </a:solidFill>
          <a:latin typeface="Calibri" pitchFamily="34" charset="0"/>
        </a:defRPr>
      </a:lvl8pPr>
      <a:lvl9pPr marL="1028700" algn="l" rtl="0" eaLnBrk="1" fontAlgn="base" hangingPunct="1">
        <a:spcBef>
          <a:spcPct val="0"/>
        </a:spcBef>
        <a:spcAft>
          <a:spcPct val="0"/>
        </a:spcAft>
        <a:defRPr sz="2475">
          <a:solidFill>
            <a:schemeClr val="bg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rdh.com/wp-content/uploads/2014/07/Water-Penetration-Resistance-of-Windows-Study.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amanet.org/upload/file/CMB-5-08.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rdh.com/wp-content/uploads/2014/07/Water-Penetration-Resistance-of-Windows-Study.pdf" TargetMode="External"/><Relationship Id="rId2" Type="http://schemas.openxmlformats.org/officeDocument/2006/relationships/hyperlink" Target="https://www.continuousinsulation.org/window-installation" TargetMode="External"/><Relationship Id="rId1" Type="http://schemas.openxmlformats.org/officeDocument/2006/relationships/slideLayout" Target="../slideLayouts/slideLayout5.xml"/><Relationship Id="rId4" Type="http://schemas.openxmlformats.org/officeDocument/2006/relationships/hyperlink" Target="http://www.nbec.net/documents/RESULTSONASSESSINGTHEEFFECTIVENESSOFWALL-WINDOWINTERFACEDETAILSTOMANAGERAINWATER-M.A.LACASS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nrc-cnrc.gc.ca/ctu-sc/ctu_sc_n80" TargetMode="External"/><Relationship Id="rId2" Type="http://schemas.openxmlformats.org/officeDocument/2006/relationships/hyperlink" Target="http://www.nrc-cnrc.gc.ca/ctu-sc/ctu_sc_n76" TargetMode="External"/><Relationship Id="rId1" Type="http://schemas.openxmlformats.org/officeDocument/2006/relationships/slideLayout" Target="../slideLayouts/slideLayout5.xml"/><Relationship Id="rId5" Type="http://schemas.openxmlformats.org/officeDocument/2006/relationships/hyperlink" Target="https://www.cmhc-schl.gc.ca/publications/en/rh-pr/tech/03-125-e.htm" TargetMode="External"/><Relationship Id="rId4" Type="http://schemas.openxmlformats.org/officeDocument/2006/relationships/hyperlink" Target="https://www.cmhc-schl.gc.ca/odpub/pdf/63367.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drjengineering.org/ibc" TargetMode="External"/><Relationship Id="rId2" Type="http://schemas.openxmlformats.org/officeDocument/2006/relationships/hyperlink" Target="http://www.drjengineering.org/irc"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hyperlink" Target="https://www.continuousinsulation.org/window-instal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400" dirty="0"/>
              <a:t>Window </a:t>
            </a:r>
            <a:r>
              <a:rPr lang="en-US" sz="2400" dirty="0" smtClean="0"/>
              <a:t>Installation: </a:t>
            </a:r>
            <a:br>
              <a:rPr lang="en-US" sz="2400" dirty="0" smtClean="0"/>
            </a:br>
            <a:r>
              <a:rPr lang="en-US" sz="2400" dirty="0" smtClean="0"/>
              <a:t>Pan </a:t>
            </a:r>
            <a:r>
              <a:rPr lang="en-US" sz="2400" dirty="0"/>
              <a:t>Flashing and </a:t>
            </a:r>
            <a:r>
              <a:rPr lang="en-US" sz="2400" dirty="0" smtClean="0"/>
              <a:t>Air-Sealing to </a:t>
            </a:r>
            <a:r>
              <a:rPr lang="en-US" sz="2400" dirty="0"/>
              <a:t>Prevent Water Intrusion</a:t>
            </a:r>
          </a:p>
        </p:txBody>
      </p:sp>
      <p:sp>
        <p:nvSpPr>
          <p:cNvPr id="5" name="Text Placeholder 4"/>
          <p:cNvSpPr>
            <a:spLocks noGrp="1"/>
          </p:cNvSpPr>
          <p:nvPr>
            <p:ph type="body" sz="quarter" idx="10"/>
          </p:nvPr>
        </p:nvSpPr>
        <p:spPr/>
        <p:txBody>
          <a:bodyPr/>
          <a:lstStyle/>
          <a:p>
            <a:r>
              <a:rPr lang="en-US" dirty="0" smtClean="0"/>
              <a:t>Educational Overview</a:t>
            </a:r>
          </a:p>
          <a:p>
            <a:r>
              <a:rPr lang="en-US" dirty="0" smtClean="0"/>
              <a:t>Revised August 31, 2018</a:t>
            </a:r>
            <a:endParaRPr lang="en-US" dirty="0"/>
          </a:p>
        </p:txBody>
      </p:sp>
    </p:spTree>
    <p:extLst>
      <p:ext uri="{BB962C8B-B14F-4D97-AF65-F5344CB8AC3E}">
        <p14:creationId xmlns:p14="http://schemas.microsoft.com/office/powerpoint/2010/main" val="272570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An </a:t>
            </a:r>
            <a:r>
              <a:rPr lang="en-US" dirty="0" smtClean="0">
                <a:hlinkClick r:id="rId2"/>
              </a:rPr>
              <a:t>extensive study of installed windows </a:t>
            </a:r>
            <a:r>
              <a:rPr lang="en-US" dirty="0" smtClean="0"/>
              <a:t>from 113 laboratory and 127 field tests was conducted and relevant codes, standards, and window product types also assessed.</a:t>
            </a:r>
          </a:p>
          <a:p>
            <a:pPr lvl="1"/>
            <a:endParaRPr lang="en-US" dirty="0" smtClean="0"/>
          </a:p>
          <a:p>
            <a:pPr lvl="1"/>
            <a:endParaRPr lang="en-US" dirty="0" smtClean="0"/>
          </a:p>
        </p:txBody>
      </p:sp>
      <p:pic>
        <p:nvPicPr>
          <p:cNvPr id="4" name="Content Placeholder 3"/>
          <p:cNvPicPr>
            <a:picLocks noGrp="1" noChangeAspect="1"/>
          </p:cNvPicPr>
          <p:nvPr>
            <p:ph sz="half" idx="2"/>
          </p:nvPr>
        </p:nvPicPr>
        <p:blipFill>
          <a:blip r:embed="rId3"/>
          <a:stretch>
            <a:fillRect/>
          </a:stretch>
        </p:blipFill>
        <p:spPr>
          <a:xfrm>
            <a:off x="5630296" y="1200150"/>
            <a:ext cx="2074407" cy="2971800"/>
          </a:xfrm>
        </p:spPr>
      </p:pic>
      <p:sp>
        <p:nvSpPr>
          <p:cNvPr id="2" name="Title 1"/>
          <p:cNvSpPr>
            <a:spLocks noGrp="1"/>
          </p:cNvSpPr>
          <p:nvPr>
            <p:ph type="title"/>
          </p:nvPr>
        </p:nvSpPr>
        <p:spPr/>
        <p:txBody>
          <a:bodyPr/>
          <a:lstStyle/>
          <a:p>
            <a:r>
              <a:rPr lang="en-US" dirty="0" smtClean="0"/>
              <a:t>Water leakage study</a:t>
            </a:r>
            <a:endParaRPr lang="en-US" dirty="0"/>
          </a:p>
        </p:txBody>
      </p:sp>
    </p:spTree>
    <p:extLst>
      <p:ext uri="{BB962C8B-B14F-4D97-AF65-F5344CB8AC3E}">
        <p14:creationId xmlns:p14="http://schemas.microsoft.com/office/powerpoint/2010/main" val="4193830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Research identified 6 possible water leakage paths through windows and interfaces</a:t>
            </a:r>
          </a:p>
          <a:p>
            <a:r>
              <a:rPr lang="en-US" dirty="0" smtClean="0"/>
              <a:t>Paths L4 and L5 were considered to be “high risk” in relation to consequences of damage to susceptible and concealed wall materials</a:t>
            </a:r>
          </a:p>
        </p:txBody>
      </p:sp>
      <p:pic>
        <p:nvPicPr>
          <p:cNvPr id="8" name="Content Placeholder 7"/>
          <p:cNvPicPr>
            <a:picLocks noGrp="1" noChangeAspect="1"/>
          </p:cNvPicPr>
          <p:nvPr>
            <p:ph sz="half" idx="2"/>
          </p:nvPr>
        </p:nvPicPr>
        <p:blipFill rotWithShape="1">
          <a:blip r:embed="rId2"/>
          <a:srcRect l="39525" t="27099" r="19471" b="19788"/>
          <a:stretch/>
        </p:blipFill>
        <p:spPr>
          <a:xfrm>
            <a:off x="4648200" y="1214761"/>
            <a:ext cx="4038600" cy="2942577"/>
          </a:xfrm>
        </p:spPr>
      </p:pic>
      <p:sp>
        <p:nvSpPr>
          <p:cNvPr id="2" name="Title 1"/>
          <p:cNvSpPr>
            <a:spLocks noGrp="1"/>
          </p:cNvSpPr>
          <p:nvPr>
            <p:ph type="title"/>
          </p:nvPr>
        </p:nvSpPr>
        <p:spPr/>
        <p:txBody>
          <a:bodyPr/>
          <a:lstStyle/>
          <a:p>
            <a:r>
              <a:rPr lang="en-US" dirty="0"/>
              <a:t>Water leakage study</a:t>
            </a:r>
          </a:p>
        </p:txBody>
      </p:sp>
      <p:sp>
        <p:nvSpPr>
          <p:cNvPr id="4" name="Rectangle 3"/>
          <p:cNvSpPr/>
          <p:nvPr/>
        </p:nvSpPr>
        <p:spPr>
          <a:xfrm>
            <a:off x="6019800" y="2286000"/>
            <a:ext cx="2586266" cy="590550"/>
          </a:xfrm>
          <a:prstGeom prst="rect">
            <a:avLst/>
          </a:prstGeom>
          <a:noFill/>
          <a:ln w="222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1013"/>
          </a:p>
        </p:txBody>
      </p:sp>
    </p:spTree>
    <p:extLst>
      <p:ext uri="{BB962C8B-B14F-4D97-AF65-F5344CB8AC3E}">
        <p14:creationId xmlns:p14="http://schemas.microsoft.com/office/powerpoint/2010/main" val="1060423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Far fewer failures observed in lab testing than field testing</a:t>
            </a:r>
          </a:p>
          <a:p>
            <a:r>
              <a:rPr lang="en-US" dirty="0" smtClean="0"/>
              <a:t>For lab tests, leakage paths L3 and L5 through interfaces are excluded and path L4 through the window unit is not always checked (same for window qualification and rating standards such as </a:t>
            </a:r>
            <a:r>
              <a:rPr lang="en-US" dirty="0" smtClean="0">
                <a:hlinkClick r:id="rId2"/>
              </a:rPr>
              <a:t>AAMA A440</a:t>
            </a:r>
            <a:r>
              <a:rPr lang="en-US" dirty="0" smtClean="0"/>
              <a:t> referenced by US and Canadian building codes)</a:t>
            </a:r>
          </a:p>
        </p:txBody>
      </p:sp>
      <p:pic>
        <p:nvPicPr>
          <p:cNvPr id="5" name="Content Placeholder 7"/>
          <p:cNvPicPr>
            <a:picLocks noGrp="1" noChangeAspect="1"/>
          </p:cNvPicPr>
          <p:nvPr>
            <p:ph sz="half" idx="2"/>
          </p:nvPr>
        </p:nvPicPr>
        <p:blipFill rotWithShape="1">
          <a:blip r:embed="rId3"/>
          <a:srcRect l="39525" t="27099" r="19471" b="19788"/>
          <a:stretch/>
        </p:blipFill>
        <p:spPr>
          <a:xfrm>
            <a:off x="4648200" y="1214761"/>
            <a:ext cx="4038600" cy="2942577"/>
          </a:xfrm>
        </p:spPr>
      </p:pic>
      <p:sp>
        <p:nvSpPr>
          <p:cNvPr id="2" name="Title 1"/>
          <p:cNvSpPr>
            <a:spLocks noGrp="1"/>
          </p:cNvSpPr>
          <p:nvPr>
            <p:ph type="title"/>
          </p:nvPr>
        </p:nvSpPr>
        <p:spPr/>
        <p:txBody>
          <a:bodyPr/>
          <a:lstStyle/>
          <a:p>
            <a:r>
              <a:rPr lang="en-US" dirty="0"/>
              <a:t>Water leakage study</a:t>
            </a:r>
          </a:p>
        </p:txBody>
      </p:sp>
    </p:spTree>
    <p:extLst>
      <p:ext uri="{BB962C8B-B14F-4D97-AF65-F5344CB8AC3E}">
        <p14:creationId xmlns:p14="http://schemas.microsoft.com/office/powerpoint/2010/main" val="3939364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About 20% of field-tested window installations leaked through the window-wall interface</a:t>
            </a:r>
          </a:p>
          <a:p>
            <a:r>
              <a:rPr lang="en-US" dirty="0" smtClean="0"/>
              <a:t>More than 50% of window units field tested experienced water intrusion through one or more leakage paths through the window unit itself (about 15% of the cases included leakage directly through the window sill frame).  </a:t>
            </a:r>
          </a:p>
          <a:p>
            <a:endParaRPr lang="en-US" dirty="0"/>
          </a:p>
        </p:txBody>
      </p:sp>
      <p:pic>
        <p:nvPicPr>
          <p:cNvPr id="7" name="Content Placeholder 7"/>
          <p:cNvPicPr>
            <a:picLocks noGrp="1" noChangeAspect="1"/>
          </p:cNvPicPr>
          <p:nvPr>
            <p:ph sz="half" idx="2"/>
          </p:nvPr>
        </p:nvPicPr>
        <p:blipFill rotWithShape="1">
          <a:blip r:embed="rId2"/>
          <a:srcRect l="39525" t="27099" r="19471" b="19788"/>
          <a:stretch/>
        </p:blipFill>
        <p:spPr>
          <a:xfrm>
            <a:off x="4648200" y="1214761"/>
            <a:ext cx="4038600" cy="2942577"/>
          </a:xfrm>
        </p:spPr>
      </p:pic>
      <p:sp>
        <p:nvSpPr>
          <p:cNvPr id="2" name="Title 1"/>
          <p:cNvSpPr>
            <a:spLocks noGrp="1"/>
          </p:cNvSpPr>
          <p:nvPr>
            <p:ph type="title"/>
          </p:nvPr>
        </p:nvSpPr>
        <p:spPr/>
        <p:txBody>
          <a:bodyPr/>
          <a:lstStyle/>
          <a:p>
            <a:r>
              <a:rPr lang="en-US" dirty="0"/>
              <a:t>Water leakage study</a:t>
            </a:r>
          </a:p>
        </p:txBody>
      </p:sp>
    </p:spTree>
    <p:extLst>
      <p:ext uri="{BB962C8B-B14F-4D97-AF65-F5344CB8AC3E}">
        <p14:creationId xmlns:p14="http://schemas.microsoft.com/office/powerpoint/2010/main" val="3331845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leakage </a:t>
            </a:r>
            <a:r>
              <a:rPr lang="en-US" dirty="0" smtClean="0"/>
              <a:t>study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study found that window standards, testing, and practices do not adequately address: </a:t>
            </a:r>
          </a:p>
          <a:p>
            <a:pPr lvl="1"/>
            <a:r>
              <a:rPr lang="en-US" dirty="0" smtClean="0"/>
              <a:t>installed performance, </a:t>
            </a:r>
          </a:p>
          <a:p>
            <a:pPr lvl="1"/>
            <a:r>
              <a:rPr lang="en-US" dirty="0" smtClean="0"/>
              <a:t>durability of water resistance, </a:t>
            </a:r>
          </a:p>
          <a:p>
            <a:pPr lvl="1"/>
            <a:r>
              <a:rPr lang="en-US" dirty="0" smtClean="0"/>
              <a:t>climate/exposure conditions in relation to specification and test criteria,</a:t>
            </a:r>
          </a:p>
          <a:p>
            <a:pPr lvl="1"/>
            <a:r>
              <a:rPr lang="en-US" dirty="0" smtClean="0"/>
              <a:t>guidance for many common construction materials &amp; methods in current use, and</a:t>
            </a:r>
          </a:p>
          <a:p>
            <a:pPr lvl="1"/>
            <a:r>
              <a:rPr lang="en-US" dirty="0" smtClean="0"/>
              <a:t>on-going quality control in fabrication/manufacture and field installation (for example there appears to be no requirement in window manufacturing or standards for periodic water resistance testing during production).</a:t>
            </a:r>
          </a:p>
          <a:p>
            <a:r>
              <a:rPr lang="en-US" dirty="0" smtClean="0"/>
              <a:t>CONCLUSION: Providing a </a:t>
            </a:r>
            <a:r>
              <a:rPr lang="en-US" dirty="0" err="1" smtClean="0"/>
              <a:t>subsill</a:t>
            </a:r>
            <a:r>
              <a:rPr lang="en-US" dirty="0" smtClean="0"/>
              <a:t> drainage path was considered more effective than attempting to achieve better quality in window manufacturing and installation </a:t>
            </a:r>
          </a:p>
        </p:txBody>
      </p:sp>
    </p:spTree>
    <p:extLst>
      <p:ext uri="{BB962C8B-B14F-4D97-AF65-F5344CB8AC3E}">
        <p14:creationId xmlns:p14="http://schemas.microsoft.com/office/powerpoint/2010/main" val="2546213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Water leakage study</a:t>
            </a:r>
          </a:p>
        </p:txBody>
      </p:sp>
      <p:sp>
        <p:nvSpPr>
          <p:cNvPr id="3" name="Content Placeholder 2"/>
          <p:cNvSpPr>
            <a:spLocks noGrp="1"/>
          </p:cNvSpPr>
          <p:nvPr>
            <p:ph idx="1"/>
          </p:nvPr>
        </p:nvSpPr>
        <p:spPr/>
        <p:txBody>
          <a:bodyPr/>
          <a:lstStyle/>
          <a:p>
            <a:r>
              <a:rPr lang="en-US" smtClean="0"/>
              <a:t>Based on the prior findings, over 25 variations of  wall-window interface details were tested to determine the most effective methods for managing rainwater infiltration</a:t>
            </a:r>
            <a:endParaRPr lang="en-US" dirty="0" smtClean="0"/>
          </a:p>
        </p:txBody>
      </p:sp>
      <p:pic>
        <p:nvPicPr>
          <p:cNvPr id="7" name="Content Placeholder 2"/>
          <p:cNvPicPr>
            <a:picLocks noChangeAspect="1"/>
          </p:cNvPicPr>
          <p:nvPr/>
        </p:nvPicPr>
        <p:blipFill rotWithShape="1">
          <a:blip r:embed="rId4"/>
          <a:srcRect l="11543" t="9909" r="26922" b="2510"/>
          <a:stretch/>
        </p:blipFill>
        <p:spPr bwMode="auto">
          <a:xfrm>
            <a:off x="6172200" y="2324101"/>
            <a:ext cx="914400" cy="1771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5427" y="2498032"/>
            <a:ext cx="539283" cy="1546577"/>
          </a:xfrm>
          <a:prstGeom prst="rect">
            <a:avLst/>
          </a:prstGeom>
          <a:noFill/>
        </p:spPr>
        <p:txBody>
          <a:bodyPr wrap="square" rtlCol="0">
            <a:spAutoFit/>
          </a:bodyPr>
          <a:lstStyle/>
          <a:p>
            <a:r>
              <a:rPr lang="en-US" sz="1050" dirty="0"/>
              <a:t>Head</a:t>
            </a:r>
          </a:p>
          <a:p>
            <a:endParaRPr lang="en-US" sz="1050" dirty="0"/>
          </a:p>
          <a:p>
            <a:endParaRPr lang="en-US" sz="1050" dirty="0"/>
          </a:p>
          <a:p>
            <a:r>
              <a:rPr lang="en-US" sz="1050" dirty="0"/>
              <a:t>Jambs</a:t>
            </a:r>
          </a:p>
          <a:p>
            <a:endParaRPr lang="en-US" sz="1050" dirty="0"/>
          </a:p>
          <a:p>
            <a:endParaRPr lang="en-US" sz="1050" dirty="0"/>
          </a:p>
          <a:p>
            <a:endParaRPr lang="en-US" sz="1050" dirty="0"/>
          </a:p>
          <a:p>
            <a:endParaRPr lang="en-US" sz="1050" dirty="0"/>
          </a:p>
          <a:p>
            <a:r>
              <a:rPr lang="en-US" sz="1050" dirty="0"/>
              <a:t>Sill</a:t>
            </a:r>
          </a:p>
        </p:txBody>
      </p:sp>
      <p:pic>
        <p:nvPicPr>
          <p:cNvPr id="11" name="Content Placeholder 5"/>
          <p:cNvPicPr>
            <a:picLocks noChangeAspect="1"/>
          </p:cNvPicPr>
          <p:nvPr/>
        </p:nvPicPr>
        <p:blipFill>
          <a:blip r:embed="rId5"/>
          <a:stretch>
            <a:fillRect/>
          </a:stretch>
        </p:blipFill>
        <p:spPr>
          <a:xfrm>
            <a:off x="1524000" y="2188770"/>
            <a:ext cx="2582541" cy="2137562"/>
          </a:xfrm>
          <a:prstGeom prst="rect">
            <a:avLst/>
          </a:prstGeom>
        </p:spPr>
      </p:pic>
    </p:spTree>
    <p:custDataLst>
      <p:tags r:id="rId1"/>
    </p:custDataLst>
    <p:extLst>
      <p:ext uri="{BB962C8B-B14F-4D97-AF65-F5344CB8AC3E}">
        <p14:creationId xmlns:p14="http://schemas.microsoft.com/office/powerpoint/2010/main" val="604999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3"/>
          <p:cNvPicPr>
            <a:picLocks noChangeAspect="1"/>
          </p:cNvPicPr>
          <p:nvPr/>
        </p:nvPicPr>
        <p:blipFill rotWithShape="1">
          <a:blip r:embed="rId2"/>
          <a:srcRect l="3773" r="13209"/>
          <a:stretch/>
        </p:blipFill>
        <p:spPr bwMode="auto">
          <a:xfrm>
            <a:off x="5863234" y="666750"/>
            <a:ext cx="3084728" cy="371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p:txBody>
          <a:bodyPr/>
          <a:lstStyle/>
          <a:p>
            <a:pPr>
              <a:buFont typeface="+mj-lt"/>
              <a:buAutoNum type="arabicPeriod"/>
            </a:pPr>
            <a:r>
              <a:rPr lang="en-US" dirty="0" smtClean="0"/>
              <a:t>Sill flashing membrane wrapping up the jambs and over the sheathing WRB or membrane WRB at the sill </a:t>
            </a:r>
          </a:p>
          <a:p>
            <a:pPr>
              <a:buFont typeface="+mj-lt"/>
              <a:buAutoNum type="arabicPeriod"/>
            </a:pPr>
            <a:r>
              <a:rPr lang="en-US" dirty="0" smtClean="0"/>
              <a:t>Proper lapping of flashing layers and the WRB </a:t>
            </a:r>
          </a:p>
          <a:p>
            <a:pPr>
              <a:buFont typeface="+mj-lt"/>
              <a:buAutoNum type="arabicPeriod"/>
            </a:pPr>
            <a:r>
              <a:rPr lang="en-US" dirty="0" smtClean="0"/>
              <a:t>Small (1/16”-1/8”) drainage gap behind the window flange</a:t>
            </a:r>
          </a:p>
          <a:p>
            <a:pPr>
              <a:buFont typeface="+mj-lt"/>
              <a:buAutoNum type="arabicPeriod"/>
            </a:pPr>
            <a:r>
              <a:rPr lang="en-US" dirty="0" smtClean="0"/>
              <a:t>Backer rod </a:t>
            </a:r>
          </a:p>
          <a:p>
            <a:pPr>
              <a:buFont typeface="+mj-lt"/>
              <a:buAutoNum type="arabicPeriod"/>
            </a:pPr>
            <a:r>
              <a:rPr lang="en-US" dirty="0" smtClean="0"/>
              <a:t>Insulation/sealant to the interior side of the sill leaving the drainage path unobstructed. </a:t>
            </a:r>
            <a:endParaRPr lang="en-US" dirty="0"/>
          </a:p>
        </p:txBody>
      </p:sp>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1321" r="15094"/>
          <a:stretch/>
        </p:blipFill>
        <p:spPr>
          <a:xfrm>
            <a:off x="4724400" y="1047750"/>
            <a:ext cx="1213332" cy="1648885"/>
          </a:xfrm>
        </p:spPr>
      </p:pic>
      <p:sp>
        <p:nvSpPr>
          <p:cNvPr id="2" name="Title 1"/>
          <p:cNvSpPr>
            <a:spLocks noGrp="1"/>
          </p:cNvSpPr>
          <p:nvPr>
            <p:ph type="title"/>
          </p:nvPr>
        </p:nvSpPr>
        <p:spPr/>
        <p:txBody>
          <a:bodyPr/>
          <a:lstStyle/>
          <a:p>
            <a:r>
              <a:rPr lang="en-US" smtClean="0"/>
              <a:t>Installation Details &amp; Components</a:t>
            </a:r>
            <a:endParaRPr lang="en-US" dirty="0"/>
          </a:p>
        </p:txBody>
      </p:sp>
      <p:sp>
        <p:nvSpPr>
          <p:cNvPr id="4" name="TextBox 3"/>
          <p:cNvSpPr txBox="1"/>
          <p:nvPr/>
        </p:nvSpPr>
        <p:spPr>
          <a:xfrm>
            <a:off x="5359070" y="1311974"/>
            <a:ext cx="301686" cy="369332"/>
          </a:xfrm>
          <a:prstGeom prst="rect">
            <a:avLst/>
          </a:prstGeom>
          <a:noFill/>
        </p:spPr>
        <p:txBody>
          <a:bodyPr wrap="square" rtlCol="0">
            <a:spAutoFit/>
          </a:bodyPr>
          <a:lstStyle/>
          <a:p>
            <a:r>
              <a:rPr lang="en-US" sz="1800" dirty="0"/>
              <a:t>2</a:t>
            </a:r>
          </a:p>
        </p:txBody>
      </p:sp>
      <p:cxnSp>
        <p:nvCxnSpPr>
          <p:cNvPr id="9" name="Straight Connector 8"/>
          <p:cNvCxnSpPr/>
          <p:nvPr/>
        </p:nvCxnSpPr>
        <p:spPr>
          <a:xfrm flipV="1">
            <a:off x="5044103" y="1495595"/>
            <a:ext cx="360087" cy="185711"/>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5205669" y="1599047"/>
            <a:ext cx="284582" cy="465950"/>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6543754" y="2442791"/>
            <a:ext cx="301686" cy="369332"/>
          </a:xfrm>
          <a:prstGeom prst="rect">
            <a:avLst/>
          </a:prstGeom>
          <a:noFill/>
        </p:spPr>
        <p:txBody>
          <a:bodyPr wrap="none" rtlCol="0">
            <a:spAutoFit/>
          </a:bodyPr>
          <a:lstStyle/>
          <a:p>
            <a:r>
              <a:rPr lang="en-US" sz="1800" dirty="0">
                <a:solidFill>
                  <a:schemeClr val="bg1"/>
                </a:solidFill>
              </a:rPr>
              <a:t>1</a:t>
            </a:r>
          </a:p>
        </p:txBody>
      </p:sp>
      <p:sp>
        <p:nvSpPr>
          <p:cNvPr id="16" name="TextBox 15"/>
          <p:cNvSpPr txBox="1"/>
          <p:nvPr/>
        </p:nvSpPr>
        <p:spPr>
          <a:xfrm>
            <a:off x="8273681" y="1696493"/>
            <a:ext cx="301686" cy="369332"/>
          </a:xfrm>
          <a:prstGeom prst="rect">
            <a:avLst/>
          </a:prstGeom>
          <a:noFill/>
        </p:spPr>
        <p:txBody>
          <a:bodyPr wrap="none" rtlCol="0">
            <a:spAutoFit/>
          </a:bodyPr>
          <a:lstStyle/>
          <a:p>
            <a:r>
              <a:rPr lang="en-US" sz="1800" dirty="0"/>
              <a:t>5</a:t>
            </a:r>
          </a:p>
        </p:txBody>
      </p:sp>
      <p:sp>
        <p:nvSpPr>
          <p:cNvPr id="17" name="TextBox 16"/>
          <p:cNvSpPr txBox="1"/>
          <p:nvPr/>
        </p:nvSpPr>
        <p:spPr>
          <a:xfrm>
            <a:off x="7784735" y="1856133"/>
            <a:ext cx="198005" cy="369332"/>
          </a:xfrm>
          <a:prstGeom prst="rect">
            <a:avLst/>
          </a:prstGeom>
          <a:noFill/>
        </p:spPr>
        <p:txBody>
          <a:bodyPr wrap="square" rtlCol="0">
            <a:spAutoFit/>
          </a:bodyPr>
          <a:lstStyle/>
          <a:p>
            <a:r>
              <a:rPr lang="en-US" sz="1800" dirty="0"/>
              <a:t>4</a:t>
            </a:r>
          </a:p>
        </p:txBody>
      </p:sp>
      <p:cxnSp>
        <p:nvCxnSpPr>
          <p:cNvPr id="18" name="Straight Connector 17"/>
          <p:cNvCxnSpPr/>
          <p:nvPr/>
        </p:nvCxnSpPr>
        <p:spPr>
          <a:xfrm flipV="1">
            <a:off x="7563059" y="2143557"/>
            <a:ext cx="284582" cy="465951"/>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67020" y="3191100"/>
            <a:ext cx="198005" cy="369332"/>
          </a:xfrm>
          <a:prstGeom prst="rect">
            <a:avLst/>
          </a:prstGeom>
          <a:noFill/>
        </p:spPr>
        <p:txBody>
          <a:bodyPr wrap="square" rtlCol="0">
            <a:spAutoFit/>
          </a:bodyPr>
          <a:lstStyle/>
          <a:p>
            <a:r>
              <a:rPr lang="en-US" sz="1800" dirty="0"/>
              <a:t>3</a:t>
            </a:r>
          </a:p>
        </p:txBody>
      </p:sp>
      <p:cxnSp>
        <p:nvCxnSpPr>
          <p:cNvPr id="20" name="Straight Connector 19"/>
          <p:cNvCxnSpPr/>
          <p:nvPr/>
        </p:nvCxnSpPr>
        <p:spPr>
          <a:xfrm flipV="1">
            <a:off x="5769553" y="3146051"/>
            <a:ext cx="272198" cy="227537"/>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8273682" y="2009790"/>
            <a:ext cx="127559" cy="43300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738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5535399" y="3638550"/>
            <a:ext cx="2628900" cy="68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US" smtClean="0"/>
              <a:t>Pan flashing (sill drainage) should be provided in all except “no exposure” conditions (e.g., not exposed to wind-driven rain)</a:t>
            </a:r>
          </a:p>
          <a:p>
            <a:r>
              <a:rPr lang="en-US" smtClean="0"/>
              <a:t>The sloped sill pan, while preferred, may only be necessary in moderate to high exposures</a:t>
            </a:r>
            <a:endParaRPr lang="en-US" dirty="0"/>
          </a:p>
        </p:txBody>
      </p:sp>
      <p:pic>
        <p:nvPicPr>
          <p:cNvPr id="9"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1448" t="2273" r="29915" b="3858"/>
          <a:stretch/>
        </p:blipFill>
        <p:spPr>
          <a:xfrm>
            <a:off x="6324600" y="881954"/>
            <a:ext cx="1202873" cy="2922392"/>
          </a:xfrm>
        </p:spPr>
      </p:pic>
      <p:sp>
        <p:nvSpPr>
          <p:cNvPr id="2" name="Title 1"/>
          <p:cNvSpPr>
            <a:spLocks noGrp="1"/>
          </p:cNvSpPr>
          <p:nvPr>
            <p:ph type="title"/>
          </p:nvPr>
        </p:nvSpPr>
        <p:spPr/>
        <p:txBody>
          <a:bodyPr/>
          <a:lstStyle/>
          <a:p>
            <a:r>
              <a:rPr lang="en-US" smtClean="0"/>
              <a:t>Recommendations</a:t>
            </a:r>
            <a:endParaRPr lang="en-US" dirty="0"/>
          </a:p>
        </p:txBody>
      </p:sp>
    </p:spTree>
    <p:extLst>
      <p:ext uri="{BB962C8B-B14F-4D97-AF65-F5344CB8AC3E}">
        <p14:creationId xmlns:p14="http://schemas.microsoft.com/office/powerpoint/2010/main" val="2116425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hlinkClick r:id="rId2"/>
              </a:rPr>
              <a:t>Window Installation - ContinuousInsulation.org</a:t>
            </a:r>
            <a:endParaRPr lang="en-US" dirty="0"/>
          </a:p>
          <a:p>
            <a:r>
              <a:rPr lang="en-US" dirty="0"/>
              <a:t>“Water Penetration Resistance of Windows – Study of Manufacturing, Building Design, Installation, and Maintenance Factors”, RDH Building Engineering Limited, Vancouver, BC, Canada (study sponsored by Canada Mortgage and Housing Corporation, Homeowner Protection Office, and British Columbia Housing Management Commission) (</a:t>
            </a:r>
            <a:r>
              <a:rPr lang="en-US" dirty="0">
                <a:hlinkClick r:id="rId3"/>
              </a:rPr>
              <a:t>http://rdh.com/wp-content/uploads/2014/07/Water-Penetration-Resistance-of-Windows-Study.pdf</a:t>
            </a:r>
            <a:r>
              <a:rPr lang="en-US" dirty="0"/>
              <a:t>), December 31, 2002.</a:t>
            </a:r>
          </a:p>
          <a:p>
            <a:r>
              <a:rPr lang="en-US" dirty="0" smtClean="0"/>
              <a:t>“Results of Assessing the Effectiveness of Wall-Window Interface Details to Manage Rainwater”, 11th Canadian Conference on Building Science and Technology, 2007 (</a:t>
            </a:r>
            <a:r>
              <a:rPr lang="en-US" dirty="0" smtClean="0">
                <a:hlinkClick r:id="rId4"/>
              </a:rPr>
              <a:t>http://www.nbec.net/documents/RESULTSONASSESSINGTHEEFFECTIVENESSOFWALL-WINDOWINTERFACEDETAILSTOMANAGERAINWATER-M.A.LACASSE.pdf</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7028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“Window Sill Details for Effective Drainage of Water”, 2011 (</a:t>
            </a:r>
            <a:r>
              <a:rPr lang="en-US" dirty="0">
                <a:hlinkClick r:id="rId2"/>
              </a:rPr>
              <a:t>http://www.nrc-cnrc.gc.ca/ctu-sc/ctu_sc_n76</a:t>
            </a:r>
            <a:r>
              <a:rPr lang="en-US" dirty="0"/>
              <a:t>)</a:t>
            </a:r>
          </a:p>
          <a:p>
            <a:r>
              <a:rPr lang="en-US" dirty="0"/>
              <a:t>“Window Installation Details for Effective Sealing Practice”, 2013 (</a:t>
            </a:r>
            <a:r>
              <a:rPr lang="en-US" dirty="0">
                <a:hlinkClick r:id="rId3"/>
              </a:rPr>
              <a:t>http://www.nrc-cnrc.gc.ca/ctu-sc/ctu_sc_n80</a:t>
            </a:r>
            <a:r>
              <a:rPr lang="en-US" dirty="0"/>
              <a:t>)</a:t>
            </a:r>
          </a:p>
          <a:p>
            <a:r>
              <a:rPr lang="en-US" dirty="0"/>
              <a:t>“Water Penetration Resistance of Windows – Study of Manufacturing, Building Design, Installation and Maintenance Factors”, CMHC-SCHL Canada, Research Highlight Technical Series 03-124, November 2003 (</a:t>
            </a:r>
            <a:r>
              <a:rPr lang="en-US" dirty="0">
                <a:hlinkClick r:id="rId4"/>
              </a:rPr>
              <a:t>https://www.cmhc-schl.gc.ca/odpub/pdf/63367.pdf</a:t>
            </a:r>
            <a:r>
              <a:rPr lang="en-US" dirty="0"/>
              <a:t>)</a:t>
            </a:r>
          </a:p>
          <a:p>
            <a:r>
              <a:rPr lang="en-US" dirty="0"/>
              <a:t>“Water Penetration Resistance of Windows – Study of Codes, Standards, Testing and Certification”, CHMC-SCHL Canada, Research Highlights Technical Series 03-125 (</a:t>
            </a:r>
            <a:r>
              <a:rPr lang="en-US" dirty="0">
                <a:hlinkClick r:id="rId5"/>
              </a:rPr>
              <a:t>https://www.cmhc-schl.gc.ca/publications/en/rh-pr/tech/03-125-e.htm</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7814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991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mtClean="0"/>
              <a:t>This presentation addresses two practices with proven ability to improve water penetration resistance of fenestration product installation (windows and doors) :</a:t>
            </a:r>
          </a:p>
          <a:p>
            <a:pPr lvl="1"/>
            <a:r>
              <a:rPr lang="en-US" smtClean="0"/>
              <a:t>Sill pans and flashing for rough opening drainage</a:t>
            </a:r>
          </a:p>
          <a:p>
            <a:pPr lvl="1"/>
            <a:r>
              <a:rPr lang="en-US" smtClean="0"/>
              <a:t>Air-sealing of the interior side of the rough opening gap </a:t>
            </a:r>
          </a:p>
          <a:p>
            <a:endParaRPr lang="en-US" dirty="0"/>
          </a:p>
        </p:txBody>
      </p:sp>
      <p:pic>
        <p:nvPicPr>
          <p:cNvPr id="4" name="Content Placeholder 3"/>
          <p:cNvPicPr>
            <a:picLocks noGrp="1" noChangeAspect="1"/>
          </p:cNvPicPr>
          <p:nvPr>
            <p:ph sz="half" idx="2"/>
          </p:nvPr>
        </p:nvPicPr>
        <p:blipFill rotWithShape="1">
          <a:blip r:embed="rId2"/>
          <a:srcRect l="3773" r="13209"/>
          <a:stretch/>
        </p:blipFill>
        <p:spPr>
          <a:xfrm>
            <a:off x="5433936" y="1200150"/>
            <a:ext cx="2467128" cy="2971800"/>
          </a:xfrm>
        </p:spPr>
      </p:pic>
      <p:sp>
        <p:nvSpPr>
          <p:cNvPr id="2" name="Title 1"/>
          <p:cNvSpPr>
            <a:spLocks noGrp="1"/>
          </p:cNvSpPr>
          <p:nvPr>
            <p:ph type="title"/>
          </p:nvPr>
        </p:nvSpPr>
        <p:spPr/>
        <p:txBody>
          <a:bodyPr/>
          <a:lstStyle/>
          <a:p>
            <a:r>
              <a:rPr lang="en-US" smtClean="0"/>
              <a:t>Introduction</a:t>
            </a:r>
            <a:endParaRPr lang="en-US" dirty="0"/>
          </a:p>
        </p:txBody>
      </p:sp>
    </p:spTree>
    <p:extLst>
      <p:ext uri="{BB962C8B-B14F-4D97-AF65-F5344CB8AC3E}">
        <p14:creationId xmlns:p14="http://schemas.microsoft.com/office/powerpoint/2010/main" val="2811239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These practices are important for all window types, installations, and water-resistive barrier (WRB) materials and methods.</a:t>
            </a:r>
          </a:p>
          <a:p>
            <a:r>
              <a:rPr lang="en-US" smtClean="0"/>
              <a:t>Why?</a:t>
            </a:r>
          </a:p>
          <a:p>
            <a:pPr lvl="1"/>
            <a:r>
              <a:rPr lang="en-US" smtClean="0"/>
              <a:t>Windows leak!</a:t>
            </a:r>
          </a:p>
          <a:p>
            <a:pPr lvl="1"/>
            <a:r>
              <a:rPr lang="en-US" smtClean="0"/>
              <a:t>Also, prevention of bulk water intrusion (wetting potential) is more important and effective than reliance on uncertain drying potential of a wall assembly (which can only delay, not prevent, eventual water damage or mold growth).</a:t>
            </a:r>
          </a:p>
          <a:p>
            <a:endParaRPr lang="en-US" dirty="0"/>
          </a:p>
        </p:txBody>
      </p:sp>
      <p:pic>
        <p:nvPicPr>
          <p:cNvPr id="9" name="Content Placeholder 8"/>
          <p:cNvPicPr>
            <a:picLocks noGrp="1" noChangeAspect="1"/>
          </p:cNvPicPr>
          <p:nvPr>
            <p:ph sz="half" idx="2"/>
          </p:nvPr>
        </p:nvPicPr>
        <p:blipFill>
          <a:blip r:embed="rId2"/>
          <a:stretch>
            <a:fillRect/>
          </a:stretch>
        </p:blipFill>
        <p:spPr>
          <a:xfrm>
            <a:off x="5393512" y="1630083"/>
            <a:ext cx="2547975" cy="2111934"/>
          </a:xfrm>
        </p:spPr>
      </p:pic>
      <p:sp>
        <p:nvSpPr>
          <p:cNvPr id="2" name="Title 1"/>
          <p:cNvSpPr>
            <a:spLocks noGrp="1"/>
          </p:cNvSpPr>
          <p:nvPr>
            <p:ph type="title"/>
          </p:nvPr>
        </p:nvSpPr>
        <p:spPr/>
        <p:txBody>
          <a:bodyPr/>
          <a:lstStyle/>
          <a:p>
            <a:r>
              <a:rPr lang="en-US" dirty="0" smtClean="0"/>
              <a:t>Introduction</a:t>
            </a:r>
            <a:endParaRPr lang="en-US" dirty="0"/>
          </a:p>
        </p:txBody>
      </p:sp>
      <p:sp>
        <p:nvSpPr>
          <p:cNvPr id="6" name="TextBox 5"/>
          <p:cNvSpPr txBox="1"/>
          <p:nvPr/>
        </p:nvSpPr>
        <p:spPr>
          <a:xfrm>
            <a:off x="5295898" y="3747381"/>
            <a:ext cx="2743201" cy="559961"/>
          </a:xfrm>
          <a:prstGeom prst="rect">
            <a:avLst/>
          </a:prstGeom>
          <a:noFill/>
        </p:spPr>
        <p:txBody>
          <a:bodyPr wrap="square" rtlCol="0">
            <a:spAutoFit/>
          </a:bodyPr>
          <a:lstStyle/>
          <a:p>
            <a:r>
              <a:rPr lang="en-US" sz="1013" dirty="0">
                <a:latin typeface="Yu Gothic Medium" panose="020B0500000000000000" pitchFamily="34" charset="-128"/>
                <a:ea typeface="Yu Gothic Medium" panose="020B0500000000000000" pitchFamily="34" charset="-128"/>
              </a:rPr>
              <a:t>Window water leakage will cause damage to wood framing regardless of differences in drying potential</a:t>
            </a:r>
          </a:p>
        </p:txBody>
      </p:sp>
    </p:spTree>
    <p:extLst>
      <p:ext uri="{BB962C8B-B14F-4D97-AF65-F5344CB8AC3E}">
        <p14:creationId xmlns:p14="http://schemas.microsoft.com/office/powerpoint/2010/main" val="107244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Basic Requirements</a:t>
            </a:r>
            <a:endParaRPr lang="en-US" dirty="0"/>
          </a:p>
        </p:txBody>
      </p:sp>
      <p:sp>
        <p:nvSpPr>
          <p:cNvPr id="6" name="Content Placeholder 5"/>
          <p:cNvSpPr>
            <a:spLocks noGrp="1"/>
          </p:cNvSpPr>
          <p:nvPr>
            <p:ph sz="half" idx="1"/>
          </p:nvPr>
        </p:nvSpPr>
        <p:spPr/>
        <p:txBody>
          <a:bodyPr/>
          <a:lstStyle/>
          <a:p>
            <a:r>
              <a:rPr lang="en-US" dirty="0" smtClean="0"/>
              <a:t>Window installation details for any wall assembly must address multiple objectives to perform well: </a:t>
            </a:r>
          </a:p>
        </p:txBody>
      </p:sp>
      <p:pic>
        <p:nvPicPr>
          <p:cNvPr id="7"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3482"/>
          <a:stretch/>
        </p:blipFill>
        <p:spPr>
          <a:xfrm>
            <a:off x="3054010" y="1824359"/>
            <a:ext cx="2167971" cy="2505806"/>
          </a:xfrm>
        </p:spPr>
      </p:pic>
      <p:sp>
        <p:nvSpPr>
          <p:cNvPr id="3" name="Rectangle 2"/>
          <p:cNvSpPr/>
          <p:nvPr/>
        </p:nvSpPr>
        <p:spPr>
          <a:xfrm>
            <a:off x="1233887" y="2044924"/>
            <a:ext cx="1689297" cy="2123658"/>
          </a:xfrm>
          <a:prstGeom prst="rect">
            <a:avLst/>
          </a:prstGeom>
        </p:spPr>
        <p:txBody>
          <a:bodyPr wrap="square">
            <a:spAutoFit/>
          </a:bodyPr>
          <a:lstStyle/>
          <a:p>
            <a:r>
              <a:rPr lang="en-US" sz="1200" b="1" dirty="0">
                <a:latin typeface="Yu Gothic Medium" panose="020B0500000000000000" pitchFamily="34" charset="-128"/>
                <a:ea typeface="Yu Gothic Medium" panose="020B0500000000000000" pitchFamily="34" charset="-128"/>
              </a:rPr>
              <a:t>Structural support and anchorage </a:t>
            </a:r>
          </a:p>
          <a:p>
            <a:r>
              <a:rPr lang="en-US" sz="1050" dirty="0">
                <a:latin typeface="Yu Gothic Medium" panose="020B0500000000000000" pitchFamily="34" charset="-128"/>
                <a:ea typeface="Yu Gothic Medium" panose="020B0500000000000000" pitchFamily="34" charset="-128"/>
              </a:rPr>
              <a:t>for the window to resist wind loads</a:t>
            </a:r>
          </a:p>
          <a:p>
            <a:endParaRPr lang="en-US" sz="1050" dirty="0">
              <a:latin typeface="Yu Gothic Medium" panose="020B0500000000000000" pitchFamily="34" charset="-128"/>
              <a:ea typeface="Yu Gothic Medium" panose="020B0500000000000000" pitchFamily="34" charset="-128"/>
            </a:endParaRPr>
          </a:p>
          <a:p>
            <a:endParaRPr lang="en-US" sz="1050" dirty="0">
              <a:latin typeface="Yu Gothic Medium" panose="020B0500000000000000" pitchFamily="34" charset="-128"/>
              <a:ea typeface="Yu Gothic Medium" panose="020B0500000000000000" pitchFamily="34" charset="-128"/>
            </a:endParaRPr>
          </a:p>
          <a:p>
            <a:r>
              <a:rPr lang="en-US" sz="1200" b="1" dirty="0">
                <a:latin typeface="Yu Gothic Medium" panose="020B0500000000000000" pitchFamily="34" charset="-128"/>
                <a:ea typeface="Yu Gothic Medium" panose="020B0500000000000000" pitchFamily="34" charset="-128"/>
              </a:rPr>
              <a:t>Prevention of water intrusion </a:t>
            </a:r>
          </a:p>
          <a:p>
            <a:r>
              <a:rPr lang="en-US" sz="1050" dirty="0">
                <a:latin typeface="Yu Gothic Medium" panose="020B0500000000000000" pitchFamily="34" charset="-128"/>
                <a:ea typeface="Yu Gothic Medium" panose="020B0500000000000000" pitchFamily="34" charset="-128"/>
              </a:rPr>
              <a:t>at the window-wall interface by proper flashing and integration with the WRB</a:t>
            </a:r>
          </a:p>
        </p:txBody>
      </p:sp>
      <p:sp>
        <p:nvSpPr>
          <p:cNvPr id="8" name="Rectangle 7"/>
          <p:cNvSpPr/>
          <p:nvPr/>
        </p:nvSpPr>
        <p:spPr>
          <a:xfrm>
            <a:off x="5299727" y="1916519"/>
            <a:ext cx="1979654" cy="1938992"/>
          </a:xfrm>
          <a:prstGeom prst="rect">
            <a:avLst/>
          </a:prstGeom>
        </p:spPr>
        <p:txBody>
          <a:bodyPr wrap="square">
            <a:spAutoFit/>
          </a:bodyPr>
          <a:lstStyle/>
          <a:p>
            <a:r>
              <a:rPr lang="en-US" sz="1200" b="1" dirty="0">
                <a:latin typeface="Yu Gothic Medium" panose="020B0500000000000000" pitchFamily="34" charset="-128"/>
                <a:ea typeface="Yu Gothic Medium" panose="020B0500000000000000" pitchFamily="34" charset="-128"/>
              </a:rPr>
              <a:t>Clearances and shimming </a:t>
            </a:r>
          </a:p>
          <a:p>
            <a:r>
              <a:rPr lang="en-US" sz="1050" dirty="0">
                <a:latin typeface="Yu Gothic Medium" panose="020B0500000000000000" pitchFamily="34" charset="-128"/>
                <a:ea typeface="Yu Gothic Medium" panose="020B0500000000000000" pitchFamily="34" charset="-128"/>
              </a:rPr>
              <a:t>to support the weight of the fenestration unit, ensure window operation, and allow for expansion and contraction</a:t>
            </a:r>
          </a:p>
          <a:p>
            <a:endParaRPr lang="en-US" sz="1200" b="1" dirty="0">
              <a:latin typeface="Yu Gothic Medium" panose="020B0500000000000000" pitchFamily="34" charset="-128"/>
              <a:ea typeface="Yu Gothic Medium" panose="020B0500000000000000" pitchFamily="34" charset="-128"/>
            </a:endParaRPr>
          </a:p>
          <a:p>
            <a:r>
              <a:rPr lang="en-US" sz="1200" b="1" dirty="0">
                <a:latin typeface="Yu Gothic Medium" panose="020B0500000000000000" pitchFamily="34" charset="-128"/>
                <a:ea typeface="Yu Gothic Medium" panose="020B0500000000000000" pitchFamily="34" charset="-128"/>
              </a:rPr>
              <a:t>Air-sealing</a:t>
            </a:r>
            <a:r>
              <a:rPr lang="en-US" sz="1200" dirty="0">
                <a:latin typeface="Yu Gothic Medium" panose="020B0500000000000000" pitchFamily="34" charset="-128"/>
                <a:ea typeface="Yu Gothic Medium" panose="020B0500000000000000" pitchFamily="34" charset="-128"/>
              </a:rPr>
              <a:t> </a:t>
            </a:r>
          </a:p>
          <a:p>
            <a:r>
              <a:rPr lang="en-US" sz="1050" dirty="0">
                <a:latin typeface="Yu Gothic Medium" panose="020B0500000000000000" pitchFamily="34" charset="-128"/>
                <a:ea typeface="Yu Gothic Medium" panose="020B0500000000000000" pitchFamily="34" charset="-128"/>
              </a:rPr>
              <a:t>of the rough-opening gap between the fenestration frame and wall frame</a:t>
            </a:r>
          </a:p>
        </p:txBody>
      </p:sp>
      <p:cxnSp>
        <p:nvCxnSpPr>
          <p:cNvPr id="10" name="Straight Connector 9"/>
          <p:cNvCxnSpPr/>
          <p:nvPr/>
        </p:nvCxnSpPr>
        <p:spPr>
          <a:xfrm flipV="1">
            <a:off x="2667000" y="1895478"/>
            <a:ext cx="838200" cy="2952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743200" y="3181350"/>
            <a:ext cx="658658" cy="304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962400" y="2621389"/>
            <a:ext cx="1364202" cy="60120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3815816" y="2044924"/>
            <a:ext cx="1513744" cy="222028"/>
          </a:xfrm>
          <a:prstGeom prst="line">
            <a:avLst/>
          </a:prstGeom>
        </p:spPr>
        <p:style>
          <a:lnRef idx="1">
            <a:schemeClr val="dk1"/>
          </a:lnRef>
          <a:fillRef idx="0">
            <a:schemeClr val="dk1"/>
          </a:fillRef>
          <a:effectRef idx="0">
            <a:schemeClr val="dk1"/>
          </a:effectRef>
          <a:fontRef idx="minor">
            <a:schemeClr val="tx1"/>
          </a:fontRef>
        </p:style>
      </p:cxnSp>
      <p:pic>
        <p:nvPicPr>
          <p:cNvPr id="30" name="Picture 4" descr="http://www.homedepot.com/hdus/en_US/DTCCOM/HomePage/How_To/Project_Guides/Doors_and_Windows/HT_PG_DW_Installing_A_New_Window/Body/Images/HT_PG_DW_INW_Body_Img-Step-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601" y="1952171"/>
            <a:ext cx="754380" cy="93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40" r="13707"/>
          <a:stretch/>
        </p:blipFill>
        <p:spPr bwMode="auto">
          <a:xfrm>
            <a:off x="7279381" y="3077262"/>
            <a:ext cx="8811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807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Alternative installations, special conditions, or those conditions not addressed in window manufacturer installation instructions must rely on approved details as permitted in Section 104.11 of the </a:t>
            </a:r>
            <a:r>
              <a:rPr lang="en-US" dirty="0" smtClean="0">
                <a:hlinkClick r:id="rId2"/>
              </a:rPr>
              <a:t>IRC</a:t>
            </a:r>
            <a:r>
              <a:rPr lang="en-US" dirty="0" smtClean="0"/>
              <a:t> or </a:t>
            </a:r>
            <a:r>
              <a:rPr lang="en-US" dirty="0" smtClean="0">
                <a:hlinkClick r:id="rId3"/>
              </a:rPr>
              <a:t>IBC</a:t>
            </a:r>
            <a:r>
              <a:rPr lang="en-US" dirty="0" smtClean="0"/>
              <a:t> to achieve the above intent.</a:t>
            </a:r>
          </a:p>
          <a:p>
            <a:endParaRPr lang="en-US" dirty="0"/>
          </a:p>
        </p:txBody>
      </p:sp>
      <p:pic>
        <p:nvPicPr>
          <p:cNvPr id="7" name="Content Placeholder 6"/>
          <p:cNvPicPr>
            <a:picLocks noGrp="1" noChangeAspect="1"/>
          </p:cNvPicPr>
          <p:nvPr>
            <p:ph sz="half" idx="2"/>
          </p:nvPr>
        </p:nvPicPr>
        <p:blipFill>
          <a:blip r:embed="rId4"/>
          <a:stretch>
            <a:fillRect/>
          </a:stretch>
        </p:blipFill>
        <p:spPr>
          <a:xfrm>
            <a:off x="5165127" y="1200150"/>
            <a:ext cx="3004746" cy="2971800"/>
          </a:xfrm>
        </p:spPr>
      </p:pic>
      <p:sp>
        <p:nvSpPr>
          <p:cNvPr id="2" name="Title 1"/>
          <p:cNvSpPr>
            <a:spLocks noGrp="1"/>
          </p:cNvSpPr>
          <p:nvPr>
            <p:ph type="title"/>
          </p:nvPr>
        </p:nvSpPr>
        <p:spPr/>
        <p:txBody>
          <a:bodyPr/>
          <a:lstStyle/>
          <a:p>
            <a:r>
              <a:rPr lang="en-US" smtClean="0"/>
              <a:t>Basic Requirements</a:t>
            </a:r>
            <a:endParaRPr lang="en-US" dirty="0"/>
          </a:p>
        </p:txBody>
      </p:sp>
    </p:spTree>
    <p:extLst>
      <p:ext uri="{BB962C8B-B14F-4D97-AF65-F5344CB8AC3E}">
        <p14:creationId xmlns:p14="http://schemas.microsoft.com/office/powerpoint/2010/main" val="3117805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Sill pans are not required by code, but are important for multiple reasons: </a:t>
            </a:r>
          </a:p>
          <a:p>
            <a:pPr lvl="1"/>
            <a:r>
              <a:rPr lang="en-US" smtClean="0"/>
              <a:t>Fenestration ratings and standards do not account for all water leakage paths </a:t>
            </a:r>
          </a:p>
          <a:p>
            <a:pPr lvl="1"/>
            <a:r>
              <a:rPr lang="en-US" smtClean="0"/>
              <a:t>Inadvertent water intrusion may occur even with careful installation practices</a:t>
            </a:r>
          </a:p>
          <a:p>
            <a:pPr lvl="1"/>
            <a:r>
              <a:rPr lang="en-US" smtClean="0"/>
              <a:t>Severe weather events may exceed the fenestration rating requirements</a:t>
            </a:r>
          </a:p>
          <a:p>
            <a:pPr lvl="1"/>
            <a:r>
              <a:rPr lang="en-US" smtClean="0"/>
              <a:t>Durability of the fenestration unit and exterior wall coverings may degrade over time</a:t>
            </a:r>
          </a:p>
          <a:p>
            <a:pPr lvl="1"/>
            <a:r>
              <a:rPr lang="en-US" smtClean="0"/>
              <a:t>Water that does inadvertently penetrate a fenestration product or interface tends to collect underneath the window sill. </a:t>
            </a:r>
            <a:endParaRPr lang="en-US" dirty="0" smtClean="0"/>
          </a:p>
        </p:txBody>
      </p:sp>
      <p:pic>
        <p:nvPicPr>
          <p:cNvPr id="15" name="Content Placeholder 3"/>
          <p:cNvPicPr>
            <a:picLocks noGrp="1" noChangeAspect="1"/>
          </p:cNvPicPr>
          <p:nvPr>
            <p:ph sz="half" idx="2"/>
          </p:nvPr>
        </p:nvPicPr>
        <p:blipFill rotWithShape="1">
          <a:blip r:embed="rId2"/>
          <a:srcRect l="3773" r="13209"/>
          <a:stretch/>
        </p:blipFill>
        <p:spPr>
          <a:xfrm>
            <a:off x="5433936" y="1200150"/>
            <a:ext cx="2467128" cy="2971800"/>
          </a:xfrm>
        </p:spPr>
      </p:pic>
      <p:sp>
        <p:nvSpPr>
          <p:cNvPr id="2" name="Title 1"/>
          <p:cNvSpPr>
            <a:spLocks noGrp="1"/>
          </p:cNvSpPr>
          <p:nvPr>
            <p:ph type="title"/>
          </p:nvPr>
        </p:nvSpPr>
        <p:spPr/>
        <p:txBody>
          <a:bodyPr/>
          <a:lstStyle/>
          <a:p>
            <a:r>
              <a:rPr lang="en-US" smtClean="0"/>
              <a:t>Importance of Sill Pans</a:t>
            </a:r>
            <a:endParaRPr lang="en-US" dirty="0"/>
          </a:p>
        </p:txBody>
      </p:sp>
      <p:cxnSp>
        <p:nvCxnSpPr>
          <p:cNvPr id="5" name="Straight Arrow Connector 4"/>
          <p:cNvCxnSpPr/>
          <p:nvPr/>
        </p:nvCxnSpPr>
        <p:spPr>
          <a:xfrm>
            <a:off x="5131253" y="1209122"/>
            <a:ext cx="400050" cy="1714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a:off x="5131253" y="1432754"/>
            <a:ext cx="400050" cy="1714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5131253" y="1683614"/>
            <a:ext cx="400050" cy="1714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a:off x="5135240" y="1933496"/>
            <a:ext cx="400050" cy="1714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a:off x="5144544" y="2161778"/>
            <a:ext cx="400050" cy="1714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4609325" y="1293421"/>
            <a:ext cx="546977" cy="559961"/>
          </a:xfrm>
          <a:prstGeom prst="rect">
            <a:avLst/>
          </a:prstGeom>
          <a:noFill/>
        </p:spPr>
        <p:txBody>
          <a:bodyPr wrap="square" rtlCol="0">
            <a:spAutoFit/>
          </a:bodyPr>
          <a:lstStyle/>
          <a:p>
            <a:r>
              <a:rPr lang="en-US" sz="1013" dirty="0">
                <a:solidFill>
                  <a:schemeClr val="accent4">
                    <a:lumMod val="75000"/>
                  </a:schemeClr>
                </a:solidFill>
                <a:latin typeface="Yu Gothic Medium" panose="020B0500000000000000" pitchFamily="34" charset="-128"/>
                <a:ea typeface="Yu Gothic Medium" panose="020B0500000000000000" pitchFamily="34" charset="-128"/>
              </a:rPr>
              <a:t>Wind and Rain</a:t>
            </a:r>
          </a:p>
        </p:txBody>
      </p:sp>
      <p:sp>
        <p:nvSpPr>
          <p:cNvPr id="14" name="TextBox 13"/>
          <p:cNvSpPr txBox="1"/>
          <p:nvPr/>
        </p:nvSpPr>
        <p:spPr>
          <a:xfrm>
            <a:off x="4609325" y="2795042"/>
            <a:ext cx="792416" cy="1027589"/>
          </a:xfrm>
          <a:prstGeom prst="rect">
            <a:avLst/>
          </a:prstGeom>
          <a:noFill/>
        </p:spPr>
        <p:txBody>
          <a:bodyPr wrap="square" rtlCol="0">
            <a:spAutoFit/>
          </a:bodyPr>
          <a:lstStyle/>
          <a:p>
            <a:r>
              <a:rPr lang="en-US" sz="1013" dirty="0">
                <a:solidFill>
                  <a:schemeClr val="accent4">
                    <a:lumMod val="75000"/>
                  </a:schemeClr>
                </a:solidFill>
                <a:latin typeface="Yu Gothic Medium" panose="020B0500000000000000" pitchFamily="34" charset="-128"/>
                <a:ea typeface="Yu Gothic Medium" panose="020B0500000000000000" pitchFamily="34" charset="-128"/>
              </a:rPr>
              <a:t>Sill pans help rain water drain to the exterior </a:t>
            </a:r>
          </a:p>
        </p:txBody>
      </p:sp>
      <p:cxnSp>
        <p:nvCxnSpPr>
          <p:cNvPr id="18" name="Elbow Connector 17"/>
          <p:cNvCxnSpPr/>
          <p:nvPr/>
        </p:nvCxnSpPr>
        <p:spPr>
          <a:xfrm rot="5400000">
            <a:off x="5188694" y="3232622"/>
            <a:ext cx="1143795" cy="299866"/>
          </a:xfrm>
          <a:prstGeom prst="bentConnector3">
            <a:avLst>
              <a:gd name="adj1" fmla="val 2395"/>
            </a:avLst>
          </a:prstGeom>
          <a:ln w="38100">
            <a:tailEnd type="triangle"/>
          </a:ln>
          <a:effectLst>
            <a:glow rad="63500">
              <a:schemeClr val="accent6">
                <a:satMod val="175000"/>
                <a:alpha val="75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13" name="Freeform 12"/>
          <p:cNvSpPr/>
          <p:nvPr/>
        </p:nvSpPr>
        <p:spPr>
          <a:xfrm>
            <a:off x="5742444" y="2724150"/>
            <a:ext cx="933554" cy="128739"/>
          </a:xfrm>
          <a:custGeom>
            <a:avLst/>
            <a:gdLst>
              <a:gd name="connsiteX0" fmla="*/ 318317 w 819844"/>
              <a:gd name="connsiteY0" fmla="*/ 0 h 276446"/>
              <a:gd name="connsiteX1" fmla="*/ 318317 w 819844"/>
              <a:gd name="connsiteY1" fmla="*/ 0 h 276446"/>
              <a:gd name="connsiteX2" fmla="*/ 190727 w 819844"/>
              <a:gd name="connsiteY2" fmla="*/ 42530 h 276446"/>
              <a:gd name="connsiteX3" fmla="*/ 158829 w 819844"/>
              <a:gd name="connsiteY3" fmla="*/ 53163 h 276446"/>
              <a:gd name="connsiteX4" fmla="*/ 95034 w 819844"/>
              <a:gd name="connsiteY4" fmla="*/ 95693 h 276446"/>
              <a:gd name="connsiteX5" fmla="*/ 63136 w 819844"/>
              <a:gd name="connsiteY5" fmla="*/ 116958 h 276446"/>
              <a:gd name="connsiteX6" fmla="*/ 31238 w 819844"/>
              <a:gd name="connsiteY6" fmla="*/ 138223 h 276446"/>
              <a:gd name="connsiteX7" fmla="*/ 20606 w 819844"/>
              <a:gd name="connsiteY7" fmla="*/ 255181 h 276446"/>
              <a:gd name="connsiteX8" fmla="*/ 84401 w 819844"/>
              <a:gd name="connsiteY8" fmla="*/ 276446 h 276446"/>
              <a:gd name="connsiteX9" fmla="*/ 509703 w 819844"/>
              <a:gd name="connsiteY9" fmla="*/ 265814 h 276446"/>
              <a:gd name="connsiteX10" fmla="*/ 637294 w 819844"/>
              <a:gd name="connsiteY10" fmla="*/ 244549 h 276446"/>
              <a:gd name="connsiteX11" fmla="*/ 701090 w 819844"/>
              <a:gd name="connsiteY11" fmla="*/ 223283 h 276446"/>
              <a:gd name="connsiteX12" fmla="*/ 764885 w 819844"/>
              <a:gd name="connsiteY12" fmla="*/ 212651 h 276446"/>
              <a:gd name="connsiteX13" fmla="*/ 796783 w 819844"/>
              <a:gd name="connsiteY13" fmla="*/ 202018 h 276446"/>
              <a:gd name="connsiteX14" fmla="*/ 807415 w 819844"/>
              <a:gd name="connsiteY14" fmla="*/ 95693 h 276446"/>
              <a:gd name="connsiteX15" fmla="*/ 786150 w 819844"/>
              <a:gd name="connsiteY15" fmla="*/ 63795 h 276446"/>
              <a:gd name="connsiteX16" fmla="*/ 467173 w 819844"/>
              <a:gd name="connsiteY16" fmla="*/ 31897 h 276446"/>
              <a:gd name="connsiteX17" fmla="*/ 318317 w 819844"/>
              <a:gd name="connsiteY17" fmla="*/ 0 h 27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9844" h="276446">
                <a:moveTo>
                  <a:pt x="318317" y="0"/>
                </a:moveTo>
                <a:lnTo>
                  <a:pt x="318317" y="0"/>
                </a:lnTo>
                <a:lnTo>
                  <a:pt x="190727" y="42530"/>
                </a:lnTo>
                <a:cubicBezTo>
                  <a:pt x="180094" y="46074"/>
                  <a:pt x="168154" y="46946"/>
                  <a:pt x="158829" y="53163"/>
                </a:cubicBezTo>
                <a:lnTo>
                  <a:pt x="95034" y="95693"/>
                </a:lnTo>
                <a:lnTo>
                  <a:pt x="63136" y="116958"/>
                </a:lnTo>
                <a:lnTo>
                  <a:pt x="31238" y="138223"/>
                </a:lnTo>
                <a:cubicBezTo>
                  <a:pt x="6383" y="175505"/>
                  <a:pt x="-19027" y="198563"/>
                  <a:pt x="20606" y="255181"/>
                </a:cubicBezTo>
                <a:cubicBezTo>
                  <a:pt x="33460" y="273544"/>
                  <a:pt x="84401" y="276446"/>
                  <a:pt x="84401" y="276446"/>
                </a:cubicBezTo>
                <a:lnTo>
                  <a:pt x="509703" y="265814"/>
                </a:lnTo>
                <a:cubicBezTo>
                  <a:pt x="527722" y="265047"/>
                  <a:pt x="613135" y="251138"/>
                  <a:pt x="637294" y="244549"/>
                </a:cubicBezTo>
                <a:cubicBezTo>
                  <a:pt x="658920" y="238651"/>
                  <a:pt x="678979" y="226968"/>
                  <a:pt x="701090" y="223283"/>
                </a:cubicBezTo>
                <a:lnTo>
                  <a:pt x="764885" y="212651"/>
                </a:lnTo>
                <a:cubicBezTo>
                  <a:pt x="775518" y="209107"/>
                  <a:pt x="788031" y="209019"/>
                  <a:pt x="796783" y="202018"/>
                </a:cubicBezTo>
                <a:cubicBezTo>
                  <a:pt x="832279" y="173622"/>
                  <a:pt x="819210" y="135010"/>
                  <a:pt x="807415" y="95693"/>
                </a:cubicBezTo>
                <a:cubicBezTo>
                  <a:pt x="803743" y="83453"/>
                  <a:pt x="796986" y="70568"/>
                  <a:pt x="786150" y="63795"/>
                </a:cubicBezTo>
                <a:cubicBezTo>
                  <a:pt x="713871" y="18620"/>
                  <a:pt x="470223" y="32024"/>
                  <a:pt x="467173" y="31897"/>
                </a:cubicBezTo>
                <a:cubicBezTo>
                  <a:pt x="325599" y="8301"/>
                  <a:pt x="382700" y="10632"/>
                  <a:pt x="318317" y="0"/>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13"/>
          </a:p>
        </p:txBody>
      </p:sp>
    </p:spTree>
    <p:extLst>
      <p:ext uri="{BB962C8B-B14F-4D97-AF65-F5344CB8AC3E}">
        <p14:creationId xmlns:p14="http://schemas.microsoft.com/office/powerpoint/2010/main" val="3505859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Air sealing of window installations is required by the energy code, and also improves resistance to wind-driven rain water intrusion</a:t>
            </a:r>
          </a:p>
          <a:p>
            <a:pPr lvl="1"/>
            <a:r>
              <a:rPr lang="en-US" smtClean="0"/>
              <a:t>By air-sealing the interior side of the rough opening gap, the wind pressure across the exterior window-wall interface is reduced (i.e., pressure equalized)</a:t>
            </a:r>
          </a:p>
          <a:p>
            <a:pPr lvl="1"/>
            <a:r>
              <a:rPr lang="en-US" smtClean="0"/>
              <a:t>This helps prevent wind pressure-driven water intrusion and improves the ability for any water collected in a properly installed sill pan to drain outward.</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600" y="1200150"/>
            <a:ext cx="2971800" cy="2971800"/>
          </a:xfrm>
        </p:spPr>
      </p:pic>
      <p:sp>
        <p:nvSpPr>
          <p:cNvPr id="2" name="Title 1"/>
          <p:cNvSpPr>
            <a:spLocks noGrp="1"/>
          </p:cNvSpPr>
          <p:nvPr>
            <p:ph type="title"/>
          </p:nvPr>
        </p:nvSpPr>
        <p:spPr/>
        <p:txBody>
          <a:bodyPr/>
          <a:lstStyle/>
          <a:p>
            <a:r>
              <a:rPr lang="en-US" smtClean="0"/>
              <a:t>Importance of Air Sealing</a:t>
            </a:r>
            <a:endParaRPr lang="en-US" dirty="0"/>
          </a:p>
        </p:txBody>
      </p:sp>
      <p:pic>
        <p:nvPicPr>
          <p:cNvPr id="1026" name="Picture 2" descr="Image result for rain dr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8772" y="1485900"/>
            <a:ext cx="317888" cy="408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rain dr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2683" y="2021683"/>
            <a:ext cx="317888" cy="4083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68273" y="1246414"/>
            <a:ext cx="1061327" cy="1183466"/>
          </a:xfrm>
          <a:prstGeom prst="rect">
            <a:avLst/>
          </a:prstGeom>
          <a:noFill/>
        </p:spPr>
        <p:txBody>
          <a:bodyPr wrap="square" rtlCol="0">
            <a:spAutoFit/>
          </a:bodyPr>
          <a:lstStyle/>
          <a:p>
            <a:r>
              <a:rPr lang="en-US" sz="1013" dirty="0"/>
              <a:t>Flange</a:t>
            </a:r>
          </a:p>
          <a:p>
            <a:endParaRPr lang="en-US" sz="1013" dirty="0"/>
          </a:p>
          <a:p>
            <a:r>
              <a:rPr lang="en-US" sz="1013" dirty="0"/>
              <a:t>Sealant</a:t>
            </a:r>
          </a:p>
          <a:p>
            <a:endParaRPr lang="en-US" sz="1013" dirty="0"/>
          </a:p>
          <a:p>
            <a:endParaRPr lang="en-US" sz="1013" dirty="0" smtClean="0"/>
          </a:p>
          <a:p>
            <a:endParaRPr lang="en-US" sz="1013" dirty="0"/>
          </a:p>
          <a:p>
            <a:r>
              <a:rPr lang="en-US" sz="1013" dirty="0" smtClean="0"/>
              <a:t>Backer </a:t>
            </a:r>
            <a:r>
              <a:rPr lang="en-US" sz="1013" dirty="0"/>
              <a:t>rod</a:t>
            </a:r>
          </a:p>
        </p:txBody>
      </p:sp>
      <p:cxnSp>
        <p:nvCxnSpPr>
          <p:cNvPr id="13" name="Straight Connector 12"/>
          <p:cNvCxnSpPr/>
          <p:nvPr/>
        </p:nvCxnSpPr>
        <p:spPr>
          <a:xfrm flipV="1">
            <a:off x="6027047" y="1377043"/>
            <a:ext cx="1157524" cy="108792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6705600" y="1687286"/>
            <a:ext cx="489857" cy="45794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645729" y="2209800"/>
            <a:ext cx="546545" cy="93782"/>
          </a:xfrm>
          <a:prstGeom prst="line">
            <a:avLst/>
          </a:prstGeom>
        </p:spPr>
        <p:style>
          <a:lnRef idx="1">
            <a:schemeClr val="dk1"/>
          </a:lnRef>
          <a:fillRef idx="0">
            <a:schemeClr val="dk1"/>
          </a:fillRef>
          <a:effectRef idx="0">
            <a:schemeClr val="dk1"/>
          </a:effectRef>
          <a:fontRef idx="minor">
            <a:schemeClr val="tx1"/>
          </a:fontRef>
        </p:style>
      </p:cxnSp>
      <p:pic>
        <p:nvPicPr>
          <p:cNvPr id="29" name="Picture 2" descr="Image result for rain dr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9233" y="3486150"/>
            <a:ext cx="317888" cy="4083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rain drop"/>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2683" y="2723139"/>
            <a:ext cx="317888" cy="4083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rot="21265643">
            <a:off x="6194422" y="1292257"/>
            <a:ext cx="339696" cy="248209"/>
          </a:xfrm>
          <a:prstGeom prst="rect">
            <a:avLst/>
          </a:prstGeom>
          <a:noFill/>
        </p:spPr>
        <p:txBody>
          <a:bodyPr wrap="square" rtlCol="0">
            <a:spAutoFit/>
          </a:bodyPr>
          <a:lstStyle/>
          <a:p>
            <a:r>
              <a:rPr lang="el-GR" sz="1013" dirty="0">
                <a:solidFill>
                  <a:schemeClr val="bg1"/>
                </a:solidFill>
              </a:rPr>
              <a:t>Δ</a:t>
            </a:r>
            <a:r>
              <a:rPr lang="en-US" sz="1013" dirty="0">
                <a:solidFill>
                  <a:schemeClr val="bg1"/>
                </a:solidFill>
              </a:rPr>
              <a:t>P</a:t>
            </a:r>
          </a:p>
        </p:txBody>
      </p:sp>
      <p:cxnSp>
        <p:nvCxnSpPr>
          <p:cNvPr id="36" name="Straight Arrow Connector 35"/>
          <p:cNvCxnSpPr/>
          <p:nvPr/>
        </p:nvCxnSpPr>
        <p:spPr>
          <a:xfrm flipV="1">
            <a:off x="6073744" y="1399845"/>
            <a:ext cx="631856" cy="323732"/>
          </a:xfrm>
          <a:prstGeom prst="straightConnector1">
            <a:avLst/>
          </a:prstGeom>
          <a:ln w="25400">
            <a:solidFill>
              <a:schemeClr val="bg1"/>
            </a:solidFill>
            <a:headEnd type="stealth" w="lg" len="lg"/>
            <a:tailEnd type="stealth"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1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ontent Placeholder 1"/>
          <p:cNvSpPr>
            <a:spLocks noGrp="1"/>
          </p:cNvSpPr>
          <p:nvPr>
            <p:ph sz="half" idx="1"/>
          </p:nvPr>
        </p:nvSpPr>
        <p:spPr/>
        <p:txBody>
          <a:bodyPr/>
          <a:lstStyle/>
          <a:p>
            <a:r>
              <a:rPr lang="en-US" dirty="0" smtClean="0"/>
              <a:t>Several common methods of window detailing are shown at right and described in the </a:t>
            </a:r>
            <a:r>
              <a:rPr lang="en-US" dirty="0" smtClean="0">
                <a:hlinkClick r:id="rId4"/>
              </a:rPr>
              <a:t>Window Installation Guides</a:t>
            </a:r>
            <a:endParaRPr lang="en-US" dirty="0" smtClean="0"/>
          </a:p>
          <a:p>
            <a:r>
              <a:rPr lang="en-US" dirty="0" smtClean="0"/>
              <a:t>Regardless of method, effective drainage at the sill is a critical part of window performance</a:t>
            </a:r>
          </a:p>
          <a:p>
            <a:endParaRPr lang="en-US" dirty="0"/>
          </a:p>
        </p:txBody>
      </p:sp>
      <p:pic>
        <p:nvPicPr>
          <p:cNvPr id="8" name="Content Placeholder 7"/>
          <p:cNvPicPr>
            <a:picLocks noGrp="1" noChangeAspect="1"/>
          </p:cNvPicPr>
          <p:nvPr>
            <p:ph sz="half" idx="2"/>
          </p:nvPr>
        </p:nvPicPr>
        <p:blipFill>
          <a:blip r:embed="rId5"/>
          <a:stretch>
            <a:fillRect/>
          </a:stretch>
        </p:blipFill>
        <p:spPr>
          <a:xfrm>
            <a:off x="5422472" y="1200150"/>
            <a:ext cx="2490055" cy="2971800"/>
          </a:xfrm>
        </p:spPr>
      </p:pic>
      <p:sp>
        <p:nvSpPr>
          <p:cNvPr id="4" name="Title 3"/>
          <p:cNvSpPr>
            <a:spLocks noGrp="1"/>
          </p:cNvSpPr>
          <p:nvPr>
            <p:ph type="title"/>
          </p:nvPr>
        </p:nvSpPr>
        <p:spPr/>
        <p:txBody>
          <a:bodyPr/>
          <a:lstStyle/>
          <a:p>
            <a:r>
              <a:rPr lang="en-US" smtClean="0"/>
              <a:t>Applicability to Installation Variations</a:t>
            </a:r>
            <a:endParaRPr lang="en-US" dirty="0"/>
          </a:p>
        </p:txBody>
      </p:sp>
    </p:spTree>
    <p:custDataLst>
      <p:tags r:id="rId1"/>
    </p:custDataLst>
    <p:extLst>
      <p:ext uri="{BB962C8B-B14F-4D97-AF65-F5344CB8AC3E}">
        <p14:creationId xmlns:p14="http://schemas.microsoft.com/office/powerpoint/2010/main" val="16702634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BT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0525 Sample PPT NEW" id="{069CB109-4939-4F49-A50E-4BE1C390E92C}" vid="{3FECFFA5-8E4D-4C7E-861E-107E239D88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1091</Words>
  <Application>Microsoft Office PowerPoint</Application>
  <PresentationFormat>On-screen Show (16:9)</PresentationFormat>
  <Paragraphs>110</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Yu Gothic</vt:lpstr>
      <vt:lpstr>Yu Gothic Light</vt:lpstr>
      <vt:lpstr>Yu Gothic Medium</vt:lpstr>
      <vt:lpstr>Arial</vt:lpstr>
      <vt:lpstr>Calibri</vt:lpstr>
      <vt:lpstr>Segoe UI</vt:lpstr>
      <vt:lpstr>Wingdings</vt:lpstr>
      <vt:lpstr>ABTG PP Template</vt:lpstr>
      <vt:lpstr>Window Installation:  Pan Flashing and Air-Sealing to Prevent Water Intrusion</vt:lpstr>
      <vt:lpstr>PowerPoint Presentation</vt:lpstr>
      <vt:lpstr>Introduction</vt:lpstr>
      <vt:lpstr>Introduction</vt:lpstr>
      <vt:lpstr>Basic Requirements</vt:lpstr>
      <vt:lpstr>Basic Requirements</vt:lpstr>
      <vt:lpstr>Importance of Sill Pans</vt:lpstr>
      <vt:lpstr>Importance of Air Sealing</vt:lpstr>
      <vt:lpstr>Applicability to Installation Variations</vt:lpstr>
      <vt:lpstr>Water leakage study</vt:lpstr>
      <vt:lpstr>Water leakage study</vt:lpstr>
      <vt:lpstr>Water leakage study</vt:lpstr>
      <vt:lpstr>Water leakage study</vt:lpstr>
      <vt:lpstr>Water leakage study</vt:lpstr>
      <vt:lpstr>Water leakage study</vt:lpstr>
      <vt:lpstr>Installation Details &amp; Components</vt:lpstr>
      <vt:lpstr>Recommendations</vt:lpstr>
      <vt:lpstr>Suggested Resources</vt:lpstr>
      <vt:lpstr>Suggested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 Flashing and Air Sealing to Prevent Water Intrusion</dc:title>
  <dc:creator/>
  <cp:lastModifiedBy/>
  <cp:revision>1</cp:revision>
  <dcterms:created xsi:type="dcterms:W3CDTF">2018-06-04T22:06:15Z</dcterms:created>
  <dcterms:modified xsi:type="dcterms:W3CDTF">2021-08-19T19:42:24Z</dcterms:modified>
</cp:coreProperties>
</file>