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7" r:id="rId20"/>
    <p:sldId id="278" r:id="rId21"/>
    <p:sldId id="298"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58"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p:cViewPr varScale="1">
        <p:scale>
          <a:sx n="152" d="100"/>
          <a:sy n="152" d="100"/>
        </p:scale>
        <p:origin x="480" y="1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B8605-7754-4E7A-B837-A48A9694A0E7}"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9C8E7-B998-4464-8C38-C0E0BDBEE082}" type="slidenum">
              <a:rPr lang="en-US" smtClean="0"/>
              <a:t>‹#›</a:t>
            </a:fld>
            <a:endParaRPr lang="en-US"/>
          </a:p>
        </p:txBody>
      </p:sp>
    </p:spTree>
    <p:extLst>
      <p:ext uri="{BB962C8B-B14F-4D97-AF65-F5344CB8AC3E}">
        <p14:creationId xmlns:p14="http://schemas.microsoft.com/office/powerpoint/2010/main" val="31471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F8BB-9ED3-449D-ADE7-0A4F46B2C0A5}" type="slidenum">
              <a:rPr lang="en-US" smtClean="0"/>
              <a:t>28</a:t>
            </a:fld>
            <a:endParaRPr lang="en-US"/>
          </a:p>
        </p:txBody>
      </p:sp>
    </p:spTree>
    <p:extLst>
      <p:ext uri="{BB962C8B-B14F-4D97-AF65-F5344CB8AC3E}">
        <p14:creationId xmlns:p14="http://schemas.microsoft.com/office/powerpoint/2010/main" val="368571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F8BB-9ED3-449D-ADE7-0A4F46B2C0A5}" type="slidenum">
              <a:rPr lang="en-US" smtClean="0"/>
              <a:t>35</a:t>
            </a:fld>
            <a:endParaRPr lang="en-US"/>
          </a:p>
        </p:txBody>
      </p:sp>
    </p:spTree>
    <p:extLst>
      <p:ext uri="{BB962C8B-B14F-4D97-AF65-F5344CB8AC3E}">
        <p14:creationId xmlns:p14="http://schemas.microsoft.com/office/powerpoint/2010/main" val="2262726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14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Usage Language (Slide 2)">
    <p:spTree>
      <p:nvGrpSpPr>
        <p:cNvPr id="1" name=""/>
        <p:cNvGrpSpPr/>
        <p:nvPr/>
      </p:nvGrpSpPr>
      <p:grpSpPr>
        <a:xfrm>
          <a:off x="0" y="0"/>
          <a:ext cx="0" cy="0"/>
          <a:chOff x="0" y="0"/>
          <a:chExt cx="0" cy="0"/>
        </a:xfrm>
      </p:grpSpPr>
      <p:grpSp>
        <p:nvGrpSpPr>
          <p:cNvPr id="4" name="Group 3"/>
          <p:cNvGrpSpPr/>
          <p:nvPr userDrawn="1"/>
        </p:nvGrpSpPr>
        <p:grpSpPr>
          <a:xfrm>
            <a:off x="0" y="469557"/>
            <a:ext cx="9144000" cy="4673943"/>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3457739" y="6037487"/>
              <a:ext cx="5288200" cy="369332"/>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2018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a:t>
              </a:r>
              <a:r>
                <a:rPr lang="en-US" sz="1350" dirty="0" smtClean="0">
                  <a:latin typeface="Yu Gothic" panose="020B0400000000000000" pitchFamily="34" charset="-128"/>
                  <a:ea typeface="Yu Gothic" panose="020B0400000000000000" pitchFamily="34" charset="-128"/>
                </a:rPr>
                <a:t>with </a:t>
              </a:r>
              <a:r>
                <a:rPr lang="en-US" sz="1350" dirty="0" smtClean="0">
                  <a:latin typeface="Yu Gothic" panose="020B0400000000000000" pitchFamily="34" charset="-128"/>
                  <a:ea typeface="Yu Gothic" panose="020B0400000000000000" pitchFamily="34" charset="-128"/>
                </a:rPr>
                <a:t>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of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r>
                <a:rPr lang="en-US" sz="1350" dirty="0" smtClean="0">
                  <a:latin typeface="Yu Gothic" panose="020B0400000000000000" pitchFamily="34" charset="-128"/>
                  <a:ea typeface="Yu Gothic" panose="020B0400000000000000" pitchFamily="34" charset="-128"/>
                </a:rPr>
                <a:t>.</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54108"/>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400602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1"/>
          <a:srcRect t="48748" r="-28" b="13547"/>
          <a:stretch/>
        </p:blipFill>
        <p:spPr>
          <a:xfrm>
            <a:off x="-10634" y="4507264"/>
            <a:ext cx="9154634" cy="636236"/>
          </a:xfrm>
          <a:prstGeom prst="rect">
            <a:avLst/>
          </a:prstGeom>
        </p:spPr>
      </p:pic>
      <p:pic>
        <p:nvPicPr>
          <p:cNvPr id="5" name="Picture 4"/>
          <p:cNvPicPr>
            <a:picLocks noChangeAspect="1"/>
          </p:cNvPicPr>
          <p:nvPr userDrawn="1"/>
        </p:nvPicPr>
        <p:blipFill rotWithShape="1">
          <a:blip r:embed="rId12"/>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4" r:id="rId4"/>
    <p:sldLayoutId id="2147483662" r:id="rId5"/>
    <p:sldLayoutId id="2147483664" r:id="rId6"/>
    <p:sldLayoutId id="2147483672" r:id="rId7"/>
    <p:sldLayoutId id="2147483666" r:id="rId8"/>
    <p:sldLayoutId id="2147483667" r:id="rId9"/>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bchydro.com/powersmart/business/programs/new-construction.html#thermal"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sc.org/globalassets/modern-steel/archives/2012/03/2012v03_thermal_bridging.pdf" TargetMode="External"/><Relationship Id="rId2" Type="http://schemas.openxmlformats.org/officeDocument/2006/relationships/hyperlink" Target="https://www.bchydro.com/powersmart/business/programs/new-construction.html#thermal" TargetMode="Externa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sc.org/globalassets/modern-steel/archives/2012/03/2012v03_thermal_bridging.pdf" TargetMode="External"/><Relationship Id="rId2" Type="http://schemas.openxmlformats.org/officeDocument/2006/relationships/hyperlink" Target="https://www.bchydro.com/powersmart/business/programs/new-construction.html#thermal" TargetMode="Externa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appliedbuildingtech.com/rr/1510-03"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hyperlink" Target="http://www.greenbuildingadvisor.com/blogs/dept/musings/insulating-low-slope-residential-roof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0.jp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greenbuildingadvisor.com/articles/dept/musings/nailbase-panels-walls" TargetMode="External"/><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solarcrete.com/insulated-concrete-wall.ph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asonrysystemsguide.com/chapter/chapter-2/" TargetMode="External"/><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www.continuousinsulation.or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www.continuousinsulation.org/prevent-thermal-bridgin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000" dirty="0"/>
              <a:t>Thermal Bridging in Building Thermal Envelope Assemblies:</a:t>
            </a:r>
            <a:br>
              <a:rPr lang="en-US" sz="2000" dirty="0"/>
            </a:br>
            <a:r>
              <a:rPr lang="en-US" sz="2000" dirty="0"/>
              <a:t>Repetitive Metal Penetrations</a:t>
            </a:r>
          </a:p>
        </p:txBody>
      </p:sp>
      <p:sp>
        <p:nvSpPr>
          <p:cNvPr id="5" name="Text Placeholder 4"/>
          <p:cNvSpPr>
            <a:spLocks noGrp="1"/>
          </p:cNvSpPr>
          <p:nvPr>
            <p:ph type="body" sz="quarter" idx="10"/>
          </p:nvPr>
        </p:nvSpPr>
        <p:spPr/>
        <p:txBody>
          <a:bodyPr/>
          <a:lstStyle/>
          <a:p>
            <a:r>
              <a:rPr lang="en-US" dirty="0" smtClean="0"/>
              <a:t>Educational Overview</a:t>
            </a:r>
          </a:p>
          <a:p>
            <a:r>
              <a:rPr lang="en-US" dirty="0" smtClean="0"/>
              <a:t>Revised August 31, 2018</a:t>
            </a:r>
            <a:endParaRPr lang="en-US" dirty="0"/>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impact of thermal bridges is often disproportionate to the actual area of the thermal bridge itself relative to the overall assembly area.</a:t>
            </a:r>
          </a:p>
          <a:p>
            <a:pPr lvl="1"/>
            <a:r>
              <a:rPr lang="en-US" dirty="0" smtClean="0"/>
              <a:t>A “small” thermal bridge does not necessarily mean it has a “small” impact (particularly in a cumulative sense for multiple thermal bridges)</a:t>
            </a:r>
          </a:p>
        </p:txBody>
      </p:sp>
      <p:pic>
        <p:nvPicPr>
          <p:cNvPr id="7" name="Picture 2" descr="http://www.drjbestpractices.org/sites/default/files/fasteners-thermal.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4220" y="1200150"/>
            <a:ext cx="3986560" cy="2971800"/>
          </a:xfrm>
        </p:spPr>
      </p:pic>
      <p:sp>
        <p:nvSpPr>
          <p:cNvPr id="2" name="Title 1"/>
          <p:cNvSpPr>
            <a:spLocks noGrp="1"/>
          </p:cNvSpPr>
          <p:nvPr>
            <p:ph type="title"/>
          </p:nvPr>
        </p:nvSpPr>
        <p:spPr/>
        <p:txBody>
          <a:bodyPr/>
          <a:lstStyle/>
          <a:p>
            <a:r>
              <a:rPr lang="en-US" smtClean="0"/>
              <a:t>Important Factors</a:t>
            </a:r>
            <a:endParaRPr lang="en-US" dirty="0"/>
          </a:p>
        </p:txBody>
      </p:sp>
    </p:spTree>
    <p:extLst>
      <p:ext uri="{BB962C8B-B14F-4D97-AF65-F5344CB8AC3E}">
        <p14:creationId xmlns:p14="http://schemas.microsoft.com/office/powerpoint/2010/main" val="279184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“Big” thermal bridges may include:</a:t>
            </a:r>
          </a:p>
          <a:p>
            <a:pPr lvl="1"/>
            <a:r>
              <a:rPr lang="en-US" dirty="0" smtClean="0"/>
              <a:t>Uninsulated floor slab edges or projecting balconies</a:t>
            </a:r>
          </a:p>
          <a:p>
            <a:pPr lvl="1"/>
            <a:r>
              <a:rPr lang="en-US" dirty="0" smtClean="0"/>
              <a:t>Window perimeter interfaces with walls</a:t>
            </a:r>
          </a:p>
          <a:p>
            <a:pPr lvl="1"/>
            <a:r>
              <a:rPr lang="en-US" dirty="0" smtClean="0"/>
              <a:t>Steel shelf angles continuous penetrating exterior insulation</a:t>
            </a:r>
          </a:p>
          <a:p>
            <a:pPr lvl="1"/>
            <a:r>
              <a:rPr lang="en-US" dirty="0" smtClean="0"/>
              <a:t>Parapet-wall-roof intersections</a:t>
            </a:r>
          </a:p>
          <a:p>
            <a:pPr lvl="1"/>
            <a:r>
              <a:rPr lang="en-US" dirty="0" smtClean="0"/>
              <a:t>Interior-to-exterior wall intersections </a:t>
            </a:r>
          </a:p>
          <a:p>
            <a:endParaRPr lang="en-US" dirty="0"/>
          </a:p>
        </p:txBody>
      </p:sp>
      <p:pic>
        <p:nvPicPr>
          <p:cNvPr id="10" name="Content Placeholder 9"/>
          <p:cNvPicPr>
            <a:picLocks noGrp="1" noChangeAspect="1"/>
          </p:cNvPicPr>
          <p:nvPr>
            <p:ph sz="half" idx="2"/>
          </p:nvPr>
        </p:nvPicPr>
        <p:blipFill>
          <a:blip r:embed="rId2"/>
          <a:stretch>
            <a:fillRect/>
          </a:stretch>
        </p:blipFill>
        <p:spPr>
          <a:xfrm>
            <a:off x="4648200" y="1401041"/>
            <a:ext cx="4038600" cy="2570018"/>
          </a:xfrm>
        </p:spPr>
      </p:pic>
      <p:sp>
        <p:nvSpPr>
          <p:cNvPr id="2" name="Title 1"/>
          <p:cNvSpPr>
            <a:spLocks noGrp="1"/>
          </p:cNvSpPr>
          <p:nvPr>
            <p:ph type="title"/>
          </p:nvPr>
        </p:nvSpPr>
        <p:spPr/>
        <p:txBody>
          <a:bodyPr/>
          <a:lstStyle/>
          <a:p>
            <a:r>
              <a:rPr lang="en-US" smtClean="0"/>
              <a:t>Impacts of the “Big” Thermal Bridges</a:t>
            </a:r>
            <a:endParaRPr lang="en-US" dirty="0"/>
          </a:p>
        </p:txBody>
      </p:sp>
      <p:sp>
        <p:nvSpPr>
          <p:cNvPr id="6" name="TextBox 5"/>
          <p:cNvSpPr txBox="1"/>
          <p:nvPr/>
        </p:nvSpPr>
        <p:spPr>
          <a:xfrm>
            <a:off x="4629150" y="4411861"/>
            <a:ext cx="2800350" cy="253916"/>
          </a:xfrm>
          <a:prstGeom prst="rect">
            <a:avLst/>
          </a:prstGeom>
          <a:noFill/>
        </p:spPr>
        <p:txBody>
          <a:bodyPr wrap="square" rtlCol="0">
            <a:spAutoFit/>
          </a:bodyPr>
          <a:lstStyle/>
          <a:p>
            <a:r>
              <a:rPr lang="en-US" sz="1050" dirty="0"/>
              <a:t>Source: payette.com</a:t>
            </a:r>
          </a:p>
        </p:txBody>
      </p:sp>
    </p:spTree>
    <p:extLst>
      <p:ext uri="{BB962C8B-B14F-4D97-AF65-F5344CB8AC3E}">
        <p14:creationId xmlns:p14="http://schemas.microsoft.com/office/powerpoint/2010/main" val="2287954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These “big” thermal bridges can in total contribute 20-70% of actual heat flow through building envelopes!</a:t>
            </a:r>
          </a:p>
          <a:p>
            <a:pPr lvl="1"/>
            <a:r>
              <a:rPr lang="en-US" smtClean="0"/>
              <a:t>Yet, they are often ignored in practice and are not addressed in current US energy codes and standards</a:t>
            </a:r>
          </a:p>
          <a:p>
            <a:endParaRPr lang="en-US" dirty="0"/>
          </a:p>
        </p:txBody>
      </p:sp>
      <p:pic>
        <p:nvPicPr>
          <p:cNvPr id="4098" name="Picture 2" descr="Image result for thermal bridg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547" r="18868"/>
          <a:stretch/>
        </p:blipFill>
        <p:spPr>
          <a:xfrm>
            <a:off x="4699381" y="1200150"/>
            <a:ext cx="3936238" cy="2971800"/>
          </a:xfrm>
        </p:spPr>
      </p:pic>
      <p:sp>
        <p:nvSpPr>
          <p:cNvPr id="2" name="Title 1"/>
          <p:cNvSpPr>
            <a:spLocks noGrp="1"/>
          </p:cNvSpPr>
          <p:nvPr>
            <p:ph type="title"/>
          </p:nvPr>
        </p:nvSpPr>
        <p:spPr/>
        <p:txBody>
          <a:bodyPr/>
          <a:lstStyle/>
          <a:p>
            <a:r>
              <a:rPr lang="en-US" smtClean="0"/>
              <a:t>Impacts of the “Big” Thermal Bridges</a:t>
            </a:r>
            <a:endParaRPr lang="en-US" dirty="0"/>
          </a:p>
        </p:txBody>
      </p:sp>
    </p:spTree>
    <p:extLst>
      <p:ext uri="{BB962C8B-B14F-4D97-AF65-F5344CB8AC3E}">
        <p14:creationId xmlns:p14="http://schemas.microsoft.com/office/powerpoint/2010/main" val="280298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Increasing insulation levels can face diminishing returns, particularly where thermal bridging is ignored.</a:t>
            </a:r>
          </a:p>
          <a:p>
            <a:pPr lvl="1"/>
            <a:r>
              <a:rPr lang="en-US" smtClean="0"/>
              <a:t>Improved detailing can save energy without increasing the amount of insulation.</a:t>
            </a:r>
          </a:p>
          <a:p>
            <a:r>
              <a:rPr lang="en-US" smtClean="0"/>
              <a:t>Good practice must consider appropriate means to reduce thermal bridging AND use appropriate insulation for optimal efficiency and code compliance.</a:t>
            </a:r>
          </a:p>
          <a:p>
            <a:endParaRPr lang="en-US" smtClean="0"/>
          </a:p>
          <a:p>
            <a:endParaRPr lang="en-US" dirty="0"/>
          </a:p>
        </p:txBody>
      </p:sp>
      <p:pic>
        <p:nvPicPr>
          <p:cNvPr id="5" name="Content Placeholder 3"/>
          <p:cNvPicPr>
            <a:picLocks noGrp="1"/>
          </p:cNvPicPr>
          <p:nvPr>
            <p:ph sz="half" idx="2"/>
          </p:nvPr>
        </p:nvPicPr>
        <p:blipFill rotWithShape="1">
          <a:blip r:embed="rId2" cstate="print">
            <a:extLst>
              <a:ext uri="{28A0092B-C50C-407E-A947-70E740481C1C}">
                <a14:useLocalDpi xmlns:a14="http://schemas.microsoft.com/office/drawing/2010/main"/>
              </a:ext>
            </a:extLst>
          </a:blip>
          <a:stretch/>
        </p:blipFill>
        <p:spPr>
          <a:xfrm>
            <a:off x="4869786" y="1540916"/>
            <a:ext cx="3595428" cy="2290267"/>
          </a:xfrm>
        </p:spPr>
      </p:pic>
      <p:sp>
        <p:nvSpPr>
          <p:cNvPr id="2" name="Title 1"/>
          <p:cNvSpPr>
            <a:spLocks noGrp="1"/>
          </p:cNvSpPr>
          <p:nvPr>
            <p:ph type="title"/>
          </p:nvPr>
        </p:nvSpPr>
        <p:spPr/>
        <p:txBody>
          <a:bodyPr/>
          <a:lstStyle/>
          <a:p>
            <a:r>
              <a:rPr lang="en-US" smtClean="0"/>
              <a:t>Thermal Bridge Mitigation vs. Increasing Insulation</a:t>
            </a:r>
            <a:endParaRPr lang="en-US" dirty="0"/>
          </a:p>
        </p:txBody>
      </p:sp>
      <p:sp>
        <p:nvSpPr>
          <p:cNvPr id="4" name="TextBox 3"/>
          <p:cNvSpPr txBox="1"/>
          <p:nvPr/>
        </p:nvSpPr>
        <p:spPr>
          <a:xfrm>
            <a:off x="4869787" y="3892719"/>
            <a:ext cx="3131214" cy="507831"/>
          </a:xfrm>
          <a:prstGeom prst="rect">
            <a:avLst/>
          </a:prstGeom>
          <a:noFill/>
        </p:spPr>
        <p:txBody>
          <a:bodyPr wrap="square" rtlCol="0">
            <a:spAutoFit/>
          </a:bodyPr>
          <a:lstStyle/>
          <a:p>
            <a:r>
              <a:rPr lang="en-US" sz="900" dirty="0">
                <a:solidFill>
                  <a:srgbClr val="FF0000"/>
                </a:solidFill>
              </a:rPr>
              <a:t>Source: Building Envelope Thermal Bridging Guide</a:t>
            </a:r>
          </a:p>
          <a:p>
            <a:r>
              <a:rPr lang="en-US" sz="900" dirty="0">
                <a:solidFill>
                  <a:srgbClr val="FF0000"/>
                </a:solidFill>
                <a:hlinkClick r:id="rId3"/>
              </a:rPr>
              <a:t>https://www.bchydro.com/powersmart/business/programs/new-construction.html#thermal</a:t>
            </a:r>
            <a:r>
              <a:rPr lang="en-US" sz="900" dirty="0">
                <a:solidFill>
                  <a:srgbClr val="FF0000"/>
                </a:solidFill>
              </a:rPr>
              <a:t> </a:t>
            </a:r>
          </a:p>
        </p:txBody>
      </p:sp>
    </p:spTree>
    <p:extLst>
      <p:ext uri="{BB962C8B-B14F-4D97-AF65-F5344CB8AC3E}">
        <p14:creationId xmlns:p14="http://schemas.microsoft.com/office/powerpoint/2010/main" val="4212903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Locating insulation only within or to the interior side of exterior bearing walls in multi-story construction results in a thermal bridge (floor slab penetration) at each story level.</a:t>
            </a:r>
          </a:p>
          <a:p>
            <a:r>
              <a:rPr lang="en-US" smtClean="0"/>
              <a:t>This thermal bridge extends around the entire building and is worsened when there are cantilevered balconies by projections of the floor slab.</a:t>
            </a:r>
            <a:endParaRPr lang="en-US" dirty="0" smtClean="0"/>
          </a:p>
        </p:txBody>
      </p:sp>
      <p:pic>
        <p:nvPicPr>
          <p:cNvPr id="33" name="Content Placeholder 32"/>
          <p:cNvPicPr>
            <a:picLocks noGrp="1" noChangeAspect="1"/>
          </p:cNvPicPr>
          <p:nvPr>
            <p:ph sz="half" idx="2"/>
          </p:nvPr>
        </p:nvPicPr>
        <p:blipFill>
          <a:blip r:embed="rId2"/>
          <a:stretch>
            <a:fillRect/>
          </a:stretch>
        </p:blipFill>
        <p:spPr>
          <a:xfrm>
            <a:off x="5378425" y="1438482"/>
            <a:ext cx="2578151" cy="2495137"/>
          </a:xfrm>
        </p:spPr>
      </p:pic>
      <p:sp>
        <p:nvSpPr>
          <p:cNvPr id="2" name="Title 1"/>
          <p:cNvSpPr>
            <a:spLocks noGrp="1"/>
          </p:cNvSpPr>
          <p:nvPr>
            <p:ph type="title"/>
          </p:nvPr>
        </p:nvSpPr>
        <p:spPr/>
        <p:txBody>
          <a:bodyPr/>
          <a:lstStyle/>
          <a:p>
            <a:r>
              <a:rPr lang="en-US" smtClean="0"/>
              <a:t>Example of a “Big” Thermal Bridge</a:t>
            </a:r>
            <a:endParaRPr lang="en-US" dirty="0"/>
          </a:p>
        </p:txBody>
      </p:sp>
    </p:spTree>
    <p:extLst>
      <p:ext uri="{BB962C8B-B14F-4D97-AF65-F5344CB8AC3E}">
        <p14:creationId xmlns:p14="http://schemas.microsoft.com/office/powerpoint/2010/main" val="2231648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Increasing insulation thickness on the interior side of such construction will do little to improve performance of the envelope.</a:t>
            </a:r>
          </a:p>
          <a:p>
            <a:r>
              <a:rPr lang="en-US" smtClean="0"/>
              <a:t>However, placing at least some amount of the insulation continuously on the exterior side of the walls will serve to mitigate the slab edge thermal bridging . </a:t>
            </a:r>
            <a:endParaRPr lang="en-US" dirty="0" smtClean="0"/>
          </a:p>
        </p:txBody>
      </p:sp>
      <p:pic>
        <p:nvPicPr>
          <p:cNvPr id="33" name="Picture 2" descr="File:Aqua Tower thermal imagin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200150"/>
            <a:ext cx="2971800" cy="2971800"/>
          </a:xfrm>
        </p:spPr>
      </p:pic>
      <p:sp>
        <p:nvSpPr>
          <p:cNvPr id="2" name="Title 1"/>
          <p:cNvSpPr>
            <a:spLocks noGrp="1"/>
          </p:cNvSpPr>
          <p:nvPr>
            <p:ph type="title"/>
          </p:nvPr>
        </p:nvSpPr>
        <p:spPr/>
        <p:txBody>
          <a:bodyPr/>
          <a:lstStyle/>
          <a:p>
            <a:r>
              <a:rPr lang="en-US" smtClean="0"/>
              <a:t>Example of a “Big” Thermal Bridge</a:t>
            </a:r>
            <a:endParaRPr lang="en-US" dirty="0"/>
          </a:p>
        </p:txBody>
      </p:sp>
      <p:sp>
        <p:nvSpPr>
          <p:cNvPr id="34" name="TextBox 33"/>
          <p:cNvSpPr txBox="1"/>
          <p:nvPr/>
        </p:nvSpPr>
        <p:spPr>
          <a:xfrm>
            <a:off x="4629150" y="4411861"/>
            <a:ext cx="2800350" cy="415498"/>
          </a:xfrm>
          <a:prstGeom prst="rect">
            <a:avLst/>
          </a:prstGeom>
          <a:noFill/>
        </p:spPr>
        <p:txBody>
          <a:bodyPr wrap="square" rtlCol="0">
            <a:spAutoFit/>
          </a:bodyPr>
          <a:lstStyle/>
          <a:p>
            <a:r>
              <a:rPr lang="en-US" sz="1050" dirty="0"/>
              <a:t>Aqua Tower floor slab thermal bridges </a:t>
            </a:r>
          </a:p>
          <a:p>
            <a:r>
              <a:rPr lang="en-US" sz="1050" dirty="0"/>
              <a:t>Source: Wikipedia.org</a:t>
            </a:r>
          </a:p>
        </p:txBody>
      </p:sp>
    </p:spTree>
    <p:extLst>
      <p:ext uri="{BB962C8B-B14F-4D97-AF65-F5344CB8AC3E}">
        <p14:creationId xmlns:p14="http://schemas.microsoft.com/office/powerpoint/2010/main" val="6233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A slab edge thermal bridge can cause a 71</a:t>
            </a:r>
            <a:r>
              <a:rPr lang="en-US" dirty="0"/>
              <a:t>% increase in the assembly </a:t>
            </a:r>
            <a:r>
              <a:rPr lang="en-US" dirty="0" smtClean="0"/>
              <a:t>U-factor (0.120 Btu/hr-ft</a:t>
            </a:r>
            <a:r>
              <a:rPr lang="en-US" baseline="30000" dirty="0" smtClean="0"/>
              <a:t>2</a:t>
            </a:r>
            <a:r>
              <a:rPr lang="en-US" dirty="0" smtClean="0"/>
              <a:t>-F)</a:t>
            </a:r>
          </a:p>
          <a:p>
            <a:pPr lvl="1"/>
            <a:r>
              <a:rPr lang="en-US" dirty="0" smtClean="0"/>
              <a:t>The slab edge linear thermal bridge contributes 0.050 Btu/hr-ft</a:t>
            </a:r>
            <a:r>
              <a:rPr lang="en-US" baseline="30000" dirty="0"/>
              <a:t>2</a:t>
            </a:r>
            <a:r>
              <a:rPr lang="en-US" dirty="0" smtClean="0"/>
              <a:t>-F. </a:t>
            </a:r>
          </a:p>
          <a:p>
            <a:pPr lvl="1"/>
            <a:r>
              <a:rPr lang="en-US" dirty="0" smtClean="0"/>
              <a:t>For a mass wall in a mixed climate, the nominal U-factor for the assembly is approximately 0.070 Btu/hr-ft</a:t>
            </a:r>
            <a:r>
              <a:rPr lang="en-US" baseline="30000" dirty="0"/>
              <a:t>2</a:t>
            </a:r>
            <a:r>
              <a:rPr lang="en-US" dirty="0" smtClean="0"/>
              <a:t>-F </a:t>
            </a:r>
          </a:p>
          <a:p>
            <a:r>
              <a:rPr lang="en-US" dirty="0" smtClean="0"/>
              <a:t>Placing continuous insulation on the exterior (and extending across the slab edge) can reduce or eliminate this impact.</a:t>
            </a:r>
          </a:p>
          <a:p>
            <a:pPr lvl="1"/>
            <a:endParaRPr lang="en-US" dirty="0" smtClean="0"/>
          </a:p>
        </p:txBody>
      </p:sp>
      <p:sp>
        <p:nvSpPr>
          <p:cNvPr id="34" name="Content Placeholder 3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smtClean="0"/>
              <a:t>Interior Insulation on Mass Buildings is NOT Continuous</a:t>
            </a:r>
            <a:endParaRPr lang="en-US" dirty="0"/>
          </a:p>
        </p:txBody>
      </p:sp>
      <p:pic>
        <p:nvPicPr>
          <p:cNvPr id="7" name="Picture 2" descr="Image result for high rise building s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r="51445"/>
          <a:stretch/>
        </p:blipFill>
        <p:spPr bwMode="auto">
          <a:xfrm>
            <a:off x="6882643" y="1485900"/>
            <a:ext cx="659077"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42638" y="1566862"/>
            <a:ext cx="40005" cy="181332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pic>
        <p:nvPicPr>
          <p:cNvPr id="9" name="Picture 2" descr="Image result for high rise building s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9724" r="51445"/>
          <a:stretch/>
        </p:blipFill>
        <p:spPr bwMode="auto">
          <a:xfrm>
            <a:off x="5314379" y="1485900"/>
            <a:ext cx="659077"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344858" y="1659039"/>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1" name="Rectangle 10"/>
          <p:cNvSpPr/>
          <p:nvPr/>
        </p:nvSpPr>
        <p:spPr>
          <a:xfrm>
            <a:off x="5344858" y="1827414"/>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2" name="Rectangle 11"/>
          <p:cNvSpPr/>
          <p:nvPr/>
        </p:nvSpPr>
        <p:spPr>
          <a:xfrm>
            <a:off x="5344858" y="2000553"/>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3" name="Rectangle 12"/>
          <p:cNvSpPr/>
          <p:nvPr/>
        </p:nvSpPr>
        <p:spPr>
          <a:xfrm>
            <a:off x="5344858" y="2167159"/>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4" name="Rectangle 13"/>
          <p:cNvSpPr/>
          <p:nvPr/>
        </p:nvSpPr>
        <p:spPr>
          <a:xfrm>
            <a:off x="5344408" y="2342067"/>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5" name="Rectangle 14"/>
          <p:cNvSpPr/>
          <p:nvPr/>
        </p:nvSpPr>
        <p:spPr>
          <a:xfrm>
            <a:off x="5344408" y="2515205"/>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6" name="Rectangle 15"/>
          <p:cNvSpPr/>
          <p:nvPr/>
        </p:nvSpPr>
        <p:spPr>
          <a:xfrm>
            <a:off x="5344408" y="2688343"/>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7" name="Rectangle 16"/>
          <p:cNvSpPr/>
          <p:nvPr/>
        </p:nvSpPr>
        <p:spPr>
          <a:xfrm>
            <a:off x="5344408" y="2856719"/>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8" name="Rectangle 17"/>
          <p:cNvSpPr/>
          <p:nvPr/>
        </p:nvSpPr>
        <p:spPr>
          <a:xfrm>
            <a:off x="5344408" y="3023325"/>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9" name="Rectangle 18"/>
          <p:cNvSpPr/>
          <p:nvPr/>
        </p:nvSpPr>
        <p:spPr>
          <a:xfrm>
            <a:off x="5344408" y="3198233"/>
            <a:ext cx="40005" cy="15214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0" name="Right Arrow 19"/>
          <p:cNvSpPr/>
          <p:nvPr/>
        </p:nvSpPr>
        <p:spPr>
          <a:xfrm>
            <a:off x="6139693" y="2325840"/>
            <a:ext cx="514350" cy="303061"/>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1" name="TextBox 20"/>
          <p:cNvSpPr txBox="1"/>
          <p:nvPr/>
        </p:nvSpPr>
        <p:spPr>
          <a:xfrm>
            <a:off x="4724400" y="3523001"/>
            <a:ext cx="1789717" cy="646331"/>
          </a:xfrm>
          <a:prstGeom prst="rect">
            <a:avLst/>
          </a:prstGeom>
          <a:noFill/>
        </p:spPr>
        <p:txBody>
          <a:bodyPr wrap="square" rtlCol="0">
            <a:spAutoFit/>
          </a:bodyPr>
          <a:lstStyle/>
          <a:p>
            <a:pPr algn="ctr"/>
            <a:r>
              <a:rPr lang="en-US" sz="1200" dirty="0"/>
              <a:t>Insulation on Interior Side </a:t>
            </a:r>
            <a:r>
              <a:rPr lang="en-US" sz="1200" dirty="0" smtClean="0"/>
              <a:t>Slab </a:t>
            </a:r>
            <a:r>
              <a:rPr lang="en-US" sz="1200" dirty="0"/>
              <a:t>Edge Thermal Bridges</a:t>
            </a:r>
          </a:p>
        </p:txBody>
      </p:sp>
      <p:sp>
        <p:nvSpPr>
          <p:cNvPr id="22" name="TextBox 21"/>
          <p:cNvSpPr txBox="1"/>
          <p:nvPr/>
        </p:nvSpPr>
        <p:spPr>
          <a:xfrm>
            <a:off x="6514117" y="3528791"/>
            <a:ext cx="1639283" cy="646331"/>
          </a:xfrm>
          <a:prstGeom prst="rect">
            <a:avLst/>
          </a:prstGeom>
          <a:noFill/>
        </p:spPr>
        <p:txBody>
          <a:bodyPr wrap="square" rtlCol="0">
            <a:spAutoFit/>
          </a:bodyPr>
          <a:lstStyle/>
          <a:p>
            <a:pPr algn="ctr"/>
            <a:r>
              <a:rPr lang="en-US" sz="1200" dirty="0"/>
              <a:t>Continuous insulation on Exterior Side </a:t>
            </a:r>
          </a:p>
          <a:p>
            <a:pPr algn="ctr"/>
            <a:r>
              <a:rPr lang="en-US" sz="1200" dirty="0" smtClean="0"/>
              <a:t>All </a:t>
            </a:r>
            <a:r>
              <a:rPr lang="en-US" sz="1200" dirty="0"/>
              <a:t>Slab Edges Insulated</a:t>
            </a:r>
          </a:p>
        </p:txBody>
      </p:sp>
      <p:cxnSp>
        <p:nvCxnSpPr>
          <p:cNvPr id="23" name="Straight Arrow Connector 22"/>
          <p:cNvCxnSpPr/>
          <p:nvPr/>
        </p:nvCxnSpPr>
        <p:spPr>
          <a:xfrm flipH="1">
            <a:off x="5110993" y="1659038"/>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10993" y="1811187"/>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06857" y="1979563"/>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106857" y="2141333"/>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106857" y="2320982"/>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06857" y="2485498"/>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102721" y="2674424"/>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02721" y="2839300"/>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102721" y="3015938"/>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094458" y="3166019"/>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094458" y="3349190"/>
            <a:ext cx="20338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26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International codes have already initiated provisions to require consideration of thermal bridging</a:t>
            </a:r>
          </a:p>
          <a:p>
            <a:r>
              <a:rPr lang="en-US" dirty="0" smtClean="0"/>
              <a:t>U.S. model energy codes and standards, such as ASHRAE 90.1, are planning to similarly address thermal bridging in the near future.</a:t>
            </a:r>
          </a:p>
          <a:p>
            <a:r>
              <a:rPr lang="en-US" dirty="0"/>
              <a:t>For additional information, detailing examples, and design </a:t>
            </a:r>
            <a:r>
              <a:rPr lang="en-US" dirty="0" smtClean="0"/>
              <a:t>guidance, refer to:</a:t>
            </a:r>
            <a:endParaRPr lang="en-US" dirty="0"/>
          </a:p>
          <a:p>
            <a:pPr lvl="1"/>
            <a:r>
              <a:rPr lang="en-US" dirty="0">
                <a:hlinkClick r:id="rId2"/>
              </a:rPr>
              <a:t>Building Envelope Thermal Bridging Guide</a:t>
            </a:r>
            <a:endParaRPr lang="en-US" dirty="0"/>
          </a:p>
          <a:p>
            <a:pPr lvl="1"/>
            <a:r>
              <a:rPr lang="en-US" dirty="0">
                <a:hlinkClick r:id="rId3"/>
              </a:rPr>
              <a:t>Thermal Bridging Solutions: Minimizing Structural Steel’s Impact</a:t>
            </a:r>
            <a:endParaRPr lang="en-US" dirty="0"/>
          </a:p>
          <a:p>
            <a:endParaRPr lang="en-US" dirty="0" smtClean="0"/>
          </a:p>
          <a:p>
            <a:endParaRPr lang="en-US" dirty="0"/>
          </a:p>
        </p:txBody>
      </p:sp>
      <p:pic>
        <p:nvPicPr>
          <p:cNvPr id="1030" name="Picture 6" descr="Infrared thermographic view of a leaking balcony caused by a thermal bridge"/>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5660"/>
          <a:stretch/>
        </p:blipFill>
        <p:spPr>
          <a:xfrm>
            <a:off x="4648200" y="1378729"/>
            <a:ext cx="4038600" cy="2614641"/>
          </a:xfrm>
        </p:spPr>
      </p:pic>
      <p:sp>
        <p:nvSpPr>
          <p:cNvPr id="2" name="Title 1"/>
          <p:cNvSpPr>
            <a:spLocks noGrp="1"/>
          </p:cNvSpPr>
          <p:nvPr>
            <p:ph type="title"/>
          </p:nvPr>
        </p:nvSpPr>
        <p:spPr/>
        <p:txBody>
          <a:bodyPr/>
          <a:lstStyle/>
          <a:p>
            <a:r>
              <a:rPr lang="en-US" smtClean="0"/>
              <a:t>Resources to Mitigate “Big” Thermal Bridges</a:t>
            </a:r>
            <a:endParaRPr lang="en-US" dirty="0"/>
          </a:p>
        </p:txBody>
      </p:sp>
      <p:sp>
        <p:nvSpPr>
          <p:cNvPr id="4" name="TextBox 3"/>
          <p:cNvSpPr txBox="1"/>
          <p:nvPr/>
        </p:nvSpPr>
        <p:spPr>
          <a:xfrm>
            <a:off x="5029200" y="3993370"/>
            <a:ext cx="2771027" cy="461665"/>
          </a:xfrm>
          <a:prstGeom prst="rect">
            <a:avLst/>
          </a:prstGeom>
          <a:noFill/>
        </p:spPr>
        <p:txBody>
          <a:bodyPr wrap="square" rtlCol="0">
            <a:spAutoFit/>
          </a:bodyPr>
          <a:lstStyle/>
          <a:p>
            <a:r>
              <a:rPr lang="en-US" sz="1200" dirty="0"/>
              <a:t>Example of a Linear Thermal Bridge (uninsulated exposed slab edge)</a:t>
            </a:r>
          </a:p>
        </p:txBody>
      </p:sp>
    </p:spTree>
    <p:extLst>
      <p:ext uri="{BB962C8B-B14F-4D97-AF65-F5344CB8AC3E}">
        <p14:creationId xmlns:p14="http://schemas.microsoft.com/office/powerpoint/2010/main" val="393057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953000" cy="2971797"/>
          </a:xfrm>
        </p:spPr>
        <p:txBody>
          <a:bodyPr/>
          <a:lstStyle/>
          <a:p>
            <a:r>
              <a:rPr lang="en-US" dirty="0" smtClean="0"/>
              <a:t>Solutions for point thermal bridging caused by repetitive metal penetrations have seen less progress</a:t>
            </a:r>
          </a:p>
          <a:p>
            <a:pPr lvl="1"/>
            <a:r>
              <a:rPr lang="en-US" dirty="0" smtClean="0"/>
              <a:t>Examples include fasteners and connectors used for cladding, gypsum board, and exterior sheathing attachments to the structure.</a:t>
            </a:r>
          </a:p>
          <a:p>
            <a:r>
              <a:rPr lang="en-US" dirty="0"/>
              <a:t>Repetitive metal penetrations may increase nominal U-factors (based on no fasteners) and heat flow through assemblies by as little as 1% or as much as 44% in typical wood, steel, or concrete/masonry assemblies. </a:t>
            </a:r>
          </a:p>
          <a:p>
            <a:pPr lvl="1"/>
            <a:r>
              <a:rPr lang="en-US" dirty="0"/>
              <a:t>The variation depends on structural material type, fastening schedule, insulation placement, and other factors </a:t>
            </a:r>
          </a:p>
          <a:p>
            <a:pPr lvl="1"/>
            <a:endParaRPr lang="en-US" dirty="0" smtClean="0"/>
          </a:p>
        </p:txBody>
      </p:sp>
      <p:pic>
        <p:nvPicPr>
          <p:cNvPr id="5" name="Content Placeholder 4"/>
          <p:cNvPicPr>
            <a:picLocks noGrp="1" noChangeAspect="1"/>
          </p:cNvPicPr>
          <p:nvPr>
            <p:ph sz="half" idx="2"/>
          </p:nvPr>
        </p:nvPicPr>
        <p:blipFill>
          <a:blip r:embed="rId2"/>
          <a:stretch>
            <a:fillRect/>
          </a:stretch>
        </p:blipFill>
        <p:spPr>
          <a:xfrm>
            <a:off x="5536288" y="1060938"/>
            <a:ext cx="2196547" cy="2971800"/>
          </a:xfrm>
        </p:spPr>
      </p:pic>
      <p:sp>
        <p:nvSpPr>
          <p:cNvPr id="2" name="Title 1"/>
          <p:cNvSpPr>
            <a:spLocks noGrp="1"/>
          </p:cNvSpPr>
          <p:nvPr>
            <p:ph type="title"/>
          </p:nvPr>
        </p:nvSpPr>
        <p:spPr/>
        <p:txBody>
          <a:bodyPr/>
          <a:lstStyle/>
          <a:p>
            <a:r>
              <a:rPr lang="en-US" smtClean="0"/>
              <a:t>PART 2: Repetitive Metal Penetrations (point thermal bridges)</a:t>
            </a:r>
            <a:endParaRPr lang="en-US" dirty="0"/>
          </a:p>
        </p:txBody>
      </p:sp>
      <p:sp>
        <p:nvSpPr>
          <p:cNvPr id="7" name="TextBox 6"/>
          <p:cNvSpPr txBox="1"/>
          <p:nvPr/>
        </p:nvSpPr>
        <p:spPr>
          <a:xfrm>
            <a:off x="5503985" y="4032738"/>
            <a:ext cx="2228850" cy="461665"/>
          </a:xfrm>
          <a:prstGeom prst="rect">
            <a:avLst/>
          </a:prstGeom>
          <a:noFill/>
        </p:spPr>
        <p:txBody>
          <a:bodyPr wrap="square" rtlCol="0">
            <a:spAutoFit/>
          </a:bodyPr>
          <a:lstStyle/>
          <a:p>
            <a:r>
              <a:rPr lang="en-US" sz="1200" dirty="0"/>
              <a:t>Point thermal bridges in gypsum</a:t>
            </a:r>
          </a:p>
          <a:p>
            <a:r>
              <a:rPr lang="en-US" sz="1200" dirty="0"/>
              <a:t>Source: ecohome.net</a:t>
            </a:r>
          </a:p>
        </p:txBody>
      </p:sp>
    </p:spTree>
    <p:extLst>
      <p:ext uri="{BB962C8B-B14F-4D97-AF65-F5344CB8AC3E}">
        <p14:creationId xmlns:p14="http://schemas.microsoft.com/office/powerpoint/2010/main" val="2922575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For other less frequent but larger point thermal bridges, (beams, columns, pipes, etc) refer to design guides:</a:t>
            </a:r>
          </a:p>
          <a:p>
            <a:pPr lvl="1"/>
            <a:r>
              <a:rPr lang="en-US" smtClean="0">
                <a:hlinkClick r:id="rId2"/>
              </a:rPr>
              <a:t>Building Envelope Thermal Bridging Guide</a:t>
            </a:r>
            <a:endParaRPr lang="en-US" smtClean="0"/>
          </a:p>
          <a:p>
            <a:pPr lvl="1"/>
            <a:r>
              <a:rPr lang="en-US" smtClean="0">
                <a:hlinkClick r:id="rId3"/>
              </a:rPr>
              <a:t>Thermal Bridging Solutions: Minimizing Structural Steel’s Impact</a:t>
            </a:r>
            <a:endParaRPr lang="en-US" dirty="0"/>
          </a:p>
        </p:txBody>
      </p:sp>
      <p:pic>
        <p:nvPicPr>
          <p:cNvPr id="12290" name="Picture 2" descr="Image result for beam thermal brid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408165"/>
            <a:ext cx="4038600" cy="2555770"/>
          </a:xfrm>
        </p:spPr>
      </p:pic>
      <p:sp>
        <p:nvSpPr>
          <p:cNvPr id="2" name="Title 1"/>
          <p:cNvSpPr>
            <a:spLocks noGrp="1"/>
          </p:cNvSpPr>
          <p:nvPr>
            <p:ph type="title"/>
          </p:nvPr>
        </p:nvSpPr>
        <p:spPr/>
        <p:txBody>
          <a:bodyPr/>
          <a:lstStyle/>
          <a:p>
            <a:r>
              <a:rPr lang="en-US" smtClean="0"/>
              <a:t>PART 2: Repetitive Metal Penetrations (point thermal bridges)</a:t>
            </a:r>
            <a:endParaRPr lang="en-US" dirty="0"/>
          </a:p>
        </p:txBody>
      </p:sp>
      <p:sp>
        <p:nvSpPr>
          <p:cNvPr id="6" name="TextBox 5"/>
          <p:cNvSpPr txBox="1"/>
          <p:nvPr/>
        </p:nvSpPr>
        <p:spPr>
          <a:xfrm>
            <a:off x="4624058" y="3849576"/>
            <a:ext cx="2228850" cy="461665"/>
          </a:xfrm>
          <a:prstGeom prst="rect">
            <a:avLst/>
          </a:prstGeom>
          <a:noFill/>
        </p:spPr>
        <p:txBody>
          <a:bodyPr wrap="square" rtlCol="0">
            <a:spAutoFit/>
          </a:bodyPr>
          <a:lstStyle/>
          <a:p>
            <a:r>
              <a:rPr lang="en-US" sz="1200" dirty="0"/>
              <a:t>Beam thermal bridges </a:t>
            </a:r>
          </a:p>
          <a:p>
            <a:r>
              <a:rPr lang="en-US" sz="1200" dirty="0"/>
              <a:t>Source: coolingindia.in</a:t>
            </a:r>
          </a:p>
        </p:txBody>
      </p:sp>
    </p:spTree>
    <p:extLst>
      <p:ext uri="{BB962C8B-B14F-4D97-AF65-F5344CB8AC3E}">
        <p14:creationId xmlns:p14="http://schemas.microsoft.com/office/powerpoint/2010/main" val="359096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 the image at right, the linear thermal bridges caused by framing members are accounted for in assembly U-factors, however, point thermal bridges caused by fasteners are not</a:t>
            </a:r>
          </a:p>
          <a:p>
            <a:pPr lvl="1"/>
            <a:endParaRPr lang="en-US" dirty="0" smtClean="0"/>
          </a:p>
          <a:p>
            <a:pPr lvl="1"/>
            <a:endParaRPr lang="en-US" dirty="0" smtClean="0"/>
          </a:p>
          <a:p>
            <a:endParaRPr lang="en-US" dirty="0" smtClean="0"/>
          </a:p>
        </p:txBody>
      </p:sp>
      <p:pic>
        <p:nvPicPr>
          <p:cNvPr id="5" name="Picture 2" descr="http://www.drjbestpractices.org/sites/default/files/fasteners-thermal.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4220" y="1200150"/>
            <a:ext cx="3986560" cy="2971800"/>
          </a:xfrm>
        </p:spPr>
      </p:pic>
      <p:sp>
        <p:nvSpPr>
          <p:cNvPr id="2" name="Title 1"/>
          <p:cNvSpPr>
            <a:spLocks noGrp="1"/>
          </p:cNvSpPr>
          <p:nvPr>
            <p:ph type="title"/>
          </p:nvPr>
        </p:nvSpPr>
        <p:spPr/>
        <p:txBody>
          <a:bodyPr/>
          <a:lstStyle/>
          <a:p>
            <a:r>
              <a:rPr lang="en-US" smtClean="0"/>
              <a:t>Repetitive Metal Penetrations (point thermal bridges)</a:t>
            </a:r>
            <a:endParaRPr lang="en-US" dirty="0"/>
          </a:p>
        </p:txBody>
      </p:sp>
    </p:spTree>
    <p:extLst>
      <p:ext uri="{BB962C8B-B14F-4D97-AF65-F5344CB8AC3E}">
        <p14:creationId xmlns:p14="http://schemas.microsoft.com/office/powerpoint/2010/main" val="2349722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Repetitive Metal Penetrations (point thermal bridges)</a:t>
            </a:r>
            <a:endParaRPr lang="en-US" dirty="0"/>
          </a:p>
        </p:txBody>
      </p:sp>
      <p:sp>
        <p:nvSpPr>
          <p:cNvPr id="3" name="Content Placeholder 2"/>
          <p:cNvSpPr>
            <a:spLocks noGrp="1"/>
          </p:cNvSpPr>
          <p:nvPr>
            <p:ph idx="1"/>
          </p:nvPr>
        </p:nvSpPr>
        <p:spPr/>
        <p:txBody>
          <a:bodyPr/>
          <a:lstStyle/>
          <a:p>
            <a:r>
              <a:rPr lang="en-US" dirty="0"/>
              <a:t>Point thermal bridges should be appropriately quantified in order to account for their impact on nominal assembly U-factors</a:t>
            </a:r>
          </a:p>
          <a:p>
            <a:pPr lvl="1"/>
            <a:r>
              <a:rPr lang="en-US" dirty="0"/>
              <a:t>In some cases, sheathing and/or drywall fasteners may be accounted for in nominal assembly U-factors</a:t>
            </a:r>
          </a:p>
          <a:p>
            <a:pPr lvl="1"/>
            <a:r>
              <a:rPr lang="en-US" dirty="0"/>
              <a:t>In most cases, cladding fasteners or brick ties and other similar connections are not.</a:t>
            </a:r>
          </a:p>
          <a:p>
            <a:pPr lvl="1"/>
            <a:r>
              <a:rPr lang="en-US" dirty="0"/>
              <a:t>For mass concrete/masonry walls the impact of metal clips are nominally accounted for in Appendix A of ASHRAE 90.1 </a:t>
            </a:r>
          </a:p>
          <a:p>
            <a:r>
              <a:rPr lang="en-US" dirty="0" smtClean="0"/>
              <a:t>The important thing is to verify </a:t>
            </a:r>
            <a:r>
              <a:rPr lang="en-US" dirty="0"/>
              <a:t>what is actually included in nominal U-factors for assemblies</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747529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ABTG Research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following research report is the basis for the remainder of this presentation:</a:t>
            </a:r>
          </a:p>
          <a:p>
            <a:pPr lvl="1"/>
            <a:r>
              <a:rPr lang="en-US" dirty="0" smtClean="0"/>
              <a:t>Repetitive Metal Penetrations in Building Thermal Envelope Assemblies, ABTG RR No. 1510-03</a:t>
            </a:r>
            <a:br>
              <a:rPr lang="en-US" dirty="0" smtClean="0"/>
            </a:br>
            <a:r>
              <a:rPr lang="en-US" dirty="0" smtClean="0">
                <a:hlinkClick r:id="rId2"/>
              </a:rPr>
              <a:t>http://www.appliedbuildingtech.com/rr/1510-03</a:t>
            </a:r>
            <a:r>
              <a:rPr lang="en-US" dirty="0" smtClean="0"/>
              <a:t> </a:t>
            </a:r>
          </a:p>
          <a:p>
            <a:r>
              <a:rPr lang="en-US" dirty="0" smtClean="0"/>
              <a:t>The research report includes:</a:t>
            </a:r>
          </a:p>
          <a:p>
            <a:pPr lvl="1"/>
            <a:r>
              <a:rPr lang="en-US" dirty="0" smtClean="0"/>
              <a:t>Extensive literature review and data assessment</a:t>
            </a:r>
          </a:p>
          <a:p>
            <a:pPr lvl="1"/>
            <a:r>
              <a:rPr lang="en-US" dirty="0" smtClean="0"/>
              <a:t>Cataloguing of data regarding point thermal bridges caused by fasteners, ties, and similar elements</a:t>
            </a:r>
          </a:p>
          <a:p>
            <a:pPr lvl="1"/>
            <a:r>
              <a:rPr lang="en-US" dirty="0" smtClean="0"/>
              <a:t>Data for assemblies with and without exterior continuous insulation.</a:t>
            </a:r>
          </a:p>
          <a:p>
            <a:pPr lvl="1"/>
            <a:r>
              <a:rPr lang="en-US" dirty="0" smtClean="0"/>
              <a:t>Data for wood, steel, and concrete/masonry assemblies</a:t>
            </a:r>
          </a:p>
          <a:p>
            <a:endParaRPr lang="en-US" dirty="0"/>
          </a:p>
        </p:txBody>
      </p:sp>
    </p:spTree>
    <p:extLst>
      <p:ext uri="{BB962C8B-B14F-4D97-AF65-F5344CB8AC3E}">
        <p14:creationId xmlns:p14="http://schemas.microsoft.com/office/powerpoint/2010/main" val="2204725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point thermal bridges assessed are associated with the following conditions:</a:t>
            </a:r>
          </a:p>
          <a:p>
            <a:pPr lvl="1"/>
            <a:r>
              <a:rPr lang="en-US" dirty="0" smtClean="0"/>
              <a:t>Above-deck roof insulation fastened to a metal or wood roof deck.</a:t>
            </a:r>
          </a:p>
          <a:p>
            <a:pPr lvl="1"/>
            <a:r>
              <a:rPr lang="en-US" dirty="0" smtClean="0"/>
              <a:t>Sheathing or cladding fastened through exterior continuous insulation and brick ties for anchored masonry veneer attachments.</a:t>
            </a:r>
          </a:p>
          <a:p>
            <a:pPr lvl="1"/>
            <a:r>
              <a:rPr lang="en-US" dirty="0" smtClean="0"/>
              <a:t>Non-insulating sheathing materials (e.g., wood structural panels or gypsum board) penetrated by metal fasteners for sheathing attachment.</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814318" y="1200150"/>
            <a:ext cx="3706364" cy="2971800"/>
          </a:xfrm>
        </p:spPr>
      </p:pic>
      <p:sp>
        <p:nvSpPr>
          <p:cNvPr id="2" name="Title 1"/>
          <p:cNvSpPr>
            <a:spLocks noGrp="1"/>
          </p:cNvSpPr>
          <p:nvPr>
            <p:ph type="title"/>
          </p:nvPr>
        </p:nvSpPr>
        <p:spPr/>
        <p:txBody>
          <a:bodyPr/>
          <a:lstStyle/>
          <a:p>
            <a:r>
              <a:rPr lang="en-US" dirty="0" smtClean="0"/>
              <a:t>Scope of ABTG Research Report</a:t>
            </a:r>
            <a:endParaRPr lang="en-US" dirty="0"/>
          </a:p>
        </p:txBody>
      </p:sp>
    </p:spTree>
    <p:extLst>
      <p:ext uri="{BB962C8B-B14F-4D97-AF65-F5344CB8AC3E}">
        <p14:creationId xmlns:p14="http://schemas.microsoft.com/office/powerpoint/2010/main" val="3798908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267200" cy="3352797"/>
          </a:xfrm>
        </p:spPr>
        <p:txBody>
          <a:bodyPr>
            <a:normAutofit fontScale="92500" lnSpcReduction="20000"/>
          </a:bodyPr>
          <a:lstStyle/>
          <a:p>
            <a:r>
              <a:rPr lang="en-US" dirty="0" smtClean="0"/>
              <a:t>Impacts of thermal bridging vary widely due to differences in detailing, insulation placement, and materials used.</a:t>
            </a:r>
          </a:p>
          <a:p>
            <a:r>
              <a:rPr lang="en-US" dirty="0" smtClean="0"/>
              <a:t>Reported Chi-factors (point thermal transmittance values – similar to U-factor) follow predictable trends (see graph).</a:t>
            </a:r>
          </a:p>
          <a:p>
            <a:r>
              <a:rPr lang="en-US" dirty="0" smtClean="0"/>
              <a:t>Charted data only roughly characterizes reported Chi-factors due to variations in methods of analysis, detailing differences, etc.</a:t>
            </a:r>
          </a:p>
          <a:p>
            <a:r>
              <a:rPr lang="en-US" dirty="0"/>
              <a:t>For similar metal penetration conditions, impact is different for wood, steel, and concrete/masonry substrates. </a:t>
            </a:r>
          </a:p>
          <a:p>
            <a:r>
              <a:rPr lang="en-US" dirty="0"/>
              <a:t>Chi-factor magnitude depends on fastener material (i.e., carbon steel vs. stainless steel).</a:t>
            </a:r>
          </a:p>
          <a:p>
            <a:endParaRPr lang="en-US" dirty="0"/>
          </a:p>
        </p:txBody>
      </p:sp>
      <p:pic>
        <p:nvPicPr>
          <p:cNvPr id="5" name="Content Placeholder 4"/>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887"/>
          <a:stretch/>
        </p:blipFill>
        <p:spPr>
          <a:xfrm>
            <a:off x="4800600" y="1428750"/>
            <a:ext cx="4037348" cy="2211292"/>
          </a:xfrm>
        </p:spPr>
      </p:pic>
      <p:sp>
        <p:nvSpPr>
          <p:cNvPr id="2" name="Title 1"/>
          <p:cNvSpPr>
            <a:spLocks noGrp="1"/>
          </p:cNvSpPr>
          <p:nvPr>
            <p:ph type="title"/>
          </p:nvPr>
        </p:nvSpPr>
        <p:spPr/>
        <p:txBody>
          <a:bodyPr/>
          <a:lstStyle/>
          <a:p>
            <a:r>
              <a:rPr lang="en-US" smtClean="0"/>
              <a:t>Major Findings</a:t>
            </a:r>
            <a:endParaRPr lang="en-US" dirty="0"/>
          </a:p>
        </p:txBody>
      </p:sp>
    </p:spTree>
    <p:extLst>
      <p:ext uri="{BB962C8B-B14F-4D97-AF65-F5344CB8AC3E}">
        <p14:creationId xmlns:p14="http://schemas.microsoft.com/office/powerpoint/2010/main" val="581854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steel st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791" y="2884170"/>
            <a:ext cx="193618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wood stud"/>
          <p:cNvPicPr>
            <a:picLocks noChangeAspect="1" noChangeArrowheads="1"/>
          </p:cNvPicPr>
          <p:nvPr/>
        </p:nvPicPr>
        <p:blipFill rotWithShape="1">
          <a:blip r:embed="rId3">
            <a:extLst>
              <a:ext uri="{28A0092B-C50C-407E-A947-70E740481C1C}">
                <a14:useLocalDpi xmlns:a14="http://schemas.microsoft.com/office/drawing/2010/main" val="0"/>
              </a:ext>
            </a:extLst>
          </a:blip>
          <a:srcRect l="-657" r="14545"/>
          <a:stretch/>
        </p:blipFill>
        <p:spPr bwMode="auto">
          <a:xfrm>
            <a:off x="5023185" y="1371600"/>
            <a:ext cx="1771651"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r>
              <a:rPr lang="en-US" smtClean="0"/>
              <a:t>Stainless steel fasteners appear to have a much greater beneficial effect (reduced Chi-factor) for concrete/masonry and steel substrates than for wood.</a:t>
            </a:r>
          </a:p>
          <a:p>
            <a:r>
              <a:rPr lang="en-US" smtClean="0"/>
              <a:t>Why?</a:t>
            </a:r>
          </a:p>
          <a:p>
            <a:pPr lvl="1"/>
            <a:r>
              <a:rPr lang="en-US" smtClean="0"/>
              <a:t>Stainless steel has a 3x lower thermal conductivity than carbon steel.</a:t>
            </a:r>
          </a:p>
          <a:p>
            <a:pPr lvl="1"/>
            <a:r>
              <a:rPr lang="en-US" smtClean="0"/>
              <a:t>Wood framing disrupts the heat flow path better than steel or concrete/masonry. </a:t>
            </a:r>
          </a:p>
          <a:p>
            <a:pPr lvl="1"/>
            <a:r>
              <a:rPr lang="en-US" smtClean="0"/>
              <a:t>Thus, the impact of reducing the thermal conductivity of the fastener material is less significant (but not always negligible). </a:t>
            </a:r>
          </a:p>
          <a:p>
            <a:endParaRPr lang="en-US" dirty="0" smtClean="0"/>
          </a:p>
        </p:txBody>
      </p:sp>
      <p:pic>
        <p:nvPicPr>
          <p:cNvPr id="5122" name="Picture 2" descr="Image result for STAINLESS STEEL FASTENERS"/>
          <p:cNvPicPr>
            <a:picLocks noGrp="1" noChangeAspect="1" noChangeArrowheads="1"/>
          </p:cNvPicPr>
          <p:nvPr>
            <p:ph sz="half" idx="2"/>
          </p:nvPr>
        </p:nvPicPr>
        <p:blipFill>
          <a:blip r:embed="rId4" cstate="print">
            <a:extLst>
              <a:ext uri="{BEBA8EAE-BF5A-486C-A8C5-ECC9F3942E4B}">
                <a14:imgProps xmlns:a14="http://schemas.microsoft.com/office/drawing/2010/main">
                  <a14:imgLayer r:embed="rId5">
                    <a14:imgEffect>
                      <a14:backgroundRemoval t="0" b="100000" l="13200" r="100000">
                        <a14:backgroundMark x1="41800" y1="93393" x2="41800" y2="93393"/>
                        <a14:backgroundMark x1="86800" y1="87387" x2="86800" y2="87387"/>
                        <a14:backgroundMark x1="35200" y1="57357" x2="35200" y2="57357"/>
                        <a14:backgroundMark x1="96000" y1="89489" x2="96000" y2="89489"/>
                        <a14:backgroundMark x1="78000" y1="96396" x2="78000" y2="96396"/>
                        <a14:backgroundMark x1="97000" y1="75676" x2="97000" y2="75676"/>
                        <a14:backgroundMark x1="72000" y1="97297" x2="72000" y2="97297"/>
                        <a14:backgroundMark x1="37800" y1="90991" x2="37800" y2="90991"/>
                        <a14:backgroundMark x1="44800" y1="94294" x2="44800" y2="94294"/>
                        <a14:backgroundMark x1="36200" y1="97297" x2="36200" y2="97297"/>
                        <a14:backgroundMark x1="45400" y1="83483" x2="45400" y2="83483"/>
                        <a14:backgroundMark x1="42400" y1="58859" x2="42400" y2="58859"/>
                        <a14:backgroundMark x1="30000" y1="61261" x2="30000" y2="61261"/>
                        <a14:backgroundMark x1="34600" y1="62763" x2="34600" y2="62763"/>
                        <a14:backgroundMark x1="39200" y1="58258" x2="39200" y2="58258"/>
                        <a14:backgroundMark x1="31600" y1="56757" x2="31600" y2="56757"/>
                        <a14:backgroundMark x1="45400" y1="54354" x2="45400" y2="54354"/>
                      </a14:backgroundRemoval>
                    </a14:imgEffect>
                  </a14:imgLayer>
                </a14:imgProps>
              </a:ext>
              <a:ext uri="{28A0092B-C50C-407E-A947-70E740481C1C}">
                <a14:useLocalDpi xmlns:a14="http://schemas.microsoft.com/office/drawing/2010/main" val="0"/>
              </a:ext>
            </a:extLst>
          </a:blip>
          <a:srcRect/>
          <a:stretch>
            <a:fillRect/>
          </a:stretch>
        </p:blipFill>
        <p:spPr>
          <a:xfrm>
            <a:off x="6804717" y="1430016"/>
            <a:ext cx="1884037" cy="1254767"/>
          </a:xfrm>
        </p:spPr>
      </p:pic>
      <p:sp>
        <p:nvSpPr>
          <p:cNvPr id="2" name="Title 1"/>
          <p:cNvSpPr>
            <a:spLocks noGrp="1"/>
          </p:cNvSpPr>
          <p:nvPr>
            <p:ph type="title"/>
          </p:nvPr>
        </p:nvSpPr>
        <p:spPr/>
        <p:txBody>
          <a:bodyPr/>
          <a:lstStyle/>
          <a:p>
            <a:r>
              <a:rPr lang="en-US" smtClean="0"/>
              <a:t>Major Findings</a:t>
            </a:r>
            <a:endParaRPr lang="en-US" dirty="0"/>
          </a:p>
        </p:txBody>
      </p:sp>
    </p:spTree>
    <p:extLst>
      <p:ext uri="{BB962C8B-B14F-4D97-AF65-F5344CB8AC3E}">
        <p14:creationId xmlns:p14="http://schemas.microsoft.com/office/powerpoint/2010/main" val="565920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smtClean="0"/>
              <a:t>Connection details or devices that disrupt the thermal pathway have a significant impact (35-40% reduction in Chi-factor)</a:t>
            </a:r>
          </a:p>
          <a:p>
            <a:pPr lvl="1"/>
            <a:r>
              <a:rPr lang="en-US" smtClean="0"/>
              <a:t>Example: Brick tie with hinge/joint between the veneer and substrate. </a:t>
            </a:r>
          </a:p>
          <a:p>
            <a:r>
              <a:rPr lang="en-US" smtClean="0"/>
              <a:t>Fastening roof membranes/insulation to wood instead of steel roof decking reduced the fastener Chi-factor approx. 40%.</a:t>
            </a:r>
            <a:endParaRPr lang="en-US" dirty="0" smtClean="0"/>
          </a:p>
        </p:txBody>
      </p:sp>
      <p:pic>
        <p:nvPicPr>
          <p:cNvPr id="6146" name="Picture 2" descr="Image result for brick tie with hinge between vene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552696" y="1200150"/>
            <a:ext cx="2229607" cy="2971800"/>
          </a:xfrm>
        </p:spPr>
      </p:pic>
      <p:sp>
        <p:nvSpPr>
          <p:cNvPr id="5" name="Title 4"/>
          <p:cNvSpPr>
            <a:spLocks noGrp="1"/>
          </p:cNvSpPr>
          <p:nvPr>
            <p:ph type="title"/>
          </p:nvPr>
        </p:nvSpPr>
        <p:spPr/>
        <p:txBody>
          <a:bodyPr/>
          <a:lstStyle/>
          <a:p>
            <a:r>
              <a:rPr lang="en-US" smtClean="0"/>
              <a:t>Major Findings</a:t>
            </a:r>
            <a:endParaRPr lang="en-US" dirty="0"/>
          </a:p>
        </p:txBody>
      </p:sp>
    </p:spTree>
    <p:extLst>
      <p:ext uri="{BB962C8B-B14F-4D97-AF65-F5344CB8AC3E}">
        <p14:creationId xmlns:p14="http://schemas.microsoft.com/office/powerpoint/2010/main" val="599184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Metal penetration point thermal bridging occurs on walls with or without exterior continuous insulation (ci). </a:t>
            </a:r>
          </a:p>
          <a:p>
            <a:pPr lvl="1"/>
            <a:r>
              <a:rPr lang="en-US" dirty="0" smtClean="0"/>
              <a:t>Chi-factors for fasteners that penetrate ci, however, are generally larger (see leftmost portion of chart shown previously)</a:t>
            </a:r>
          </a:p>
          <a:p>
            <a:pPr lvl="1"/>
            <a:r>
              <a:rPr lang="en-US" dirty="0" smtClean="0"/>
              <a:t>Both conditions need to be considered to ensure equitable treatment of thermal impacts for different methods of insulating various assembly types.</a:t>
            </a:r>
          </a:p>
          <a:p>
            <a:endParaRPr lang="en-US" dirty="0"/>
          </a:p>
        </p:txBody>
      </p:sp>
      <p:pic>
        <p:nvPicPr>
          <p:cNvPr id="7" name="Content Placeholder 4"/>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887" t="4854" r="57253"/>
          <a:stretch/>
        </p:blipFill>
        <p:spPr>
          <a:xfrm>
            <a:off x="5334000" y="666750"/>
            <a:ext cx="2978682" cy="3727287"/>
          </a:xfrm>
        </p:spPr>
      </p:pic>
      <p:sp>
        <p:nvSpPr>
          <p:cNvPr id="5" name="Title 4"/>
          <p:cNvSpPr>
            <a:spLocks noGrp="1"/>
          </p:cNvSpPr>
          <p:nvPr>
            <p:ph type="title"/>
          </p:nvPr>
        </p:nvSpPr>
        <p:spPr/>
        <p:txBody>
          <a:bodyPr/>
          <a:lstStyle/>
          <a:p>
            <a:r>
              <a:rPr lang="en-US" smtClean="0"/>
              <a:t>Major Findings</a:t>
            </a:r>
            <a:endParaRPr lang="en-US" dirty="0"/>
          </a:p>
        </p:txBody>
      </p:sp>
    </p:spTree>
    <p:extLst>
      <p:ext uri="{BB962C8B-B14F-4D97-AF65-F5344CB8AC3E}">
        <p14:creationId xmlns:p14="http://schemas.microsoft.com/office/powerpoint/2010/main" val="3589904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Assemblies representative of the 2018 IECC and ASHRAE 90.1 (clockwise from top left)</a:t>
            </a:r>
          </a:p>
          <a:p>
            <a:pPr lvl="1"/>
            <a:r>
              <a:rPr lang="en-US" dirty="0" smtClean="0"/>
              <a:t>Mechanically attached above-deck CI roof system</a:t>
            </a:r>
          </a:p>
          <a:p>
            <a:pPr lvl="1"/>
            <a:r>
              <a:rPr lang="en-US" dirty="0" smtClean="0"/>
              <a:t>Steel frame wall assembly </a:t>
            </a:r>
          </a:p>
          <a:p>
            <a:pPr lvl="1"/>
            <a:r>
              <a:rPr lang="en-US" dirty="0" smtClean="0"/>
              <a:t>Wood frame wall assembly</a:t>
            </a:r>
          </a:p>
          <a:p>
            <a:pPr lvl="1"/>
            <a:r>
              <a:rPr lang="en-US" dirty="0" smtClean="0"/>
              <a:t>Mass wall assembly with a CI layer sandwiched between mass layers</a:t>
            </a:r>
          </a:p>
          <a:p>
            <a:endParaRPr lang="en-US" dirty="0" smtClean="0"/>
          </a:p>
          <a:p>
            <a:endParaRPr lang="en-US" dirty="0"/>
          </a:p>
        </p:txBody>
      </p:sp>
      <p:pic>
        <p:nvPicPr>
          <p:cNvPr id="6" name="Content Placeholder 5"/>
          <p:cNvPicPr>
            <a:picLocks noGrp="1" noChangeAspect="1"/>
          </p:cNvPicPr>
          <p:nvPr>
            <p:ph sz="half" idx="2"/>
          </p:nvPr>
        </p:nvPicPr>
        <p:blipFill>
          <a:blip r:embed="rId3"/>
          <a:stretch>
            <a:fillRect/>
          </a:stretch>
        </p:blipFill>
        <p:spPr>
          <a:xfrm>
            <a:off x="5013432" y="1200150"/>
            <a:ext cx="3308135" cy="2971800"/>
          </a:xfrm>
        </p:spPr>
      </p:pic>
      <p:sp>
        <p:nvSpPr>
          <p:cNvPr id="2" name="Title 1"/>
          <p:cNvSpPr>
            <a:spLocks noGrp="1"/>
          </p:cNvSpPr>
          <p:nvPr>
            <p:ph type="title"/>
          </p:nvPr>
        </p:nvSpPr>
        <p:spPr/>
        <p:txBody>
          <a:bodyPr/>
          <a:lstStyle/>
          <a:p>
            <a:r>
              <a:rPr lang="en-US" smtClean="0"/>
              <a:t>Findings for Specific Assemblies</a:t>
            </a:r>
            <a:endParaRPr lang="en-US" dirty="0"/>
          </a:p>
        </p:txBody>
      </p:sp>
    </p:spTree>
    <p:extLst>
      <p:ext uri="{BB962C8B-B14F-4D97-AF65-F5344CB8AC3E}">
        <p14:creationId xmlns:p14="http://schemas.microsoft.com/office/powerpoint/2010/main" val="996322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impact of mechanical fastening on the U-factor is about 2-3% increase for carbon steel fasteners with metal cap washers (less for stainless steel) </a:t>
            </a:r>
          </a:p>
          <a:p>
            <a:pPr lvl="1"/>
            <a:r>
              <a:rPr lang="en-US" smtClean="0"/>
              <a:t>This assumes a typical fastening schedule for mechanically attached insulation layers and roof membrane. </a:t>
            </a:r>
          </a:p>
          <a:p>
            <a:endParaRPr lang="en-US" dirty="0"/>
          </a:p>
        </p:txBody>
      </p:sp>
      <p:pic>
        <p:nvPicPr>
          <p:cNvPr id="7174" name="Picture 6" descr="Image result for metal cap ring shank roofing nai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257300"/>
            <a:ext cx="3810000" cy="2857500"/>
          </a:xfrm>
        </p:spPr>
      </p:pic>
      <p:sp>
        <p:nvSpPr>
          <p:cNvPr id="2" name="Title 1"/>
          <p:cNvSpPr>
            <a:spLocks noGrp="1"/>
          </p:cNvSpPr>
          <p:nvPr>
            <p:ph type="title"/>
          </p:nvPr>
        </p:nvSpPr>
        <p:spPr/>
        <p:txBody>
          <a:bodyPr/>
          <a:lstStyle/>
          <a:p>
            <a:r>
              <a:rPr lang="en-US" smtClean="0"/>
              <a:t>Mechanically fastened above-deck roof insulation and membrane</a:t>
            </a:r>
            <a:endParaRPr lang="en-US" dirty="0"/>
          </a:p>
        </p:txBody>
      </p:sp>
    </p:spTree>
    <p:extLst>
      <p:ext uri="{BB962C8B-B14F-4D97-AF65-F5344CB8AC3E}">
        <p14:creationId xmlns:p14="http://schemas.microsoft.com/office/powerpoint/2010/main" val="423743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dirty="0" smtClean="0"/>
              <a:t>Thermal bridging is caused by highly conductive elements that penetrate thermal insulation and/or misaligned planes of thermal insulation. </a:t>
            </a:r>
          </a:p>
          <a:p>
            <a:r>
              <a:rPr lang="en-US" dirty="0" smtClean="0"/>
              <a:t>These paths allow heat flow to bypass the insulating layer, and reduce the effectiveness of the insulation and the overall building thermal envelope.</a:t>
            </a:r>
          </a:p>
          <a:p>
            <a:r>
              <a:rPr lang="en-US" dirty="0" smtClean="0"/>
              <a:t>Thermal bridging can significantly impact :</a:t>
            </a:r>
          </a:p>
          <a:p>
            <a:pPr lvl="1"/>
            <a:r>
              <a:rPr lang="en-US" dirty="0" smtClean="0"/>
              <a:t>Whole building energy use</a:t>
            </a:r>
          </a:p>
          <a:p>
            <a:pPr lvl="1"/>
            <a:r>
              <a:rPr lang="en-US" dirty="0" smtClean="0"/>
              <a:t>Condensation risk</a:t>
            </a:r>
          </a:p>
          <a:p>
            <a:pPr lvl="1"/>
            <a:r>
              <a:rPr lang="en-US" dirty="0" smtClean="0"/>
              <a:t>Occupant comfort</a:t>
            </a:r>
          </a:p>
          <a:p>
            <a:endParaRPr lang="en-US" dirty="0" smtClean="0"/>
          </a:p>
        </p:txBody>
      </p:sp>
      <p:pic>
        <p:nvPicPr>
          <p:cNvPr id="1030" name="Picture 6" descr="https://upload.wikimedia.org/wikipedia/commons/d/d0/Thermal_bridge_by_Zureks.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99181" y="1200150"/>
            <a:ext cx="3136638" cy="29718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3161816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SOLUTIONS:</a:t>
            </a:r>
          </a:p>
          <a:p>
            <a:pPr lvl="1"/>
            <a:r>
              <a:rPr lang="en-US" smtClean="0"/>
              <a:t>Use of recessed plastic insulation fasteners to fasten above-deck roof insulation may reduce thermal bridging impact by as much as 30%. </a:t>
            </a:r>
          </a:p>
          <a:p>
            <a:pPr lvl="1"/>
            <a:r>
              <a:rPr lang="en-US" smtClean="0"/>
              <a:t>Attachment to a wood roof deck instead of metal deck would have a similar magnitude of benefit in mitigating thermal bridging through fasteners. </a:t>
            </a:r>
          </a:p>
          <a:p>
            <a:pPr lvl="1"/>
            <a:r>
              <a:rPr lang="en-US" smtClean="0"/>
              <a:t>The above mitigating actions should not be considered as cumulative.</a:t>
            </a:r>
          </a:p>
          <a:p>
            <a:endParaRPr lang="en-US" dirty="0"/>
          </a:p>
        </p:txBody>
      </p:sp>
      <p:pic>
        <p:nvPicPr>
          <p:cNvPr id="5" name="Content Placeholder 4"/>
          <p:cNvPicPr>
            <a:picLocks noGrp="1" noChangeAspect="1"/>
          </p:cNvPicPr>
          <p:nvPr>
            <p:ph sz="half" idx="2"/>
          </p:nvPr>
        </p:nvPicPr>
        <p:blipFill rotWithShape="1">
          <a:blip r:embed="rId2"/>
          <a:srcRect b="5739"/>
          <a:stretch/>
        </p:blipFill>
        <p:spPr>
          <a:xfrm>
            <a:off x="4735705" y="1269853"/>
            <a:ext cx="2758418" cy="1811314"/>
          </a:xfrm>
        </p:spPr>
      </p:pic>
      <p:sp>
        <p:nvSpPr>
          <p:cNvPr id="2" name="Title 1"/>
          <p:cNvSpPr>
            <a:spLocks noGrp="1"/>
          </p:cNvSpPr>
          <p:nvPr>
            <p:ph type="title"/>
          </p:nvPr>
        </p:nvSpPr>
        <p:spPr/>
        <p:txBody>
          <a:bodyPr/>
          <a:lstStyle/>
          <a:p>
            <a:r>
              <a:rPr lang="en-US" smtClean="0"/>
              <a:t>Mechanically fastened above-deck roof insulation and membrane</a:t>
            </a:r>
            <a:endParaRPr lang="en-US" dirty="0"/>
          </a:p>
        </p:txBody>
      </p:sp>
      <p:pic>
        <p:nvPicPr>
          <p:cNvPr id="8200" name="Picture 8" descr="Image result for metal roof deck fo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061"/>
          <a:stretch/>
        </p:blipFill>
        <p:spPr bwMode="auto">
          <a:xfrm>
            <a:off x="5821001" y="2851240"/>
            <a:ext cx="3108937" cy="15955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09101" y="3735819"/>
            <a:ext cx="1447800" cy="710964"/>
          </a:xfrm>
          <a:prstGeom prst="rect">
            <a:avLst/>
          </a:prstGeom>
          <a:noFill/>
        </p:spPr>
        <p:txBody>
          <a:bodyPr wrap="square" rtlCol="0">
            <a:spAutoFit/>
          </a:bodyPr>
          <a:lstStyle/>
          <a:p>
            <a:r>
              <a:rPr lang="en-US" sz="900" dirty="0"/>
              <a:t>Above deck roof insulation installation</a:t>
            </a:r>
          </a:p>
          <a:p>
            <a:r>
              <a:rPr lang="en-US" sz="900" dirty="0"/>
              <a:t>Source: </a:t>
            </a:r>
            <a:r>
              <a:rPr lang="en-US" sz="900" dirty="0">
                <a:hlinkClick r:id="rId4"/>
              </a:rPr>
              <a:t>greenbuildingadvisor.com</a:t>
            </a:r>
            <a:endParaRPr lang="en-US" sz="900" dirty="0"/>
          </a:p>
        </p:txBody>
      </p:sp>
      <p:pic>
        <p:nvPicPr>
          <p:cNvPr id="1026" name="Picture 2" descr="http://gutex-espana.eu/fileadmin/_processed_/csm_01_Gutex-WDVS-Thermoschlagduebel_2cbb7577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60" t="17113" r="8319" b="5882"/>
          <a:stretch/>
        </p:blipFill>
        <p:spPr bwMode="auto">
          <a:xfrm>
            <a:off x="7848600" y="1649067"/>
            <a:ext cx="1143000" cy="82296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80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5486400" cy="2971797"/>
          </a:xfrm>
        </p:spPr>
        <p:txBody>
          <a:bodyPr/>
          <a:lstStyle/>
          <a:p>
            <a:r>
              <a:rPr lang="en-US" dirty="0" smtClean="0"/>
              <a:t>The impact on the U-factor varies with the amount of CI because fasteners are point thermal bridges, while steel studs are linear thermal bridges accounted for in the cavity insulation correction factor. </a:t>
            </a:r>
          </a:p>
          <a:p>
            <a:r>
              <a:rPr lang="en-US" dirty="0" smtClean="0"/>
              <a:t>Chi-factors are greater for steel frame than wood frame walls because metal creates a more significant and continuous thermal bridge (framing and fastener)</a:t>
            </a:r>
          </a:p>
          <a:p>
            <a:r>
              <a:rPr lang="en-US" dirty="0" smtClean="0"/>
              <a:t>For typical cladding and sheathing fastening with CI ranging from R-3.8ci to R-17.5ci, the assembly overall U-factor is increased by 7-18%, </a:t>
            </a:r>
          </a:p>
          <a:p>
            <a:pPr lvl="1"/>
            <a:r>
              <a:rPr lang="en-US" dirty="0" smtClean="0"/>
              <a:t>If the cladding fastening does not penetrate ci, the impact is only 2%</a:t>
            </a:r>
          </a:p>
        </p:txBody>
      </p:sp>
      <p:pic>
        <p:nvPicPr>
          <p:cNvPr id="9218" name="Picture 2" descr="Image result for Cold-formed Steel Frame Walls foam"/>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656" r="18867"/>
          <a:stretch/>
        </p:blipFill>
        <p:spPr>
          <a:xfrm>
            <a:off x="6096000" y="1200150"/>
            <a:ext cx="2640326" cy="2971800"/>
          </a:xfrm>
        </p:spPr>
      </p:pic>
      <p:sp>
        <p:nvSpPr>
          <p:cNvPr id="2" name="Title 1"/>
          <p:cNvSpPr>
            <a:spLocks noGrp="1"/>
          </p:cNvSpPr>
          <p:nvPr>
            <p:ph type="title"/>
          </p:nvPr>
        </p:nvSpPr>
        <p:spPr/>
        <p:txBody>
          <a:bodyPr/>
          <a:lstStyle/>
          <a:p>
            <a:r>
              <a:rPr lang="en-US" smtClean="0"/>
              <a:t>Cold-formed Steel Frame Walls</a:t>
            </a:r>
            <a:endParaRPr lang="en-US" dirty="0"/>
          </a:p>
        </p:txBody>
      </p:sp>
    </p:spTree>
    <p:extLst>
      <p:ext uri="{BB962C8B-B14F-4D97-AF65-F5344CB8AC3E}">
        <p14:creationId xmlns:p14="http://schemas.microsoft.com/office/powerpoint/2010/main" val="444305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SOLUTIONS:</a:t>
            </a:r>
          </a:p>
          <a:p>
            <a:pPr lvl="1"/>
            <a:r>
              <a:rPr lang="en-US" dirty="0" smtClean="0"/>
              <a:t>Significant reduction in chi-factor achieved through use of stainless steel fasteners. </a:t>
            </a:r>
          </a:p>
          <a:p>
            <a:pPr lvl="1"/>
            <a:r>
              <a:rPr lang="en-US" dirty="0" smtClean="0"/>
              <a:t>Use of wood or other low-conductivity material as a fastener base (rather than placing fasteners directly into the highly conductive steel framing members) could reduce the fastener Chi-factor by up to 40%. </a:t>
            </a:r>
          </a:p>
          <a:p>
            <a:endParaRPr lang="en-US" dirty="0"/>
          </a:p>
        </p:txBody>
      </p:sp>
      <p:pic>
        <p:nvPicPr>
          <p:cNvPr id="10242" name="Picture 2" descr="https://az480170.vo.msecnd.net/c211534c-0066-43c3-92b2-423f5baa70fb/img/prd/097ab1b6-f9a0-47ed-9cd4-fc944b70db04/l_christof-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965482" y="1599160"/>
            <a:ext cx="2896985" cy="2173778"/>
          </a:xfrm>
        </p:spPr>
      </p:pic>
      <p:sp>
        <p:nvSpPr>
          <p:cNvPr id="2" name="Title 1"/>
          <p:cNvSpPr>
            <a:spLocks noGrp="1"/>
          </p:cNvSpPr>
          <p:nvPr>
            <p:ph type="title"/>
          </p:nvPr>
        </p:nvSpPr>
        <p:spPr/>
        <p:txBody>
          <a:bodyPr/>
          <a:lstStyle/>
          <a:p>
            <a:r>
              <a:rPr lang="en-US" smtClean="0"/>
              <a:t>Cold-formed Steel Frame Walls</a:t>
            </a:r>
            <a:endParaRPr lang="en-US" dirty="0"/>
          </a:p>
        </p:txBody>
      </p:sp>
      <p:pic>
        <p:nvPicPr>
          <p:cNvPr id="10244" name="Picture 4" descr="Image result for steel stud detail"/>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5313" l="0" r="100000"/>
                    </a14:imgEffect>
                  </a14:imgLayer>
                </a14:imgProps>
              </a:ext>
              <a:ext uri="{28A0092B-C50C-407E-A947-70E740481C1C}">
                <a14:useLocalDpi xmlns:a14="http://schemas.microsoft.com/office/drawing/2010/main" val="0"/>
              </a:ext>
            </a:extLst>
          </a:blip>
          <a:srcRect/>
          <a:stretch/>
        </p:blipFill>
        <p:spPr bwMode="auto">
          <a:xfrm rot="5400000">
            <a:off x="4702516" y="1916904"/>
            <a:ext cx="1422797" cy="10124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0" y="1813084"/>
            <a:ext cx="171450" cy="1901666"/>
          </a:xfrm>
          <a:prstGeom prst="rect">
            <a:avLst/>
          </a:prstGeom>
          <a:blipFill>
            <a:blip r:embed="rId5"/>
            <a:stretch>
              <a:fillRect/>
            </a:stretch>
          </a:blip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cxnSp>
        <p:nvCxnSpPr>
          <p:cNvPr id="8" name="Straight Connector 7"/>
          <p:cNvCxnSpPr/>
          <p:nvPr/>
        </p:nvCxnSpPr>
        <p:spPr>
          <a:xfrm>
            <a:off x="5298732" y="2392441"/>
            <a:ext cx="343502"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3023" y="2263134"/>
            <a:ext cx="0" cy="257176"/>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64054" y="1813084"/>
            <a:ext cx="164681" cy="1901666"/>
          </a:xfrm>
          <a:prstGeom prst="rect">
            <a:avLst/>
          </a:prstGeom>
          <a:solidFill>
            <a:schemeClr val="bg1">
              <a:lumMod val="7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cxnSp>
        <p:nvCxnSpPr>
          <p:cNvPr id="15" name="Straight Connector 14"/>
          <p:cNvCxnSpPr/>
          <p:nvPr/>
        </p:nvCxnSpPr>
        <p:spPr>
          <a:xfrm>
            <a:off x="5157184" y="2906791"/>
            <a:ext cx="312274"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71573" y="2777484"/>
            <a:ext cx="0" cy="257176"/>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926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5486400" cy="2971797"/>
          </a:xfrm>
        </p:spPr>
        <p:txBody>
          <a:bodyPr>
            <a:normAutofit fontScale="92500" lnSpcReduction="10000"/>
          </a:bodyPr>
          <a:lstStyle/>
          <a:p>
            <a:r>
              <a:rPr lang="en-US" dirty="0" smtClean="0"/>
              <a:t>Assemblies with exterior CI ranging from R-3.8 to R-15.6 experience an increase in nominal U-factor of about 3-7%, less than half the impact experienced for similar steel frame wall assemblies. </a:t>
            </a:r>
          </a:p>
          <a:p>
            <a:r>
              <a:rPr lang="en-US" dirty="0" smtClean="0"/>
              <a:t>Assemblies without exterior CI experience an increase in nominal U-factor of about 1%. </a:t>
            </a:r>
          </a:p>
          <a:p>
            <a:r>
              <a:rPr lang="en-US" dirty="0" smtClean="0"/>
              <a:t>Although this impact is small in magnitude, it is significant considering that an assembly with exterior CI of R-5 experiences a 3% increase in overall U-factor. </a:t>
            </a:r>
          </a:p>
          <a:p>
            <a:r>
              <a:rPr lang="en-US" dirty="0" smtClean="0"/>
              <a:t>Ignoring a 1% difference and accounting for a 3% difference can create inequities for assemblies that are on the competitive edge of energy code compliance </a:t>
            </a:r>
          </a:p>
        </p:txBody>
      </p:sp>
      <p:pic>
        <p:nvPicPr>
          <p:cNvPr id="5" name="Content Placeholder 6"/>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ackgroundRemoval t="853" b="100000" l="26923" r="97802"/>
                    </a14:imgEffect>
                  </a14:imgLayer>
                </a14:imgProps>
              </a:ext>
            </a:extLst>
          </a:blip>
          <a:srcRect l="26125"/>
          <a:stretch/>
        </p:blipFill>
        <p:spPr>
          <a:xfrm>
            <a:off x="6934200" y="971550"/>
            <a:ext cx="1277929" cy="2971800"/>
          </a:xfrm>
        </p:spPr>
      </p:pic>
      <p:sp>
        <p:nvSpPr>
          <p:cNvPr id="2" name="Title 1"/>
          <p:cNvSpPr>
            <a:spLocks noGrp="1"/>
          </p:cNvSpPr>
          <p:nvPr>
            <p:ph type="title"/>
          </p:nvPr>
        </p:nvSpPr>
        <p:spPr/>
        <p:txBody>
          <a:bodyPr/>
          <a:lstStyle/>
          <a:p>
            <a:r>
              <a:rPr lang="en-US" smtClean="0"/>
              <a:t>Wood Frame Wall Assemblies</a:t>
            </a:r>
            <a:endParaRPr lang="en-US" dirty="0"/>
          </a:p>
        </p:txBody>
      </p:sp>
    </p:spTree>
    <p:extLst>
      <p:ext uri="{BB962C8B-B14F-4D97-AF65-F5344CB8AC3E}">
        <p14:creationId xmlns:p14="http://schemas.microsoft.com/office/powerpoint/2010/main" val="1272582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SOLUTIONS:</a:t>
            </a:r>
          </a:p>
          <a:p>
            <a:pPr lvl="1"/>
            <a:r>
              <a:rPr lang="en-US" smtClean="0"/>
              <a:t>While impacts are small for wood framing, minimizing connection points through ci can provide a small thermal performance improvement.</a:t>
            </a:r>
          </a:p>
          <a:p>
            <a:pPr lvl="1"/>
            <a:r>
              <a:rPr lang="en-US" smtClean="0"/>
              <a:t>Placing ci over heavily fastened shear wall panels will help to mitigate the additional heat flow through the structural shear panel fastenings.</a:t>
            </a:r>
          </a:p>
          <a:p>
            <a:pPr lvl="1"/>
            <a:endParaRPr lang="en-US" dirty="0"/>
          </a:p>
        </p:txBody>
      </p:sp>
      <p:pic>
        <p:nvPicPr>
          <p:cNvPr id="11266" name="Picture 2" descr="Image result for insulation over shear wall pane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99440" y="1200150"/>
            <a:ext cx="2536119" cy="2971800"/>
          </a:xfrm>
        </p:spPr>
      </p:pic>
      <p:sp>
        <p:nvSpPr>
          <p:cNvPr id="2" name="Title 1"/>
          <p:cNvSpPr>
            <a:spLocks noGrp="1"/>
          </p:cNvSpPr>
          <p:nvPr>
            <p:ph type="title"/>
          </p:nvPr>
        </p:nvSpPr>
        <p:spPr/>
        <p:txBody>
          <a:bodyPr/>
          <a:lstStyle/>
          <a:p>
            <a:r>
              <a:rPr lang="en-US" smtClean="0"/>
              <a:t>Wood Frame Wall Assemblies</a:t>
            </a:r>
            <a:endParaRPr lang="en-US" dirty="0"/>
          </a:p>
        </p:txBody>
      </p:sp>
      <p:sp>
        <p:nvSpPr>
          <p:cNvPr id="6" name="TextBox 5"/>
          <p:cNvSpPr txBox="1"/>
          <p:nvPr/>
        </p:nvSpPr>
        <p:spPr>
          <a:xfrm>
            <a:off x="4131455" y="4064922"/>
            <a:ext cx="2535969" cy="369332"/>
          </a:xfrm>
          <a:prstGeom prst="rect">
            <a:avLst/>
          </a:prstGeom>
          <a:noFill/>
        </p:spPr>
        <p:txBody>
          <a:bodyPr wrap="square" rtlCol="0">
            <a:spAutoFit/>
          </a:bodyPr>
          <a:lstStyle/>
          <a:p>
            <a:r>
              <a:rPr lang="en-US" sz="900" dirty="0"/>
              <a:t>Insulation over wood sheathing</a:t>
            </a:r>
          </a:p>
          <a:p>
            <a:r>
              <a:rPr lang="en-US" sz="900" dirty="0"/>
              <a:t>Source: </a:t>
            </a:r>
            <a:r>
              <a:rPr lang="en-US" sz="900" dirty="0">
                <a:hlinkClick r:id="rId3"/>
              </a:rPr>
              <a:t>greenbuildingadvisor.com</a:t>
            </a:r>
            <a:endParaRPr lang="en-US" sz="900" dirty="0"/>
          </a:p>
        </p:txBody>
      </p:sp>
    </p:spTree>
    <p:extLst>
      <p:ext uri="{BB962C8B-B14F-4D97-AF65-F5344CB8AC3E}">
        <p14:creationId xmlns:p14="http://schemas.microsoft.com/office/powerpoint/2010/main" val="3849368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Mass wall assembly with a CI layer between mass layers (e.g., brick cavity wall, concrete sandwich panels, etc.):</a:t>
            </a:r>
          </a:p>
          <a:p>
            <a:pPr lvl="1"/>
            <a:r>
              <a:rPr lang="en-US" smtClean="0"/>
              <a:t>For mass walls with exterior CI ranging from R-5.7 to R-25, the relative increase in U-factor ranges from 28% to 44% when carbon steel metal ties are used.</a:t>
            </a:r>
          </a:p>
          <a:p>
            <a:endParaRPr lang="en-US" dirty="0"/>
          </a:p>
        </p:txBody>
      </p:sp>
      <p:pic>
        <p:nvPicPr>
          <p:cNvPr id="12290" name="Picture 2" descr="Image result for mass wall with foam between layer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30825" y="1200150"/>
            <a:ext cx="2673350" cy="2971800"/>
          </a:xfrm>
        </p:spPr>
      </p:pic>
      <p:sp>
        <p:nvSpPr>
          <p:cNvPr id="2" name="Title 1"/>
          <p:cNvSpPr>
            <a:spLocks noGrp="1"/>
          </p:cNvSpPr>
          <p:nvPr>
            <p:ph type="title"/>
          </p:nvPr>
        </p:nvSpPr>
        <p:spPr/>
        <p:txBody>
          <a:bodyPr/>
          <a:lstStyle/>
          <a:p>
            <a:r>
              <a:rPr lang="en-US" smtClean="0"/>
              <a:t>Mass Wall (concrete/masonry) Assemblies</a:t>
            </a:r>
            <a:endParaRPr lang="en-US" dirty="0"/>
          </a:p>
        </p:txBody>
      </p:sp>
      <p:sp>
        <p:nvSpPr>
          <p:cNvPr id="6" name="TextBox 5"/>
          <p:cNvSpPr txBox="1"/>
          <p:nvPr/>
        </p:nvSpPr>
        <p:spPr>
          <a:xfrm>
            <a:off x="3581400" y="4031218"/>
            <a:ext cx="2535969" cy="369332"/>
          </a:xfrm>
          <a:prstGeom prst="rect">
            <a:avLst/>
          </a:prstGeom>
          <a:noFill/>
        </p:spPr>
        <p:txBody>
          <a:bodyPr wrap="square" rtlCol="0">
            <a:spAutoFit/>
          </a:bodyPr>
          <a:lstStyle/>
          <a:p>
            <a:r>
              <a:rPr lang="en-US" sz="900" dirty="0"/>
              <a:t>Insulated concrete wall assembly</a:t>
            </a:r>
          </a:p>
          <a:p>
            <a:r>
              <a:rPr lang="en-US" sz="900" dirty="0"/>
              <a:t>Source: </a:t>
            </a:r>
            <a:r>
              <a:rPr lang="en-US" sz="900" dirty="0">
                <a:hlinkClick r:id="rId4"/>
              </a:rPr>
              <a:t>solarcrete.com</a:t>
            </a:r>
            <a:endParaRPr lang="en-US" sz="900" dirty="0"/>
          </a:p>
        </p:txBody>
      </p:sp>
    </p:spTree>
    <p:extLst>
      <p:ext uri="{BB962C8B-B14F-4D97-AF65-F5344CB8AC3E}">
        <p14:creationId xmlns:p14="http://schemas.microsoft.com/office/powerpoint/2010/main" val="306275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876800" cy="2971797"/>
          </a:xfrm>
        </p:spPr>
        <p:txBody>
          <a:bodyPr/>
          <a:lstStyle/>
          <a:p>
            <a:r>
              <a:rPr lang="en-US" dirty="0" smtClean="0"/>
              <a:t>SOLUTIONS:</a:t>
            </a:r>
          </a:p>
          <a:p>
            <a:pPr lvl="1"/>
            <a:r>
              <a:rPr lang="en-US" dirty="0" smtClean="0"/>
              <a:t>The use of stainless steel ties (or other less conductive tie designs) may provide significant thermal bridging mitigation benefits, and in this scenario would reduce the U-factor impact to a lesser increase of 9-15%</a:t>
            </a:r>
          </a:p>
          <a:p>
            <a:pPr lvl="1"/>
            <a:r>
              <a:rPr lang="en-US" dirty="0" smtClean="0"/>
              <a:t>Minimizing the number of ties</a:t>
            </a:r>
          </a:p>
          <a:p>
            <a:pPr lvl="1"/>
            <a:r>
              <a:rPr lang="en-US" dirty="0" smtClean="0"/>
              <a:t>Using ties that are thermally broken or of low thermal conductivity material (e.g., carbon fiber, etc.)</a:t>
            </a:r>
          </a:p>
          <a:p>
            <a:pPr lvl="1"/>
            <a:r>
              <a:rPr lang="en-US" dirty="0" smtClean="0"/>
              <a:t>Placing most of the insulation toward the exterior side of mass walls increases thermal mass benefits and minimizes the “big” thermal bridges addressed earlier.</a:t>
            </a:r>
          </a:p>
          <a:p>
            <a:endParaRPr lang="en-US" dirty="0"/>
          </a:p>
        </p:txBody>
      </p:sp>
      <p:pic>
        <p:nvPicPr>
          <p:cNvPr id="13316" name="Picture 4" descr="Fig. 2-6 Brick tie types used for modeling—from top to bottom: thermally optimized screw tie and double eye and pintle plate ti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559165" y="1200150"/>
            <a:ext cx="2216670" cy="2971800"/>
          </a:xfrm>
        </p:spPr>
      </p:pic>
      <p:sp>
        <p:nvSpPr>
          <p:cNvPr id="2" name="Title 1"/>
          <p:cNvSpPr>
            <a:spLocks noGrp="1"/>
          </p:cNvSpPr>
          <p:nvPr>
            <p:ph type="title"/>
          </p:nvPr>
        </p:nvSpPr>
        <p:spPr/>
        <p:txBody>
          <a:bodyPr/>
          <a:lstStyle/>
          <a:p>
            <a:r>
              <a:rPr lang="en-US" smtClean="0"/>
              <a:t>Mass Wall (concrete/masonry) Assemblies</a:t>
            </a:r>
            <a:endParaRPr lang="en-US" dirty="0"/>
          </a:p>
        </p:txBody>
      </p:sp>
      <p:sp>
        <p:nvSpPr>
          <p:cNvPr id="8" name="TextBox 7"/>
          <p:cNvSpPr txBox="1"/>
          <p:nvPr/>
        </p:nvSpPr>
        <p:spPr>
          <a:xfrm>
            <a:off x="6934201" y="2659185"/>
            <a:ext cx="2133600" cy="507831"/>
          </a:xfrm>
          <a:prstGeom prst="rect">
            <a:avLst/>
          </a:prstGeom>
          <a:noFill/>
        </p:spPr>
        <p:txBody>
          <a:bodyPr wrap="square" rtlCol="0">
            <a:spAutoFit/>
          </a:bodyPr>
          <a:lstStyle/>
          <a:p>
            <a:r>
              <a:rPr lang="en-US" sz="900" dirty="0"/>
              <a:t>Thermally optimized screw tie (top) </a:t>
            </a:r>
          </a:p>
          <a:p>
            <a:r>
              <a:rPr lang="en-US" sz="900" dirty="0"/>
              <a:t>Double eye and </a:t>
            </a:r>
            <a:r>
              <a:rPr lang="en-US" sz="900" dirty="0" err="1"/>
              <a:t>pintle</a:t>
            </a:r>
            <a:r>
              <a:rPr lang="en-US" sz="900" dirty="0"/>
              <a:t> plate tie. (bottom)</a:t>
            </a:r>
          </a:p>
          <a:p>
            <a:r>
              <a:rPr lang="en-US" sz="900" dirty="0"/>
              <a:t>Source: </a:t>
            </a:r>
            <a:r>
              <a:rPr lang="en-US" sz="900" dirty="0">
                <a:hlinkClick r:id="rId3"/>
              </a:rPr>
              <a:t>masonrysystemsguide.com</a:t>
            </a:r>
            <a:endParaRPr lang="en-US" sz="900" dirty="0"/>
          </a:p>
        </p:txBody>
      </p:sp>
    </p:spTree>
    <p:extLst>
      <p:ext uri="{BB962C8B-B14F-4D97-AF65-F5344CB8AC3E}">
        <p14:creationId xmlns:p14="http://schemas.microsoft.com/office/powerpoint/2010/main" val="1366373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Linear Thermal Bridges.</a:t>
            </a:r>
            <a:endParaRPr lang="en-US" dirty="0"/>
          </a:p>
        </p:txBody>
      </p:sp>
      <p:sp>
        <p:nvSpPr>
          <p:cNvPr id="3" name="Content Placeholder 2"/>
          <p:cNvSpPr>
            <a:spLocks noGrp="1"/>
          </p:cNvSpPr>
          <p:nvPr>
            <p:ph idx="1"/>
          </p:nvPr>
        </p:nvSpPr>
        <p:spPr/>
        <p:txBody>
          <a:bodyPr/>
          <a:lstStyle/>
          <a:p>
            <a:r>
              <a:rPr lang="en-US" dirty="0" smtClean="0"/>
              <a:t>Multiple methods of mitigating the “big” thermal bridges are available to the designer, for example:</a:t>
            </a:r>
          </a:p>
          <a:p>
            <a:pPr lvl="1"/>
            <a:r>
              <a:rPr lang="en-US" dirty="0" smtClean="0"/>
              <a:t>Use of exterior </a:t>
            </a:r>
            <a:r>
              <a:rPr lang="en-US" dirty="0" smtClean="0">
                <a:hlinkClick r:id="rId2"/>
              </a:rPr>
              <a:t>continuous insulation</a:t>
            </a:r>
            <a:endParaRPr lang="en-US" dirty="0" smtClean="0"/>
          </a:p>
          <a:p>
            <a:pPr lvl="1"/>
            <a:r>
              <a:rPr lang="en-US" dirty="0" smtClean="0"/>
              <a:t>Use of offset steel shelf angles at slab edges to allow exterior insulation to pass behind with only point thermal bridges to support the shelf angle.</a:t>
            </a:r>
          </a:p>
          <a:p>
            <a:pPr lvl="1"/>
            <a:r>
              <a:rPr lang="en-US" dirty="0" smtClean="0"/>
              <a:t>Many other solutions for a variety of details</a:t>
            </a:r>
          </a:p>
          <a:p>
            <a:pPr lvl="1"/>
            <a:endParaRPr lang="en-US" dirty="0" smtClean="0"/>
          </a:p>
          <a:p>
            <a:pPr lvl="2"/>
            <a:endParaRPr lang="en-US" dirty="0" smtClean="0"/>
          </a:p>
        </p:txBody>
      </p:sp>
    </p:spTree>
    <p:extLst>
      <p:ext uri="{BB962C8B-B14F-4D97-AF65-F5344CB8AC3E}">
        <p14:creationId xmlns:p14="http://schemas.microsoft.com/office/powerpoint/2010/main" val="1683482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Point Thermal Bridges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Multiple methods of mitigating point thermal bridging (e.g., repetitive metal penetrations) are available to the designer, for example:</a:t>
            </a:r>
          </a:p>
          <a:p>
            <a:pPr lvl="1"/>
            <a:r>
              <a:rPr lang="en-US" dirty="0" smtClean="0"/>
              <a:t>Stainless steel instead of carbon steel connectors</a:t>
            </a:r>
          </a:p>
          <a:p>
            <a:pPr lvl="1"/>
            <a:r>
              <a:rPr lang="en-US" dirty="0" smtClean="0"/>
              <a:t>Plastic washers instead of steel washers</a:t>
            </a:r>
          </a:p>
          <a:p>
            <a:pPr lvl="1"/>
            <a:r>
              <a:rPr lang="en-US" dirty="0" smtClean="0"/>
              <a:t>Use of wood or other less-thermally-conductive substrates/structure</a:t>
            </a:r>
          </a:p>
          <a:p>
            <a:pPr lvl="1"/>
            <a:r>
              <a:rPr lang="en-US" dirty="0" smtClean="0"/>
              <a:t>Specialty fasteners or connectors or detailing that create a thermal break </a:t>
            </a:r>
          </a:p>
          <a:p>
            <a:r>
              <a:rPr lang="en-US" dirty="0" smtClean="0"/>
              <a:t>These methods may vary in relative effectiveness depending on various factors</a:t>
            </a:r>
            <a:endParaRPr lang="en-US" dirty="0"/>
          </a:p>
        </p:txBody>
      </p:sp>
    </p:spTree>
    <p:extLst>
      <p:ext uri="{BB962C8B-B14F-4D97-AF65-F5344CB8AC3E}">
        <p14:creationId xmlns:p14="http://schemas.microsoft.com/office/powerpoint/2010/main" val="2427034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Suggested Resources</a:t>
            </a:r>
            <a:endParaRPr lang="en-US"/>
          </a:p>
        </p:txBody>
      </p:sp>
      <p:sp>
        <p:nvSpPr>
          <p:cNvPr id="3" name="Content Placeholder 2"/>
          <p:cNvSpPr>
            <a:spLocks noGrp="1"/>
          </p:cNvSpPr>
          <p:nvPr>
            <p:ph idx="1"/>
          </p:nvPr>
        </p:nvSpPr>
        <p:spPr/>
        <p:txBody>
          <a:bodyPr>
            <a:normAutofit/>
          </a:bodyPr>
          <a:lstStyle/>
          <a:p>
            <a:r>
              <a:rPr lang="en-US" dirty="0" smtClean="0">
                <a:hlinkClick r:id="rId2"/>
              </a:rPr>
              <a:t>Prevent Thermal Bridging - ContinuousInsulation.org</a:t>
            </a:r>
            <a:endParaRPr lang="en-US" dirty="0" smtClean="0"/>
          </a:p>
          <a:p>
            <a:endParaRPr lang="en-US" dirty="0"/>
          </a:p>
        </p:txBody>
      </p:sp>
    </p:spTree>
    <p:extLst>
      <p:ext uri="{BB962C8B-B14F-4D97-AF65-F5344CB8AC3E}">
        <p14:creationId xmlns:p14="http://schemas.microsoft.com/office/powerpoint/2010/main" val="177814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However, simply adding more insulation to a building envelope to offset the impact of thermal bridges can lead to inefficient or impractical solutions.</a:t>
            </a:r>
          </a:p>
          <a:p>
            <a:pPr lvl="1"/>
            <a:r>
              <a:rPr lang="en-US" dirty="0" smtClean="0"/>
              <a:t>Detailing and location of insulation are crucial to minimizing heat flow and eliminating thermal bridges</a:t>
            </a:r>
          </a:p>
          <a:p>
            <a:r>
              <a:rPr lang="en-US" dirty="0" smtClean="0"/>
              <a:t>Thus, it is important to consider practical ways to account for and mitigate (minimize) thermal bridging effects.</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45804"/>
            <a:ext cx="4038600" cy="2080491"/>
          </a:xfrm>
        </p:spPr>
      </p:pic>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09180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lstStyle/>
          <a:p>
            <a:r>
              <a:rPr lang="en-US" dirty="0" smtClean="0"/>
              <a:t>This presentation covers:</a:t>
            </a:r>
          </a:p>
          <a:p>
            <a:pPr lvl="1"/>
            <a:r>
              <a:rPr lang="en-US" dirty="0" smtClean="0"/>
              <a:t>Overview of various types of thermal bridges and their impacts</a:t>
            </a:r>
          </a:p>
          <a:p>
            <a:pPr lvl="2"/>
            <a:r>
              <a:rPr lang="en-US" dirty="0" smtClean="0"/>
              <a:t>“Big” thermal bridges and resources to mitigate them</a:t>
            </a:r>
          </a:p>
          <a:p>
            <a:pPr lvl="1"/>
            <a:r>
              <a:rPr lang="en-US" dirty="0" smtClean="0"/>
              <a:t>Repetitive metal penetrations for cladding and component attachments</a:t>
            </a:r>
          </a:p>
          <a:p>
            <a:pPr lvl="2"/>
            <a:r>
              <a:rPr lang="en-US" dirty="0" smtClean="0"/>
              <a:t>While generally “small” (e.g. metal fasteners, connectors, ties), their cumulative effect can be large</a:t>
            </a:r>
          </a:p>
        </p:txBody>
      </p:sp>
    </p:spTree>
    <p:extLst>
      <p:ext uri="{BB962C8B-B14F-4D97-AF65-F5344CB8AC3E}">
        <p14:creationId xmlns:p14="http://schemas.microsoft.com/office/powerpoint/2010/main" val="728520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smtClean="0"/>
              <a:t>Thermal bridging within assemblies (e.g., repetitive framing members) are generally accounted for in testing or calculation of nominal U-factors for an envelope assembly for energy code compliance purposes.</a:t>
            </a:r>
          </a:p>
          <a:p>
            <a:endParaRPr lang="en-US" dirty="0"/>
          </a:p>
        </p:txBody>
      </p:sp>
      <p:pic>
        <p:nvPicPr>
          <p:cNvPr id="3" name="Content Placeholder 2"/>
          <p:cNvPicPr>
            <a:picLocks noGrp="1" noChangeAspect="1"/>
          </p:cNvPicPr>
          <p:nvPr>
            <p:ph sz="half" idx="2"/>
          </p:nvPr>
        </p:nvPicPr>
        <p:blipFill>
          <a:blip r:embed="rId2"/>
          <a:stretch>
            <a:fillRect/>
          </a:stretch>
        </p:blipFill>
        <p:spPr>
          <a:xfrm>
            <a:off x="4648200" y="1047750"/>
            <a:ext cx="4038600" cy="1187823"/>
          </a:xfrm>
        </p:spPr>
      </p:pic>
      <p:sp>
        <p:nvSpPr>
          <p:cNvPr id="5" name="Title 4"/>
          <p:cNvSpPr>
            <a:spLocks noGrp="1"/>
          </p:cNvSpPr>
          <p:nvPr>
            <p:ph type="title"/>
          </p:nvPr>
        </p:nvSpPr>
        <p:spPr/>
        <p:txBody>
          <a:bodyPr/>
          <a:lstStyle/>
          <a:p>
            <a:r>
              <a:rPr lang="en-US" smtClean="0"/>
              <a:t>Three Categories of Thermal Bridges &amp; Code Compliance Implications</a:t>
            </a:r>
            <a:endParaRPr lang="en-US" dirty="0"/>
          </a:p>
        </p:txBody>
      </p:sp>
      <p:cxnSp>
        <p:nvCxnSpPr>
          <p:cNvPr id="11" name="Straight Connector 10"/>
          <p:cNvCxnSpPr/>
          <p:nvPr/>
        </p:nvCxnSpPr>
        <p:spPr>
          <a:xfrm>
            <a:off x="7094806" y="1301118"/>
            <a:ext cx="0" cy="2331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311773"/>
            <a:ext cx="2569369" cy="19270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heck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0512" y="4014347"/>
            <a:ext cx="698183"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40713" y="4306188"/>
            <a:ext cx="1714499" cy="248209"/>
          </a:xfrm>
          <a:prstGeom prst="rect">
            <a:avLst/>
          </a:prstGeom>
          <a:noFill/>
        </p:spPr>
        <p:txBody>
          <a:bodyPr wrap="square" rtlCol="0">
            <a:spAutoFit/>
          </a:bodyPr>
          <a:lstStyle/>
          <a:p>
            <a:r>
              <a:rPr lang="en-US" sz="1013" dirty="0"/>
              <a:t>Metal wall framing</a:t>
            </a:r>
          </a:p>
        </p:txBody>
      </p:sp>
    </p:spTree>
    <p:extLst>
      <p:ext uri="{BB962C8B-B14F-4D97-AF65-F5344CB8AC3E}">
        <p14:creationId xmlns:p14="http://schemas.microsoft.com/office/powerpoint/2010/main" val="1907456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Three Categories of Thermal Bridges &amp; Code Compliance Implications</a:t>
            </a:r>
            <a:endParaRPr lang="en-US" dirty="0"/>
          </a:p>
        </p:txBody>
      </p:sp>
      <p:sp>
        <p:nvSpPr>
          <p:cNvPr id="6" name="Content Placeholder 5"/>
          <p:cNvSpPr>
            <a:spLocks noGrp="1"/>
          </p:cNvSpPr>
          <p:nvPr>
            <p:ph idx="1"/>
          </p:nvPr>
        </p:nvSpPr>
        <p:spPr>
          <a:xfrm>
            <a:off x="457200" y="1123951"/>
            <a:ext cx="5257800" cy="2971800"/>
          </a:xfrm>
        </p:spPr>
        <p:txBody>
          <a:bodyPr/>
          <a:lstStyle/>
          <a:p>
            <a:r>
              <a:rPr lang="en-US" dirty="0" smtClean="0"/>
              <a:t>Thermal bridging that occurs at the interface of assemblies or envelope components is generally not accounted for and is often ignored for code compliance.</a:t>
            </a:r>
          </a:p>
          <a:p>
            <a:pPr lvl="1"/>
            <a:r>
              <a:rPr lang="en-US" dirty="0" smtClean="0"/>
              <a:t>These are known as “linear thermal bridges”</a:t>
            </a:r>
          </a:p>
          <a:p>
            <a:pPr lvl="1"/>
            <a:r>
              <a:rPr lang="en-US" dirty="0" smtClean="0"/>
              <a:t>The impact on thermal performance of a building can be very large</a:t>
            </a:r>
          </a:p>
          <a:p>
            <a:endParaRPr lang="en-US" dirty="0"/>
          </a:p>
        </p:txBody>
      </p:sp>
      <p:sp>
        <p:nvSpPr>
          <p:cNvPr id="7" name="TextBox 6"/>
          <p:cNvSpPr txBox="1"/>
          <p:nvPr/>
        </p:nvSpPr>
        <p:spPr>
          <a:xfrm>
            <a:off x="7772399" y="2548434"/>
            <a:ext cx="1371601" cy="559961"/>
          </a:xfrm>
          <a:prstGeom prst="rect">
            <a:avLst/>
          </a:prstGeom>
          <a:noFill/>
        </p:spPr>
        <p:txBody>
          <a:bodyPr wrap="square" rtlCol="0">
            <a:spAutoFit/>
          </a:bodyPr>
          <a:lstStyle/>
          <a:p>
            <a:r>
              <a:rPr lang="en-US" sz="1013" dirty="0"/>
              <a:t>Metal Z-girts that extend through insulation layer</a:t>
            </a:r>
          </a:p>
        </p:txBody>
      </p:sp>
      <p:pic>
        <p:nvPicPr>
          <p:cNvPr id="1026" name="Picture 2" descr="Fig. 8-5 Assembly 8 Option B with exterior semi-rigid mineral fiber insulation and intermittent cladding support attachment clip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36" t="3948" r="6163"/>
          <a:stretch/>
        </p:blipFill>
        <p:spPr bwMode="auto">
          <a:xfrm>
            <a:off x="7696199" y="756846"/>
            <a:ext cx="1143001" cy="17915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50481" y="2548240"/>
            <a:ext cx="2302919" cy="248209"/>
          </a:xfrm>
          <a:prstGeom prst="rect">
            <a:avLst/>
          </a:prstGeom>
          <a:noFill/>
        </p:spPr>
        <p:txBody>
          <a:bodyPr wrap="square" rtlCol="0">
            <a:spAutoFit/>
          </a:bodyPr>
          <a:lstStyle/>
          <a:p>
            <a:r>
              <a:rPr lang="en-US" sz="1013" dirty="0"/>
              <a:t>Concrete slab penetrating wall</a:t>
            </a:r>
          </a:p>
        </p:txBody>
      </p:sp>
      <p:pic>
        <p:nvPicPr>
          <p:cNvPr id="1036" name="Picture 12" descr="Image result for slab linear thermal brid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28" t="4000" r="10674" b="8000"/>
          <a:stretch/>
        </p:blipFill>
        <p:spPr bwMode="auto">
          <a:xfrm>
            <a:off x="5850481" y="1176543"/>
            <a:ext cx="1878806" cy="13478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x mark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385039"/>
            <a:ext cx="681242"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36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Three Categories of Thermal Bridges &amp; Code Compliance Implications</a:t>
            </a:r>
            <a:endParaRPr lang="en-US" dirty="0"/>
          </a:p>
        </p:txBody>
      </p:sp>
      <p:sp>
        <p:nvSpPr>
          <p:cNvPr id="6" name="Content Placeholder 5"/>
          <p:cNvSpPr>
            <a:spLocks noGrp="1"/>
          </p:cNvSpPr>
          <p:nvPr>
            <p:ph idx="1"/>
          </p:nvPr>
        </p:nvSpPr>
        <p:spPr>
          <a:xfrm>
            <a:off x="457200" y="1123951"/>
            <a:ext cx="5257800" cy="2971800"/>
          </a:xfrm>
        </p:spPr>
        <p:txBody>
          <a:bodyPr>
            <a:normAutofit fontScale="92500" lnSpcReduction="10000"/>
          </a:bodyPr>
          <a:lstStyle/>
          <a:p>
            <a:r>
              <a:rPr lang="en-US" dirty="0" smtClean="0"/>
              <a:t>Thermal bridging that occurs at “points” within an assembly (e.g., many small cladding connections, a beam or pipe penetration, </a:t>
            </a:r>
            <a:r>
              <a:rPr lang="en-US" dirty="0" err="1" smtClean="0"/>
              <a:t>etc</a:t>
            </a:r>
            <a:r>
              <a:rPr lang="en-US" dirty="0" smtClean="0"/>
              <a:t>)  may or may not be fully accounted for in testing or calculation of U-factors.</a:t>
            </a:r>
          </a:p>
          <a:p>
            <a:pPr lvl="1"/>
            <a:r>
              <a:rPr lang="en-US" dirty="0" smtClean="0"/>
              <a:t>These are known as “point thermal bridges”</a:t>
            </a:r>
          </a:p>
          <a:p>
            <a:pPr lvl="1"/>
            <a:r>
              <a:rPr lang="en-US" dirty="0" smtClean="0"/>
              <a:t>The thermal performance impacts are often non-negligible.</a:t>
            </a:r>
          </a:p>
          <a:p>
            <a:endParaRPr lang="en-US" dirty="0"/>
          </a:p>
        </p:txBody>
      </p:sp>
      <p:pic>
        <p:nvPicPr>
          <p:cNvPr id="4098" name="Picture 2" descr="Image result for 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238501"/>
            <a:ext cx="6858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eam thermal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96937"/>
            <a:ext cx="3001804" cy="1933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3600" y="2930036"/>
            <a:ext cx="2430993" cy="248209"/>
          </a:xfrm>
          <a:prstGeom prst="rect">
            <a:avLst/>
          </a:prstGeom>
          <a:noFill/>
        </p:spPr>
        <p:txBody>
          <a:bodyPr wrap="square" rtlCol="0">
            <a:spAutoFit/>
          </a:bodyPr>
          <a:lstStyle/>
          <a:p>
            <a:r>
              <a:rPr lang="en-US" sz="1013" dirty="0"/>
              <a:t>Steel column going through roof</a:t>
            </a:r>
          </a:p>
        </p:txBody>
      </p:sp>
    </p:spTree>
    <p:extLst>
      <p:ext uri="{BB962C8B-B14F-4D97-AF65-F5344CB8AC3E}">
        <p14:creationId xmlns:p14="http://schemas.microsoft.com/office/powerpoint/2010/main" val="403858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Factors</a:t>
            </a:r>
            <a:endParaRPr lang="en-US" dirty="0"/>
          </a:p>
        </p:txBody>
      </p:sp>
      <p:sp>
        <p:nvSpPr>
          <p:cNvPr id="3" name="Content Placeholder 2"/>
          <p:cNvSpPr>
            <a:spLocks noGrp="1"/>
          </p:cNvSpPr>
          <p:nvPr>
            <p:ph idx="1"/>
          </p:nvPr>
        </p:nvSpPr>
        <p:spPr/>
        <p:txBody>
          <a:bodyPr/>
          <a:lstStyle/>
          <a:p>
            <a:r>
              <a:rPr lang="en-US" dirty="0" smtClean="0"/>
              <a:t>The magnitude of impact of thermal bridging depends on a number of factors:</a:t>
            </a:r>
          </a:p>
          <a:p>
            <a:pPr lvl="1"/>
            <a:r>
              <a:rPr lang="en-US" dirty="0" smtClean="0"/>
              <a:t>The type of structural material (wood, steel, concrete, masonry)</a:t>
            </a:r>
          </a:p>
          <a:p>
            <a:pPr lvl="1"/>
            <a:r>
              <a:rPr lang="en-US" dirty="0" smtClean="0"/>
              <a:t>The details used to interface or interconnect assemblies or make component attachments to the structure.</a:t>
            </a:r>
          </a:p>
          <a:p>
            <a:pPr lvl="1"/>
            <a:r>
              <a:rPr lang="en-US" dirty="0" smtClean="0"/>
              <a:t>The location of insulation materials on or within the assembly</a:t>
            </a:r>
          </a:p>
          <a:p>
            <a:pPr lvl="1"/>
            <a:r>
              <a:rPr lang="en-US" dirty="0" smtClean="0"/>
              <a:t>The thermal characteristics of elements penetrating insulation layers and the continuity of the heat flow path</a:t>
            </a:r>
          </a:p>
        </p:txBody>
      </p:sp>
    </p:spTree>
    <p:extLst>
      <p:ext uri="{BB962C8B-B14F-4D97-AF65-F5344CB8AC3E}">
        <p14:creationId xmlns:p14="http://schemas.microsoft.com/office/powerpoint/2010/main" val="2424420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2503</Words>
  <Application>Microsoft Office PowerPoint</Application>
  <PresentationFormat>On-screen Show (16:9)</PresentationFormat>
  <Paragraphs>205</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Yu Gothic</vt:lpstr>
      <vt:lpstr>Yu Gothic Light</vt:lpstr>
      <vt:lpstr>Yu Gothic Medium</vt:lpstr>
      <vt:lpstr>Arial</vt:lpstr>
      <vt:lpstr>Calibri</vt:lpstr>
      <vt:lpstr>Segoe UI</vt:lpstr>
      <vt:lpstr>Wingdings</vt:lpstr>
      <vt:lpstr>ABTG PP Template</vt:lpstr>
      <vt:lpstr>Thermal Bridging in Building Thermal Envelope Assemblies: Repetitive Metal Penetrations</vt:lpstr>
      <vt:lpstr>PowerPoint Presentation</vt:lpstr>
      <vt:lpstr>Introduction</vt:lpstr>
      <vt:lpstr>Introduction</vt:lpstr>
      <vt:lpstr>Overview</vt:lpstr>
      <vt:lpstr>Three Categories of Thermal Bridges &amp; Code Compliance Implications</vt:lpstr>
      <vt:lpstr>Three Categories of Thermal Bridges &amp; Code Compliance Implications</vt:lpstr>
      <vt:lpstr>Three Categories of Thermal Bridges &amp; Code Compliance Implications</vt:lpstr>
      <vt:lpstr>Important Factors</vt:lpstr>
      <vt:lpstr>Important Factors</vt:lpstr>
      <vt:lpstr>Impacts of the “Big” Thermal Bridges</vt:lpstr>
      <vt:lpstr>Impacts of the “Big” Thermal Bridges</vt:lpstr>
      <vt:lpstr>Thermal Bridge Mitigation vs. Increasing Insulation</vt:lpstr>
      <vt:lpstr>Example of a “Big” Thermal Bridge</vt:lpstr>
      <vt:lpstr>Example of a “Big” Thermal Bridge</vt:lpstr>
      <vt:lpstr>Interior Insulation on Mass Buildings is NOT Continuous</vt:lpstr>
      <vt:lpstr>Resources to Mitigate “Big” Thermal Bridges</vt:lpstr>
      <vt:lpstr>PART 2: Repetitive Metal Penetrations (point thermal bridges)</vt:lpstr>
      <vt:lpstr>PART 2: Repetitive Metal Penetrations (point thermal bridges)</vt:lpstr>
      <vt:lpstr>Repetitive Metal Penetrations (point thermal bridges)</vt:lpstr>
      <vt:lpstr>Repetitive Metal Penetrations (point thermal bridges)</vt:lpstr>
      <vt:lpstr>ABTG Research Report</vt:lpstr>
      <vt:lpstr>Scope of ABTG Research Report</vt:lpstr>
      <vt:lpstr>Major Findings</vt:lpstr>
      <vt:lpstr>Major Findings</vt:lpstr>
      <vt:lpstr>Major Findings</vt:lpstr>
      <vt:lpstr>Major Findings</vt:lpstr>
      <vt:lpstr>Findings for Specific Assemblies</vt:lpstr>
      <vt:lpstr>Mechanically fastened above-deck roof insulation and membrane</vt:lpstr>
      <vt:lpstr>Mechanically fastened above-deck roof insulation and membrane</vt:lpstr>
      <vt:lpstr>Cold-formed Steel Frame Walls</vt:lpstr>
      <vt:lpstr>Cold-formed Steel Frame Walls</vt:lpstr>
      <vt:lpstr>Wood Frame Wall Assemblies</vt:lpstr>
      <vt:lpstr>Wood Frame Wall Assemblies</vt:lpstr>
      <vt:lpstr>Mass Wall (concrete/masonry) Assemblies</vt:lpstr>
      <vt:lpstr>Mass Wall (concrete/masonry) Assemblies</vt:lpstr>
      <vt:lpstr>Conclusions - Linear Thermal Bridges.</vt:lpstr>
      <vt:lpstr>Conclusions - Point Thermal Bridges</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Bridging in Building Thermal Envelope Assemblies</dc:title>
  <dc:creator/>
  <cp:lastModifiedBy/>
  <cp:revision>1</cp:revision>
  <dcterms:created xsi:type="dcterms:W3CDTF">2018-06-04T22:06:15Z</dcterms:created>
  <dcterms:modified xsi:type="dcterms:W3CDTF">2021-08-19T19:26:15Z</dcterms:modified>
</cp:coreProperties>
</file>