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6" r:id="rId1"/>
    <p:sldMasterId id="2147484168" r:id="rId2"/>
  </p:sldMasterIdLst>
  <p:notesMasterIdLst>
    <p:notesMasterId r:id="rId32"/>
  </p:notesMasterIdLst>
  <p:handoutMasterIdLst>
    <p:handoutMasterId r:id="rId33"/>
  </p:handoutMasterIdLst>
  <p:sldIdLst>
    <p:sldId id="537" r:id="rId3"/>
    <p:sldId id="566" r:id="rId4"/>
    <p:sldId id="538" r:id="rId5"/>
    <p:sldId id="539" r:id="rId6"/>
    <p:sldId id="540" r:id="rId7"/>
    <p:sldId id="564" r:id="rId8"/>
    <p:sldId id="554" r:id="rId9"/>
    <p:sldId id="541" r:id="rId10"/>
    <p:sldId id="555" r:id="rId11"/>
    <p:sldId id="542" r:id="rId12"/>
    <p:sldId id="556" r:id="rId13"/>
    <p:sldId id="543" r:id="rId14"/>
    <p:sldId id="544" r:id="rId15"/>
    <p:sldId id="565" r:id="rId16"/>
    <p:sldId id="557" r:id="rId17"/>
    <p:sldId id="558" r:id="rId18"/>
    <p:sldId id="546" r:id="rId19"/>
    <p:sldId id="547" r:id="rId20"/>
    <p:sldId id="559" r:id="rId21"/>
    <p:sldId id="548" r:id="rId22"/>
    <p:sldId id="560" r:id="rId23"/>
    <p:sldId id="549" r:id="rId24"/>
    <p:sldId id="550" r:id="rId25"/>
    <p:sldId id="561" r:id="rId26"/>
    <p:sldId id="551" r:id="rId27"/>
    <p:sldId id="562" r:id="rId28"/>
    <p:sldId id="552" r:id="rId29"/>
    <p:sldId id="563" r:id="rId30"/>
    <p:sldId id="553" r:id="rId31"/>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y" initials="J" lastIdx="15" clrIdx="0"/>
  <p:cmAuthor id="1" name="Abby Davidson" initials="AD" lastIdx="80" clrIdx="1"/>
  <p:cmAuthor id="2" name="larry" initials="lw" lastIdx="6" clrIdx="2"/>
  <p:cmAuthor id="3" name="Kirk" initials="KG"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59" autoAdjust="0"/>
    <p:restoredTop sz="84136" autoAdjust="0"/>
  </p:normalViewPr>
  <p:slideViewPr>
    <p:cSldViewPr>
      <p:cViewPr varScale="1">
        <p:scale>
          <a:sx n="97" d="100"/>
          <a:sy n="97" d="100"/>
        </p:scale>
        <p:origin x="2106" y="78"/>
      </p:cViewPr>
      <p:guideLst>
        <p:guide orient="horz" pos="2160"/>
        <p:guide pos="2880"/>
      </p:guideLst>
    </p:cSldViewPr>
  </p:slideViewPr>
  <p:notesTextViewPr>
    <p:cViewPr>
      <p:scale>
        <a:sx n="1" d="1"/>
        <a:sy n="1" d="1"/>
      </p:scale>
      <p:origin x="0" y="0"/>
    </p:cViewPr>
  </p:notesTextViewPr>
  <p:sorterViewPr>
    <p:cViewPr>
      <p:scale>
        <a:sx n="190" d="100"/>
        <a:sy n="190" d="100"/>
      </p:scale>
      <p:origin x="0" y="1307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411431\AppData\Local\Microsoft\Windows\Temporary%20Internet%20Files\Content.Outlook\9V3BXIZ7\Teeth%20House%20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411431\AppData\Local\Microsoft\Windows\Temporary%20Internet%20Files\Content.Outlook\9V3BXIZ7\Teeth%20House%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Small Static Bending </a:t>
            </a:r>
            <a:r>
              <a:rPr lang="en-US" dirty="0" smtClean="0"/>
              <a:t>Test (MOR)</a:t>
            </a:r>
            <a:endParaRPr lang="en-US" dirty="0"/>
          </a:p>
        </c:rich>
      </c:tx>
      <c:layout>
        <c:manualLayout>
          <c:xMode val="edge"/>
          <c:yMode val="edge"/>
          <c:x val="0.1920303269177967"/>
          <c:y val="7.0796460176991149E-3"/>
        </c:manualLayout>
      </c:layout>
      <c:overlay val="0"/>
    </c:title>
    <c:autoTitleDeleted val="0"/>
    <c:plotArea>
      <c:layout>
        <c:manualLayout>
          <c:layoutTarget val="inner"/>
          <c:xMode val="edge"/>
          <c:yMode val="edge"/>
          <c:x val="6.9866876876610973E-2"/>
          <c:y val="8.1690474531391541E-2"/>
          <c:w val="0.89413762256095941"/>
          <c:h val="0.67712521775486156"/>
        </c:manualLayout>
      </c:layout>
      <c:barChart>
        <c:barDir val="col"/>
        <c:grouping val="clustered"/>
        <c:varyColors val="0"/>
        <c:ser>
          <c:idx val="0"/>
          <c:order val="0"/>
          <c:tx>
            <c:strRef>
              <c:f>Graph!$B$1:$B$3</c:f>
              <c:strCache>
                <c:ptCount val="1"/>
                <c:pt idx="0">
                  <c:v>Stress at Peak (PSI) Strength Axis Parallel</c:v>
                </c:pt>
              </c:strCache>
            </c:strRef>
          </c:tx>
          <c:invertIfNegative val="0"/>
          <c:cat>
            <c:strRef>
              <c:f>Graph!$A$4:$A$8</c:f>
              <c:strCache>
                <c:ptCount val="5"/>
                <c:pt idx="0">
                  <c:v>Reference</c:v>
                </c:pt>
                <c:pt idx="1">
                  <c:v>House #2</c:v>
                </c:pt>
                <c:pt idx="2">
                  <c:v>House #3</c:v>
                </c:pt>
                <c:pt idx="3">
                  <c:v>House #5</c:v>
                </c:pt>
                <c:pt idx="4">
                  <c:v>House # 6</c:v>
                </c:pt>
              </c:strCache>
            </c:strRef>
          </c:cat>
          <c:val>
            <c:numRef>
              <c:f>Graph!$B$4:$B$8</c:f>
              <c:numCache>
                <c:formatCode>General</c:formatCode>
                <c:ptCount val="5"/>
                <c:pt idx="0">
                  <c:v>5587.5</c:v>
                </c:pt>
                <c:pt idx="1">
                  <c:v>2892.5</c:v>
                </c:pt>
                <c:pt idx="2">
                  <c:v>3927.9</c:v>
                </c:pt>
                <c:pt idx="3">
                  <c:v>3734.2</c:v>
                </c:pt>
                <c:pt idx="4">
                  <c:v>3655.1</c:v>
                </c:pt>
              </c:numCache>
            </c:numRef>
          </c:val>
          <c:extLst>
            <c:ext xmlns:c16="http://schemas.microsoft.com/office/drawing/2014/chart" uri="{C3380CC4-5D6E-409C-BE32-E72D297353CC}">
              <c16:uniqueId val="{00000000-DEFE-44F7-8D9A-C54D2C0967EF}"/>
            </c:ext>
          </c:extLst>
        </c:ser>
        <c:ser>
          <c:idx val="1"/>
          <c:order val="1"/>
          <c:tx>
            <c:strRef>
              <c:f>Graph!$C$1:$C$3</c:f>
              <c:strCache>
                <c:ptCount val="1"/>
                <c:pt idx="0">
                  <c:v>Stress at Peak (PSI) Strength Axis Perpendicular</c:v>
                </c:pt>
              </c:strCache>
            </c:strRef>
          </c:tx>
          <c:invertIfNegative val="0"/>
          <c:cat>
            <c:strRef>
              <c:f>Graph!$A$4:$A$8</c:f>
              <c:strCache>
                <c:ptCount val="5"/>
                <c:pt idx="0">
                  <c:v>Reference</c:v>
                </c:pt>
                <c:pt idx="1">
                  <c:v>House #2</c:v>
                </c:pt>
                <c:pt idx="2">
                  <c:v>House #3</c:v>
                </c:pt>
                <c:pt idx="3">
                  <c:v>House #5</c:v>
                </c:pt>
                <c:pt idx="4">
                  <c:v>House # 6</c:v>
                </c:pt>
              </c:strCache>
            </c:strRef>
          </c:cat>
          <c:val>
            <c:numRef>
              <c:f>Graph!$C$4:$C$8</c:f>
              <c:numCache>
                <c:formatCode>General</c:formatCode>
                <c:ptCount val="5"/>
                <c:pt idx="0">
                  <c:v>3004.6</c:v>
                </c:pt>
                <c:pt idx="1">
                  <c:v>1320.4</c:v>
                </c:pt>
                <c:pt idx="2">
                  <c:v>1531</c:v>
                </c:pt>
                <c:pt idx="3">
                  <c:v>1521.7</c:v>
                </c:pt>
                <c:pt idx="4">
                  <c:v>1979</c:v>
                </c:pt>
              </c:numCache>
            </c:numRef>
          </c:val>
          <c:extLst>
            <c:ext xmlns:c16="http://schemas.microsoft.com/office/drawing/2014/chart" uri="{C3380CC4-5D6E-409C-BE32-E72D297353CC}">
              <c16:uniqueId val="{00000001-DEFE-44F7-8D9A-C54D2C0967EF}"/>
            </c:ext>
          </c:extLst>
        </c:ser>
        <c:dLbls>
          <c:showLegendKey val="0"/>
          <c:showVal val="0"/>
          <c:showCatName val="0"/>
          <c:showSerName val="0"/>
          <c:showPercent val="0"/>
          <c:showBubbleSize val="0"/>
        </c:dLbls>
        <c:gapWidth val="75"/>
        <c:overlap val="-25"/>
        <c:axId val="185521136"/>
        <c:axId val="185523880"/>
      </c:barChart>
      <c:catAx>
        <c:axId val="185521136"/>
        <c:scaling>
          <c:orientation val="minMax"/>
        </c:scaling>
        <c:delete val="0"/>
        <c:axPos val="b"/>
        <c:numFmt formatCode="General" sourceLinked="0"/>
        <c:majorTickMark val="none"/>
        <c:minorTickMark val="none"/>
        <c:tickLblPos val="nextTo"/>
        <c:crossAx val="185523880"/>
        <c:crosses val="autoZero"/>
        <c:auto val="1"/>
        <c:lblAlgn val="ctr"/>
        <c:lblOffset val="100"/>
        <c:noMultiLvlLbl val="0"/>
      </c:catAx>
      <c:valAx>
        <c:axId val="185523880"/>
        <c:scaling>
          <c:orientation val="minMax"/>
        </c:scaling>
        <c:delete val="0"/>
        <c:axPos val="l"/>
        <c:majorGridlines/>
        <c:numFmt formatCode="General" sourceLinked="1"/>
        <c:majorTickMark val="none"/>
        <c:minorTickMark val="none"/>
        <c:tickLblPos val="nextTo"/>
        <c:spPr>
          <a:ln w="9525">
            <a:noFill/>
          </a:ln>
        </c:spPr>
        <c:crossAx val="185521136"/>
        <c:crosses val="autoZero"/>
        <c:crossBetween val="between"/>
      </c:valAx>
    </c:plotArea>
    <c:legend>
      <c:legendPos val="b"/>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Small Static Bending </a:t>
            </a:r>
            <a:r>
              <a:rPr lang="en-US" dirty="0" smtClean="0"/>
              <a:t>Test (MOR)</a:t>
            </a:r>
            <a:endParaRPr lang="en-US" dirty="0"/>
          </a:p>
        </c:rich>
      </c:tx>
      <c:layout>
        <c:manualLayout>
          <c:xMode val="edge"/>
          <c:yMode val="edge"/>
          <c:x val="0.1920303269177967"/>
          <c:y val="7.0796460176991149E-3"/>
        </c:manualLayout>
      </c:layout>
      <c:overlay val="0"/>
    </c:title>
    <c:autoTitleDeleted val="0"/>
    <c:plotArea>
      <c:layout>
        <c:manualLayout>
          <c:layoutTarget val="inner"/>
          <c:xMode val="edge"/>
          <c:yMode val="edge"/>
          <c:x val="6.9866876876610973E-2"/>
          <c:y val="8.1690474531391541E-2"/>
          <c:w val="0.89413762256095941"/>
          <c:h val="0.67712521775486156"/>
        </c:manualLayout>
      </c:layout>
      <c:barChart>
        <c:barDir val="col"/>
        <c:grouping val="clustered"/>
        <c:varyColors val="0"/>
        <c:ser>
          <c:idx val="0"/>
          <c:order val="0"/>
          <c:tx>
            <c:strRef>
              <c:f>Graph!$B$1:$B$3</c:f>
              <c:strCache>
                <c:ptCount val="1"/>
                <c:pt idx="0">
                  <c:v>Stress at Peak (PSI) Strength Axis Parallel</c:v>
                </c:pt>
              </c:strCache>
            </c:strRef>
          </c:tx>
          <c:invertIfNegative val="0"/>
          <c:cat>
            <c:strRef>
              <c:f>Graph!$A$4:$A$8</c:f>
              <c:strCache>
                <c:ptCount val="5"/>
                <c:pt idx="0">
                  <c:v>Reference</c:v>
                </c:pt>
                <c:pt idx="1">
                  <c:v>House #2</c:v>
                </c:pt>
                <c:pt idx="2">
                  <c:v>House #3</c:v>
                </c:pt>
                <c:pt idx="3">
                  <c:v>House #5</c:v>
                </c:pt>
                <c:pt idx="4">
                  <c:v>House # 6</c:v>
                </c:pt>
              </c:strCache>
            </c:strRef>
          </c:cat>
          <c:val>
            <c:numRef>
              <c:f>Graph!$B$4:$B$8</c:f>
              <c:numCache>
                <c:formatCode>General</c:formatCode>
                <c:ptCount val="5"/>
                <c:pt idx="0">
                  <c:v>5587.5</c:v>
                </c:pt>
                <c:pt idx="1">
                  <c:v>2892.5</c:v>
                </c:pt>
                <c:pt idx="2">
                  <c:v>3927.9</c:v>
                </c:pt>
                <c:pt idx="3">
                  <c:v>3734.2</c:v>
                </c:pt>
                <c:pt idx="4">
                  <c:v>3655.1</c:v>
                </c:pt>
              </c:numCache>
            </c:numRef>
          </c:val>
          <c:extLst>
            <c:ext xmlns:c16="http://schemas.microsoft.com/office/drawing/2014/chart" uri="{C3380CC4-5D6E-409C-BE32-E72D297353CC}">
              <c16:uniqueId val="{00000000-DEFE-44F7-8D9A-C54D2C0967EF}"/>
            </c:ext>
          </c:extLst>
        </c:ser>
        <c:ser>
          <c:idx val="1"/>
          <c:order val="1"/>
          <c:tx>
            <c:strRef>
              <c:f>Graph!$C$1:$C$3</c:f>
              <c:strCache>
                <c:ptCount val="1"/>
                <c:pt idx="0">
                  <c:v>Stress at Peak (PSI) Strength Axis Perpendicular</c:v>
                </c:pt>
              </c:strCache>
            </c:strRef>
          </c:tx>
          <c:invertIfNegative val="0"/>
          <c:cat>
            <c:strRef>
              <c:f>Graph!$A$4:$A$8</c:f>
              <c:strCache>
                <c:ptCount val="5"/>
                <c:pt idx="0">
                  <c:v>Reference</c:v>
                </c:pt>
                <c:pt idx="1">
                  <c:v>House #2</c:v>
                </c:pt>
                <c:pt idx="2">
                  <c:v>House #3</c:v>
                </c:pt>
                <c:pt idx="3">
                  <c:v>House #5</c:v>
                </c:pt>
                <c:pt idx="4">
                  <c:v>House # 6</c:v>
                </c:pt>
              </c:strCache>
            </c:strRef>
          </c:cat>
          <c:val>
            <c:numRef>
              <c:f>Graph!$C$4:$C$8</c:f>
              <c:numCache>
                <c:formatCode>General</c:formatCode>
                <c:ptCount val="5"/>
                <c:pt idx="0">
                  <c:v>3004.6</c:v>
                </c:pt>
                <c:pt idx="1">
                  <c:v>1320.4</c:v>
                </c:pt>
                <c:pt idx="2">
                  <c:v>1531</c:v>
                </c:pt>
                <c:pt idx="3">
                  <c:v>1521.7</c:v>
                </c:pt>
                <c:pt idx="4">
                  <c:v>1979</c:v>
                </c:pt>
              </c:numCache>
            </c:numRef>
          </c:val>
          <c:extLst>
            <c:ext xmlns:c16="http://schemas.microsoft.com/office/drawing/2014/chart" uri="{C3380CC4-5D6E-409C-BE32-E72D297353CC}">
              <c16:uniqueId val="{00000001-DEFE-44F7-8D9A-C54D2C0967EF}"/>
            </c:ext>
          </c:extLst>
        </c:ser>
        <c:dLbls>
          <c:showLegendKey val="0"/>
          <c:showVal val="0"/>
          <c:showCatName val="0"/>
          <c:showSerName val="0"/>
          <c:showPercent val="0"/>
          <c:showBubbleSize val="0"/>
        </c:dLbls>
        <c:gapWidth val="75"/>
        <c:overlap val="-25"/>
        <c:axId val="185521136"/>
        <c:axId val="185523880"/>
      </c:barChart>
      <c:catAx>
        <c:axId val="185521136"/>
        <c:scaling>
          <c:orientation val="minMax"/>
        </c:scaling>
        <c:delete val="0"/>
        <c:axPos val="b"/>
        <c:numFmt formatCode="General" sourceLinked="0"/>
        <c:majorTickMark val="none"/>
        <c:minorTickMark val="none"/>
        <c:tickLblPos val="nextTo"/>
        <c:crossAx val="185523880"/>
        <c:crosses val="autoZero"/>
        <c:auto val="1"/>
        <c:lblAlgn val="ctr"/>
        <c:lblOffset val="100"/>
        <c:noMultiLvlLbl val="0"/>
      </c:catAx>
      <c:valAx>
        <c:axId val="185523880"/>
        <c:scaling>
          <c:orientation val="minMax"/>
        </c:scaling>
        <c:delete val="0"/>
        <c:axPos val="l"/>
        <c:majorGridlines/>
        <c:numFmt formatCode="General" sourceLinked="1"/>
        <c:majorTickMark val="none"/>
        <c:minorTickMark val="none"/>
        <c:tickLblPos val="nextTo"/>
        <c:spPr>
          <a:ln w="9525">
            <a:noFill/>
          </a:ln>
        </c:spPr>
        <c:crossAx val="185521136"/>
        <c:crosses val="autoZero"/>
        <c:crossBetween val="between"/>
      </c:valAx>
    </c:plotArea>
    <c:legend>
      <c:legendPos val="b"/>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944"/>
          </a:xfrm>
          <a:prstGeom prst="rect">
            <a:avLst/>
          </a:prstGeom>
        </p:spPr>
        <p:txBody>
          <a:bodyPr vert="horz" lIns="93251" tIns="46625" rIns="93251" bIns="46625" rtlCol="0"/>
          <a:lstStyle>
            <a:lvl1pPr algn="l">
              <a:defRPr sz="1200">
                <a:cs typeface="Arial" charset="0"/>
              </a:defRPr>
            </a:lvl1pPr>
          </a:lstStyle>
          <a:p>
            <a:pPr>
              <a:defRPr/>
            </a:pPr>
            <a:endParaRPr lang="en-US"/>
          </a:p>
        </p:txBody>
      </p:sp>
      <p:sp>
        <p:nvSpPr>
          <p:cNvPr id="3" name="Date Placeholder 2"/>
          <p:cNvSpPr>
            <a:spLocks noGrp="1"/>
          </p:cNvSpPr>
          <p:nvPr>
            <p:ph type="dt" sz="quarter" idx="1"/>
          </p:nvPr>
        </p:nvSpPr>
        <p:spPr>
          <a:xfrm>
            <a:off x="4023092" y="0"/>
            <a:ext cx="3077739" cy="468944"/>
          </a:xfrm>
          <a:prstGeom prst="rect">
            <a:avLst/>
          </a:prstGeom>
        </p:spPr>
        <p:txBody>
          <a:bodyPr vert="horz" lIns="93251" tIns="46625" rIns="93251" bIns="46625" rtlCol="0"/>
          <a:lstStyle>
            <a:lvl1pPr algn="r">
              <a:defRPr sz="1200">
                <a:cs typeface="Arial" charset="0"/>
              </a:defRPr>
            </a:lvl1pPr>
          </a:lstStyle>
          <a:p>
            <a:pPr>
              <a:defRPr/>
            </a:pPr>
            <a:fld id="{8D2A6EB7-A406-4FD5-8DD8-51352EC2DFB0}" type="datetimeFigureOut">
              <a:rPr lang="en-US"/>
              <a:pPr>
                <a:defRPr/>
              </a:pPr>
              <a:t>8/19/2021</a:t>
            </a:fld>
            <a:endParaRPr lang="en-US"/>
          </a:p>
        </p:txBody>
      </p:sp>
      <p:sp>
        <p:nvSpPr>
          <p:cNvPr id="4" name="Footer Placeholder 3"/>
          <p:cNvSpPr>
            <a:spLocks noGrp="1"/>
          </p:cNvSpPr>
          <p:nvPr>
            <p:ph type="ftr" sz="quarter" idx="2"/>
          </p:nvPr>
        </p:nvSpPr>
        <p:spPr>
          <a:xfrm>
            <a:off x="0" y="8917931"/>
            <a:ext cx="3077739" cy="468944"/>
          </a:xfrm>
          <a:prstGeom prst="rect">
            <a:avLst/>
          </a:prstGeom>
        </p:spPr>
        <p:txBody>
          <a:bodyPr vert="horz" lIns="93251" tIns="46625" rIns="93251" bIns="46625" rtlCol="0" anchor="b"/>
          <a:lstStyle>
            <a:lvl1pPr algn="l">
              <a:defRPr sz="1200">
                <a:cs typeface="Arial" charset="0"/>
              </a:defRPr>
            </a:lvl1pPr>
          </a:lstStyle>
          <a:p>
            <a:pPr>
              <a:defRPr/>
            </a:pPr>
            <a:endParaRPr lang="en-US"/>
          </a:p>
        </p:txBody>
      </p:sp>
      <p:sp>
        <p:nvSpPr>
          <p:cNvPr id="5" name="Slide Number Placeholder 4"/>
          <p:cNvSpPr>
            <a:spLocks noGrp="1"/>
          </p:cNvSpPr>
          <p:nvPr>
            <p:ph type="sldNum" sz="quarter" idx="3"/>
          </p:nvPr>
        </p:nvSpPr>
        <p:spPr>
          <a:xfrm>
            <a:off x="4023092" y="8917931"/>
            <a:ext cx="3077739" cy="468944"/>
          </a:xfrm>
          <a:prstGeom prst="rect">
            <a:avLst/>
          </a:prstGeom>
        </p:spPr>
        <p:txBody>
          <a:bodyPr vert="horz" lIns="93251" tIns="46625" rIns="93251" bIns="46625" rtlCol="0" anchor="b"/>
          <a:lstStyle>
            <a:lvl1pPr algn="r">
              <a:defRPr sz="1200">
                <a:cs typeface="Arial" charset="0"/>
              </a:defRPr>
            </a:lvl1pPr>
          </a:lstStyle>
          <a:p>
            <a:pPr>
              <a:defRPr/>
            </a:pPr>
            <a:fld id="{835AA377-1178-4235-8BCA-E86A49BAB496}" type="slidenum">
              <a:rPr lang="en-US"/>
              <a:pPr>
                <a:defRPr/>
              </a:pPr>
              <a:t>‹#›</a:t>
            </a:fld>
            <a:endParaRPr lang="en-US"/>
          </a:p>
        </p:txBody>
      </p:sp>
    </p:spTree>
    <p:extLst>
      <p:ext uri="{BB962C8B-B14F-4D97-AF65-F5344CB8AC3E}">
        <p14:creationId xmlns:p14="http://schemas.microsoft.com/office/powerpoint/2010/main" val="678739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77739" cy="468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51" tIns="46625" rIns="93251" bIns="46625" numCol="1" anchor="t" anchorCtr="0" compatLnSpc="1">
            <a:prstTxWarp prst="textNoShape">
              <a:avLst/>
            </a:prstTxWarp>
          </a:bodyPr>
          <a:lstStyle>
            <a:lvl1pPr>
              <a:defRPr sz="1200">
                <a:cs typeface="Arial" charset="0"/>
              </a:defRPr>
            </a:lvl1pPr>
          </a:lstStyle>
          <a:p>
            <a:pPr>
              <a:defRPr/>
            </a:pPr>
            <a:endParaRPr lang="en-US"/>
          </a:p>
        </p:txBody>
      </p:sp>
      <p:sp>
        <p:nvSpPr>
          <p:cNvPr id="16387" name="Rectangle 3"/>
          <p:cNvSpPr>
            <a:spLocks noGrp="1" noChangeArrowheads="1"/>
          </p:cNvSpPr>
          <p:nvPr>
            <p:ph type="dt" idx="1"/>
          </p:nvPr>
        </p:nvSpPr>
        <p:spPr bwMode="auto">
          <a:xfrm>
            <a:off x="4023092" y="0"/>
            <a:ext cx="3077739" cy="468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51" tIns="46625" rIns="93251" bIns="46625" numCol="1" anchor="t" anchorCtr="0" compatLnSpc="1">
            <a:prstTxWarp prst="textNoShape">
              <a:avLst/>
            </a:prstTxWarp>
          </a:bodyPr>
          <a:lstStyle>
            <a:lvl1pPr algn="r">
              <a:defRPr sz="1200">
                <a:cs typeface="Arial" charset="0"/>
              </a:defRPr>
            </a:lvl1pPr>
          </a:lstStyle>
          <a:p>
            <a:pPr>
              <a:defRPr/>
            </a:pPr>
            <a:fld id="{5B555D94-EFC7-4E5D-AABE-72E5F35E99DC}" type="datetimeFigureOut">
              <a:rPr lang="en-US"/>
              <a:pPr>
                <a:defRPr/>
              </a:pPr>
              <a:t>8/19/2021</a:t>
            </a:fld>
            <a:endParaRPr lang="en-US"/>
          </a:p>
        </p:txBody>
      </p:sp>
      <p:sp>
        <p:nvSpPr>
          <p:cNvPr id="152580" name="Rectangle 4"/>
          <p:cNvSpPr>
            <a:spLocks noGrp="1" noRot="1" noChangeAspect="1" noChangeArrowheads="1" noTextEdit="1"/>
          </p:cNvSpPr>
          <p:nvPr>
            <p:ph type="sldImg" idx="2"/>
          </p:nvPr>
        </p:nvSpPr>
        <p:spPr bwMode="auto">
          <a:xfrm>
            <a:off x="1203325" y="704850"/>
            <a:ext cx="4695825" cy="35210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710248" y="4458965"/>
            <a:ext cx="5681980" cy="4225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51" tIns="46625" rIns="93251" bIns="466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8917931"/>
            <a:ext cx="3077739" cy="468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51" tIns="46625" rIns="93251" bIns="46625" numCol="1" anchor="b" anchorCtr="0" compatLnSpc="1">
            <a:prstTxWarp prst="textNoShape">
              <a:avLst/>
            </a:prstTxWarp>
          </a:bodyPr>
          <a:lstStyle>
            <a:lvl1pPr>
              <a:defRPr sz="1200">
                <a:cs typeface="Arial" charset="0"/>
              </a:defRPr>
            </a:lvl1pPr>
          </a:lstStyle>
          <a:p>
            <a:pPr>
              <a:defRPr/>
            </a:pPr>
            <a:endParaRPr lang="en-US"/>
          </a:p>
        </p:txBody>
      </p:sp>
      <p:sp>
        <p:nvSpPr>
          <p:cNvPr id="16391" name="Rectangle 7"/>
          <p:cNvSpPr>
            <a:spLocks noGrp="1" noChangeArrowheads="1"/>
          </p:cNvSpPr>
          <p:nvPr>
            <p:ph type="sldNum" sz="quarter" idx="5"/>
          </p:nvPr>
        </p:nvSpPr>
        <p:spPr bwMode="auto">
          <a:xfrm>
            <a:off x="4023092" y="8917931"/>
            <a:ext cx="3077739" cy="468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51" tIns="46625" rIns="93251" bIns="46625" numCol="1" anchor="b" anchorCtr="0" compatLnSpc="1">
            <a:prstTxWarp prst="textNoShape">
              <a:avLst/>
            </a:prstTxWarp>
          </a:bodyPr>
          <a:lstStyle>
            <a:lvl1pPr algn="r">
              <a:defRPr sz="1200">
                <a:cs typeface="Arial" charset="0"/>
              </a:defRPr>
            </a:lvl1pPr>
          </a:lstStyle>
          <a:p>
            <a:pPr>
              <a:defRPr/>
            </a:pPr>
            <a:fld id="{2FFC15F4-3F17-4F8C-8761-8CDA77349CB4}" type="slidenum">
              <a:rPr lang="en-US"/>
              <a:pPr>
                <a:defRPr/>
              </a:pPr>
              <a:t>‹#›</a:t>
            </a:fld>
            <a:endParaRPr lang="en-US"/>
          </a:p>
        </p:txBody>
      </p:sp>
    </p:spTree>
    <p:extLst>
      <p:ext uri="{BB962C8B-B14F-4D97-AF65-F5344CB8AC3E}">
        <p14:creationId xmlns:p14="http://schemas.microsoft.com/office/powerpoint/2010/main" val="42240344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anose="020B0600070205080204" pitchFamily="-108" charset="-128"/>
            </a:endParaRP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108"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108"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108"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108"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108"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108"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108"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108"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108" charset="-128"/>
              </a:defRPr>
            </a:lvl9pPr>
          </a:lstStyle>
          <a:p>
            <a:pPr>
              <a:spcBef>
                <a:spcPct val="0"/>
              </a:spcBef>
            </a:pPr>
            <a:fld id="{089CC21A-9D8D-4ECC-AEC9-9B90C54ADC5A}" type="slidenum">
              <a:rPr lang="en-US" altLang="en-US" smtClean="0"/>
              <a:pPr>
                <a:spcBef>
                  <a:spcPct val="0"/>
                </a:spcBef>
              </a:pPr>
              <a:t>1</a:t>
            </a:fld>
            <a:endParaRPr lang="en-US" altLang="en-US" smtClean="0"/>
          </a:p>
        </p:txBody>
      </p:sp>
    </p:spTree>
    <p:extLst>
      <p:ext uri="{BB962C8B-B14F-4D97-AF65-F5344CB8AC3E}">
        <p14:creationId xmlns:p14="http://schemas.microsoft.com/office/powerpoint/2010/main" val="341343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FFC15F4-3F17-4F8C-8761-8CDA77349CB4}" type="slidenum">
              <a:rPr lang="en-US" smtClean="0"/>
              <a:pPr>
                <a:defRPr/>
              </a:pPr>
              <a:t>15</a:t>
            </a:fld>
            <a:endParaRPr lang="en-US"/>
          </a:p>
        </p:txBody>
      </p:sp>
    </p:spTree>
    <p:extLst>
      <p:ext uri="{BB962C8B-B14F-4D97-AF65-F5344CB8AC3E}">
        <p14:creationId xmlns:p14="http://schemas.microsoft.com/office/powerpoint/2010/main" val="2015671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FFC15F4-3F17-4F8C-8761-8CDA77349CB4}" type="slidenum">
              <a:rPr lang="en-US" smtClean="0"/>
              <a:pPr>
                <a:defRPr/>
              </a:pPr>
              <a:t>16</a:t>
            </a:fld>
            <a:endParaRPr lang="en-US"/>
          </a:p>
        </p:txBody>
      </p:sp>
    </p:spTree>
    <p:extLst>
      <p:ext uri="{BB962C8B-B14F-4D97-AF65-F5344CB8AC3E}">
        <p14:creationId xmlns:p14="http://schemas.microsoft.com/office/powerpoint/2010/main" val="10992234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hyperlink" Target="https://up.codes/viewer/wyoming/ibc-2015/chapter/17/special-inspections-and-tests#17" TargetMode="External"/><Relationship Id="rId3" Type="http://schemas.openxmlformats.org/officeDocument/2006/relationships/hyperlink" Target="http://www.continuousinsulation.org/about" TargetMode="External"/><Relationship Id="rId7" Type="http://schemas.openxmlformats.org/officeDocument/2006/relationships/hyperlink" Target="https://up.codes/viewer/wyoming/ibc-2015/chapter/17/special-inspections-and-tests#1703.1.1" TargetMode="External"/><Relationship Id="rId2" Type="http://schemas.openxmlformats.org/officeDocument/2006/relationships/hyperlink" Target="https://www.appliedbuildingtech.com/content/technical-resources" TargetMode="External"/><Relationship Id="rId1" Type="http://schemas.openxmlformats.org/officeDocument/2006/relationships/slideMaster" Target="../slideMasters/slideMaster2.xml"/><Relationship Id="rId6" Type="http://schemas.openxmlformats.org/officeDocument/2006/relationships/hyperlink" Target="https://up.codes/viewer/wyoming/ibc-2015/chapter/2/definitions#2" TargetMode="External"/><Relationship Id="rId5" Type="http://schemas.openxmlformats.org/officeDocument/2006/relationships/hyperlink" Target="https://up.codes/viewer/wyoming/ibc-2015/chapter/2/definitions#approved_source" TargetMode="External"/><Relationship Id="rId10" Type="http://schemas.openxmlformats.org/officeDocument/2006/relationships/hyperlink" Target="http://www.continuousinsulation.org/" TargetMode="External"/><Relationship Id="rId4" Type="http://schemas.openxmlformats.org/officeDocument/2006/relationships/hyperlink" Target="https://fsc.americanchemistry.com/" TargetMode="External"/><Relationship Id="rId9"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5257800"/>
          </a:xfrm>
          <a:prstGeom prst="rect">
            <a:avLst/>
          </a:prstGeom>
          <a:solidFill>
            <a:srgbClr val="0B7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 y="2949575"/>
            <a:ext cx="7772400" cy="1470025"/>
          </a:xfrm>
        </p:spPr>
        <p:txBody>
          <a:bodyPr anchor="b"/>
          <a:lstStyle>
            <a:lvl1pPr algn="l">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 y="4419600"/>
            <a:ext cx="7772400" cy="6858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4724400"/>
            <a:ext cx="2305050" cy="1954682"/>
          </a:xfrm>
          <a:prstGeom prst="rect">
            <a:avLst/>
          </a:prstGeom>
        </p:spPr>
      </p:pic>
    </p:spTree>
    <p:extLst>
      <p:ext uri="{BB962C8B-B14F-4D97-AF65-F5344CB8AC3E}">
        <p14:creationId xmlns:p14="http://schemas.microsoft.com/office/powerpoint/2010/main" val="2370691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E499218-EE82-4CD4-97B2-9B1378F47FDC}" type="datetimeFigureOut">
              <a:rPr lang="en-US" smtClean="0"/>
              <a:pPr>
                <a:defRPr/>
              </a:pPr>
              <a:t>8/19/2021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8D0120-0678-4299-8E4D-4A7DA707A905}" type="slidenum">
              <a:rPr lang="en-US" smtClean="0"/>
              <a:pPr>
                <a:defRPr/>
              </a:pPr>
              <a:t>‹#›</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6280" y="6161471"/>
            <a:ext cx="731520" cy="620329"/>
          </a:xfrm>
          <a:prstGeom prst="rect">
            <a:avLst/>
          </a:prstGeom>
        </p:spPr>
      </p:pic>
    </p:spTree>
    <p:extLst>
      <p:ext uri="{BB962C8B-B14F-4D97-AF65-F5344CB8AC3E}">
        <p14:creationId xmlns:p14="http://schemas.microsoft.com/office/powerpoint/2010/main" val="3819261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CF9FC8B-22D6-4D02-851F-8CAE27F15BC1}" type="datetimeFigureOut">
              <a:rPr lang="en-US" smtClean="0"/>
              <a:pPr>
                <a:defRPr/>
              </a:pPr>
              <a:t>8/19/2021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32FC75-7273-4068-A512-D494A6109A12}" type="slidenum">
              <a:rPr lang="en-US" smtClean="0"/>
              <a:pPr>
                <a:defRPr/>
              </a:pPr>
              <a:t>‹#›</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6280" y="6161471"/>
            <a:ext cx="731520" cy="620329"/>
          </a:xfrm>
          <a:prstGeom prst="rect">
            <a:avLst/>
          </a:prstGeom>
        </p:spPr>
      </p:pic>
    </p:spTree>
    <p:extLst>
      <p:ext uri="{BB962C8B-B14F-4D97-AF65-F5344CB8AC3E}">
        <p14:creationId xmlns:p14="http://schemas.microsoft.com/office/powerpoint/2010/main" val="2921514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Usage Language (Slide 2)">
    <p:spTree>
      <p:nvGrpSpPr>
        <p:cNvPr id="1" name=""/>
        <p:cNvGrpSpPr/>
        <p:nvPr/>
      </p:nvGrpSpPr>
      <p:grpSpPr>
        <a:xfrm>
          <a:off x="0" y="0"/>
          <a:ext cx="0" cy="0"/>
          <a:chOff x="0" y="0"/>
          <a:chExt cx="0" cy="0"/>
        </a:xfrm>
      </p:grpSpPr>
      <p:sp>
        <p:nvSpPr>
          <p:cNvPr id="6" name="Rectangle 5"/>
          <p:cNvSpPr/>
          <p:nvPr userDrawn="1"/>
        </p:nvSpPr>
        <p:spPr>
          <a:xfrm>
            <a:off x="0" y="5562601"/>
            <a:ext cx="91440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TextBox 10"/>
          <p:cNvSpPr txBox="1"/>
          <p:nvPr/>
        </p:nvSpPr>
        <p:spPr>
          <a:xfrm>
            <a:off x="2605661" y="5580288"/>
            <a:ext cx="3966150" cy="276999"/>
          </a:xfrm>
          <a:prstGeom prst="rect">
            <a:avLst/>
          </a:prstGeom>
          <a:noFill/>
        </p:spPr>
        <p:txBody>
          <a:bodyPr wrap="none" rtlCol="0">
            <a:spAutoFit/>
          </a:bodyPr>
          <a:lstStyle/>
          <a:p>
            <a:pPr algn="ctr"/>
            <a:r>
              <a:rPr lang="en-US" altLang="en-US" sz="1200" dirty="0" smtClean="0">
                <a:latin typeface="Yu Gothic" panose="020B0400000000000000" pitchFamily="34" charset="-128"/>
                <a:ea typeface="Yu Gothic" panose="020B0400000000000000" pitchFamily="34" charset="-128"/>
                <a:cs typeface="Segoe UI" panose="020B0502040204020203" pitchFamily="34" charset="0"/>
              </a:rPr>
              <a:t>Copyright © </a:t>
            </a:r>
            <a:r>
              <a:rPr lang="en-US" altLang="en-US" sz="1200" dirty="0" smtClean="0">
                <a:latin typeface="Yu Gothic" panose="020B0400000000000000" pitchFamily="34" charset="-128"/>
                <a:ea typeface="Yu Gothic" panose="020B0400000000000000" pitchFamily="34" charset="-128"/>
                <a:cs typeface="Segoe UI" panose="020B0502040204020203" pitchFamily="34" charset="0"/>
              </a:rPr>
              <a:t>2017 </a:t>
            </a:r>
            <a:r>
              <a:rPr lang="en-US" altLang="en-US" sz="1200" dirty="0" smtClean="0">
                <a:latin typeface="Yu Gothic" panose="020B0400000000000000" pitchFamily="34" charset="-128"/>
                <a:ea typeface="Yu Gothic" panose="020B0400000000000000" pitchFamily="34" charset="-128"/>
                <a:cs typeface="Segoe UI" panose="020B0502040204020203" pitchFamily="34" charset="0"/>
              </a:rPr>
              <a:t>Applied Building Technology Group</a:t>
            </a:r>
          </a:p>
        </p:txBody>
      </p:sp>
      <p:sp>
        <p:nvSpPr>
          <p:cNvPr id="10" name="Rectangle 9"/>
          <p:cNvSpPr/>
          <p:nvPr/>
        </p:nvSpPr>
        <p:spPr>
          <a:xfrm>
            <a:off x="1042341" y="1066800"/>
            <a:ext cx="7010032" cy="3145460"/>
          </a:xfrm>
          <a:prstGeom prst="rect">
            <a:avLst/>
          </a:prstGeom>
          <a:ln w="19050">
            <a:noFill/>
          </a:ln>
        </p:spPr>
        <p:style>
          <a:lnRef idx="2">
            <a:schemeClr val="dk1"/>
          </a:lnRef>
          <a:fillRef idx="1">
            <a:schemeClr val="lt1"/>
          </a:fillRef>
          <a:effectRef idx="0">
            <a:schemeClr val="dk1"/>
          </a:effectRef>
          <a:fontRef idx="minor">
            <a:schemeClr val="dk1"/>
          </a:fontRef>
        </p:style>
        <p:txBody>
          <a:bodyPr lIns="91440" tIns="182880" rIns="182880" bIns="91440" rtlCol="0" anchor="ctr"/>
          <a:lstStyle/>
          <a:p>
            <a:pPr marL="57149" indent="0" algn="l">
              <a:buNone/>
            </a:pPr>
            <a:r>
              <a:rPr lang="en-US" sz="1350" u="sng" dirty="0" smtClean="0">
                <a:latin typeface="Yu Gothic" panose="020B0400000000000000" pitchFamily="34" charset="-128"/>
                <a:ea typeface="Yu Gothic" panose="020B0400000000000000" pitchFamily="34" charset="-128"/>
                <a:hlinkClick r:id="rId2"/>
              </a:rPr>
              <a:t>Applied Building Technology Group (ABTG)</a:t>
            </a:r>
            <a:r>
              <a:rPr lang="en-US" sz="1350" dirty="0" smtClean="0">
                <a:latin typeface="Yu Gothic" panose="020B0400000000000000" pitchFamily="34" charset="-128"/>
                <a:ea typeface="Yu Gothic" panose="020B0400000000000000" pitchFamily="34" charset="-128"/>
              </a:rPr>
              <a:t> is committed to using sound science </a:t>
            </a:r>
            <a:br>
              <a:rPr lang="en-US" sz="1350" dirty="0" smtClean="0">
                <a:latin typeface="Yu Gothic" panose="020B0400000000000000" pitchFamily="34" charset="-128"/>
                <a:ea typeface="Yu Gothic" panose="020B0400000000000000" pitchFamily="34" charset="-128"/>
              </a:rPr>
            </a:br>
            <a:r>
              <a:rPr lang="en-US" sz="1350" dirty="0" smtClean="0">
                <a:latin typeface="Yu Gothic" panose="020B0400000000000000" pitchFamily="34" charset="-128"/>
                <a:ea typeface="Yu Gothic" panose="020B0400000000000000" pitchFamily="34" charset="-128"/>
              </a:rPr>
              <a:t>and generally accepted engineering practice to develop research supporting the </a:t>
            </a:r>
            <a:br>
              <a:rPr lang="en-US" sz="1350" dirty="0" smtClean="0">
                <a:latin typeface="Yu Gothic" panose="020B0400000000000000" pitchFamily="34" charset="-128"/>
                <a:ea typeface="Yu Gothic" panose="020B0400000000000000" pitchFamily="34" charset="-128"/>
              </a:rPr>
            </a:br>
            <a:r>
              <a:rPr lang="en-US" sz="1350" dirty="0" smtClean="0">
                <a:latin typeface="Yu Gothic" panose="020B0400000000000000" pitchFamily="34" charset="-128"/>
                <a:ea typeface="Yu Gothic" panose="020B0400000000000000" pitchFamily="34" charset="-128"/>
              </a:rPr>
              <a:t>reliable design and installation of foam sheathing. ABTG’s educational program work with respect to foam sheathing is supported by the </a:t>
            </a:r>
            <a:r>
              <a:rPr lang="en-US" sz="1350" u="sng" dirty="0" smtClean="0">
                <a:latin typeface="Yu Gothic" panose="020B0400000000000000" pitchFamily="34" charset="-128"/>
                <a:ea typeface="Yu Gothic" panose="020B0400000000000000" pitchFamily="34" charset="-128"/>
                <a:hlinkClick r:id="rId3"/>
              </a:rPr>
              <a:t>Foam Sheathing Committee (FSC)</a:t>
            </a:r>
            <a:r>
              <a:rPr lang="en-US" sz="1350" dirty="0" smtClean="0">
                <a:latin typeface="Yu Gothic" panose="020B0400000000000000" pitchFamily="34" charset="-128"/>
                <a:ea typeface="Yu Gothic" panose="020B0400000000000000" pitchFamily="34" charset="-128"/>
              </a:rPr>
              <a:t> of the </a:t>
            </a:r>
            <a:r>
              <a:rPr lang="en-US" sz="1350" u="sng" dirty="0" smtClean="0">
                <a:latin typeface="Yu Gothic" panose="020B0400000000000000" pitchFamily="34" charset="-128"/>
                <a:ea typeface="Yu Gothic" panose="020B0400000000000000" pitchFamily="34" charset="-128"/>
                <a:hlinkClick r:id="rId4"/>
              </a:rPr>
              <a:t>American Chemistry Council.</a:t>
            </a:r>
            <a:r>
              <a:rPr lang="en-US" sz="1350" u="sng" dirty="0" smtClean="0">
                <a:latin typeface="Yu Gothic" panose="020B0400000000000000" pitchFamily="34" charset="-128"/>
                <a:ea typeface="Yu Gothic" panose="020B0400000000000000" pitchFamily="34" charset="-128"/>
              </a:rPr>
              <a:t> </a:t>
            </a:r>
          </a:p>
          <a:p>
            <a:pPr marL="57149" indent="0" algn="l">
              <a:buNone/>
            </a:pPr>
            <a:endParaRPr lang="en-US" sz="1350" dirty="0" smtClean="0">
              <a:latin typeface="Yu Gothic" panose="020B0400000000000000" pitchFamily="34" charset="-128"/>
              <a:ea typeface="Yu Gothic" panose="020B0400000000000000" pitchFamily="34" charset="-128"/>
            </a:endParaRPr>
          </a:p>
          <a:p>
            <a:pPr marL="57149" indent="0" algn="l">
              <a:buNone/>
            </a:pPr>
            <a:r>
              <a:rPr lang="en-US" sz="1350" dirty="0" smtClean="0">
                <a:latin typeface="Yu Gothic" panose="020B0400000000000000" pitchFamily="34" charset="-128"/>
                <a:ea typeface="Yu Gothic" panose="020B0400000000000000" pitchFamily="34" charset="-128"/>
              </a:rPr>
              <a:t>ABTG</a:t>
            </a:r>
            <a:r>
              <a:rPr lang="x-none" sz="1350" dirty="0" smtClean="0">
                <a:latin typeface="Yu Gothic" panose="020B0400000000000000" pitchFamily="34" charset="-128"/>
                <a:ea typeface="Yu Gothic" panose="020B0400000000000000" pitchFamily="34" charset="-128"/>
              </a:rPr>
              <a:t> is a </a:t>
            </a:r>
            <a:r>
              <a:rPr lang="x-none" sz="1350" u="sng" dirty="0" smtClean="0">
                <a:latin typeface="Yu Gothic" panose="020B0400000000000000" pitchFamily="34" charset="-128"/>
                <a:ea typeface="Yu Gothic" panose="020B0400000000000000" pitchFamily="34" charset="-128"/>
                <a:hlinkClick r:id="rId2"/>
              </a:rPr>
              <a:t>professional engineering </a:t>
            </a:r>
            <a:r>
              <a:rPr lang="en-US" sz="1350" u="sng" dirty="0" smtClean="0">
                <a:latin typeface="Yu Gothic" panose="020B0400000000000000" pitchFamily="34" charset="-128"/>
                <a:ea typeface="Yu Gothic" panose="020B0400000000000000" pitchFamily="34" charset="-128"/>
                <a:hlinkClick r:id="rId2"/>
              </a:rPr>
              <a:t>firm</a:t>
            </a:r>
            <a:r>
              <a:rPr lang="en-US" sz="1350" u="none" dirty="0" smtClean="0">
                <a:latin typeface="Yu Gothic" panose="020B0400000000000000" pitchFamily="34" charset="-128"/>
                <a:ea typeface="Yu Gothic" panose="020B0400000000000000" pitchFamily="34" charset="-128"/>
              </a:rPr>
              <a:t>, </a:t>
            </a:r>
            <a:r>
              <a:rPr lang="en-US" sz="1350" dirty="0" smtClean="0">
                <a:latin typeface="Yu Gothic" panose="020B0400000000000000" pitchFamily="34" charset="-128"/>
                <a:ea typeface="Yu Gothic" panose="020B0400000000000000" pitchFamily="34" charset="-128"/>
              </a:rPr>
              <a:t>an </a:t>
            </a:r>
            <a:r>
              <a:rPr lang="en-US" sz="1350" dirty="0" smtClean="0">
                <a:latin typeface="Yu Gothic" panose="020B0400000000000000" pitchFamily="34" charset="-128"/>
                <a:ea typeface="Yu Gothic" panose="020B0400000000000000" pitchFamily="34" charset="-128"/>
                <a:hlinkClick r:id="rId5"/>
              </a:rPr>
              <a:t>approved source</a:t>
            </a:r>
            <a:r>
              <a:rPr lang="en-US" sz="1350" dirty="0" smtClean="0">
                <a:latin typeface="Yu Gothic" panose="020B0400000000000000" pitchFamily="34" charset="-128"/>
                <a:ea typeface="Yu Gothic" panose="020B0400000000000000" pitchFamily="34" charset="-128"/>
              </a:rPr>
              <a:t> as defined in </a:t>
            </a:r>
            <a:r>
              <a:rPr lang="en-US" sz="1350" dirty="0" smtClean="0">
                <a:latin typeface="Yu Gothic" panose="020B0400000000000000" pitchFamily="34" charset="-128"/>
                <a:ea typeface="Yu Gothic" panose="020B0400000000000000" pitchFamily="34" charset="-128"/>
                <a:hlinkClick r:id="rId6"/>
              </a:rPr>
              <a:t>Chapter 2</a:t>
            </a:r>
            <a:r>
              <a:rPr lang="en-US" sz="1350" dirty="0" smtClean="0">
                <a:latin typeface="Yu Gothic" panose="020B0400000000000000" pitchFamily="34" charset="-128"/>
                <a:ea typeface="Yu Gothic" panose="020B0400000000000000" pitchFamily="34" charset="-128"/>
              </a:rPr>
              <a:t> </a:t>
            </a:r>
            <a:br>
              <a:rPr lang="en-US" sz="1350" dirty="0" smtClean="0">
                <a:latin typeface="Yu Gothic" panose="020B0400000000000000" pitchFamily="34" charset="-128"/>
                <a:ea typeface="Yu Gothic" panose="020B0400000000000000" pitchFamily="34" charset="-128"/>
              </a:rPr>
            </a:br>
            <a:r>
              <a:rPr lang="en-US" sz="1350" dirty="0" smtClean="0">
                <a:latin typeface="Yu Gothic" panose="020B0400000000000000" pitchFamily="34" charset="-128"/>
                <a:ea typeface="Yu Gothic" panose="020B0400000000000000" pitchFamily="34" charset="-128"/>
              </a:rPr>
              <a:t>and </a:t>
            </a:r>
            <a:r>
              <a:rPr lang="en-US" sz="1350" dirty="0" smtClean="0">
                <a:latin typeface="Yu Gothic" panose="020B0400000000000000" pitchFamily="34" charset="-128"/>
                <a:ea typeface="Yu Gothic" panose="020B0400000000000000" pitchFamily="34" charset="-128"/>
                <a:hlinkClick r:id="rId7"/>
              </a:rPr>
              <a:t>independent</a:t>
            </a:r>
            <a:r>
              <a:rPr lang="en-US" sz="1350" dirty="0" smtClean="0">
                <a:latin typeface="Yu Gothic" panose="020B0400000000000000" pitchFamily="34" charset="-128"/>
                <a:ea typeface="Yu Gothic" panose="020B0400000000000000" pitchFamily="34" charset="-128"/>
              </a:rPr>
              <a:t> as defined in </a:t>
            </a:r>
            <a:r>
              <a:rPr lang="en-US" sz="1350" dirty="0" smtClean="0">
                <a:latin typeface="Yu Gothic" panose="020B0400000000000000" pitchFamily="34" charset="-128"/>
                <a:ea typeface="Yu Gothic" panose="020B0400000000000000" pitchFamily="34" charset="-128"/>
                <a:hlinkClick r:id="rId8"/>
              </a:rPr>
              <a:t>Chapter 17</a:t>
            </a:r>
            <a:r>
              <a:rPr lang="en-US" sz="1350" dirty="0" smtClean="0">
                <a:latin typeface="Yu Gothic" panose="020B0400000000000000" pitchFamily="34" charset="-128"/>
                <a:ea typeface="Yu Gothic" panose="020B0400000000000000" pitchFamily="34" charset="-128"/>
              </a:rPr>
              <a:t> of the IBC.</a:t>
            </a:r>
          </a:p>
          <a:p>
            <a:pPr marL="57149" indent="0" algn="l">
              <a:buNone/>
            </a:pPr>
            <a:endParaRPr lang="en-US" sz="1350" dirty="0" smtClean="0">
              <a:latin typeface="Yu Gothic" panose="020B0400000000000000" pitchFamily="34" charset="-128"/>
              <a:ea typeface="Yu Gothic" panose="020B0400000000000000" pitchFamily="34" charset="-128"/>
            </a:endParaRPr>
          </a:p>
          <a:p>
            <a:pPr marL="57149" indent="0" algn="l">
              <a:lnSpc>
                <a:spcPct val="110000"/>
              </a:lnSpc>
              <a:buNone/>
            </a:pPr>
            <a:r>
              <a:rPr lang="en-US" sz="1050" b="1" kern="1200" dirty="0" smtClean="0">
                <a:solidFill>
                  <a:schemeClr val="dk1"/>
                </a:solidFill>
                <a:effectLst/>
                <a:latin typeface="Yu Gothic" panose="020B0400000000000000" pitchFamily="34" charset="-128"/>
                <a:ea typeface="Yu Gothic" panose="020B0400000000000000" pitchFamily="34" charset="-128"/>
                <a:cs typeface="+mn-cs"/>
              </a:rPr>
              <a:t>DISCLAIMER</a:t>
            </a:r>
            <a:r>
              <a:rPr lang="en-US" sz="1050" kern="1200" dirty="0" smtClean="0">
                <a:solidFill>
                  <a:schemeClr val="dk1"/>
                </a:solidFill>
                <a:effectLst/>
                <a:latin typeface="Yu Gothic" panose="020B0400000000000000" pitchFamily="34" charset="-128"/>
                <a:ea typeface="Yu Gothic" panose="020B0400000000000000" pitchFamily="34" charset="-128"/>
                <a:cs typeface="+mn-cs"/>
              </a:rPr>
              <a:t>: While reasonable effort has been made to ensure the accuracy of the information presented, the actual design, suitability and use of this information for any particular application is the responsibility of the user. Where used in the design of buildings, the design, suitability and use of this information for any particular building is the responsibility of the Owner or the Owner’s authorized agent.</a:t>
            </a:r>
            <a:endParaRPr lang="en-US" sz="1350" dirty="0" smtClean="0">
              <a:latin typeface="Yu Gothic" panose="020B0400000000000000" pitchFamily="34" charset="-128"/>
              <a:ea typeface="Yu Gothic" panose="020B0400000000000000" pitchFamily="34" charset="-128"/>
            </a:endParaRPr>
          </a:p>
          <a:p>
            <a:pPr marL="57149" indent="0" algn="ctr">
              <a:buNone/>
            </a:pPr>
            <a:endParaRPr lang="en-US" sz="1350" dirty="0" smtClean="0">
              <a:latin typeface="Yu Gothic" panose="020B0400000000000000" pitchFamily="34" charset="-128"/>
              <a:ea typeface="Yu Gothic" panose="020B0400000000000000" pitchFamily="34" charset="-128"/>
            </a:endParaRPr>
          </a:p>
        </p:txBody>
      </p:sp>
      <p:pic>
        <p:nvPicPr>
          <p:cNvPr id="12" name="Picture 2"/>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5727063" y="4500919"/>
            <a:ext cx="2373284" cy="47798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042342" y="4327120"/>
            <a:ext cx="4464786" cy="715581"/>
          </a:xfrm>
          <a:prstGeom prst="rect">
            <a:avLst/>
          </a:prstGeom>
          <a:noFill/>
        </p:spPr>
        <p:txBody>
          <a:bodyPr wrap="square" rtlCol="0">
            <a:spAutoFit/>
          </a:bodyPr>
          <a:lstStyle/>
          <a:p>
            <a:pPr marL="57149" indent="0" algn="just">
              <a:buNone/>
            </a:pPr>
            <a:r>
              <a:rPr lang="en-US" sz="1350" b="0" dirty="0" smtClean="0">
                <a:latin typeface="Yu Gothic Medium" panose="020B0500000000000000" pitchFamily="34" charset="-128"/>
                <a:ea typeface="Yu Gothic Medium" panose="020B0500000000000000" pitchFamily="34" charset="-128"/>
              </a:rPr>
              <a:t>Foam sheathing research reports, code compliance documents, educational programs and best practices can be found at </a:t>
            </a:r>
            <a:r>
              <a:rPr lang="en-US" sz="1350" b="0" u="sng" dirty="0" smtClean="0">
                <a:latin typeface="Yu Gothic Medium" panose="020B0500000000000000" pitchFamily="34" charset="-128"/>
                <a:ea typeface="Yu Gothic Medium" panose="020B0500000000000000" pitchFamily="34" charset="-128"/>
                <a:hlinkClick r:id="rId10"/>
              </a:rPr>
              <a:t>www.continuousinsulation.org</a:t>
            </a:r>
            <a:r>
              <a:rPr lang="en-US" sz="1350" b="0" dirty="0" smtClean="0">
                <a:latin typeface="Yu Gothic Medium" panose="020B0500000000000000" pitchFamily="34" charset="-128"/>
                <a:ea typeface="Yu Gothic Medium" panose="020B0500000000000000" pitchFamily="34" charset="-128"/>
              </a:rPr>
              <a:t>. </a:t>
            </a:r>
          </a:p>
        </p:txBody>
      </p:sp>
      <p:cxnSp>
        <p:nvCxnSpPr>
          <p:cNvPr id="14" name="Straight Connector 13"/>
          <p:cNvCxnSpPr/>
          <p:nvPr/>
        </p:nvCxnSpPr>
        <p:spPr>
          <a:xfrm>
            <a:off x="1125100" y="4133762"/>
            <a:ext cx="6927273" cy="0"/>
          </a:xfrm>
          <a:prstGeom prst="line">
            <a:avLst/>
          </a:prstGeom>
        </p:spPr>
        <p:style>
          <a:lnRef idx="1">
            <a:schemeClr val="dk1"/>
          </a:lnRef>
          <a:fillRef idx="0">
            <a:schemeClr val="dk1"/>
          </a:fillRef>
          <a:effectRef idx="0">
            <a:schemeClr val="dk1"/>
          </a:effectRef>
          <a:fontRef idx="minor">
            <a:schemeClr val="tx1"/>
          </a:fontRef>
        </p:style>
      </p:cxnSp>
      <p:sp>
        <p:nvSpPr>
          <p:cNvPr id="2" name="Rectangle 1"/>
          <p:cNvSpPr/>
          <p:nvPr userDrawn="1"/>
        </p:nvSpPr>
        <p:spPr>
          <a:xfrm>
            <a:off x="941304" y="990600"/>
            <a:ext cx="7288296" cy="44010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13469721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10694E0-4A33-42AB-8345-B83ED0050688}" type="datetimeFigureOut">
              <a:rPr lang="en-US" smtClean="0"/>
              <a:pPr>
                <a:defRPr/>
              </a:pPr>
              <a:t>8/19/2021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65A66E-9669-45AC-9048-E29956A10221}" type="slidenum">
              <a:rPr lang="en-US" smtClean="0"/>
              <a:pPr>
                <a:defRPr/>
              </a:pPr>
              <a:t>‹#›</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6280" y="6161471"/>
            <a:ext cx="731520" cy="620329"/>
          </a:xfrm>
          <a:prstGeom prst="rect">
            <a:avLst/>
          </a:prstGeom>
        </p:spPr>
      </p:pic>
    </p:spTree>
    <p:extLst>
      <p:ext uri="{BB962C8B-B14F-4D97-AF65-F5344CB8AC3E}">
        <p14:creationId xmlns:p14="http://schemas.microsoft.com/office/powerpoint/2010/main" val="3995981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1663133-C699-4C6A-8A8F-B54C7C8BF9FB}" type="datetimeFigureOut">
              <a:rPr lang="en-US" smtClean="0"/>
              <a:pPr>
                <a:defRPr/>
              </a:pPr>
              <a:t>8/19/2021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409353-8426-461C-B1B3-85B19BD82198}" type="slidenum">
              <a:rPr lang="en-US" smtClean="0"/>
              <a:pPr>
                <a:defRPr/>
              </a:pPr>
              <a:t>‹#›</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6280" y="6161471"/>
            <a:ext cx="731520" cy="620329"/>
          </a:xfrm>
          <a:prstGeom prst="rect">
            <a:avLst/>
          </a:prstGeom>
        </p:spPr>
      </p:pic>
    </p:spTree>
    <p:extLst>
      <p:ext uri="{BB962C8B-B14F-4D97-AF65-F5344CB8AC3E}">
        <p14:creationId xmlns:p14="http://schemas.microsoft.com/office/powerpoint/2010/main" val="2093081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AD5CD14-F37E-4550-B492-583E2424B096}" type="datetimeFigureOut">
              <a:rPr lang="en-US" smtClean="0"/>
              <a:pPr>
                <a:defRPr/>
              </a:pPr>
              <a:t>8/19/2021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F7107248-F992-4578-8EAA-1239573FA9BE}" type="slidenum">
              <a:rPr lang="en-US" smtClean="0"/>
              <a:pPr>
                <a:defRPr/>
              </a:pPr>
              <a:t>‹#›</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6280" y="6161471"/>
            <a:ext cx="731520" cy="620329"/>
          </a:xfrm>
          <a:prstGeom prst="rect">
            <a:avLst/>
          </a:prstGeom>
        </p:spPr>
      </p:pic>
    </p:spTree>
    <p:extLst>
      <p:ext uri="{BB962C8B-B14F-4D97-AF65-F5344CB8AC3E}">
        <p14:creationId xmlns:p14="http://schemas.microsoft.com/office/powerpoint/2010/main" val="2284648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50E85D7-DBBD-4BDD-BC5A-79EDC4A6DB58}" type="datetimeFigureOut">
              <a:rPr lang="en-US" smtClean="0"/>
              <a:pPr>
                <a:defRPr/>
              </a:pPr>
              <a:t>8/19/2021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8BD671A9-B666-4DF3-AE24-9613A02E1CCF}" type="slidenum">
              <a:rPr lang="en-US" smtClean="0"/>
              <a:pPr>
                <a:defRPr/>
              </a:pPr>
              <a:t>‹#›</a:t>
            </a:fld>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6280" y="6161471"/>
            <a:ext cx="731520" cy="620329"/>
          </a:xfrm>
          <a:prstGeom prst="rect">
            <a:avLst/>
          </a:prstGeom>
        </p:spPr>
      </p:pic>
    </p:spTree>
    <p:extLst>
      <p:ext uri="{BB962C8B-B14F-4D97-AF65-F5344CB8AC3E}">
        <p14:creationId xmlns:p14="http://schemas.microsoft.com/office/powerpoint/2010/main" val="3692527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13DE25D-53A8-4934-A9B3-8D69FA47930C}" type="datetimeFigureOut">
              <a:rPr lang="en-US" smtClean="0"/>
              <a:pPr>
                <a:defRPr/>
              </a:pPr>
              <a:t>8/19/2021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5A3F6F2A-CDF5-43CB-98CB-2672648CBF09}" type="slidenum">
              <a:rPr lang="en-US" smtClean="0"/>
              <a:pPr>
                <a:defRPr/>
              </a:pPr>
              <a:t>‹#›</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6280" y="6161471"/>
            <a:ext cx="731520" cy="620329"/>
          </a:xfrm>
          <a:prstGeom prst="rect">
            <a:avLst/>
          </a:prstGeom>
        </p:spPr>
      </p:pic>
    </p:spTree>
    <p:extLst>
      <p:ext uri="{BB962C8B-B14F-4D97-AF65-F5344CB8AC3E}">
        <p14:creationId xmlns:p14="http://schemas.microsoft.com/office/powerpoint/2010/main" val="2349238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234D48B-D180-45D5-BA15-90BDAF1C92AC}" type="datetimeFigureOut">
              <a:rPr lang="en-US" smtClean="0"/>
              <a:pPr>
                <a:defRPr/>
              </a:pPr>
              <a:t>8/19/2021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92896CC0-F374-4F3A-8480-F39190351AD4}" type="slidenum">
              <a:rPr lang="en-US" smtClean="0"/>
              <a:pPr>
                <a:defRPr/>
              </a:pPr>
              <a:t>‹#›</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6280" y="6161471"/>
            <a:ext cx="731520" cy="620329"/>
          </a:xfrm>
          <a:prstGeom prst="rect">
            <a:avLst/>
          </a:prstGeom>
        </p:spPr>
      </p:pic>
    </p:spTree>
    <p:extLst>
      <p:ext uri="{BB962C8B-B14F-4D97-AF65-F5344CB8AC3E}">
        <p14:creationId xmlns:p14="http://schemas.microsoft.com/office/powerpoint/2010/main" val="3753700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A350B04-705B-4FDD-BEDB-184F2E94128C}" type="datetimeFigureOut">
              <a:rPr lang="en-US" smtClean="0"/>
              <a:pPr>
                <a:defRPr/>
              </a:pPr>
              <a:t>8/19/2021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213EFEC8-F864-4879-836E-E4361231A91E}" type="slidenum">
              <a:rPr lang="en-US" smtClean="0"/>
              <a:pPr>
                <a:defRPr/>
              </a:pPr>
              <a:t>‹#›</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6280" y="6161471"/>
            <a:ext cx="731520" cy="620329"/>
          </a:xfrm>
          <a:prstGeom prst="rect">
            <a:avLst/>
          </a:prstGeom>
        </p:spPr>
      </p:pic>
    </p:spTree>
    <p:extLst>
      <p:ext uri="{BB962C8B-B14F-4D97-AF65-F5344CB8AC3E}">
        <p14:creationId xmlns:p14="http://schemas.microsoft.com/office/powerpoint/2010/main" val="769860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3097D1F-836C-4EE3-B3A5-1D16830AF0CF}" type="datetimeFigureOut">
              <a:rPr lang="en-US" smtClean="0"/>
              <a:pPr>
                <a:defRPr/>
              </a:pPr>
              <a:t>8/19/2021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3051F232-8439-46CB-8418-8C1DB32BC1A1}" type="slidenum">
              <a:rPr lang="en-US" smtClean="0"/>
              <a:pPr>
                <a:defRPr/>
              </a:pPr>
              <a:t>‹#›</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6280" y="6161471"/>
            <a:ext cx="731520" cy="620329"/>
          </a:xfrm>
          <a:prstGeom prst="rect">
            <a:avLst/>
          </a:prstGeom>
        </p:spPr>
      </p:pic>
    </p:spTree>
    <p:extLst>
      <p:ext uri="{BB962C8B-B14F-4D97-AF65-F5344CB8AC3E}">
        <p14:creationId xmlns:p14="http://schemas.microsoft.com/office/powerpoint/2010/main" val="4046025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1371600"/>
          </a:xfrm>
          <a:prstGeom prst="rect">
            <a:avLst/>
          </a:prstGeom>
          <a:solidFill>
            <a:srgbClr val="0B7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6" name="Title Placeholder 1"/>
          <p:cNvSpPr>
            <a:spLocks noGrp="1"/>
          </p:cNvSpPr>
          <p:nvPr>
            <p:ph type="title"/>
          </p:nvPr>
        </p:nvSpPr>
        <p:spPr bwMode="auto">
          <a:xfrm>
            <a:off x="4572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6" name="Slide Number Placeholder 5"/>
          <p:cNvSpPr>
            <a:spLocks noGrp="1"/>
          </p:cNvSpPr>
          <p:nvPr>
            <p:ph type="sldNum" sz="quarter" idx="4"/>
          </p:nvPr>
        </p:nvSpPr>
        <p:spPr>
          <a:xfrm>
            <a:off x="0" y="649287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60B7540-85CB-4F1F-9272-8C5A18EA9725}" type="slidenum">
              <a:rPr lang="en-US" smtClean="0"/>
              <a:pPr>
                <a:defRPr/>
              </a:pPr>
              <a:t>‹#›</a:t>
            </a:fld>
            <a:endParaRPr lang="en-US"/>
          </a:p>
        </p:txBody>
      </p:sp>
    </p:spTree>
    <p:extLst>
      <p:ext uri="{BB962C8B-B14F-4D97-AF65-F5344CB8AC3E}">
        <p14:creationId xmlns:p14="http://schemas.microsoft.com/office/powerpoint/2010/main" val="177161822"/>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Lst>
  <p:txStyles>
    <p:titleStyle>
      <a:lvl1pPr algn="l" rtl="0" eaLnBrk="1" fontAlgn="base" hangingPunct="1">
        <a:spcBef>
          <a:spcPct val="0"/>
        </a:spcBef>
        <a:spcAft>
          <a:spcPct val="0"/>
        </a:spcAft>
        <a:defRPr sz="4400" kern="12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Calibri" pitchFamily="34" charset="0"/>
        </a:defRPr>
      </a:lvl2pPr>
      <a:lvl3pPr algn="l" rtl="0" eaLnBrk="1" fontAlgn="base" hangingPunct="1">
        <a:spcBef>
          <a:spcPct val="0"/>
        </a:spcBef>
        <a:spcAft>
          <a:spcPct val="0"/>
        </a:spcAft>
        <a:defRPr sz="4400">
          <a:solidFill>
            <a:schemeClr val="bg1"/>
          </a:solidFill>
          <a:latin typeface="Calibri" pitchFamily="34" charset="0"/>
        </a:defRPr>
      </a:lvl3pPr>
      <a:lvl4pPr algn="l" rtl="0" eaLnBrk="1" fontAlgn="base" hangingPunct="1">
        <a:spcBef>
          <a:spcPct val="0"/>
        </a:spcBef>
        <a:spcAft>
          <a:spcPct val="0"/>
        </a:spcAft>
        <a:defRPr sz="4400">
          <a:solidFill>
            <a:schemeClr val="bg1"/>
          </a:solidFill>
          <a:latin typeface="Calibri" pitchFamily="34" charset="0"/>
        </a:defRPr>
      </a:lvl4pPr>
      <a:lvl5pPr algn="l" rtl="0" eaLnBrk="1" fontAlgn="base" hangingPunct="1">
        <a:spcBef>
          <a:spcPct val="0"/>
        </a:spcBef>
        <a:spcAft>
          <a:spcPct val="0"/>
        </a:spcAft>
        <a:defRPr sz="4400">
          <a:solidFill>
            <a:schemeClr val="bg1"/>
          </a:solidFill>
          <a:latin typeface="Calibri" pitchFamily="34" charset="0"/>
        </a:defRPr>
      </a:lvl5pPr>
      <a:lvl6pPr marL="457200" algn="l" rtl="0" eaLnBrk="1" fontAlgn="base" hangingPunct="1">
        <a:spcBef>
          <a:spcPct val="0"/>
        </a:spcBef>
        <a:spcAft>
          <a:spcPct val="0"/>
        </a:spcAft>
        <a:defRPr sz="4400">
          <a:solidFill>
            <a:schemeClr val="bg1"/>
          </a:solidFill>
          <a:latin typeface="Calibri" pitchFamily="34" charset="0"/>
        </a:defRPr>
      </a:lvl6pPr>
      <a:lvl7pPr marL="914400" algn="l" rtl="0" eaLnBrk="1" fontAlgn="base" hangingPunct="1">
        <a:spcBef>
          <a:spcPct val="0"/>
        </a:spcBef>
        <a:spcAft>
          <a:spcPct val="0"/>
        </a:spcAft>
        <a:defRPr sz="4400">
          <a:solidFill>
            <a:schemeClr val="bg1"/>
          </a:solidFill>
          <a:latin typeface="Calibri" pitchFamily="34" charset="0"/>
        </a:defRPr>
      </a:lvl7pPr>
      <a:lvl8pPr marL="1371600" algn="l" rtl="0" eaLnBrk="1" fontAlgn="base" hangingPunct="1">
        <a:spcBef>
          <a:spcPct val="0"/>
        </a:spcBef>
        <a:spcAft>
          <a:spcPct val="0"/>
        </a:spcAft>
        <a:defRPr sz="4400">
          <a:solidFill>
            <a:schemeClr val="bg1"/>
          </a:solidFill>
          <a:latin typeface="Calibri" pitchFamily="34" charset="0"/>
        </a:defRPr>
      </a:lvl8pPr>
      <a:lvl9pPr marL="1828800" algn="l" rtl="0" eaLnBrk="1" fontAlgn="base" hangingPunct="1">
        <a:spcBef>
          <a:spcPct val="0"/>
        </a:spcBef>
        <a:spcAft>
          <a:spcPct val="0"/>
        </a:spcAft>
        <a:defRPr sz="4400">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18E358-55E0-408A-8A24-6A451BB53038}" type="datetimeFigureOut">
              <a:rPr lang="en-US" smtClean="0"/>
              <a:t>8/19/2021</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D366E9-31F4-4478-838E-6727651C35CF}" type="slidenum">
              <a:rPr lang="en-US" smtClean="0"/>
              <a:t>‹#›</a:t>
            </a:fld>
            <a:endParaRPr lang="en-US"/>
          </a:p>
        </p:txBody>
      </p:sp>
    </p:spTree>
    <p:extLst>
      <p:ext uri="{BB962C8B-B14F-4D97-AF65-F5344CB8AC3E}">
        <p14:creationId xmlns:p14="http://schemas.microsoft.com/office/powerpoint/2010/main" val="4046923876"/>
      </p:ext>
    </p:extLst>
  </p:cSld>
  <p:clrMap bg1="lt1" tx1="dk1" bg2="lt2" tx2="dk2" accent1="accent1" accent2="accent2" accent3="accent3" accent4="accent4" accent5="accent5" accent6="accent6" hlink="hlink" folHlink="folHlink"/>
  <p:sldLayoutIdLst>
    <p:sldLayoutId id="214748418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fpl.fs.fed.us/documnts/pdf1996/okkon96a.pdf"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appliedbuildingtech.com/rr/1410-03"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ctrTitle"/>
          </p:nvPr>
        </p:nvSpPr>
        <p:spPr/>
        <p:txBody>
          <a:bodyPr/>
          <a:lstStyle/>
          <a:p>
            <a:r>
              <a:rPr lang="en-US" sz="3600" dirty="0" smtClean="0"/>
              <a:t>Tolerable Moisture Content of Materials</a:t>
            </a:r>
            <a:br>
              <a:rPr lang="en-US" sz="3600" dirty="0" smtClean="0"/>
            </a:br>
            <a:r>
              <a:rPr lang="en-US" altLang="en-US" sz="3200" dirty="0"/>
              <a:t>Is a </a:t>
            </a:r>
            <a:r>
              <a:rPr lang="en-US" altLang="en-US" sz="3200" dirty="0" smtClean="0"/>
              <a:t>Criteria Needed </a:t>
            </a:r>
            <a:r>
              <a:rPr lang="en-US" altLang="en-US" sz="3200" dirty="0"/>
              <a:t>for ASHRAE 160?</a:t>
            </a:r>
          </a:p>
        </p:txBody>
      </p:sp>
      <p:sp>
        <p:nvSpPr>
          <p:cNvPr id="4100" name="Subtitle 2"/>
          <p:cNvSpPr>
            <a:spLocks noGrp="1"/>
          </p:cNvSpPr>
          <p:nvPr>
            <p:ph type="subTitle" idx="1"/>
          </p:nvPr>
        </p:nvSpPr>
        <p:spPr/>
        <p:txBody>
          <a:bodyPr/>
          <a:lstStyle/>
          <a:p>
            <a:r>
              <a:rPr lang="en-US" altLang="en-US" dirty="0" smtClean="0"/>
              <a:t>Jay </a:t>
            </a:r>
            <a:r>
              <a:rPr lang="en-US" altLang="en-US" dirty="0" err="1" smtClean="0"/>
              <a:t>Crandell</a:t>
            </a:r>
            <a:r>
              <a:rPr lang="en-US" altLang="en-US" dirty="0" smtClean="0"/>
              <a:t>, PE</a:t>
            </a:r>
          </a:p>
        </p:txBody>
      </p:sp>
    </p:spTree>
    <p:extLst>
      <p:ext uri="{BB962C8B-B14F-4D97-AF65-F5344CB8AC3E}">
        <p14:creationId xmlns:p14="http://schemas.microsoft.com/office/powerpoint/2010/main" val="5890503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More Data</a:t>
            </a:r>
            <a:endParaRPr lang="en-US" dirty="0"/>
          </a:p>
        </p:txBody>
      </p:sp>
      <p:sp>
        <p:nvSpPr>
          <p:cNvPr id="3" name="Content Placeholder 2"/>
          <p:cNvSpPr>
            <a:spLocks noGrp="1"/>
          </p:cNvSpPr>
          <p:nvPr>
            <p:ph sz="quarter" idx="1"/>
          </p:nvPr>
        </p:nvSpPr>
        <p:spPr/>
        <p:txBody>
          <a:bodyPr>
            <a:normAutofit fontScale="70000" lnSpcReduction="20000"/>
          </a:bodyPr>
          <a:lstStyle/>
          <a:p>
            <a:r>
              <a:rPr lang="en-US" dirty="0" err="1" smtClean="0"/>
              <a:t>Lstiburek</a:t>
            </a:r>
            <a:r>
              <a:rPr lang="en-US" dirty="0" smtClean="0"/>
              <a:t>, Ueno, </a:t>
            </a:r>
            <a:r>
              <a:rPr lang="en-US" dirty="0" err="1" smtClean="0"/>
              <a:t>Musunura</a:t>
            </a:r>
            <a:r>
              <a:rPr lang="en-US" dirty="0" smtClean="0"/>
              <a:t> (2015)* – Actual home in CZ 5;</a:t>
            </a:r>
          </a:p>
          <a:p>
            <a:pPr lvl="1"/>
            <a:r>
              <a:rPr lang="en-US" dirty="0" smtClean="0"/>
              <a:t>12” double stud walls in with open-cell spray foam (OCSPF) or cellulose cavity insulation; </a:t>
            </a:r>
          </a:p>
          <a:p>
            <a:pPr lvl="1"/>
            <a:r>
              <a:rPr lang="en-US" dirty="0" smtClean="0"/>
              <a:t>Class III VR on interior; </a:t>
            </a:r>
          </a:p>
          <a:p>
            <a:pPr lvl="1"/>
            <a:r>
              <a:rPr lang="en-US" dirty="0" smtClean="0"/>
              <a:t>Vented (vinyl) siding with high-perm wrap on exterior; </a:t>
            </a:r>
          </a:p>
          <a:p>
            <a:pPr lvl="1"/>
            <a:r>
              <a:rPr lang="en-US" dirty="0" smtClean="0"/>
              <a:t>Multiple winters (one severe); </a:t>
            </a:r>
          </a:p>
          <a:p>
            <a:pPr lvl="1"/>
            <a:r>
              <a:rPr lang="en-US" dirty="0" smtClean="0"/>
              <a:t>One with ventilation problems; </a:t>
            </a:r>
          </a:p>
          <a:p>
            <a:pPr lvl="1"/>
            <a:r>
              <a:rPr lang="en-US" dirty="0" smtClean="0"/>
              <a:t>Indoor RH 10-20%, 30-50%, 20-30% for each of 3 winters.</a:t>
            </a:r>
          </a:p>
          <a:p>
            <a:r>
              <a:rPr lang="en-US" dirty="0" smtClean="0"/>
              <a:t>BSC only monitored these walls (UENO, 2015); they did not design them</a:t>
            </a:r>
          </a:p>
          <a:p>
            <a:r>
              <a:rPr lang="en-US" dirty="0" smtClean="0"/>
              <a:t>OSB peak wintertime moisture content for the cellulose </a:t>
            </a:r>
            <a:r>
              <a:rPr lang="en-US" dirty="0"/>
              <a:t>w</a:t>
            </a:r>
            <a:r>
              <a:rPr lang="en-US" dirty="0" smtClean="0"/>
              <a:t>all ranged from 15-23% in mild winter to 25%-33% in worst winter condition; </a:t>
            </a:r>
          </a:p>
          <a:p>
            <a:pPr lvl="1"/>
            <a:r>
              <a:rPr lang="en-US" dirty="0" smtClean="0"/>
              <a:t>OSB MC in the OCSPF wall was generally better, but did reach 26% in the worst winter condition with high indoor RH.</a:t>
            </a:r>
          </a:p>
        </p:txBody>
      </p:sp>
      <p:sp>
        <p:nvSpPr>
          <p:cNvPr id="4" name="TextBox 3"/>
          <p:cNvSpPr txBox="1"/>
          <p:nvPr/>
        </p:nvSpPr>
        <p:spPr>
          <a:xfrm>
            <a:off x="560070" y="6061631"/>
            <a:ext cx="8023860" cy="430887"/>
          </a:xfrm>
          <a:prstGeom prst="rect">
            <a:avLst/>
          </a:prstGeom>
          <a:noFill/>
        </p:spPr>
        <p:txBody>
          <a:bodyPr wrap="square" rtlCol="0">
            <a:spAutoFit/>
          </a:bodyPr>
          <a:lstStyle/>
          <a:p>
            <a:r>
              <a:rPr lang="en-US" sz="1100" dirty="0"/>
              <a:t>* Lstiburek, J., Ueno, K., and Musunura, S. (2015). Modeling Enclosure Design in Above Grade Walls, Building America Program, Building Technologies Office, U.S. Department of Energy, Washington, DC. </a:t>
            </a:r>
          </a:p>
        </p:txBody>
      </p:sp>
    </p:spTree>
    <p:extLst>
      <p:ext uri="{BB962C8B-B14F-4D97-AF65-F5344CB8AC3E}">
        <p14:creationId xmlns:p14="http://schemas.microsoft.com/office/powerpoint/2010/main" val="35281270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Data</a:t>
            </a:r>
            <a:endParaRPr lang="en-US" dirty="0"/>
          </a:p>
        </p:txBody>
      </p:sp>
      <p:sp>
        <p:nvSpPr>
          <p:cNvPr id="3" name="Content Placeholder 2"/>
          <p:cNvSpPr>
            <a:spLocks noGrp="1"/>
          </p:cNvSpPr>
          <p:nvPr>
            <p:ph sz="quarter" idx="1"/>
          </p:nvPr>
        </p:nvSpPr>
        <p:spPr/>
        <p:txBody>
          <a:bodyPr>
            <a:normAutofit fontScale="70000" lnSpcReduction="20000"/>
          </a:bodyPr>
          <a:lstStyle/>
          <a:p>
            <a:r>
              <a:rPr lang="en-US" dirty="0" smtClean="0"/>
              <a:t>Walls were disassembled:</a:t>
            </a:r>
          </a:p>
          <a:p>
            <a:pPr lvl="1"/>
            <a:r>
              <a:rPr lang="en-US" dirty="0" smtClean="0"/>
              <a:t>“no signs of moisture damage or mold were visible”</a:t>
            </a:r>
          </a:p>
          <a:p>
            <a:pPr lvl="1"/>
            <a:r>
              <a:rPr lang="en-US" dirty="0" smtClean="0"/>
              <a:t>“grain raise” was reported for the OSB on the cellulose insulated wall (Cellulose is more vapor permeable than OCSPF) </a:t>
            </a:r>
          </a:p>
          <a:p>
            <a:pPr lvl="1"/>
            <a:r>
              <a:rPr lang="en-US" dirty="0" smtClean="0"/>
              <a:t>Corrosion of fasteners was also noted</a:t>
            </a:r>
          </a:p>
          <a:p>
            <a:r>
              <a:rPr lang="en-US" dirty="0" smtClean="0"/>
              <a:t>Grain raise on surface is indicative of exposure to high moisture levels.</a:t>
            </a:r>
          </a:p>
          <a:p>
            <a:pPr lvl="1"/>
            <a:r>
              <a:rPr lang="en-US" dirty="0" smtClean="0"/>
              <a:t>Visual (surface) observations don’t necessarily indicate what happened to intrinsic structural properties.</a:t>
            </a:r>
          </a:p>
          <a:p>
            <a:r>
              <a:rPr lang="en-US" dirty="0" smtClean="0"/>
              <a:t>Measured hourly OSB surface RH/T data indicated a mold index (MI) of marginally below 3 for the wall with cellulose insulation (MI=2 for the OCSPF wall)</a:t>
            </a:r>
          </a:p>
          <a:p>
            <a:pPr lvl="1"/>
            <a:r>
              <a:rPr lang="en-US" dirty="0" smtClean="0"/>
              <a:t>WUFI modeling predicts MI ~2.5 for the cellulose wall</a:t>
            </a:r>
          </a:p>
          <a:p>
            <a:pPr lvl="1"/>
            <a:r>
              <a:rPr lang="en-US" dirty="0" smtClean="0"/>
              <a:t>Mold index of 3 represents onset of visual mold growth</a:t>
            </a:r>
          </a:p>
          <a:p>
            <a:pPr lvl="1"/>
            <a:endParaRPr lang="en-US" dirty="0" smtClean="0"/>
          </a:p>
          <a:p>
            <a:pPr lvl="1"/>
            <a:endParaRPr lang="en-US" dirty="0" smtClean="0"/>
          </a:p>
        </p:txBody>
      </p:sp>
    </p:spTree>
    <p:extLst>
      <p:ext uri="{BB962C8B-B14F-4D97-AF65-F5344CB8AC3E}">
        <p14:creationId xmlns:p14="http://schemas.microsoft.com/office/powerpoint/2010/main" val="37445025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Data</a:t>
            </a:r>
          </a:p>
        </p:txBody>
      </p:sp>
      <p:sp>
        <p:nvSpPr>
          <p:cNvPr id="3" name="Content Placeholder 2"/>
          <p:cNvSpPr>
            <a:spLocks noGrp="1"/>
          </p:cNvSpPr>
          <p:nvPr>
            <p:ph sz="quarter" idx="1"/>
          </p:nvPr>
        </p:nvSpPr>
        <p:spPr/>
        <p:txBody>
          <a:bodyPr>
            <a:normAutofit fontScale="70000" lnSpcReduction="20000"/>
          </a:bodyPr>
          <a:lstStyle/>
          <a:p>
            <a:r>
              <a:rPr lang="en-US" dirty="0" smtClean="0"/>
              <a:t>This wall fails by the older mold criteria (too conservative for evaluation of mold risk), but passes by the new mold criteria.</a:t>
            </a:r>
          </a:p>
          <a:p>
            <a:r>
              <a:rPr lang="en-US" dirty="0" smtClean="0"/>
              <a:t>Even though this wall passes by the new mold criteria, OSB structural property degradation has likely occurred (and may be progressing) due to high moisture content cycling.</a:t>
            </a:r>
          </a:p>
          <a:p>
            <a:r>
              <a:rPr lang="en-US" dirty="0" smtClean="0"/>
              <a:t>UENO (2015)** recommended use of a Class II VR for the cellulose wall instead of the Class III VR as used. </a:t>
            </a:r>
          </a:p>
          <a:p>
            <a:pPr lvl="1"/>
            <a:r>
              <a:rPr lang="en-US" dirty="0" smtClean="0"/>
              <a:t>Was the observed OSB condition and mold index performance considered to be marginal or unacceptable for the cellulose wall with class III interior VR?</a:t>
            </a:r>
          </a:p>
          <a:p>
            <a:r>
              <a:rPr lang="en-US" dirty="0" smtClean="0"/>
              <a:t>This data also indicates a need for a moisture content tolerance criteria to complement the improved mold criteria in ASHRAE 160</a:t>
            </a:r>
          </a:p>
          <a:p>
            <a:endParaRPr lang="en-US" dirty="0"/>
          </a:p>
        </p:txBody>
      </p:sp>
      <p:sp>
        <p:nvSpPr>
          <p:cNvPr id="4" name="TextBox 3"/>
          <p:cNvSpPr txBox="1"/>
          <p:nvPr/>
        </p:nvSpPr>
        <p:spPr>
          <a:xfrm>
            <a:off x="461319" y="6126163"/>
            <a:ext cx="8306753" cy="430887"/>
          </a:xfrm>
          <a:prstGeom prst="rect">
            <a:avLst/>
          </a:prstGeom>
          <a:noFill/>
        </p:spPr>
        <p:txBody>
          <a:bodyPr wrap="square" rtlCol="0">
            <a:spAutoFit/>
          </a:bodyPr>
          <a:lstStyle/>
          <a:p>
            <a:r>
              <a:rPr lang="en-US" sz="1100" dirty="0"/>
              <a:t>**Ueno, K. (2015). Monitoring of Double-Stud Wall Moisture Conditions in the Northeast. Building America Program, U.S. Department of Energy, Washington, DC. (NREL Contract No. DE-AC36-08G028308) </a:t>
            </a:r>
          </a:p>
        </p:txBody>
      </p:sp>
    </p:spTree>
    <p:extLst>
      <p:ext uri="{BB962C8B-B14F-4D97-AF65-F5344CB8AC3E}">
        <p14:creationId xmlns:p14="http://schemas.microsoft.com/office/powerpoint/2010/main" val="27712341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Data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Six identical occupied homes in CZ5/6 (border);</a:t>
            </a:r>
          </a:p>
          <a:p>
            <a:pPr lvl="1"/>
            <a:r>
              <a:rPr lang="en-US" dirty="0" smtClean="0"/>
              <a:t>2x6 R19 walls (</a:t>
            </a:r>
            <a:r>
              <a:rPr lang="en-US" dirty="0" err="1" smtClean="0"/>
              <a:t>kraft</a:t>
            </a:r>
            <a:r>
              <a:rPr lang="en-US" dirty="0" smtClean="0"/>
              <a:t>-faced batts) </a:t>
            </a:r>
            <a:r>
              <a:rPr lang="en-US" dirty="0"/>
              <a:t>C</a:t>
            </a:r>
            <a:r>
              <a:rPr lang="en-US" dirty="0" smtClean="0"/>
              <a:t>lass II interior VR with 7/16” OSB and high-perm wrap and vented (vinyl) siding on exterior (Dow 2013; Dow 2014; Buildings XIII)</a:t>
            </a:r>
          </a:p>
          <a:p>
            <a:r>
              <a:rPr lang="en-US" dirty="0" smtClean="0"/>
              <a:t>These are all code-compliant walls</a:t>
            </a:r>
          </a:p>
          <a:p>
            <a:r>
              <a:rPr lang="en-US" dirty="0" smtClean="0"/>
              <a:t>Indoor RH during winter: between 25% to 35% for all homes (occupant variation)</a:t>
            </a:r>
          </a:p>
          <a:p>
            <a:r>
              <a:rPr lang="en-US" dirty="0" smtClean="0"/>
              <a:t>OSB moisture content for most homes cycled above 20% and, for several homes, above 25%.</a:t>
            </a:r>
          </a:p>
          <a:p>
            <a:pPr lvl="1"/>
            <a:endParaRPr lang="en-US" dirty="0"/>
          </a:p>
        </p:txBody>
      </p:sp>
    </p:spTree>
    <p:extLst>
      <p:ext uri="{BB962C8B-B14F-4D97-AF65-F5344CB8AC3E}">
        <p14:creationId xmlns:p14="http://schemas.microsoft.com/office/powerpoint/2010/main" val="39984185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Data</a:t>
            </a:r>
            <a:endParaRPr lang="en-US" dirty="0"/>
          </a:p>
        </p:txBody>
      </p:sp>
      <p:pic>
        <p:nvPicPr>
          <p:cNvPr id="8" name="Content Placeholder 7"/>
          <p:cNvPicPr>
            <a:picLocks noGrp="1"/>
          </p:cNvPicPr>
          <p:nvPr>
            <p:ph idx="1"/>
          </p:nvPr>
        </p:nvPicPr>
        <p:blipFill>
          <a:blip r:embed="rId2" cstate="print"/>
          <a:stretch>
            <a:fillRect/>
          </a:stretch>
        </p:blipFill>
        <p:spPr bwMode="auto">
          <a:xfrm>
            <a:off x="1456992" y="1600200"/>
            <a:ext cx="623001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51495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p:cNvGraphicFramePr>
            <a:graphicFrameLocks noGrp="1"/>
          </p:cNvGraphicFramePr>
          <p:nvPr>
            <p:ph sz="half" idx="2"/>
            <p:extLst>
              <p:ext uri="{D42A27DB-BD31-4B8C-83A1-F6EECF244321}">
                <p14:modId xmlns:p14="http://schemas.microsoft.com/office/powerpoint/2010/main" val="3531667918"/>
              </p:ext>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More Data</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OSB samples removed after 3 winters and tested per DOC/PS2 Section 7.6 showing estimated strength loss of 30% to 45% in the strong and weak axis of the panel.</a:t>
            </a:r>
          </a:p>
          <a:p>
            <a:pPr lvl="1"/>
            <a:r>
              <a:rPr lang="en-US" dirty="0" smtClean="0"/>
              <a:t>Reference is a new OSB panel purchased at time of sampling (not from original construction); </a:t>
            </a:r>
          </a:p>
          <a:p>
            <a:pPr lvl="1"/>
            <a:r>
              <a:rPr lang="en-US" dirty="0" smtClean="0"/>
              <a:t>But, it aligns with data for Aspen/mixed </a:t>
            </a:r>
            <a:r>
              <a:rPr lang="en-US" dirty="0"/>
              <a:t>h</a:t>
            </a:r>
            <a:r>
              <a:rPr lang="en-US" dirty="0" smtClean="0"/>
              <a:t>ardwood OSB, MOR = 4200 to 5600 psi (USDA/FPL, Wood Handbook, Table 12-3)</a:t>
            </a:r>
          </a:p>
        </p:txBody>
      </p:sp>
      <p:sp>
        <p:nvSpPr>
          <p:cNvPr id="5" name="TextBox 4"/>
          <p:cNvSpPr txBox="1"/>
          <p:nvPr/>
        </p:nvSpPr>
        <p:spPr>
          <a:xfrm>
            <a:off x="4703630" y="5830888"/>
            <a:ext cx="704039"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(weak axis)</a:t>
            </a:r>
          </a:p>
        </p:txBody>
      </p:sp>
      <p:sp>
        <p:nvSpPr>
          <p:cNvPr id="6" name="TextBox 5"/>
          <p:cNvSpPr txBox="1"/>
          <p:nvPr/>
        </p:nvSpPr>
        <p:spPr>
          <a:xfrm>
            <a:off x="4648200" y="5600056"/>
            <a:ext cx="756938"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(strong axis)</a:t>
            </a:r>
          </a:p>
        </p:txBody>
      </p:sp>
      <p:sp>
        <p:nvSpPr>
          <p:cNvPr id="8" name="TextBox 7"/>
          <p:cNvSpPr txBox="1"/>
          <p:nvPr/>
        </p:nvSpPr>
        <p:spPr>
          <a:xfrm>
            <a:off x="5146891" y="6126163"/>
            <a:ext cx="3041217" cy="253916"/>
          </a:xfrm>
          <a:prstGeom prst="rect">
            <a:avLst/>
          </a:prstGeom>
          <a:noFill/>
        </p:spPr>
        <p:txBody>
          <a:bodyPr wrap="none" rtlCol="0">
            <a:spAutoFit/>
          </a:bodyPr>
          <a:lstStyle/>
          <a:p>
            <a:r>
              <a:rPr lang="en-US" sz="1050" dirty="0"/>
              <a:t>Above data not included in Dow’s Building XIII Paper</a:t>
            </a:r>
          </a:p>
        </p:txBody>
      </p:sp>
      <p:sp>
        <p:nvSpPr>
          <p:cNvPr id="9" name="TextBox 8"/>
          <p:cNvSpPr txBox="1"/>
          <p:nvPr/>
        </p:nvSpPr>
        <p:spPr>
          <a:xfrm rot="16200000">
            <a:off x="3691047" y="3648766"/>
            <a:ext cx="1683474" cy="230832"/>
          </a:xfrm>
          <a:prstGeom prst="rect">
            <a:avLst/>
          </a:prstGeom>
          <a:noFill/>
        </p:spPr>
        <p:txBody>
          <a:bodyPr wrap="none" rtlCol="0">
            <a:spAutoFit/>
          </a:bodyPr>
          <a:lstStyle/>
          <a:p>
            <a:r>
              <a:rPr lang="en-US" sz="900" dirty="0"/>
              <a:t>Modulus of Rupture (MOR) - psi</a:t>
            </a:r>
          </a:p>
        </p:txBody>
      </p:sp>
    </p:spTree>
    <p:extLst>
      <p:ext uri="{BB962C8B-B14F-4D97-AF65-F5344CB8AC3E}">
        <p14:creationId xmlns:p14="http://schemas.microsoft.com/office/powerpoint/2010/main" val="20888536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p:cNvGraphicFramePr>
            <a:graphicFrameLocks noGrp="1"/>
          </p:cNvGraphicFramePr>
          <p:nvPr>
            <p:ph sz="half" idx="2"/>
            <p:extLst>
              <p:ext uri="{D42A27DB-BD31-4B8C-83A1-F6EECF244321}">
                <p14:modId xmlns:p14="http://schemas.microsoft.com/office/powerpoint/2010/main" val="3531667918"/>
              </p:ext>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More Data</a:t>
            </a:r>
            <a:endParaRPr lang="en-US" dirty="0"/>
          </a:p>
        </p:txBody>
      </p:sp>
      <p:sp>
        <p:nvSpPr>
          <p:cNvPr id="3" name="Content Placeholder 2"/>
          <p:cNvSpPr>
            <a:spLocks noGrp="1"/>
          </p:cNvSpPr>
          <p:nvPr>
            <p:ph sz="half" idx="1"/>
          </p:nvPr>
        </p:nvSpPr>
        <p:spPr/>
        <p:txBody>
          <a:bodyPr>
            <a:normAutofit fontScale="62500" lnSpcReduction="20000"/>
          </a:bodyPr>
          <a:lstStyle/>
          <a:p>
            <a:r>
              <a:rPr lang="en-US" dirty="0" smtClean="0"/>
              <a:t>Loss of MOR is consistent with HIRL (2013) data reported earlier (although worse here due to more winter cycles and some with higher OSB MC)</a:t>
            </a:r>
          </a:p>
          <a:p>
            <a:r>
              <a:rPr lang="en-US" dirty="0" smtClean="0"/>
              <a:t>Result is also consistent with USDA/FPL study correlating MOR loss with laboratory accelerated moisture tests vs. actual exposures (addressed later)</a:t>
            </a:r>
          </a:p>
          <a:p>
            <a:r>
              <a:rPr lang="en-US" dirty="0" smtClean="0"/>
              <a:t>Is a Class II (</a:t>
            </a:r>
            <a:r>
              <a:rPr lang="en-US" dirty="0" err="1" smtClean="0"/>
              <a:t>kraft</a:t>
            </a:r>
            <a:r>
              <a:rPr lang="en-US" dirty="0" smtClean="0"/>
              <a:t>) Interior vapor retarder adequate for these conventional walls in CZ 6 or northern extreme of CZ 5?</a:t>
            </a:r>
          </a:p>
          <a:p>
            <a:pPr lvl="1"/>
            <a:r>
              <a:rPr lang="en-US" dirty="0" smtClean="0"/>
              <a:t>Two similar homes in CZ5 (HIRL 2014) with 2x6 R23 walls experienced OSB mc &lt;15% with use of a 4-mil poly (Class I) interior VR.</a:t>
            </a:r>
            <a:endParaRPr lang="en-US" dirty="0"/>
          </a:p>
        </p:txBody>
      </p:sp>
      <p:sp>
        <p:nvSpPr>
          <p:cNvPr id="5" name="TextBox 4"/>
          <p:cNvSpPr txBox="1"/>
          <p:nvPr/>
        </p:nvSpPr>
        <p:spPr>
          <a:xfrm>
            <a:off x="4703630" y="5830888"/>
            <a:ext cx="704039"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(weak axis)</a:t>
            </a:r>
          </a:p>
        </p:txBody>
      </p:sp>
      <p:sp>
        <p:nvSpPr>
          <p:cNvPr id="6" name="TextBox 5"/>
          <p:cNvSpPr txBox="1"/>
          <p:nvPr/>
        </p:nvSpPr>
        <p:spPr>
          <a:xfrm>
            <a:off x="4648200" y="5600056"/>
            <a:ext cx="756938"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(strong axis)</a:t>
            </a:r>
          </a:p>
        </p:txBody>
      </p:sp>
      <p:sp>
        <p:nvSpPr>
          <p:cNvPr id="7" name="TextBox 6"/>
          <p:cNvSpPr txBox="1"/>
          <p:nvPr/>
        </p:nvSpPr>
        <p:spPr>
          <a:xfrm rot="16200000">
            <a:off x="3691047" y="3648766"/>
            <a:ext cx="1683474" cy="230832"/>
          </a:xfrm>
          <a:prstGeom prst="rect">
            <a:avLst/>
          </a:prstGeom>
          <a:noFill/>
        </p:spPr>
        <p:txBody>
          <a:bodyPr wrap="none" rtlCol="0">
            <a:spAutoFit/>
          </a:bodyPr>
          <a:lstStyle/>
          <a:p>
            <a:r>
              <a:rPr lang="en-US" sz="900" dirty="0"/>
              <a:t>Modulus of Rupture (MOR) - psi</a:t>
            </a:r>
          </a:p>
        </p:txBody>
      </p:sp>
      <p:sp>
        <p:nvSpPr>
          <p:cNvPr id="8" name="TextBox 7"/>
          <p:cNvSpPr txBox="1"/>
          <p:nvPr/>
        </p:nvSpPr>
        <p:spPr>
          <a:xfrm>
            <a:off x="5146891" y="6126163"/>
            <a:ext cx="3041217" cy="253916"/>
          </a:xfrm>
          <a:prstGeom prst="rect">
            <a:avLst/>
          </a:prstGeom>
          <a:noFill/>
        </p:spPr>
        <p:txBody>
          <a:bodyPr wrap="none" rtlCol="0">
            <a:spAutoFit/>
          </a:bodyPr>
          <a:lstStyle/>
          <a:p>
            <a:r>
              <a:rPr lang="en-US" sz="1050" dirty="0"/>
              <a:t>Above data not included in Dow’s Building XIII Paper</a:t>
            </a:r>
          </a:p>
        </p:txBody>
      </p:sp>
    </p:spTree>
    <p:extLst>
      <p:ext uri="{BB962C8B-B14F-4D97-AF65-F5344CB8AC3E}">
        <p14:creationId xmlns:p14="http://schemas.microsoft.com/office/powerpoint/2010/main" val="26792977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Data</a:t>
            </a:r>
          </a:p>
        </p:txBody>
      </p:sp>
      <p:sp>
        <p:nvSpPr>
          <p:cNvPr id="3" name="Content Placeholder 2"/>
          <p:cNvSpPr>
            <a:spLocks noGrp="1"/>
          </p:cNvSpPr>
          <p:nvPr>
            <p:ph sz="quarter" idx="1"/>
          </p:nvPr>
        </p:nvSpPr>
        <p:spPr/>
        <p:txBody>
          <a:bodyPr>
            <a:normAutofit fontScale="92500" lnSpcReduction="20000"/>
          </a:bodyPr>
          <a:lstStyle/>
          <a:p>
            <a:r>
              <a:rPr lang="en-US" dirty="0"/>
              <a:t>Need to define material moisture tolerance in a manner relevant to “in-wall” (</a:t>
            </a:r>
            <a:r>
              <a:rPr lang="en-US" dirty="0" smtClean="0"/>
              <a:t>in-situ) cyclic </a:t>
            </a:r>
            <a:r>
              <a:rPr lang="en-US" dirty="0"/>
              <a:t>moisture content exposure and the method of material structural design property qualification</a:t>
            </a:r>
          </a:p>
          <a:p>
            <a:r>
              <a:rPr lang="en-US" dirty="0" smtClean="0"/>
              <a:t>Effects of moisture cycling on material strength properties?</a:t>
            </a:r>
          </a:p>
          <a:p>
            <a:pPr lvl="1"/>
            <a:r>
              <a:rPr lang="en-US" dirty="0" smtClean="0"/>
              <a:t>Gypsum wallboard/sheathing</a:t>
            </a:r>
          </a:p>
          <a:p>
            <a:pPr lvl="1"/>
            <a:r>
              <a:rPr lang="en-US" dirty="0" smtClean="0"/>
              <a:t>OSB</a:t>
            </a:r>
          </a:p>
          <a:p>
            <a:pPr lvl="1"/>
            <a:r>
              <a:rPr lang="en-US" dirty="0" smtClean="0"/>
              <a:t>Plywood</a:t>
            </a:r>
          </a:p>
          <a:p>
            <a:pPr lvl="1"/>
            <a:r>
              <a:rPr lang="en-US" dirty="0" smtClean="0"/>
              <a:t>Other sheathing materials?</a:t>
            </a:r>
          </a:p>
          <a:p>
            <a:r>
              <a:rPr lang="en-US" dirty="0" smtClean="0"/>
              <a:t>Methodology should be generally applicable</a:t>
            </a:r>
            <a:endParaRPr lang="en-US" dirty="0"/>
          </a:p>
        </p:txBody>
      </p:sp>
    </p:spTree>
    <p:extLst>
      <p:ext uri="{BB962C8B-B14F-4D97-AF65-F5344CB8AC3E}">
        <p14:creationId xmlns:p14="http://schemas.microsoft.com/office/powerpoint/2010/main" val="22222016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Material standard for OSB</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DOC/PS2 – vacuum pressure soak/dry test</a:t>
            </a:r>
          </a:p>
          <a:p>
            <a:pPr lvl="1"/>
            <a:r>
              <a:rPr lang="en-US" dirty="0"/>
              <a:t>O</a:t>
            </a:r>
            <a:r>
              <a:rPr lang="en-US" dirty="0" smtClean="0"/>
              <a:t>ne wetting cycle required for OSB qualification using small sample bending test</a:t>
            </a:r>
          </a:p>
          <a:p>
            <a:pPr lvl="1"/>
            <a:r>
              <a:rPr lang="en-US" dirty="0" smtClean="0"/>
              <a:t>Two criteria options for 7/16”OSB: </a:t>
            </a:r>
          </a:p>
          <a:p>
            <a:pPr lvl="2"/>
            <a:r>
              <a:rPr lang="en-US" dirty="0" smtClean="0"/>
              <a:t>(a) MOR &gt; 2470 psi (17 MPa) or </a:t>
            </a:r>
          </a:p>
          <a:p>
            <a:pPr lvl="2"/>
            <a:r>
              <a:rPr lang="en-US" dirty="0" smtClean="0"/>
              <a:t>(b) no greater than 50% strength loss on average (with allowance for no greater than 60% strength loss for individual panels)</a:t>
            </a:r>
          </a:p>
          <a:p>
            <a:r>
              <a:rPr lang="en-US" dirty="0" smtClean="0"/>
              <a:t>This test method could provide a useful means of benchmarking “tolerance” of materials (not just OSB)??</a:t>
            </a:r>
          </a:p>
        </p:txBody>
      </p:sp>
    </p:spTree>
    <p:extLst>
      <p:ext uri="{BB962C8B-B14F-4D97-AF65-F5344CB8AC3E}">
        <p14:creationId xmlns:p14="http://schemas.microsoft.com/office/powerpoint/2010/main" val="24818462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Material standard for OSB</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Is there a need to specify different performance/exposure levels for OSB used in walls that are designed for a mold index of 3 without a separate limit for maximum moisture levels (e.g., Exterior vs. Exposure 1 rating)?</a:t>
            </a:r>
          </a:p>
          <a:p>
            <a:pPr lvl="1"/>
            <a:r>
              <a:rPr lang="en-US" dirty="0" smtClean="0"/>
              <a:t>Is a wet service factor needed to adjust structural properties (as done for solid wood materials) when used in a wall design without controlling max moisture content?</a:t>
            </a:r>
          </a:p>
          <a:p>
            <a:r>
              <a:rPr lang="en-US" dirty="0" smtClean="0"/>
              <a:t>How does PS2 single wetting </a:t>
            </a:r>
            <a:r>
              <a:rPr lang="en-US" dirty="0"/>
              <a:t>c</a:t>
            </a:r>
            <a:r>
              <a:rPr lang="en-US" dirty="0" smtClean="0"/>
              <a:t>ycle (vacuum soak) and performance qualification correspond (or not) to wetting cycles and strength degradation that may occur in actual walls after initial construction exposure? </a:t>
            </a:r>
          </a:p>
          <a:p>
            <a:endParaRPr lang="en-US" dirty="0"/>
          </a:p>
        </p:txBody>
      </p:sp>
    </p:spTree>
    <p:extLst>
      <p:ext uri="{BB962C8B-B14F-4D97-AF65-F5344CB8AC3E}">
        <p14:creationId xmlns:p14="http://schemas.microsoft.com/office/powerpoint/2010/main" val="24654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6300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WSP Moisture Cycling vs MOR Study</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err="1" smtClean="0"/>
              <a:t>Okkonen</a:t>
            </a:r>
            <a:r>
              <a:rPr lang="en-US" dirty="0" smtClean="0"/>
              <a:t>, E. and River, B.H., “Outdoor Aging of Wood-Based Panels And Correlation With Laboratory Aging,” Forest Products Journal, Vol.46, No.3, Madison, WI, March 1996. USDA/FPL </a:t>
            </a:r>
            <a:r>
              <a:rPr lang="en-US" dirty="0" smtClean="0">
                <a:hlinkClick r:id="rId2"/>
              </a:rPr>
              <a:t>www.fpl.fs.fed.us/documnts/pdf1996/okkon96a.pdf</a:t>
            </a:r>
            <a:r>
              <a:rPr lang="en-US" dirty="0" smtClean="0"/>
              <a:t>   </a:t>
            </a:r>
          </a:p>
          <a:p>
            <a:pPr lvl="1"/>
            <a:r>
              <a:rPr lang="en-US" dirty="0" smtClean="0"/>
              <a:t>Study to correlate laboratory tests to actual outdoor exposure</a:t>
            </a:r>
          </a:p>
          <a:p>
            <a:pPr lvl="1"/>
            <a:r>
              <a:rPr lang="en-US" dirty="0" smtClean="0"/>
              <a:t>Boil-dry (BD) and vacuum </a:t>
            </a:r>
            <a:r>
              <a:rPr lang="en-US" dirty="0"/>
              <a:t>p</a:t>
            </a:r>
            <a:r>
              <a:rPr lang="en-US" dirty="0" smtClean="0"/>
              <a:t>ressure soak/dry(VPSD) accelerated aging tests used</a:t>
            </a:r>
          </a:p>
        </p:txBody>
      </p:sp>
      <p:pic>
        <p:nvPicPr>
          <p:cNvPr id="11" name="Content Placeholder 10"/>
          <p:cNvPicPr>
            <a:picLocks noGrp="1" noChangeAspect="1"/>
          </p:cNvPicPr>
          <p:nvPr>
            <p:ph sz="half" idx="2"/>
          </p:nvPr>
        </p:nvPicPr>
        <p:blipFill rotWithShape="1">
          <a:blip r:embed="rId3"/>
          <a:srcRect l="39581" t="20666" r="14523" b="14727"/>
          <a:stretch/>
        </p:blipFill>
        <p:spPr>
          <a:xfrm>
            <a:off x="4648200" y="2264256"/>
            <a:ext cx="4038600" cy="3197850"/>
          </a:xfrm>
          <a:prstGeom prst="rect">
            <a:avLst/>
          </a:prstGeom>
        </p:spPr>
      </p:pic>
    </p:spTree>
    <p:extLst>
      <p:ext uri="{BB962C8B-B14F-4D97-AF65-F5344CB8AC3E}">
        <p14:creationId xmlns:p14="http://schemas.microsoft.com/office/powerpoint/2010/main" val="6729237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WSP Moisture Cycling vs MOR Study</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OSB: ~50% loss of MOR in one or two cycles; plywood:  ~20% loss of MOR in 2 cycles </a:t>
            </a:r>
          </a:p>
          <a:p>
            <a:r>
              <a:rPr lang="en-US" dirty="0" smtClean="0"/>
              <a:t>MOR tends to stabilize within 10-cycles – see graphs</a:t>
            </a:r>
          </a:p>
          <a:p>
            <a:r>
              <a:rPr lang="en-US" dirty="0" smtClean="0"/>
              <a:t>Comparative outdoor exposure for 1-year (Madison, WI): OSB lost 50% of MOR; Plywood, 20% loss. </a:t>
            </a:r>
          </a:p>
          <a:p>
            <a:r>
              <a:rPr lang="en-US" dirty="0" smtClean="0"/>
              <a:t>NOTE: This impact may be roughly equivalent to 4- to 5- years of cyclic winter diffusion wetting exposure of OSB in a code-compliant 2x6 wall with R19 (FG batt w/</a:t>
            </a:r>
            <a:r>
              <a:rPr lang="en-US" dirty="0" err="1" smtClean="0"/>
              <a:t>kraft</a:t>
            </a:r>
            <a:r>
              <a:rPr lang="en-US" dirty="0" smtClean="0"/>
              <a:t> facer) and high perm WRB wrap in CZ 5/6  (see data on previous slides)</a:t>
            </a:r>
          </a:p>
        </p:txBody>
      </p:sp>
      <p:pic>
        <p:nvPicPr>
          <p:cNvPr id="9" name="Content Placeholder 8"/>
          <p:cNvPicPr>
            <a:picLocks noGrp="1" noChangeAspect="1"/>
          </p:cNvPicPr>
          <p:nvPr>
            <p:ph sz="half" idx="2"/>
          </p:nvPr>
        </p:nvPicPr>
        <p:blipFill rotWithShape="1">
          <a:blip r:embed="rId2"/>
          <a:srcRect l="9372" t="12977" r="39488" b="17442"/>
          <a:stretch/>
        </p:blipFill>
        <p:spPr>
          <a:xfrm>
            <a:off x="4648200" y="2317737"/>
            <a:ext cx="4038600" cy="3090888"/>
          </a:xfrm>
          <a:prstGeom prst="rect">
            <a:avLst/>
          </a:prstGeom>
        </p:spPr>
      </p:pic>
    </p:spTree>
    <p:extLst>
      <p:ext uri="{BB962C8B-B14F-4D97-AF65-F5344CB8AC3E}">
        <p14:creationId xmlns:p14="http://schemas.microsoft.com/office/powerpoint/2010/main" val="28585012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APA D510 Panel design Specification</a:t>
            </a:r>
            <a:endParaRPr lang="en-US" dirty="0"/>
          </a:p>
        </p:txBody>
      </p:sp>
      <p:sp>
        <p:nvSpPr>
          <p:cNvPr id="5" name="Content Placeholder 4"/>
          <p:cNvSpPr>
            <a:spLocks noGrp="1"/>
          </p:cNvSpPr>
          <p:nvPr>
            <p:ph idx="1"/>
          </p:nvPr>
        </p:nvSpPr>
        <p:spPr>
          <a:xfrm>
            <a:off x="457200" y="2804294"/>
            <a:ext cx="5562600" cy="3321869"/>
          </a:xfrm>
        </p:spPr>
        <p:txBody>
          <a:bodyPr>
            <a:normAutofit fontScale="85000" lnSpcReduction="10000"/>
          </a:bodyPr>
          <a:lstStyle/>
          <a:p>
            <a:pPr marL="214313" indent="-214313"/>
            <a:r>
              <a:rPr lang="en-US" dirty="0"/>
              <a:t>If OSB &gt; 16% MC in walls, then strength reductions are required for multiple design properties</a:t>
            </a:r>
          </a:p>
          <a:p>
            <a:pPr marL="214313" indent="-214313"/>
            <a:r>
              <a:rPr lang="en-US" dirty="0" smtClean="0"/>
              <a:t>What </a:t>
            </a:r>
            <a:r>
              <a:rPr lang="en-US" dirty="0"/>
              <a:t>if MC cycles above 20% annually?  What about 25%?</a:t>
            </a:r>
          </a:p>
          <a:p>
            <a:pPr marL="214313" indent="-214313"/>
            <a:r>
              <a:rPr lang="en-US" dirty="0" smtClean="0"/>
              <a:t>In </a:t>
            </a:r>
            <a:r>
              <a:rPr lang="en-US" dirty="0"/>
              <a:t>practice, application of OSB in walls is generally assumed to be in a “dry” condition (below 16% MC).</a:t>
            </a:r>
          </a:p>
          <a:p>
            <a:endParaRPr lang="en-US" dirty="0"/>
          </a:p>
        </p:txBody>
      </p:sp>
      <p:pic>
        <p:nvPicPr>
          <p:cNvPr id="7" name="Picture 6"/>
          <p:cNvPicPr>
            <a:picLocks noChangeAspect="1"/>
          </p:cNvPicPr>
          <p:nvPr/>
        </p:nvPicPr>
        <p:blipFill rotWithShape="1">
          <a:blip r:embed="rId2"/>
          <a:srcRect l="14927" t="11576" r="34591" b="69410"/>
          <a:stretch/>
        </p:blipFill>
        <p:spPr>
          <a:xfrm>
            <a:off x="519904" y="1652889"/>
            <a:ext cx="5437193" cy="1151405"/>
          </a:xfrm>
          <a:prstGeom prst="rect">
            <a:avLst/>
          </a:prstGeom>
        </p:spPr>
      </p:pic>
      <p:pic>
        <p:nvPicPr>
          <p:cNvPr id="8" name="Picture 7"/>
          <p:cNvPicPr>
            <a:picLocks noChangeAspect="1"/>
          </p:cNvPicPr>
          <p:nvPr/>
        </p:nvPicPr>
        <p:blipFill rotWithShape="1">
          <a:blip r:embed="rId3"/>
          <a:srcRect l="60756" t="12456" r="16181" b="11664"/>
          <a:stretch/>
        </p:blipFill>
        <p:spPr>
          <a:xfrm>
            <a:off x="6019800" y="1643864"/>
            <a:ext cx="2490223" cy="4606376"/>
          </a:xfrm>
          <a:prstGeom prst="rect">
            <a:avLst/>
          </a:prstGeom>
        </p:spPr>
      </p:pic>
    </p:spTree>
    <p:extLst>
      <p:ext uri="{BB962C8B-B14F-4D97-AF65-F5344CB8AC3E}">
        <p14:creationId xmlns:p14="http://schemas.microsoft.com/office/powerpoint/2010/main" val="6706622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Hypothetical Criteria</a:t>
            </a:r>
            <a:endParaRPr lang="en-US" dirty="0"/>
          </a:p>
        </p:txBody>
      </p:sp>
      <p:sp>
        <p:nvSpPr>
          <p:cNvPr id="3" name="Content Placeholder 2"/>
          <p:cNvSpPr>
            <a:spLocks noGrp="1"/>
          </p:cNvSpPr>
          <p:nvPr>
            <p:ph sz="quarter" idx="1"/>
          </p:nvPr>
        </p:nvSpPr>
        <p:spPr>
          <a:xfrm>
            <a:off x="457200" y="1600200"/>
            <a:ext cx="8229600" cy="4648200"/>
          </a:xfrm>
        </p:spPr>
        <p:txBody>
          <a:bodyPr>
            <a:normAutofit fontScale="92500" lnSpcReduction="10000"/>
          </a:bodyPr>
          <a:lstStyle/>
          <a:p>
            <a:r>
              <a:rPr lang="en-US" dirty="0" smtClean="0"/>
              <a:t>Hypothetical criteria using vacuum pressure soak &amp; dry test:</a:t>
            </a:r>
          </a:p>
          <a:p>
            <a:pPr lvl="1"/>
            <a:r>
              <a:rPr lang="en-US" dirty="0" smtClean="0"/>
              <a:t>High Tolerance </a:t>
            </a:r>
          </a:p>
          <a:p>
            <a:pPr lvl="2"/>
            <a:r>
              <a:rPr lang="en-US" dirty="0" smtClean="0">
                <a:sym typeface="Wingdings" panose="05000000000000000000" pitchFamily="2" charset="2"/>
              </a:rPr>
              <a:t></a:t>
            </a:r>
            <a:r>
              <a:rPr lang="en-US" dirty="0" smtClean="0"/>
              <a:t>10 cycles w/ max 20% loss of strength 		</a:t>
            </a:r>
          </a:p>
          <a:p>
            <a:pPr lvl="2"/>
            <a:r>
              <a:rPr lang="en-US" dirty="0" smtClean="0">
                <a:sym typeface="Wingdings" panose="05000000000000000000" pitchFamily="2" charset="2"/>
              </a:rPr>
              <a:t></a:t>
            </a:r>
            <a:r>
              <a:rPr lang="en-US" dirty="0" smtClean="0"/>
              <a:t>25% max allowable moisture content </a:t>
            </a:r>
          </a:p>
          <a:p>
            <a:pPr lvl="1"/>
            <a:r>
              <a:rPr lang="en-US" dirty="0" smtClean="0"/>
              <a:t>Moderate</a:t>
            </a:r>
          </a:p>
          <a:p>
            <a:pPr lvl="2"/>
            <a:r>
              <a:rPr lang="en-US" dirty="0" smtClean="0">
                <a:sym typeface="Wingdings" panose="05000000000000000000" pitchFamily="2" charset="2"/>
              </a:rPr>
              <a:t></a:t>
            </a:r>
            <a:r>
              <a:rPr lang="en-US" dirty="0" smtClean="0"/>
              <a:t>10 cycles w/ max 35% loss 		</a:t>
            </a:r>
            <a:endParaRPr lang="en-US" dirty="0"/>
          </a:p>
          <a:p>
            <a:pPr lvl="2"/>
            <a:r>
              <a:rPr lang="en-US" dirty="0" smtClean="0">
                <a:sym typeface="Wingdings" panose="05000000000000000000" pitchFamily="2" charset="2"/>
              </a:rPr>
              <a:t></a:t>
            </a:r>
            <a:r>
              <a:rPr lang="en-US" dirty="0" smtClean="0"/>
              <a:t>20% max allowable moisture content</a:t>
            </a:r>
          </a:p>
          <a:p>
            <a:pPr lvl="1"/>
            <a:r>
              <a:rPr lang="en-US" dirty="0" smtClean="0"/>
              <a:t>Low Tolerance</a:t>
            </a:r>
          </a:p>
          <a:p>
            <a:pPr lvl="2"/>
            <a:r>
              <a:rPr lang="en-US" dirty="0" smtClean="0">
                <a:sym typeface="Wingdings" panose="05000000000000000000" pitchFamily="2" charset="2"/>
              </a:rPr>
              <a:t></a:t>
            </a:r>
            <a:r>
              <a:rPr lang="en-US" dirty="0" smtClean="0"/>
              <a:t>10 cycles w/ 50% or greater loss </a:t>
            </a:r>
          </a:p>
          <a:p>
            <a:pPr lvl="2"/>
            <a:r>
              <a:rPr lang="en-US" dirty="0" smtClean="0">
                <a:sym typeface="Wingdings" panose="05000000000000000000" pitchFamily="2" charset="2"/>
              </a:rPr>
              <a:t></a:t>
            </a:r>
            <a:r>
              <a:rPr lang="en-US" dirty="0" smtClean="0"/>
              <a:t>15% max allowable moisture content</a:t>
            </a:r>
          </a:p>
          <a:p>
            <a:endParaRPr lang="en-US" dirty="0"/>
          </a:p>
        </p:txBody>
      </p:sp>
    </p:spTree>
    <p:extLst>
      <p:ext uri="{BB962C8B-B14F-4D97-AF65-F5344CB8AC3E}">
        <p14:creationId xmlns:p14="http://schemas.microsoft.com/office/powerpoint/2010/main" val="22816543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Hypothetical Criteria</a:t>
            </a:r>
            <a:endParaRPr lang="en-US" dirty="0"/>
          </a:p>
        </p:txBody>
      </p:sp>
      <p:sp>
        <p:nvSpPr>
          <p:cNvPr id="3" name="Content Placeholder 2"/>
          <p:cNvSpPr>
            <a:spLocks noGrp="1"/>
          </p:cNvSpPr>
          <p:nvPr>
            <p:ph sz="quarter" idx="1"/>
          </p:nvPr>
        </p:nvSpPr>
        <p:spPr>
          <a:xfrm>
            <a:off x="457200" y="1600200"/>
            <a:ext cx="8229600" cy="4648200"/>
          </a:xfrm>
        </p:spPr>
        <p:txBody>
          <a:bodyPr>
            <a:normAutofit/>
          </a:bodyPr>
          <a:lstStyle/>
          <a:p>
            <a:r>
              <a:rPr lang="en-US" dirty="0" smtClean="0"/>
              <a:t>Based on modeling for 10th percentile design years (if based on an “average year” the max MC should be reduced)</a:t>
            </a:r>
          </a:p>
          <a:p>
            <a:r>
              <a:rPr lang="en-US" dirty="0" smtClean="0"/>
              <a:t>This criteria is intended to be used in conjunction with a separate design check using current (improved) mold criteria in ASHRAE 160.</a:t>
            </a:r>
          </a:p>
          <a:p>
            <a:endParaRPr lang="en-US" dirty="0"/>
          </a:p>
        </p:txBody>
      </p:sp>
    </p:spTree>
    <p:extLst>
      <p:ext uri="{BB962C8B-B14F-4D97-AF65-F5344CB8AC3E}">
        <p14:creationId xmlns:p14="http://schemas.microsoft.com/office/powerpoint/2010/main" val="33113376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Caveats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OSB qualification </a:t>
            </a:r>
            <a:r>
              <a:rPr lang="en-US" dirty="0"/>
              <a:t>per </a:t>
            </a:r>
            <a:r>
              <a:rPr lang="en-US" dirty="0" smtClean="0"/>
              <a:t>DOC/PS2 may implicitly allow for </a:t>
            </a:r>
            <a:r>
              <a:rPr lang="en-US" dirty="0"/>
              <a:t>some </a:t>
            </a:r>
            <a:r>
              <a:rPr lang="en-US" dirty="0" smtClean="0"/>
              <a:t>amount </a:t>
            </a:r>
            <a:r>
              <a:rPr lang="en-US" dirty="0"/>
              <a:t>of strength loss in end use </a:t>
            </a:r>
            <a:r>
              <a:rPr lang="en-US" dirty="0" smtClean="0"/>
              <a:t>(or </a:t>
            </a:r>
            <a:r>
              <a:rPr lang="en-US" dirty="0"/>
              <a:t>at </a:t>
            </a:r>
            <a:r>
              <a:rPr lang="en-US" dirty="0" smtClean="0"/>
              <a:t>least ensure some </a:t>
            </a:r>
            <a:r>
              <a:rPr lang="en-US" dirty="0"/>
              <a:t>resistance to </a:t>
            </a:r>
            <a:r>
              <a:rPr lang="en-US" dirty="0" smtClean="0"/>
              <a:t>it for temporary construction exposure conditions only). </a:t>
            </a:r>
          </a:p>
          <a:p>
            <a:r>
              <a:rPr lang="en-US" dirty="0" smtClean="0"/>
              <a:t>But</a:t>
            </a:r>
            <a:r>
              <a:rPr lang="en-US" dirty="0"/>
              <a:t>, structural design properties </a:t>
            </a:r>
            <a:r>
              <a:rPr lang="en-US" dirty="0" smtClean="0"/>
              <a:t>ARE still based </a:t>
            </a:r>
            <a:r>
              <a:rPr lang="en-US" dirty="0"/>
              <a:t>on “dry” (unaged) </a:t>
            </a:r>
            <a:r>
              <a:rPr lang="en-US" dirty="0" smtClean="0"/>
              <a:t>values unless a strength reduction adjustment is used for &gt;16%MC use conditions per APA D510, Section 4.5.2 </a:t>
            </a:r>
          </a:p>
          <a:p>
            <a:pPr lvl="1"/>
            <a:r>
              <a:rPr lang="en-US" dirty="0"/>
              <a:t>N</a:t>
            </a:r>
            <a:r>
              <a:rPr lang="en-US" dirty="0" smtClean="0"/>
              <a:t>ot commonly done as use inside a wall is usually assumed to be “dry”.</a:t>
            </a:r>
            <a:endParaRPr lang="en-US" dirty="0"/>
          </a:p>
        </p:txBody>
      </p:sp>
    </p:spTree>
    <p:extLst>
      <p:ext uri="{BB962C8B-B14F-4D97-AF65-F5344CB8AC3E}">
        <p14:creationId xmlns:p14="http://schemas.microsoft.com/office/powerpoint/2010/main" val="26968454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Caveats</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a:t>previous data seems to indicate </a:t>
            </a:r>
            <a:r>
              <a:rPr lang="en-US" dirty="0" smtClean="0"/>
              <a:t>OSB </a:t>
            </a:r>
            <a:r>
              <a:rPr lang="en-US" dirty="0"/>
              <a:t>strength </a:t>
            </a:r>
            <a:r>
              <a:rPr lang="en-US" dirty="0" smtClean="0"/>
              <a:t>loss due to moisture cycling </a:t>
            </a:r>
            <a:r>
              <a:rPr lang="en-US" dirty="0"/>
              <a:t>eventually stabilizes (levels-off</a:t>
            </a:r>
            <a:r>
              <a:rPr lang="en-US" dirty="0" smtClean="0"/>
              <a:t>) AT ~40% of the original dry/new value</a:t>
            </a:r>
          </a:p>
          <a:p>
            <a:pPr lvl="1"/>
            <a:r>
              <a:rPr lang="en-US" dirty="0" smtClean="0"/>
              <a:t>Assuming </a:t>
            </a:r>
            <a:r>
              <a:rPr lang="en-US" dirty="0"/>
              <a:t>there is no persistent biological </a:t>
            </a:r>
            <a:r>
              <a:rPr lang="en-US" dirty="0" smtClean="0"/>
              <a:t>activity (decay) </a:t>
            </a:r>
            <a:r>
              <a:rPr lang="en-US" dirty="0"/>
              <a:t>going on which the mold index criteria would tend to </a:t>
            </a:r>
            <a:r>
              <a:rPr lang="en-US" dirty="0" smtClean="0"/>
              <a:t>prevent.  </a:t>
            </a:r>
            <a:endParaRPr lang="en-US" dirty="0"/>
          </a:p>
        </p:txBody>
      </p:sp>
    </p:spTree>
    <p:extLst>
      <p:ext uri="{BB962C8B-B14F-4D97-AF65-F5344CB8AC3E}">
        <p14:creationId xmlns:p14="http://schemas.microsoft.com/office/powerpoint/2010/main" val="40318220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Caveats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Thus, depending on how a given material’s strength property is qualified for structural performance and how its degradation stabilizes under cyclic moisture aging, the above hypothetical criteria would need to be adjusted to properly assess a maximum moisture content for in-service moisture modeling </a:t>
            </a:r>
          </a:p>
          <a:p>
            <a:pPr lvl="1"/>
            <a:r>
              <a:rPr lang="en-US" dirty="0"/>
              <a:t>A</a:t>
            </a:r>
            <a:r>
              <a:rPr lang="en-US" dirty="0" smtClean="0"/>
              <a:t>void double-counting the impact of moisture cycle aging effects on standardized structural properties.</a:t>
            </a:r>
          </a:p>
          <a:p>
            <a:pPr lvl="1"/>
            <a:r>
              <a:rPr lang="en-US" dirty="0" smtClean="0"/>
              <a:t>Also needs to be coordinated with “wet service factor” adjustments of strength properties if “non-dry” conditions are allowed (or not controlled). </a:t>
            </a:r>
          </a:p>
        </p:txBody>
      </p:sp>
    </p:spTree>
    <p:extLst>
      <p:ext uri="{BB962C8B-B14F-4D97-AF65-F5344CB8AC3E}">
        <p14:creationId xmlns:p14="http://schemas.microsoft.com/office/powerpoint/2010/main" val="16882005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Caveats</a:t>
            </a:r>
            <a:endParaRPr lang="en-US" dirty="0"/>
          </a:p>
        </p:txBody>
      </p:sp>
      <p:sp>
        <p:nvSpPr>
          <p:cNvPr id="3" name="Content Placeholder 2"/>
          <p:cNvSpPr>
            <a:spLocks noGrp="1"/>
          </p:cNvSpPr>
          <p:nvPr>
            <p:ph sz="quarter" idx="1"/>
          </p:nvPr>
        </p:nvSpPr>
        <p:spPr/>
        <p:txBody>
          <a:bodyPr>
            <a:normAutofit/>
          </a:bodyPr>
          <a:lstStyle/>
          <a:p>
            <a:r>
              <a:rPr lang="en-US" dirty="0" smtClean="0"/>
              <a:t>Other things to consider -- Structural and serviceability related:  </a:t>
            </a:r>
          </a:p>
          <a:p>
            <a:pPr lvl="1"/>
            <a:r>
              <a:rPr lang="en-US" dirty="0" smtClean="0"/>
              <a:t>Shrink/swell</a:t>
            </a:r>
          </a:p>
          <a:p>
            <a:pPr lvl="1"/>
            <a:r>
              <a:rPr lang="en-US" dirty="0" smtClean="0"/>
              <a:t>Expansion/contraction </a:t>
            </a:r>
          </a:p>
          <a:p>
            <a:pPr lvl="1"/>
            <a:r>
              <a:rPr lang="en-US" dirty="0" smtClean="0"/>
              <a:t>Buckling</a:t>
            </a:r>
          </a:p>
          <a:p>
            <a:pPr lvl="1"/>
            <a:r>
              <a:rPr lang="en-US" dirty="0" smtClean="0"/>
              <a:t>Fastener withdrawal</a:t>
            </a:r>
          </a:p>
          <a:p>
            <a:pPr lvl="1"/>
            <a:r>
              <a:rPr lang="en-US" dirty="0"/>
              <a:t>S</a:t>
            </a:r>
            <a:r>
              <a:rPr lang="en-US" dirty="0" smtClean="0"/>
              <a:t>hear wall resistance impact</a:t>
            </a:r>
          </a:p>
          <a:p>
            <a:pPr lvl="1"/>
            <a:r>
              <a:rPr lang="en-US" dirty="0" smtClean="0"/>
              <a:t>Others?</a:t>
            </a:r>
            <a:endParaRPr lang="en-US" dirty="0"/>
          </a:p>
        </p:txBody>
      </p:sp>
    </p:spTree>
    <p:extLst>
      <p:ext uri="{BB962C8B-B14F-4D97-AF65-F5344CB8AC3E}">
        <p14:creationId xmlns:p14="http://schemas.microsoft.com/office/powerpoint/2010/main" val="18696159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Next?</a:t>
            </a:r>
            <a:endParaRPr lang="en-US" dirty="0"/>
          </a:p>
        </p:txBody>
      </p:sp>
      <p:sp>
        <p:nvSpPr>
          <p:cNvPr id="3" name="Content Placeholder 2"/>
          <p:cNvSpPr>
            <a:spLocks noGrp="1"/>
          </p:cNvSpPr>
          <p:nvPr>
            <p:ph sz="quarter" idx="1"/>
          </p:nvPr>
        </p:nvSpPr>
        <p:spPr/>
        <p:txBody>
          <a:bodyPr>
            <a:normAutofit fontScale="92500"/>
          </a:bodyPr>
          <a:lstStyle/>
          <a:p>
            <a:r>
              <a:rPr lang="en-US" dirty="0" smtClean="0"/>
              <a:t>Need a thorough literature review and research request (RTAR) for potential ASHRAE funding</a:t>
            </a:r>
          </a:p>
          <a:p>
            <a:pPr lvl="1"/>
            <a:r>
              <a:rPr lang="en-US" dirty="0" smtClean="0"/>
              <a:t>What research is on-going on this topic?</a:t>
            </a:r>
          </a:p>
          <a:p>
            <a:pPr lvl="2"/>
            <a:r>
              <a:rPr lang="en-US" dirty="0" smtClean="0"/>
              <a:t>DOE/BA is funding related research</a:t>
            </a:r>
          </a:p>
          <a:p>
            <a:r>
              <a:rPr lang="en-US" dirty="0" smtClean="0"/>
              <a:t>Questions/discussion?</a:t>
            </a:r>
          </a:p>
          <a:p>
            <a:pPr lvl="1"/>
            <a:r>
              <a:rPr lang="en-US" dirty="0" smtClean="0"/>
              <a:t>NOTES from ASHRAE 160 committee meeting:</a:t>
            </a:r>
          </a:p>
          <a:p>
            <a:pPr lvl="2"/>
            <a:r>
              <a:rPr lang="en-US" dirty="0"/>
              <a:t>R</a:t>
            </a:r>
            <a:r>
              <a:rPr lang="en-US" dirty="0" smtClean="0"/>
              <a:t>ecommends development of a draft RTAR (task group identified)</a:t>
            </a:r>
          </a:p>
          <a:p>
            <a:pPr lvl="2"/>
            <a:r>
              <a:rPr lang="en-US" dirty="0" smtClean="0"/>
              <a:t>Additional literature should be reviewed to expand/refine data provided in this presentation</a:t>
            </a:r>
            <a:endParaRPr lang="en-US" dirty="0"/>
          </a:p>
        </p:txBody>
      </p:sp>
    </p:spTree>
    <p:extLst>
      <p:ext uri="{BB962C8B-B14F-4D97-AF65-F5344CB8AC3E}">
        <p14:creationId xmlns:p14="http://schemas.microsoft.com/office/powerpoint/2010/main" val="34175316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Current ASHRAE 160 Provisions</a:t>
            </a:r>
            <a:endParaRPr lang="en-US" dirty="0"/>
          </a:p>
        </p:txBody>
      </p:sp>
      <p:sp>
        <p:nvSpPr>
          <p:cNvPr id="3" name="Content Placeholder 2"/>
          <p:cNvSpPr>
            <a:spLocks noGrp="1"/>
          </p:cNvSpPr>
          <p:nvPr>
            <p:ph sz="quarter" idx="1"/>
          </p:nvPr>
        </p:nvSpPr>
        <p:spPr>
          <a:xfrm>
            <a:off x="457200" y="1600200"/>
            <a:ext cx="8229600" cy="4525963"/>
          </a:xfrm>
        </p:spPr>
        <p:txBody>
          <a:bodyPr>
            <a:normAutofit fontScale="85000" lnSpcReduction="20000"/>
          </a:bodyPr>
          <a:lstStyle/>
          <a:p>
            <a:r>
              <a:rPr lang="en-US" dirty="0" smtClean="0"/>
              <a:t>4.1 – Initial moisture content = EMC80 (equilibrium Moisture content at 80%RH)</a:t>
            </a:r>
          </a:p>
          <a:p>
            <a:r>
              <a:rPr lang="en-US" dirty="0" smtClean="0"/>
              <a:t>Pass/Fail Criteria:</a:t>
            </a:r>
          </a:p>
          <a:p>
            <a:pPr lvl="1"/>
            <a:r>
              <a:rPr lang="en-US" dirty="0" smtClean="0"/>
              <a:t>6.1 – Mold index ≤ 3.0 (onset of visual mold growth)</a:t>
            </a:r>
          </a:p>
          <a:p>
            <a:pPr lvl="1"/>
            <a:r>
              <a:rPr lang="en-US" dirty="0" smtClean="0"/>
              <a:t>6.2 – corrosion (30-day avg. surface humidity of metal &lt; 80% RH)</a:t>
            </a:r>
          </a:p>
          <a:p>
            <a:r>
              <a:rPr lang="en-US" dirty="0" smtClean="0"/>
              <a:t>No material moisture content limit in relation to tolerance to moisture cycling</a:t>
            </a:r>
          </a:p>
          <a:p>
            <a:pPr lvl="1"/>
            <a:r>
              <a:rPr lang="en-US" dirty="0" smtClean="0"/>
              <a:t>Structural property impacts (bending strength, fastener withdrawal/shear, edge tear-out, etc.)</a:t>
            </a:r>
          </a:p>
          <a:p>
            <a:pPr lvl="1"/>
            <a:r>
              <a:rPr lang="en-US" dirty="0" smtClean="0"/>
              <a:t>Serviceability impacts (shrink/swell, expansion/contraction, buckling, spalling, freeze-thaw…)</a:t>
            </a:r>
          </a:p>
        </p:txBody>
      </p:sp>
    </p:spTree>
    <p:extLst>
      <p:ext uri="{BB962C8B-B14F-4D97-AF65-F5344CB8AC3E}">
        <p14:creationId xmlns:p14="http://schemas.microsoft.com/office/powerpoint/2010/main" val="42602912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Qualifier!</a:t>
            </a:r>
            <a:endParaRPr lang="en-US" dirty="0"/>
          </a:p>
        </p:txBody>
      </p:sp>
      <p:sp>
        <p:nvSpPr>
          <p:cNvPr id="3" name="Content Placeholder 2"/>
          <p:cNvSpPr>
            <a:spLocks noGrp="1"/>
          </p:cNvSpPr>
          <p:nvPr>
            <p:ph sz="quarter" idx="1"/>
          </p:nvPr>
        </p:nvSpPr>
        <p:spPr>
          <a:xfrm>
            <a:off x="457200" y="1600200"/>
            <a:ext cx="8229600" cy="4525963"/>
          </a:xfrm>
        </p:spPr>
        <p:txBody>
          <a:bodyPr>
            <a:normAutofit fontScale="70000" lnSpcReduction="20000"/>
          </a:bodyPr>
          <a:lstStyle/>
          <a:p>
            <a:r>
              <a:rPr lang="en-US" dirty="0" smtClean="0"/>
              <a:t>None of the data presented herein should be taken as a statement (good or bad) about OSB or any other material’s moisture tolerance. </a:t>
            </a:r>
          </a:p>
          <a:p>
            <a:pPr lvl="1"/>
            <a:r>
              <a:rPr lang="en-US" dirty="0" smtClean="0"/>
              <a:t>OSB is the primary wall and roof sheathing in the market today</a:t>
            </a:r>
          </a:p>
          <a:p>
            <a:pPr lvl="1"/>
            <a:r>
              <a:rPr lang="en-US" dirty="0" smtClean="0"/>
              <a:t>Therefore there is </a:t>
            </a:r>
            <a:r>
              <a:rPr lang="en-US" dirty="0"/>
              <a:t>s</a:t>
            </a:r>
            <a:r>
              <a:rPr lang="en-US" dirty="0" smtClean="0"/>
              <a:t>ufficient laboratory and field data available to assess OSB performance</a:t>
            </a:r>
          </a:p>
          <a:p>
            <a:pPr lvl="1"/>
            <a:r>
              <a:rPr lang="en-US" dirty="0" smtClean="0"/>
              <a:t>Any material used inappropriately will cause problems.</a:t>
            </a:r>
          </a:p>
          <a:p>
            <a:r>
              <a:rPr lang="en-US" dirty="0" smtClean="0"/>
              <a:t>Neither is it meant to make a statement that one means of controlling moisture cycling in a wall assembly is better or worse than another. </a:t>
            </a:r>
          </a:p>
          <a:p>
            <a:pPr lvl="1"/>
            <a:r>
              <a:rPr lang="en-US" dirty="0"/>
              <a:t>A</a:t>
            </a:r>
            <a:r>
              <a:rPr lang="en-US" dirty="0" smtClean="0"/>
              <a:t>ny method done wrong will cause problems.</a:t>
            </a:r>
          </a:p>
          <a:p>
            <a:r>
              <a:rPr lang="en-US" dirty="0" smtClean="0"/>
              <a:t>This is a review of data on OSB performance (laboratory and field) </a:t>
            </a:r>
          </a:p>
          <a:p>
            <a:pPr lvl="1"/>
            <a:r>
              <a:rPr lang="en-US" dirty="0"/>
              <a:t>E</a:t>
            </a:r>
            <a:r>
              <a:rPr lang="en-US" dirty="0" smtClean="0"/>
              <a:t>xperience with OSB provides a reasonable basis for understanding the moisture tolerance of materials as it relates to in-service conditions for exterior wall sheathings</a:t>
            </a:r>
          </a:p>
        </p:txBody>
      </p:sp>
    </p:spTree>
    <p:extLst>
      <p:ext uri="{BB962C8B-B14F-4D97-AF65-F5344CB8AC3E}">
        <p14:creationId xmlns:p14="http://schemas.microsoft.com/office/powerpoint/2010/main" val="4282218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Data on Walls with Exterior Insulation</a:t>
            </a:r>
            <a:endParaRPr lang="en-US" dirty="0"/>
          </a:p>
        </p:txBody>
      </p:sp>
      <p:pic>
        <p:nvPicPr>
          <p:cNvPr id="8" name="Content Placeholder 7"/>
          <p:cNvPicPr>
            <a:picLocks noGrp="1" noChangeAspect="1"/>
          </p:cNvPicPr>
          <p:nvPr>
            <p:ph idx="1"/>
          </p:nvPr>
        </p:nvPicPr>
        <p:blipFill rotWithShape="1">
          <a:blip r:embed="rId2"/>
          <a:srcRect l="12118" t="10101" r="19695" b="5718"/>
          <a:stretch/>
        </p:blipFill>
        <p:spPr>
          <a:xfrm>
            <a:off x="1313288" y="1600200"/>
            <a:ext cx="6517424" cy="4525963"/>
          </a:xfrm>
        </p:spPr>
      </p:pic>
    </p:spTree>
    <p:extLst>
      <p:ext uri="{BB962C8B-B14F-4D97-AF65-F5344CB8AC3E}">
        <p14:creationId xmlns:p14="http://schemas.microsoft.com/office/powerpoint/2010/main" val="20710492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Data on Walls with Exterior Insulation</a:t>
            </a:r>
            <a:endParaRPr lang="en-US" dirty="0"/>
          </a:p>
        </p:txBody>
      </p:sp>
      <p:sp>
        <p:nvSpPr>
          <p:cNvPr id="7" name="Content Placeholder 6"/>
          <p:cNvSpPr>
            <a:spLocks noGrp="1"/>
          </p:cNvSpPr>
          <p:nvPr>
            <p:ph idx="1"/>
          </p:nvPr>
        </p:nvSpPr>
        <p:spPr/>
        <p:txBody>
          <a:bodyPr>
            <a:normAutofit fontScale="92500" lnSpcReduction="10000"/>
          </a:bodyPr>
          <a:lstStyle/>
          <a:p>
            <a:r>
              <a:rPr lang="en-US" dirty="0" smtClean="0">
                <a:hlinkClick r:id="rId2"/>
              </a:rPr>
              <a:t>ABTG RR No. 1410-03</a:t>
            </a:r>
            <a:endParaRPr lang="en-US" dirty="0" smtClean="0"/>
          </a:p>
          <a:p>
            <a:r>
              <a:rPr lang="en-US" dirty="0" smtClean="0"/>
              <a:t>Appropriate insulation ratio (IR) can protect moisture sensitive materials from high moisture cycling (the reverse also is seen when IR is too low for the design conditions). </a:t>
            </a:r>
          </a:p>
          <a:p>
            <a:r>
              <a:rPr lang="en-US" dirty="0" smtClean="0"/>
              <a:t>IR is defined here as the ratio of exterior continuous insulation to cavity insulation (Re/</a:t>
            </a:r>
            <a:r>
              <a:rPr lang="en-US" dirty="0" err="1" smtClean="0"/>
              <a:t>Ri</a:t>
            </a:r>
            <a:r>
              <a:rPr lang="en-US" dirty="0" smtClean="0"/>
              <a:t>).</a:t>
            </a:r>
          </a:p>
          <a:p>
            <a:r>
              <a:rPr lang="en-US" dirty="0" smtClean="0"/>
              <a:t>As the IR increases, materials to the interior of the exterior insulation experience less moisture and temperature cycling.</a:t>
            </a:r>
          </a:p>
        </p:txBody>
      </p:sp>
    </p:spTree>
    <p:extLst>
      <p:ext uri="{BB962C8B-B14F-4D97-AF65-F5344CB8AC3E}">
        <p14:creationId xmlns:p14="http://schemas.microsoft.com/office/powerpoint/2010/main" val="7455941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Data on Walls with Exterior Insulation</a:t>
            </a:r>
            <a:endParaRPr lang="en-US" dirty="0"/>
          </a:p>
        </p:txBody>
      </p:sp>
      <p:sp>
        <p:nvSpPr>
          <p:cNvPr id="7" name="Content Placeholder 6"/>
          <p:cNvSpPr>
            <a:spLocks noGrp="1"/>
          </p:cNvSpPr>
          <p:nvPr>
            <p:ph idx="1"/>
          </p:nvPr>
        </p:nvSpPr>
        <p:spPr/>
        <p:txBody>
          <a:bodyPr>
            <a:normAutofit/>
          </a:bodyPr>
          <a:lstStyle/>
          <a:p>
            <a:r>
              <a:rPr lang="en-US" dirty="0" smtClean="0"/>
              <a:t>Concept used in since 1995 in National Building Code of Canada (NBC) with Class I/II interior vapor retarders (VR) where low-perm (&lt; 1 perm) exterior materials are present. </a:t>
            </a:r>
          </a:p>
          <a:p>
            <a:r>
              <a:rPr lang="en-US" dirty="0" smtClean="0"/>
              <a:t>NBC exempts all WSPs. </a:t>
            </a:r>
          </a:p>
          <a:p>
            <a:r>
              <a:rPr lang="en-US" dirty="0" smtClean="0"/>
              <a:t>Same principle used in IRC/IBC for Class III VR with exterior insulation.</a:t>
            </a:r>
            <a:endParaRPr lang="en-US" dirty="0"/>
          </a:p>
        </p:txBody>
      </p:sp>
    </p:spTree>
    <p:extLst>
      <p:ext uri="{BB962C8B-B14F-4D97-AF65-F5344CB8AC3E}">
        <p14:creationId xmlns:p14="http://schemas.microsoft.com/office/powerpoint/2010/main" val="4222452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on </a:t>
            </a:r>
            <a:r>
              <a:rPr lang="en-US" dirty="0"/>
              <a:t>W</a:t>
            </a:r>
            <a:r>
              <a:rPr lang="en-US" dirty="0" smtClean="0"/>
              <a:t>alls without Exterior </a:t>
            </a:r>
            <a:r>
              <a:rPr lang="en-US" dirty="0"/>
              <a:t>I</a:t>
            </a:r>
            <a:r>
              <a:rPr lang="en-US" dirty="0" smtClean="0"/>
              <a:t>nsulation</a:t>
            </a:r>
            <a:endParaRPr lang="en-US" dirty="0"/>
          </a:p>
        </p:txBody>
      </p:sp>
      <p:sp>
        <p:nvSpPr>
          <p:cNvPr id="3" name="Content Placeholder 2"/>
          <p:cNvSpPr>
            <a:spLocks noGrp="1"/>
          </p:cNvSpPr>
          <p:nvPr>
            <p:ph sz="quarter" idx="1"/>
          </p:nvPr>
        </p:nvSpPr>
        <p:spPr>
          <a:xfrm>
            <a:off x="457200" y="1600200"/>
            <a:ext cx="8229600" cy="4525963"/>
          </a:xfrm>
        </p:spPr>
        <p:txBody>
          <a:bodyPr>
            <a:normAutofit fontScale="70000" lnSpcReduction="20000"/>
          </a:bodyPr>
          <a:lstStyle/>
          <a:p>
            <a:r>
              <a:rPr lang="en-US" dirty="0" smtClean="0"/>
              <a:t>HIRL (2013)* – test hut</a:t>
            </a:r>
          </a:p>
          <a:p>
            <a:pPr lvl="1"/>
            <a:r>
              <a:rPr lang="en-US" dirty="0" smtClean="0"/>
              <a:t>Climate Zone (CZ) 4 </a:t>
            </a:r>
          </a:p>
          <a:p>
            <a:pPr lvl="1"/>
            <a:r>
              <a:rPr lang="en-US" dirty="0" smtClean="0"/>
              <a:t>Mild winters (lower than average)</a:t>
            </a:r>
          </a:p>
          <a:p>
            <a:pPr lvl="1"/>
            <a:r>
              <a:rPr lang="en-US" dirty="0" smtClean="0"/>
              <a:t>RH=55% per ASHRAE 160</a:t>
            </a:r>
          </a:p>
          <a:p>
            <a:r>
              <a:rPr lang="en-US" dirty="0" smtClean="0"/>
              <a:t>Walls with Class III VR (paint) on Interior </a:t>
            </a:r>
            <a:endParaRPr lang="en-US" dirty="0"/>
          </a:p>
          <a:p>
            <a:pPr lvl="1"/>
            <a:r>
              <a:rPr lang="en-US" dirty="0" smtClean="0"/>
              <a:t>34 perm(dry cup); </a:t>
            </a:r>
          </a:p>
          <a:p>
            <a:pPr lvl="1"/>
            <a:r>
              <a:rPr lang="en-US" dirty="0" smtClean="0"/>
              <a:t>7/16” OSB - 1.4perm(Wet Cup) and vented siding with high-perm WRB </a:t>
            </a:r>
            <a:r>
              <a:rPr lang="en-US" dirty="0"/>
              <a:t>w</a:t>
            </a:r>
            <a:r>
              <a:rPr lang="en-US" dirty="0" smtClean="0"/>
              <a:t>rap on exterior</a:t>
            </a:r>
          </a:p>
          <a:p>
            <a:pPr lvl="1"/>
            <a:r>
              <a:rPr lang="en-US" dirty="0" smtClean="0"/>
              <a:t>OSB </a:t>
            </a:r>
            <a:r>
              <a:rPr lang="en-US" dirty="0"/>
              <a:t>M</a:t>
            </a:r>
            <a:r>
              <a:rPr lang="en-US" dirty="0" smtClean="0"/>
              <a:t>C = 23-25% over most of winter and into spring</a:t>
            </a:r>
          </a:p>
          <a:p>
            <a:r>
              <a:rPr lang="en-US" dirty="0" smtClean="0"/>
              <a:t>Walls similar to above, but with Class II VR</a:t>
            </a:r>
          </a:p>
          <a:p>
            <a:pPr lvl="1"/>
            <a:r>
              <a:rPr lang="en-US" dirty="0" smtClean="0"/>
              <a:t>OSB MC &lt; 20%</a:t>
            </a:r>
          </a:p>
          <a:p>
            <a:r>
              <a:rPr lang="en-US" dirty="0" smtClean="0"/>
              <a:t>Comparative: Walls similar to above, but with Class II VR and exterior CI</a:t>
            </a:r>
          </a:p>
          <a:p>
            <a:pPr lvl="1"/>
            <a:r>
              <a:rPr lang="en-US" dirty="0" smtClean="0"/>
              <a:t>OSB MC &lt; 15%</a:t>
            </a:r>
          </a:p>
        </p:txBody>
      </p:sp>
      <p:sp>
        <p:nvSpPr>
          <p:cNvPr id="4" name="TextBox 3"/>
          <p:cNvSpPr txBox="1"/>
          <p:nvPr/>
        </p:nvSpPr>
        <p:spPr>
          <a:xfrm>
            <a:off x="762000" y="5943600"/>
            <a:ext cx="7341177" cy="577081"/>
          </a:xfrm>
          <a:prstGeom prst="rect">
            <a:avLst/>
          </a:prstGeom>
          <a:noFill/>
        </p:spPr>
        <p:txBody>
          <a:bodyPr wrap="square" rtlCol="0">
            <a:spAutoFit/>
          </a:bodyPr>
          <a:lstStyle/>
          <a:p>
            <a:r>
              <a:rPr lang="en-US" sz="900" dirty="0"/>
              <a:t>*</a:t>
            </a:r>
            <a:r>
              <a:rPr lang="en-US" sz="1050" dirty="0"/>
              <a:t>HIRL (2013). Characterization of the Moisture Performance of Energy-Efficient and Conventional Light-Frame Wood Wall Systems, prepared for USDA/FPL (Joint Venture Agreement 12-JV-11111136-070) by Home Innovation Research Labs, Inc., Upper Marlboro, MD. November 2013. </a:t>
            </a:r>
          </a:p>
        </p:txBody>
      </p:sp>
    </p:spTree>
    <p:extLst>
      <p:ext uri="{BB962C8B-B14F-4D97-AF65-F5344CB8AC3E}">
        <p14:creationId xmlns:p14="http://schemas.microsoft.com/office/powerpoint/2010/main" val="35598324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on </a:t>
            </a:r>
            <a:r>
              <a:rPr lang="en-US" dirty="0"/>
              <a:t>W</a:t>
            </a:r>
            <a:r>
              <a:rPr lang="en-US" dirty="0" smtClean="0"/>
              <a:t>alls without Exterior </a:t>
            </a:r>
            <a:r>
              <a:rPr lang="en-US" dirty="0"/>
              <a:t>I</a:t>
            </a:r>
            <a:r>
              <a:rPr lang="en-US" dirty="0" smtClean="0"/>
              <a:t>nsulation</a:t>
            </a:r>
            <a:endParaRPr lang="en-US" dirty="0"/>
          </a:p>
        </p:txBody>
      </p:sp>
      <p:sp>
        <p:nvSpPr>
          <p:cNvPr id="3" name="Content Placeholder 2"/>
          <p:cNvSpPr>
            <a:spLocks noGrp="1"/>
          </p:cNvSpPr>
          <p:nvPr>
            <p:ph sz="quarter" idx="1"/>
          </p:nvPr>
        </p:nvSpPr>
        <p:spPr>
          <a:xfrm>
            <a:off x="457200" y="1600200"/>
            <a:ext cx="8229600" cy="4525963"/>
          </a:xfrm>
        </p:spPr>
        <p:txBody>
          <a:bodyPr>
            <a:normAutofit fontScale="85000" lnSpcReduction="20000"/>
          </a:bodyPr>
          <a:lstStyle/>
          <a:p>
            <a:r>
              <a:rPr lang="en-US" dirty="0" smtClean="0"/>
              <a:t>OSB in walls with </a:t>
            </a:r>
            <a:r>
              <a:rPr lang="en-US" dirty="0"/>
              <a:t>C</a:t>
            </a:r>
            <a:r>
              <a:rPr lang="en-US" dirty="0" smtClean="0"/>
              <a:t>lass III VR (MC = 23-25%) experienced 19% differential loss of structural bending capacity over two winter cycles relative to OSB samples from walls with Class II VR (MC&lt;20%).</a:t>
            </a:r>
          </a:p>
          <a:p>
            <a:pPr lvl="1"/>
            <a:r>
              <a:rPr lang="en-US" dirty="0" smtClean="0"/>
              <a:t>Reference is OSB in wall with Class II VR (which was also exposed to some level of MC cycling</a:t>
            </a:r>
          </a:p>
          <a:p>
            <a:pPr lvl="1"/>
            <a:r>
              <a:rPr lang="en-US" dirty="0" smtClean="0"/>
              <a:t>Thus, </a:t>
            </a:r>
            <a:r>
              <a:rPr lang="en-US" dirty="0"/>
              <a:t>a</a:t>
            </a:r>
            <a:r>
              <a:rPr lang="en-US" dirty="0" smtClean="0"/>
              <a:t>ctual strength loss (relative to unexposed, dry OSB) was probably greater.</a:t>
            </a:r>
          </a:p>
          <a:p>
            <a:pPr lvl="1"/>
            <a:r>
              <a:rPr lang="en-US" dirty="0" smtClean="0"/>
              <a:t>Bending capacity is a proxy for other structural properties (USDA/FPL wood handbook)</a:t>
            </a:r>
          </a:p>
          <a:p>
            <a:r>
              <a:rPr lang="en-US" dirty="0" smtClean="0"/>
              <a:t>All of the above walls are considered code-compliant (even though performance is very different)</a:t>
            </a:r>
            <a:endParaRPr lang="en-US" dirty="0"/>
          </a:p>
        </p:txBody>
      </p:sp>
    </p:spTree>
    <p:extLst>
      <p:ext uri="{BB962C8B-B14F-4D97-AF65-F5344CB8AC3E}">
        <p14:creationId xmlns:p14="http://schemas.microsoft.com/office/powerpoint/2010/main" val="1931848646"/>
      </p:ext>
    </p:extLst>
  </p:cSld>
  <p:clrMapOvr>
    <a:masterClrMapping/>
  </p:clrMapOvr>
  <p:timing>
    <p:tnLst>
      <p:par>
        <p:cTn id="1" dur="indefinite" restart="never" nodeType="tmRoot"/>
      </p:par>
    </p:tnLst>
  </p:timing>
</p:sld>
</file>

<file path=ppt/theme/theme1.xml><?xml version="1.0" encoding="utf-8"?>
<a:theme xmlns:a="http://schemas.openxmlformats.org/drawingml/2006/main" name="ABTG PP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29861</TotalTime>
  <Words>2389</Words>
  <Application>Microsoft Office PowerPoint</Application>
  <PresentationFormat>On-screen Show (4:3)</PresentationFormat>
  <Paragraphs>180</Paragraphs>
  <Slides>29</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29</vt:i4>
      </vt:variant>
    </vt:vector>
  </HeadingPairs>
  <TitlesOfParts>
    <vt:vector size="39" baseType="lpstr">
      <vt:lpstr>ＭＳ Ｐゴシック</vt:lpstr>
      <vt:lpstr>Yu Gothic</vt:lpstr>
      <vt:lpstr>Yu Gothic Medium</vt:lpstr>
      <vt:lpstr>Arial</vt:lpstr>
      <vt:lpstr>Calibri</vt:lpstr>
      <vt:lpstr>Calibri Light</vt:lpstr>
      <vt:lpstr>Segoe UI</vt:lpstr>
      <vt:lpstr>Wingdings</vt:lpstr>
      <vt:lpstr>ABTG PP Template</vt:lpstr>
      <vt:lpstr>Custom Design</vt:lpstr>
      <vt:lpstr>Tolerable Moisture Content of Materials Is a Criteria Needed for ASHRAE 160?</vt:lpstr>
      <vt:lpstr>PowerPoint Presentation</vt:lpstr>
      <vt:lpstr>Current ASHRAE 160 Provisions</vt:lpstr>
      <vt:lpstr>Important Qualifier!</vt:lpstr>
      <vt:lpstr>Data on Walls with Exterior Insulation</vt:lpstr>
      <vt:lpstr>Data on Walls with Exterior Insulation</vt:lpstr>
      <vt:lpstr>Data on Walls with Exterior Insulation</vt:lpstr>
      <vt:lpstr>Data on Walls without Exterior Insulation</vt:lpstr>
      <vt:lpstr>Data on Walls without Exterior Insulation</vt:lpstr>
      <vt:lpstr>More Data</vt:lpstr>
      <vt:lpstr>More Data</vt:lpstr>
      <vt:lpstr>More Data</vt:lpstr>
      <vt:lpstr>More Data</vt:lpstr>
      <vt:lpstr>More Data</vt:lpstr>
      <vt:lpstr>More Data</vt:lpstr>
      <vt:lpstr>More Data</vt:lpstr>
      <vt:lpstr>More Data</vt:lpstr>
      <vt:lpstr>Material standard for OSB</vt:lpstr>
      <vt:lpstr>Material standard for OSB</vt:lpstr>
      <vt:lpstr>WSP Moisture Cycling vs MOR Study</vt:lpstr>
      <vt:lpstr>WSP Moisture Cycling vs MOR Study</vt:lpstr>
      <vt:lpstr>APA D510 Panel design Specification</vt:lpstr>
      <vt:lpstr>Hypothetical Criteria</vt:lpstr>
      <vt:lpstr>Hypothetical Criteria</vt:lpstr>
      <vt:lpstr>Caveats</vt:lpstr>
      <vt:lpstr>Caveats</vt:lpstr>
      <vt:lpstr>Caveats</vt:lpstr>
      <vt:lpstr>Caveats</vt:lpstr>
      <vt:lpstr>What Next?</vt:lpstr>
    </vt:vector>
  </TitlesOfParts>
  <Company>Qualtim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Tolerable Moisture Content of Materials</dc:title>
  <dc:creator>Jay Crandell</dc:creator>
  <cp:lastModifiedBy>Mindy Caldwell</cp:lastModifiedBy>
  <cp:revision>513</cp:revision>
  <cp:lastPrinted>2016-01-15T04:04:16Z</cp:lastPrinted>
  <dcterms:created xsi:type="dcterms:W3CDTF">2012-03-08T20:00:13Z</dcterms:created>
  <dcterms:modified xsi:type="dcterms:W3CDTF">2021-08-19T22:00:46Z</dcterms:modified>
</cp:coreProperties>
</file>