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90"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58" r:id="rId3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p:cViewPr varScale="1">
        <p:scale>
          <a:sx n="152" d="100"/>
          <a:sy n="152" d="100"/>
        </p:scale>
        <p:origin x="480" y="13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1.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srcRect l="3189" r="4896"/>
          <a:stretch/>
        </p:blipFill>
        <p:spPr>
          <a:xfrm>
            <a:off x="0" y="1642383"/>
            <a:ext cx="9144000" cy="1834242"/>
          </a:xfrm>
          <a:prstGeom prst="rect">
            <a:avLst/>
          </a:prstGeom>
        </p:spPr>
      </p:pic>
      <p:pic>
        <p:nvPicPr>
          <p:cNvPr id="1028" name="Picture 4" descr="http://www.appliedbuildingtech.com/sites/default/files/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53072" y="3640679"/>
            <a:ext cx="1437022" cy="121707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ctrTitle"/>
          </p:nvPr>
        </p:nvSpPr>
        <p:spPr>
          <a:xfrm>
            <a:off x="228600" y="214313"/>
            <a:ext cx="8686800" cy="826889"/>
          </a:xfrm>
        </p:spPr>
        <p:txBody>
          <a:bodyPr>
            <a:noAutofit/>
          </a:bodyPr>
          <a:lstStyle>
            <a:lvl1pPr algn="l">
              <a:defRPr sz="3200" b="1">
                <a:solidFill>
                  <a:schemeClr val="tx1">
                    <a:lumMod val="50000"/>
                    <a:lumOff val="50000"/>
                  </a:schemeClr>
                </a:solidFill>
              </a:defRPr>
            </a:lvl1pPr>
          </a:lstStyle>
          <a:p>
            <a:r>
              <a:rPr lang="en-US" smtClean="0"/>
              <a:t>Click to edit Master title style</a:t>
            </a:r>
            <a:endParaRPr lang="en-US" dirty="0"/>
          </a:p>
        </p:txBody>
      </p:sp>
      <p:pic>
        <p:nvPicPr>
          <p:cNvPr id="1034" name="Picture 10" descr="A white modern apartment building in Berlin"/>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
          <a:stretch/>
        </p:blipFill>
        <p:spPr bwMode="auto">
          <a:xfrm>
            <a:off x="5410200" y="1638300"/>
            <a:ext cx="3733800"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7976" y="3390900"/>
            <a:ext cx="9159119" cy="1905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25"/>
          <p:cNvSpPr>
            <a:spLocks noGrp="1"/>
          </p:cNvSpPr>
          <p:nvPr>
            <p:ph type="body" sz="quarter" idx="10" hasCustomPrompt="1"/>
          </p:nvPr>
        </p:nvSpPr>
        <p:spPr>
          <a:xfrm>
            <a:off x="228600" y="1809750"/>
            <a:ext cx="4953000" cy="1417096"/>
          </a:xfrm>
        </p:spPr>
        <p:txBody>
          <a:bodyPr anchor="ctr"/>
          <a:lstStyle>
            <a:lvl1pPr marL="0" indent="0" algn="r">
              <a:buNone/>
              <a:defRPr sz="2400" b="1">
                <a:solidFill>
                  <a:schemeClr val="bg1">
                    <a:lumMod val="85000"/>
                  </a:schemeClr>
                </a:solidFill>
              </a:defRPr>
            </a:lvl1pPr>
          </a:lstStyle>
          <a:p>
            <a:pPr lvl="0"/>
            <a:r>
              <a:rPr lang="en-US" dirty="0" smtClean="0"/>
              <a:t>Click to add subtitle</a:t>
            </a:r>
            <a:endParaRPr lang="en-US" dirty="0"/>
          </a:p>
        </p:txBody>
      </p:sp>
    </p:spTree>
    <p:extLst>
      <p:ext uri="{BB962C8B-B14F-4D97-AF65-F5344CB8AC3E}">
        <p14:creationId xmlns:p14="http://schemas.microsoft.com/office/powerpoint/2010/main" val="4232743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Usage Language (Slide 2)">
    <p:spTree>
      <p:nvGrpSpPr>
        <p:cNvPr id="1" name=""/>
        <p:cNvGrpSpPr/>
        <p:nvPr/>
      </p:nvGrpSpPr>
      <p:grpSpPr>
        <a:xfrm>
          <a:off x="0" y="0"/>
          <a:ext cx="0" cy="0"/>
          <a:chOff x="0" y="0"/>
          <a:chExt cx="0" cy="0"/>
        </a:xfrm>
      </p:grpSpPr>
      <p:grpSp>
        <p:nvGrpSpPr>
          <p:cNvPr id="4" name="Group 3"/>
          <p:cNvGrpSpPr/>
          <p:nvPr userDrawn="1"/>
        </p:nvGrpSpPr>
        <p:grpSpPr>
          <a:xfrm>
            <a:off x="0" y="469557"/>
            <a:ext cx="9144000" cy="4673943"/>
            <a:chOff x="0" y="626076"/>
            <a:chExt cx="12192000" cy="6231924"/>
          </a:xfrm>
        </p:grpSpPr>
        <p:sp>
          <p:nvSpPr>
            <p:cNvPr id="6" name="Rectangle 5"/>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3457739" y="6037487"/>
              <a:ext cx="5288200" cy="369332"/>
            </a:xfrm>
            <a:prstGeom prst="rect">
              <a:avLst/>
            </a:prstGeom>
            <a:noFill/>
          </p:spPr>
          <p:txBody>
            <a:bodyPr wrap="none" rtlCol="0">
              <a:spAutoFit/>
            </a:bodyPr>
            <a:lstStyle/>
            <a:p>
              <a:pPr algn="ct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Copyright ©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2018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49" indent="0" algn="l">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reliable design and installation of foam sheathing. ABTG’s educational program work </a:t>
              </a:r>
              <a:r>
                <a:rPr lang="en-US" sz="1350" dirty="0" smtClean="0">
                  <a:latin typeface="Yu Gothic" panose="020B0400000000000000" pitchFamily="34" charset="-128"/>
                  <a:ea typeface="Yu Gothic" panose="020B0400000000000000" pitchFamily="34" charset="-128"/>
                </a:rPr>
                <a:t>with </a:t>
              </a:r>
              <a:r>
                <a:rPr lang="en-US" sz="1350" dirty="0" smtClean="0">
                  <a:latin typeface="Yu Gothic" panose="020B0400000000000000" pitchFamily="34" charset="-128"/>
                  <a:ea typeface="Yu Gothic" panose="020B0400000000000000" pitchFamily="34" charset="-128"/>
                </a:rPr>
                <a:t>respect to foam sheathing is supported by 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of </a:t>
              </a:r>
              <a:r>
                <a:rPr lang="en-US" sz="1350" dirty="0" smtClean="0">
                  <a:latin typeface="Yu Gothic" panose="020B0400000000000000" pitchFamily="34" charset="-128"/>
                  <a:ea typeface="Yu Gothic" panose="020B0400000000000000" pitchFamily="34" charset="-128"/>
                </a:rPr>
                <a:t>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sng"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r>
                <a:rPr lang="en-US" sz="1350" dirty="0" smtClean="0">
                  <a:latin typeface="Yu Gothic" panose="020B0400000000000000" pitchFamily="34" charset="-128"/>
                  <a:ea typeface="Yu Gothic" panose="020B0400000000000000" pitchFamily="34" charset="-128"/>
                </a:rPr>
                <a:t>.</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lnSpc>
                  <a:spcPct val="110000"/>
                </a:lnSpc>
                <a:buNone/>
              </a:pPr>
              <a:r>
                <a:rPr lang="en-US" sz="105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05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9"/>
              <a:ext cx="5953048" cy="954108"/>
            </a:xfrm>
            <a:prstGeom prst="rect">
              <a:avLst/>
            </a:prstGeom>
            <a:noFill/>
          </p:spPr>
          <p:txBody>
            <a:bodyPr wrap="square" rtlCol="0">
              <a:spAutoFit/>
            </a:bodyPr>
            <a:lstStyle/>
            <a:p>
              <a:pPr marL="57149"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userDrawn="1"/>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Tree>
    <p:extLst>
      <p:ext uri="{BB962C8B-B14F-4D97-AF65-F5344CB8AC3E}">
        <p14:creationId xmlns:p14="http://schemas.microsoft.com/office/powerpoint/2010/main" val="1636288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sage Languag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4584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age Language (Slide 2)">
    <p:spTree>
      <p:nvGrpSpPr>
        <p:cNvPr id="1" name=""/>
        <p:cNvGrpSpPr/>
        <p:nvPr/>
      </p:nvGrpSpPr>
      <p:grpSpPr>
        <a:xfrm>
          <a:off x="0" y="0"/>
          <a:ext cx="0" cy="0"/>
          <a:chOff x="0" y="0"/>
          <a:chExt cx="0" cy="0"/>
        </a:xfrm>
      </p:grpSpPr>
      <p:sp>
        <p:nvSpPr>
          <p:cNvPr id="6" name="Rectangle 5"/>
          <p:cNvSpPr/>
          <p:nvPr userDrawn="1"/>
        </p:nvSpPr>
        <p:spPr>
          <a:xfrm>
            <a:off x="-7976" y="4171950"/>
            <a:ext cx="9151976"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4988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191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123951"/>
            <a:ext cx="8229600" cy="2971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34931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4" name="Content Placeholder 3"/>
          <p:cNvSpPr>
            <a:spLocks noGrp="1"/>
          </p:cNvSpPr>
          <p:nvPr>
            <p:ph sz="half" idx="2"/>
          </p:nvPr>
        </p:nvSpPr>
        <p:spPr>
          <a:xfrm>
            <a:off x="4648200" y="1200153"/>
            <a:ext cx="4038600" cy="2971797"/>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575"/>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350"/>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125"/>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013"/>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342900" marR="0" lvl="1"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sp>
        <p:nvSpPr>
          <p:cNvPr id="15" name="Title 1"/>
          <p:cNvSpPr>
            <a:spLocks noGrp="1"/>
          </p:cNvSpPr>
          <p:nvPr>
            <p:ph type="title"/>
          </p:nvPr>
        </p:nvSpPr>
        <p:spPr>
          <a:xfrm>
            <a:off x="457200" y="152400"/>
            <a:ext cx="8229600" cy="819150"/>
          </a:xfrm>
        </p:spPr>
        <p:txBody>
          <a:bodyPr/>
          <a:lstStyle/>
          <a:p>
            <a:r>
              <a:rPr lang="en-US" smtClean="0"/>
              <a:t>Click to edit Master title style</a:t>
            </a:r>
            <a:endParaRPr lang="en-US"/>
          </a:p>
        </p:txBody>
      </p:sp>
    </p:spTree>
    <p:extLst>
      <p:ext uri="{BB962C8B-B14F-4D97-AF65-F5344CB8AC3E}">
        <p14:creationId xmlns:p14="http://schemas.microsoft.com/office/powerpoint/2010/main" val="3230370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8229600" cy="139064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2756850"/>
            <a:ext cx="8229600" cy="14151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8556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84387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141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kumimoji="0" lang="en-US" sz="3000" b="1" i="0" u="none" strike="noStrike" kern="1200" cap="none" spc="0" normalizeH="0" baseline="0" noProof="0" smtClean="0">
                <a:ln>
                  <a:noFill/>
                </a:ln>
                <a:solidFill>
                  <a:prstClr val="black"/>
                </a:solidFill>
                <a:effectLst/>
                <a:uLnTx/>
                <a:uFillTx/>
                <a:latin typeface="Yu Gothic" panose="020B0400000000000000" pitchFamily="34" charset="-128"/>
                <a:ea typeface="Yu Gothic" panose="020B0400000000000000" pitchFamily="34" charset="-128"/>
                <a:cs typeface="+mj-cs"/>
              </a:rPr>
              <a:t>Click to edit Master title style</a:t>
            </a:r>
            <a:endParaRPr lang="en-US" altLang="en-US" dirty="0" smtClean="0"/>
          </a:p>
        </p:txBody>
      </p:sp>
      <p:sp>
        <p:nvSpPr>
          <p:cNvPr id="1027" name="Text Placeholder 2"/>
          <p:cNvSpPr>
            <a:spLocks noGrp="1"/>
          </p:cNvSpPr>
          <p:nvPr>
            <p:ph type="body" idx="1"/>
          </p:nvPr>
        </p:nvSpPr>
        <p:spPr bwMode="auto">
          <a:xfrm>
            <a:off x="457200" y="12001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Yu Gothic" panose="020B0400000000000000" pitchFamily="34" charset="-128"/>
                <a:ea typeface="Yu Gothic" panose="020B0400000000000000" pitchFamily="34" charset="-128"/>
                <a:cs typeface="+mn-cs"/>
              </a:rPr>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a:pPr>
            <a:r>
              <a:rPr kumimoji="0" lang="en-US" sz="18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smtClean="0">
                <a:ln>
                  <a:noFill/>
                </a:ln>
                <a:solidFill>
                  <a:prstClr val="black"/>
                </a:solidFill>
                <a:effectLst/>
                <a:uLnTx/>
                <a:uFillTx/>
                <a:latin typeface="Yu Gothic Light" panose="020B0300000000000000" pitchFamily="34" charset="-128"/>
                <a:ea typeface="Yu Gothic Light" panose="020B0300000000000000" pitchFamily="34" charset="-128"/>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Yu Gothic Medium" panose="020B0500000000000000" pitchFamily="34" charset="-128"/>
                <a:ea typeface="Yu Gothic Medium" panose="020B0500000000000000" pitchFamily="34" charset="-128"/>
                <a:cs typeface="+mn-cs"/>
              </a:rPr>
              <a:t>Fifth level</a:t>
            </a:r>
            <a:endParaRPr kumimoji="0" lang="en-US" sz="1600" b="0" i="0" u="none" strike="noStrike" kern="1200" cap="none" spc="0" normalizeH="0" baseline="0" noProof="0" dirty="0">
              <a:ln>
                <a:noFill/>
              </a:ln>
              <a:solidFill>
                <a:prstClr val="black"/>
              </a:solidFill>
              <a:effectLst/>
              <a:uLnTx/>
              <a:uFillTx/>
              <a:latin typeface="Yu Gothic Medium" panose="020B0500000000000000" pitchFamily="34" charset="-128"/>
              <a:ea typeface="Yu Gothic Medium" panose="020B0500000000000000" pitchFamily="34" charset="-128"/>
              <a:cs typeface="+mn-cs"/>
            </a:endParaRPr>
          </a:p>
        </p:txBody>
      </p:sp>
      <p:pic>
        <p:nvPicPr>
          <p:cNvPr id="4" name="Picture 3"/>
          <p:cNvPicPr>
            <a:picLocks noChangeAspect="1"/>
          </p:cNvPicPr>
          <p:nvPr userDrawn="1"/>
        </p:nvPicPr>
        <p:blipFill rotWithShape="1">
          <a:blip r:embed="rId11"/>
          <a:srcRect t="48748" r="-28" b="13547"/>
          <a:stretch/>
        </p:blipFill>
        <p:spPr>
          <a:xfrm>
            <a:off x="0" y="4507264"/>
            <a:ext cx="9144000" cy="636236"/>
          </a:xfrm>
          <a:prstGeom prst="rect">
            <a:avLst/>
          </a:prstGeom>
        </p:spPr>
      </p:pic>
      <p:pic>
        <p:nvPicPr>
          <p:cNvPr id="5" name="Picture 4"/>
          <p:cNvPicPr>
            <a:picLocks noChangeAspect="1"/>
          </p:cNvPicPr>
          <p:nvPr userDrawn="1"/>
        </p:nvPicPr>
        <p:blipFill rotWithShape="1">
          <a:blip r:embed="rId12"/>
          <a:srcRect t="1" b="-824"/>
          <a:stretch/>
        </p:blipFill>
        <p:spPr>
          <a:xfrm>
            <a:off x="7978015" y="4161742"/>
            <a:ext cx="1089785" cy="93058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6" r:id="rId2"/>
    <p:sldLayoutId id="2147483675" r:id="rId3"/>
    <p:sldLayoutId id="2147483674" r:id="rId4"/>
    <p:sldLayoutId id="2147483662" r:id="rId5"/>
    <p:sldLayoutId id="2147483664" r:id="rId6"/>
    <p:sldLayoutId id="2147483672" r:id="rId7"/>
    <p:sldLayoutId id="2147483666" r:id="rId8"/>
    <p:sldLayoutId id="2147483667" r:id="rId9"/>
  </p:sldLayoutIdLst>
  <p:timing>
    <p:tnLst>
      <p:par>
        <p:cTn id="1" dur="indefinite" restart="never" nodeType="tmRoot"/>
      </p:par>
    </p:tnLst>
  </p:timing>
  <p:txStyles>
    <p:titleStyle>
      <a:lvl1pPr algn="l" rtl="0" eaLnBrk="1" fontAlgn="base" hangingPunct="1">
        <a:spcBef>
          <a:spcPct val="0"/>
        </a:spcBef>
        <a:spcAft>
          <a:spcPct val="0"/>
        </a:spcAft>
        <a:defRPr sz="2475" kern="1200">
          <a:solidFill>
            <a:schemeClr val="tx1">
              <a:lumMod val="50000"/>
              <a:lumOff val="50000"/>
            </a:schemeClr>
          </a:solidFill>
          <a:latin typeface="Yu Gothic" panose="020B0400000000000000" pitchFamily="34" charset="-128"/>
          <a:ea typeface="Yu Gothic" panose="020B0400000000000000" pitchFamily="34" charset="-128"/>
          <a:cs typeface="Arial" panose="020B0604020202020204" pitchFamily="34" charset="0"/>
        </a:defRPr>
      </a:lvl1pPr>
      <a:lvl2pPr algn="l" rtl="0" eaLnBrk="1" fontAlgn="base" hangingPunct="1">
        <a:spcBef>
          <a:spcPct val="0"/>
        </a:spcBef>
        <a:spcAft>
          <a:spcPct val="0"/>
        </a:spcAft>
        <a:defRPr sz="2475">
          <a:solidFill>
            <a:schemeClr val="bg1"/>
          </a:solidFill>
          <a:latin typeface="Calibri" pitchFamily="34" charset="0"/>
        </a:defRPr>
      </a:lvl2pPr>
      <a:lvl3pPr algn="l" rtl="0" eaLnBrk="1" fontAlgn="base" hangingPunct="1">
        <a:spcBef>
          <a:spcPct val="0"/>
        </a:spcBef>
        <a:spcAft>
          <a:spcPct val="0"/>
        </a:spcAft>
        <a:defRPr sz="2475">
          <a:solidFill>
            <a:schemeClr val="bg1"/>
          </a:solidFill>
          <a:latin typeface="Calibri" pitchFamily="34" charset="0"/>
        </a:defRPr>
      </a:lvl3pPr>
      <a:lvl4pPr algn="l" rtl="0" eaLnBrk="1" fontAlgn="base" hangingPunct="1">
        <a:spcBef>
          <a:spcPct val="0"/>
        </a:spcBef>
        <a:spcAft>
          <a:spcPct val="0"/>
        </a:spcAft>
        <a:defRPr sz="2475">
          <a:solidFill>
            <a:schemeClr val="bg1"/>
          </a:solidFill>
          <a:latin typeface="Calibri" pitchFamily="34" charset="0"/>
        </a:defRPr>
      </a:lvl4pPr>
      <a:lvl5pPr algn="l" rtl="0" eaLnBrk="1" fontAlgn="base" hangingPunct="1">
        <a:spcBef>
          <a:spcPct val="0"/>
        </a:spcBef>
        <a:spcAft>
          <a:spcPct val="0"/>
        </a:spcAft>
        <a:defRPr sz="2475">
          <a:solidFill>
            <a:schemeClr val="bg1"/>
          </a:solidFill>
          <a:latin typeface="Calibri" pitchFamily="34" charset="0"/>
        </a:defRPr>
      </a:lvl5pPr>
      <a:lvl6pPr marL="257175" algn="l" rtl="0" eaLnBrk="1" fontAlgn="base" hangingPunct="1">
        <a:spcBef>
          <a:spcPct val="0"/>
        </a:spcBef>
        <a:spcAft>
          <a:spcPct val="0"/>
        </a:spcAft>
        <a:defRPr sz="2475">
          <a:solidFill>
            <a:schemeClr val="bg1"/>
          </a:solidFill>
          <a:latin typeface="Calibri" pitchFamily="34" charset="0"/>
        </a:defRPr>
      </a:lvl6pPr>
      <a:lvl7pPr marL="514350" algn="l" rtl="0" eaLnBrk="1" fontAlgn="base" hangingPunct="1">
        <a:spcBef>
          <a:spcPct val="0"/>
        </a:spcBef>
        <a:spcAft>
          <a:spcPct val="0"/>
        </a:spcAft>
        <a:defRPr sz="2475">
          <a:solidFill>
            <a:schemeClr val="bg1"/>
          </a:solidFill>
          <a:latin typeface="Calibri" pitchFamily="34" charset="0"/>
        </a:defRPr>
      </a:lvl7pPr>
      <a:lvl8pPr marL="771525" algn="l" rtl="0" eaLnBrk="1" fontAlgn="base" hangingPunct="1">
        <a:spcBef>
          <a:spcPct val="0"/>
        </a:spcBef>
        <a:spcAft>
          <a:spcPct val="0"/>
        </a:spcAft>
        <a:defRPr sz="2475">
          <a:solidFill>
            <a:schemeClr val="bg1"/>
          </a:solidFill>
          <a:latin typeface="Calibri" pitchFamily="34" charset="0"/>
        </a:defRPr>
      </a:lvl8pPr>
      <a:lvl9pPr marL="1028700" algn="l" rtl="0" eaLnBrk="1" fontAlgn="base" hangingPunct="1">
        <a:spcBef>
          <a:spcPct val="0"/>
        </a:spcBef>
        <a:spcAft>
          <a:spcPct val="0"/>
        </a:spcAft>
        <a:defRPr sz="2475">
          <a:solidFill>
            <a:schemeClr val="bg1"/>
          </a:solidFill>
          <a:latin typeface="Calibri" pitchFamily="34" charset="0"/>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2000" kern="120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Yu Gothic Medium" panose="020B0500000000000000" pitchFamily="34" charset="-128"/>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1800" kern="1200">
          <a:solidFill>
            <a:schemeClr val="tx1"/>
          </a:solidFill>
          <a:latin typeface="Yu Gothic Light" panose="020B0300000000000000" pitchFamily="34" charset="-128"/>
          <a:ea typeface="Yu Gothic Light" panose="020B0300000000000000" pitchFamily="34" charset="-128"/>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kern="1200">
          <a:solidFill>
            <a:schemeClr val="tx1"/>
          </a:solidFill>
          <a:latin typeface="Yu Gothic Medium" panose="020B0500000000000000" pitchFamily="34" charset="-128"/>
          <a:ea typeface="Yu Gothic Medium" panose="020B0500000000000000" pitchFamily="34" charset="-128"/>
          <a:cs typeface="Arial" panose="020B0604020202020204"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hdl.handle.net/2027/mdp.39015027963845"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huduser.gov/portal/sites/default/files/pdf/Guide-Durability-by-Design.pdf" TargetMode="Externa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hyperlink" Target="https://www.huduser.gov/portal/sites/default/files/pdf/Guide-Durability-by-Design.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huduser.gov/portal/sites/default/files/pdf/Guide-Durability-by-Design.pdf"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situarchitecture.net/blog/?offset=1370719403000" TargetMode="External"/><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hyperlink" Target="https://web.archive.org/web/20110626022306/http:/epscentral.org/epsinfo/docs/Insect%20Protection%20of%20EPS%20Insulation%20-%20Cyndi%20Fink%20%5bCompatibil.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heroncayexecutivehome.com/index-i-construction-phase/framing-phase-1/" TargetMode="External"/><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hyperlink" Target="http://foundationhandbook.ornl.gov/handbook/section2-1.shtml" TargetMode="External"/><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continuousinsulation.org/residential-foundation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a:t>Termite Protection: </a:t>
            </a:r>
            <a:r>
              <a:rPr lang="en-US" sz="2800" dirty="0" smtClean="0"/>
              <a:t>Building </a:t>
            </a:r>
            <a:r>
              <a:rPr lang="en-US" sz="2800" dirty="0"/>
              <a:t>Code Provisions &amp; Recommended Improvements</a:t>
            </a:r>
          </a:p>
        </p:txBody>
      </p:sp>
      <p:sp>
        <p:nvSpPr>
          <p:cNvPr id="5" name="Text Placeholder 4"/>
          <p:cNvSpPr>
            <a:spLocks noGrp="1"/>
          </p:cNvSpPr>
          <p:nvPr>
            <p:ph type="body" sz="quarter" idx="10"/>
          </p:nvPr>
        </p:nvSpPr>
        <p:spPr/>
        <p:txBody>
          <a:bodyPr/>
          <a:lstStyle/>
          <a:p>
            <a:r>
              <a:rPr lang="en-US" dirty="0" smtClean="0"/>
              <a:t>Educational Overview</a:t>
            </a:r>
          </a:p>
          <a:p>
            <a:r>
              <a:rPr lang="en-US" dirty="0" smtClean="0"/>
              <a:t>Revised August 31, 2018</a:t>
            </a:r>
            <a:endParaRPr lang="en-US" dirty="0"/>
          </a:p>
        </p:txBody>
      </p:sp>
    </p:spTree>
    <p:extLst>
      <p:ext uri="{BB962C8B-B14F-4D97-AF65-F5344CB8AC3E}">
        <p14:creationId xmlns:p14="http://schemas.microsoft.com/office/powerpoint/2010/main" val="2725708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This Educational Program will summarize the available information on termite protection and suggest key general improvements to building code provisions, especially in the ‘very heavy’ termite risk zone</a:t>
            </a:r>
            <a:endParaRPr lang="en-US" dirty="0" smtClean="0"/>
          </a:p>
        </p:txBody>
      </p:sp>
      <p:pic>
        <p:nvPicPr>
          <p:cNvPr id="11" name="Content Placeholder 10"/>
          <p:cNvPicPr>
            <a:picLocks noGrp="1" noChangeAspect="1"/>
          </p:cNvPicPr>
          <p:nvPr>
            <p:ph sz="half" idx="2"/>
          </p:nvPr>
        </p:nvPicPr>
        <p:blipFill>
          <a:blip r:embed="rId2"/>
          <a:stretch>
            <a:fillRect/>
          </a:stretch>
        </p:blipFill>
        <p:spPr>
          <a:xfrm>
            <a:off x="4648200" y="1357313"/>
            <a:ext cx="4038600" cy="2657474"/>
          </a:xfrm>
        </p:spPr>
      </p:pic>
      <p:sp>
        <p:nvSpPr>
          <p:cNvPr id="2" name="Title 1"/>
          <p:cNvSpPr>
            <a:spLocks noGrp="1"/>
          </p:cNvSpPr>
          <p:nvPr>
            <p:ph type="title"/>
          </p:nvPr>
        </p:nvSpPr>
        <p:spPr/>
        <p:txBody>
          <a:bodyPr/>
          <a:lstStyle/>
          <a:p>
            <a:r>
              <a:rPr lang="en-US" smtClean="0"/>
              <a:t>Introduction</a:t>
            </a:r>
            <a:endParaRPr lang="en-US" dirty="0"/>
          </a:p>
        </p:txBody>
      </p:sp>
      <p:sp>
        <p:nvSpPr>
          <p:cNvPr id="7" name="Rectangle 6"/>
          <p:cNvSpPr/>
          <p:nvPr/>
        </p:nvSpPr>
        <p:spPr>
          <a:xfrm>
            <a:off x="4876800" y="3912903"/>
            <a:ext cx="3429000" cy="640047"/>
          </a:xfrm>
          <a:prstGeom prst="rect">
            <a:avLst/>
          </a:prstGeom>
        </p:spPr>
        <p:txBody>
          <a:bodyPr>
            <a:spAutoFit/>
          </a:bodyPr>
          <a:lstStyle/>
          <a:p>
            <a:pPr algn="ctr">
              <a:spcBef>
                <a:spcPts val="225"/>
              </a:spcBef>
            </a:pPr>
            <a:r>
              <a:rPr lang="en-US" sz="1013" dirty="0">
                <a:latin typeface="Arial Narrow" panose="020B0606020202030204" pitchFamily="34" charset="0"/>
                <a:ea typeface="Times New Roman" panose="02020603050405020304" pitchFamily="18" charset="0"/>
                <a:cs typeface="Times New Roman" panose="02020603050405020304" pitchFamily="18" charset="0"/>
              </a:rPr>
              <a:t>Termite Infestation Probability Map</a:t>
            </a:r>
          </a:p>
          <a:p>
            <a:pPr algn="ctr">
              <a:spcBef>
                <a:spcPts val="225"/>
              </a:spcBef>
            </a:pPr>
            <a:r>
              <a:rPr lang="en-US" sz="1013" dirty="0">
                <a:latin typeface="Arial Narrow" panose="020B0606020202030204" pitchFamily="34" charset="0"/>
                <a:ea typeface="Times New Roman" panose="02020603050405020304" pitchFamily="18" charset="0"/>
                <a:cs typeface="Times New Roman" panose="02020603050405020304" pitchFamily="18" charset="0"/>
              </a:rPr>
              <a:t>[</a:t>
            </a:r>
            <a:r>
              <a:rPr lang="en-US" sz="1013" i="1" dirty="0">
                <a:latin typeface="Arial Narrow" panose="020B0606020202030204" pitchFamily="34" charset="0"/>
                <a:ea typeface="Times New Roman" panose="02020603050405020304" pitchFamily="18" charset="0"/>
                <a:cs typeface="Times New Roman" panose="02020603050405020304" pitchFamily="18" charset="0"/>
              </a:rPr>
              <a:t>IRC</a:t>
            </a:r>
            <a:r>
              <a:rPr lang="en-US" sz="1013" dirty="0">
                <a:latin typeface="Arial Narrow" panose="020B0606020202030204" pitchFamily="34" charset="0"/>
                <a:ea typeface="Times New Roman" panose="02020603050405020304" pitchFamily="18" charset="0"/>
                <a:cs typeface="Times New Roman" panose="02020603050405020304" pitchFamily="18" charset="0"/>
              </a:rPr>
              <a:t> Figure R301.2]</a:t>
            </a:r>
          </a:p>
          <a:p>
            <a:pPr algn="ctr">
              <a:spcBef>
                <a:spcPts val="225"/>
              </a:spcBef>
            </a:pPr>
            <a:r>
              <a:rPr lang="en-US" sz="1200" u="sng" dirty="0">
                <a:solidFill>
                  <a:srgbClr val="C00000"/>
                </a:solidFill>
                <a:latin typeface="Arial Narrow" panose="020B0606020202030204" pitchFamily="34" charset="0"/>
                <a:ea typeface="Times New Roman" panose="02020603050405020304" pitchFamily="18" charset="0"/>
                <a:cs typeface="Times New Roman" panose="02020603050405020304" pitchFamily="18" charset="0"/>
              </a:rPr>
              <a:t>(emphasis added)</a:t>
            </a:r>
          </a:p>
        </p:txBody>
      </p:sp>
    </p:spTree>
    <p:extLst>
      <p:ext uri="{BB962C8B-B14F-4D97-AF65-F5344CB8AC3E}">
        <p14:creationId xmlns:p14="http://schemas.microsoft.com/office/powerpoint/2010/main" val="423423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The 2018 IRC includes provisions for termite protection, but there are some points of weakness in the code. </a:t>
            </a:r>
            <a:endParaRPr lang="en-US" dirty="0"/>
          </a:p>
        </p:txBody>
      </p:sp>
      <p:pic>
        <p:nvPicPr>
          <p:cNvPr id="9" name="Content Placeholder 8"/>
          <p:cNvPicPr>
            <a:picLocks noGrp="1" noChangeAspect="1"/>
          </p:cNvPicPr>
          <p:nvPr>
            <p:ph sz="half" idx="2"/>
          </p:nvPr>
        </p:nvPicPr>
        <p:blipFill>
          <a:blip r:embed="rId2"/>
          <a:stretch>
            <a:fillRect/>
          </a:stretch>
        </p:blipFill>
        <p:spPr>
          <a:xfrm>
            <a:off x="4648200" y="1239456"/>
            <a:ext cx="4038600" cy="2893188"/>
          </a:xfrm>
        </p:spPr>
      </p:pic>
      <p:sp>
        <p:nvSpPr>
          <p:cNvPr id="2" name="Title 1"/>
          <p:cNvSpPr>
            <a:spLocks noGrp="1"/>
          </p:cNvSpPr>
          <p:nvPr>
            <p:ph type="title"/>
          </p:nvPr>
        </p:nvSpPr>
        <p:spPr/>
        <p:txBody>
          <a:bodyPr/>
          <a:lstStyle/>
          <a:p>
            <a:r>
              <a:rPr lang="en-US" dirty="0" smtClean="0"/>
              <a:t>Building Code Provisions – IRC 2018</a:t>
            </a:r>
            <a:endParaRPr lang="en-US" dirty="0"/>
          </a:p>
        </p:txBody>
      </p:sp>
    </p:spTree>
    <p:extLst>
      <p:ext uri="{BB962C8B-B14F-4D97-AF65-F5344CB8AC3E}">
        <p14:creationId xmlns:p14="http://schemas.microsoft.com/office/powerpoint/2010/main" val="658450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One area to note is that the IRC permits, but does not require, the use of multiple methods of termite protection in conjunction.</a:t>
            </a:r>
          </a:p>
          <a:p>
            <a:r>
              <a:rPr lang="en-US" smtClean="0"/>
              <a:t>In practice, this means that termite shields are seldom used in new home construction, because most newly constructed homes receive chemical treatment.</a:t>
            </a:r>
          </a:p>
          <a:p>
            <a:r>
              <a:rPr lang="en-US" smtClean="0"/>
              <a:t>However, in high termite hazard zones, using multiple methods may be appropriate as a minimum practice. </a:t>
            </a:r>
            <a:endParaRPr lang="en-US" dirty="0"/>
          </a:p>
        </p:txBody>
      </p:sp>
      <p:pic>
        <p:nvPicPr>
          <p:cNvPr id="5" name="Content Placeholder 8"/>
          <p:cNvPicPr>
            <a:picLocks noGrp="1" noChangeAspect="1"/>
          </p:cNvPicPr>
          <p:nvPr>
            <p:ph sz="half" idx="2"/>
          </p:nvPr>
        </p:nvPicPr>
        <p:blipFill rotWithShape="1">
          <a:blip r:embed="rId2"/>
          <a:srcRect r="50943" b="36035"/>
          <a:stretch/>
        </p:blipFill>
        <p:spPr>
          <a:xfrm>
            <a:off x="5344082" y="1449862"/>
            <a:ext cx="2646835" cy="2472375"/>
          </a:xfrm>
        </p:spPr>
      </p:pic>
      <p:sp>
        <p:nvSpPr>
          <p:cNvPr id="2" name="Title 1"/>
          <p:cNvSpPr>
            <a:spLocks noGrp="1"/>
          </p:cNvSpPr>
          <p:nvPr>
            <p:ph type="title"/>
          </p:nvPr>
        </p:nvSpPr>
        <p:spPr/>
        <p:txBody>
          <a:bodyPr/>
          <a:lstStyle/>
          <a:p>
            <a:r>
              <a:rPr lang="en-US" dirty="0" smtClean="0"/>
              <a:t>Building Code Provisions – IRC 2018</a:t>
            </a:r>
            <a:endParaRPr lang="en-US" dirty="0"/>
          </a:p>
        </p:txBody>
      </p:sp>
    </p:spTree>
    <p:extLst>
      <p:ext uri="{BB962C8B-B14F-4D97-AF65-F5344CB8AC3E}">
        <p14:creationId xmlns:p14="http://schemas.microsoft.com/office/powerpoint/2010/main" val="118918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Another area to note is that Section R318.4 does not require protection of foam plastics, it just limits the location of their use and requires that they be located at least 6” above grade.</a:t>
            </a:r>
          </a:p>
          <a:p>
            <a:r>
              <a:rPr lang="en-US" smtClean="0"/>
              <a:t>The intent is to prevent the creation of a “hidden pathway” for termite infestation, but because hidden pathways exist in nearly all types of construction, these provisions do not adequately address the concern. </a:t>
            </a:r>
            <a:endParaRPr lang="en-US" dirty="0"/>
          </a:p>
        </p:txBody>
      </p:sp>
      <p:pic>
        <p:nvPicPr>
          <p:cNvPr id="5" name="Content Placeholder 8"/>
          <p:cNvPicPr>
            <a:picLocks noGrp="1" noChangeAspect="1"/>
          </p:cNvPicPr>
          <p:nvPr>
            <p:ph sz="half" idx="2"/>
          </p:nvPr>
        </p:nvPicPr>
        <p:blipFill rotWithShape="1">
          <a:blip r:embed="rId2"/>
          <a:srcRect l="51030" t="38394" r="-274" b="-2359"/>
          <a:stretch/>
        </p:blipFill>
        <p:spPr>
          <a:xfrm>
            <a:off x="5339037" y="1449862"/>
            <a:ext cx="2656925" cy="2472375"/>
          </a:xfrm>
        </p:spPr>
      </p:pic>
      <p:sp>
        <p:nvSpPr>
          <p:cNvPr id="2" name="Title 1"/>
          <p:cNvSpPr>
            <a:spLocks noGrp="1"/>
          </p:cNvSpPr>
          <p:nvPr>
            <p:ph type="title"/>
          </p:nvPr>
        </p:nvSpPr>
        <p:spPr/>
        <p:txBody>
          <a:bodyPr/>
          <a:lstStyle/>
          <a:p>
            <a:r>
              <a:rPr lang="en-US" dirty="0" smtClean="0"/>
              <a:t>Building Code Provisions – IRC 2018</a:t>
            </a:r>
            <a:endParaRPr lang="en-US" dirty="0"/>
          </a:p>
        </p:txBody>
      </p:sp>
    </p:spTree>
    <p:extLst>
      <p:ext uri="{BB962C8B-B14F-4D97-AF65-F5344CB8AC3E}">
        <p14:creationId xmlns:p14="http://schemas.microsoft.com/office/powerpoint/2010/main" val="1253304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Code Provisions – IRC 2018</a:t>
            </a:r>
            <a:endParaRPr lang="en-US" dirty="0"/>
          </a:p>
        </p:txBody>
      </p:sp>
      <p:sp>
        <p:nvSpPr>
          <p:cNvPr id="3" name="Content Placeholder 2"/>
          <p:cNvSpPr>
            <a:spLocks noGrp="1"/>
          </p:cNvSpPr>
          <p:nvPr>
            <p:ph sz="half" idx="1"/>
          </p:nvPr>
        </p:nvSpPr>
        <p:spPr/>
        <p:txBody>
          <a:bodyPr/>
          <a:lstStyle/>
          <a:p>
            <a:r>
              <a:rPr lang="en-US" smtClean="0"/>
              <a:t>A third point is that the code gives responsibility to the local jurisdiction to determine the need for termite protection – yet lacks definitive guidelines for assessing risk objectively.</a:t>
            </a:r>
          </a:p>
          <a:p>
            <a:r>
              <a:rPr lang="en-US" smtClean="0"/>
              <a:t>The IRC map may serve as a guide, however termite ecology depends on site characteristics in addition to general climate trends. </a:t>
            </a:r>
            <a:endParaRPr lang="en-US" dirty="0" smtClean="0"/>
          </a:p>
        </p:txBody>
      </p:sp>
      <p:pic>
        <p:nvPicPr>
          <p:cNvPr id="17" name="Content Placeholder 16"/>
          <p:cNvPicPr>
            <a:picLocks noGrp="1" noChangeAspect="1"/>
          </p:cNvPicPr>
          <p:nvPr>
            <p:ph sz="half" idx="2"/>
          </p:nvPr>
        </p:nvPicPr>
        <p:blipFill rotWithShape="1">
          <a:blip r:embed="rId2"/>
          <a:srcRect b="50909"/>
          <a:stretch/>
        </p:blipFill>
        <p:spPr>
          <a:xfrm>
            <a:off x="1438636" y="2757488"/>
            <a:ext cx="6266727" cy="1414462"/>
          </a:xfrm>
        </p:spPr>
      </p:pic>
      <p:pic>
        <p:nvPicPr>
          <p:cNvPr id="16" name="Content Placeholder 5" descr="Untitled-1"/>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6343650" y="2914650"/>
            <a:ext cx="1371600" cy="90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570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Despite being decades old, the </a:t>
            </a:r>
            <a:r>
              <a:rPr lang="en-US" smtClean="0">
                <a:hlinkClick r:id="rId2"/>
              </a:rPr>
              <a:t>1958 FHA Minimum Property Standard (MPS)</a:t>
            </a:r>
            <a:r>
              <a:rPr lang="en-US" smtClean="0"/>
              <a:t> was actually much more systematic and thorough in addressing the issue of termites. </a:t>
            </a:r>
          </a:p>
          <a:p>
            <a:r>
              <a:rPr lang="en-US" smtClean="0"/>
              <a:t>The MPS covers:</a:t>
            </a:r>
          </a:p>
          <a:p>
            <a:pPr lvl="1"/>
            <a:r>
              <a:rPr lang="en-US" smtClean="0"/>
              <a:t>The use of termiticides and termite shields </a:t>
            </a:r>
          </a:p>
          <a:p>
            <a:pPr lvl="1"/>
            <a:r>
              <a:rPr lang="en-US" smtClean="0"/>
              <a:t>Moisture protection of wood structural materials </a:t>
            </a:r>
          </a:p>
          <a:p>
            <a:pPr lvl="1"/>
            <a:r>
              <a:rPr lang="en-US" smtClean="0"/>
              <a:t>Semi-annual termite inspection requirements</a:t>
            </a:r>
          </a:p>
          <a:p>
            <a:pPr lvl="1"/>
            <a:r>
              <a:rPr lang="en-US" smtClean="0"/>
              <a:t>Specific instructions for determining the need for termite protection </a:t>
            </a:r>
          </a:p>
          <a:p>
            <a:endParaRPr lang="en-US" dirty="0" smtClean="0"/>
          </a:p>
        </p:txBody>
      </p:sp>
      <p:pic>
        <p:nvPicPr>
          <p:cNvPr id="7" name="Content Placeholder 6"/>
          <p:cNvPicPr>
            <a:picLocks noGrp="1" noChangeAspect="1"/>
          </p:cNvPicPr>
          <p:nvPr>
            <p:ph sz="half" idx="2"/>
          </p:nvPr>
        </p:nvPicPr>
        <p:blipFill>
          <a:blip r:embed="rId3"/>
          <a:stretch>
            <a:fillRect/>
          </a:stretch>
        </p:blipFill>
        <p:spPr>
          <a:xfrm>
            <a:off x="5445639" y="1200150"/>
            <a:ext cx="2443722" cy="2971800"/>
          </a:xfrm>
        </p:spPr>
      </p:pic>
      <p:sp>
        <p:nvSpPr>
          <p:cNvPr id="2" name="Title 1"/>
          <p:cNvSpPr>
            <a:spLocks noGrp="1"/>
          </p:cNvSpPr>
          <p:nvPr>
            <p:ph type="title"/>
          </p:nvPr>
        </p:nvSpPr>
        <p:spPr/>
        <p:txBody>
          <a:bodyPr/>
          <a:lstStyle/>
          <a:p>
            <a:r>
              <a:rPr lang="en-US" smtClean="0"/>
              <a:t>Building Code Provisions – 1958 FHA</a:t>
            </a:r>
            <a:endParaRPr lang="en-US" dirty="0"/>
          </a:p>
        </p:txBody>
      </p:sp>
    </p:spTree>
    <p:extLst>
      <p:ext uri="{BB962C8B-B14F-4D97-AF65-F5344CB8AC3E}">
        <p14:creationId xmlns:p14="http://schemas.microsoft.com/office/powerpoint/2010/main" val="2902520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dirty="0" smtClean="0"/>
              <a:t>Unlike the IRC, the MPS:</a:t>
            </a:r>
          </a:p>
          <a:p>
            <a:pPr lvl="1"/>
            <a:r>
              <a:rPr lang="en-US" dirty="0" smtClean="0"/>
              <a:t>Included detailed illustrations for application of termite shields and integration with use of foundation insulation</a:t>
            </a:r>
          </a:p>
          <a:p>
            <a:pPr lvl="1"/>
            <a:r>
              <a:rPr lang="en-US" dirty="0" smtClean="0"/>
              <a:t>Was based on sound science, namely a 1950’s National Academy of Sciences (NAS) study which included the expertise of a broad variety of experts, the results of which remain relevant today</a:t>
            </a:r>
          </a:p>
          <a:p>
            <a:r>
              <a:rPr lang="en-US" dirty="0" smtClean="0"/>
              <a:t>Although the NAS study did not recommend combinations of measures in even the most severe termite hazard regions, there was some apparent dissention on this matter among the NAS study participants. </a:t>
            </a:r>
          </a:p>
          <a:p>
            <a:pPr lvl="1"/>
            <a:endParaRPr lang="en-US" dirty="0" smtClean="0"/>
          </a:p>
          <a:p>
            <a:endParaRPr lang="en-US" dirty="0" smtClean="0"/>
          </a:p>
        </p:txBody>
      </p:sp>
      <p:pic>
        <p:nvPicPr>
          <p:cNvPr id="5" name="Content Placeholder 4"/>
          <p:cNvPicPr>
            <a:picLocks noGrp="1"/>
          </p:cNvPicPr>
          <p:nvPr>
            <p:ph sz="half" idx="2"/>
          </p:nvPr>
        </p:nvPicPr>
        <p:blipFill rotWithShape="1">
          <a:blip r:embed="rId2"/>
          <a:srcRect l="26419" t="12614" r="38557" b="10360"/>
          <a:stretch/>
        </p:blipFill>
        <p:spPr>
          <a:xfrm>
            <a:off x="5466355" y="1200150"/>
            <a:ext cx="2402290" cy="2971800"/>
          </a:xfrm>
        </p:spPr>
      </p:pic>
      <p:sp>
        <p:nvSpPr>
          <p:cNvPr id="2" name="Title 1"/>
          <p:cNvSpPr>
            <a:spLocks noGrp="1"/>
          </p:cNvSpPr>
          <p:nvPr>
            <p:ph type="title"/>
          </p:nvPr>
        </p:nvSpPr>
        <p:spPr/>
        <p:txBody>
          <a:bodyPr/>
          <a:lstStyle/>
          <a:p>
            <a:r>
              <a:rPr lang="en-US" smtClean="0"/>
              <a:t>Building Code Provisions – 1958 FHA</a:t>
            </a:r>
            <a:endParaRPr lang="en-US" dirty="0"/>
          </a:p>
        </p:txBody>
      </p:sp>
    </p:spTree>
    <p:extLst>
      <p:ext uri="{BB962C8B-B14F-4D97-AF65-F5344CB8AC3E}">
        <p14:creationId xmlns:p14="http://schemas.microsoft.com/office/powerpoint/2010/main" val="4174471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r>
              <a:rPr lang="en-US" dirty="0" smtClean="0"/>
              <a:t>The MPS provisions required termite protections as follows: </a:t>
            </a:r>
          </a:p>
          <a:p>
            <a:pPr lvl="1"/>
            <a:r>
              <a:rPr lang="en-US" dirty="0" smtClean="0"/>
              <a:t>Region 1 (“very heavy”) – in all types of foundation construction. </a:t>
            </a:r>
          </a:p>
          <a:p>
            <a:pPr lvl="1"/>
            <a:r>
              <a:rPr lang="en-US" dirty="0" smtClean="0"/>
              <a:t>Region 2 (“moderate-heavy”) – same as Region 1 “except in local areas of this region (i.e., the arid Southwest) where termites are known not to be a problem…” </a:t>
            </a:r>
          </a:p>
          <a:p>
            <a:r>
              <a:rPr lang="en-US" dirty="0" smtClean="0"/>
              <a:t>In other words, Region 2 was considered hazardous like Region 1 unless local data suggested otherwise. </a:t>
            </a:r>
          </a:p>
          <a:p>
            <a:r>
              <a:rPr lang="en-US" dirty="0" smtClean="0"/>
              <a:t>This concept has reversed in many recent model codes – where termite protection is unnecessary, unless deemed necessary by local jurisdiction. </a:t>
            </a:r>
          </a:p>
          <a:p>
            <a:endParaRPr lang="en-US" dirty="0"/>
          </a:p>
        </p:txBody>
      </p:sp>
      <p:pic>
        <p:nvPicPr>
          <p:cNvPr id="29" name="Content Placeholder 28"/>
          <p:cNvPicPr>
            <a:picLocks noGrp="1" noChangeAspect="1"/>
          </p:cNvPicPr>
          <p:nvPr>
            <p:ph sz="half" idx="2"/>
          </p:nvPr>
        </p:nvPicPr>
        <p:blipFill>
          <a:blip r:embed="rId2"/>
          <a:stretch>
            <a:fillRect/>
          </a:stretch>
        </p:blipFill>
        <p:spPr>
          <a:xfrm>
            <a:off x="4648200" y="1309384"/>
            <a:ext cx="4038600" cy="2753331"/>
          </a:xfrm>
        </p:spPr>
      </p:pic>
      <p:sp>
        <p:nvSpPr>
          <p:cNvPr id="2" name="Title 1"/>
          <p:cNvSpPr>
            <a:spLocks noGrp="1"/>
          </p:cNvSpPr>
          <p:nvPr>
            <p:ph type="title"/>
          </p:nvPr>
        </p:nvSpPr>
        <p:spPr/>
        <p:txBody>
          <a:bodyPr/>
          <a:lstStyle/>
          <a:p>
            <a:r>
              <a:rPr lang="en-US" smtClean="0"/>
              <a:t>Termite Hazard and Protective Measures</a:t>
            </a:r>
            <a:endParaRPr lang="en-US" dirty="0"/>
          </a:p>
        </p:txBody>
      </p:sp>
      <p:pic>
        <p:nvPicPr>
          <p:cNvPr id="28" name="Content Placeholder 24"/>
          <p:cNvPicPr>
            <a:picLocks noChangeAspect="1"/>
          </p:cNvPicPr>
          <p:nvPr/>
        </p:nvPicPr>
        <p:blipFill>
          <a:blip r:embed="rId3"/>
          <a:stretch>
            <a:fillRect/>
          </a:stretch>
        </p:blipFill>
        <p:spPr bwMode="auto">
          <a:xfrm>
            <a:off x="4636294" y="3714750"/>
            <a:ext cx="3028950" cy="7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47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r>
              <a:rPr lang="en-US" dirty="0" smtClean="0"/>
              <a:t>Modern building codes also appear to have relaxed requirements</a:t>
            </a:r>
          </a:p>
          <a:p>
            <a:r>
              <a:rPr lang="en-US" dirty="0" smtClean="0"/>
              <a:t>For example, the MPS required the lower story of the building or through the first floor framing to use treated lumber.  </a:t>
            </a:r>
          </a:p>
          <a:p>
            <a:r>
              <a:rPr lang="en-US" smtClean="0"/>
              <a:t>The 2018 </a:t>
            </a:r>
            <a:r>
              <a:rPr lang="en-US" dirty="0" smtClean="0"/>
              <a:t>IRC doesn’t specify to what extent treated wood must be used in the structure for termite protection purposes. </a:t>
            </a:r>
          </a:p>
          <a:p>
            <a:r>
              <a:rPr lang="en-US" dirty="0" smtClean="0"/>
              <a:t>Thus, one could simply use a treated sill plate as required by decay resistance provisions</a:t>
            </a:r>
            <a:endParaRPr lang="en-US" dirty="0"/>
          </a:p>
        </p:txBody>
      </p:sp>
      <p:pic>
        <p:nvPicPr>
          <p:cNvPr id="5" name="Content Placeholder 4"/>
          <p:cNvPicPr>
            <a:picLocks noGrp="1" noChangeAspect="1"/>
          </p:cNvPicPr>
          <p:nvPr>
            <p:ph sz="half" idx="2"/>
          </p:nvPr>
        </p:nvPicPr>
        <p:blipFill>
          <a:blip r:embed="rId2"/>
          <a:stretch>
            <a:fillRect/>
          </a:stretch>
        </p:blipFill>
        <p:spPr>
          <a:xfrm>
            <a:off x="4493661" y="1641979"/>
            <a:ext cx="2211939" cy="1463783"/>
          </a:xfrm>
        </p:spPr>
      </p:pic>
      <p:sp>
        <p:nvSpPr>
          <p:cNvPr id="2" name="Title 1"/>
          <p:cNvSpPr>
            <a:spLocks noGrp="1"/>
          </p:cNvSpPr>
          <p:nvPr>
            <p:ph type="title"/>
          </p:nvPr>
        </p:nvSpPr>
        <p:spPr/>
        <p:txBody>
          <a:bodyPr/>
          <a:lstStyle/>
          <a:p>
            <a:r>
              <a:rPr lang="en-US" smtClean="0"/>
              <a:t>Termite Hazard and Protective Measures</a:t>
            </a:r>
            <a:endParaRPr lang="en-US" dirty="0"/>
          </a:p>
        </p:txBody>
      </p:sp>
      <p:pic>
        <p:nvPicPr>
          <p:cNvPr id="6" name="Picture 5"/>
          <p:cNvPicPr>
            <a:picLocks noChangeAspect="1"/>
          </p:cNvPicPr>
          <p:nvPr/>
        </p:nvPicPr>
        <p:blipFill>
          <a:blip r:embed="rId3"/>
          <a:stretch>
            <a:fillRect/>
          </a:stretch>
        </p:blipFill>
        <p:spPr>
          <a:xfrm>
            <a:off x="6809185" y="2093768"/>
            <a:ext cx="2071687" cy="2078182"/>
          </a:xfrm>
          <a:prstGeom prst="rect">
            <a:avLst/>
          </a:prstGeom>
        </p:spPr>
      </p:pic>
    </p:spTree>
    <p:extLst>
      <p:ext uri="{BB962C8B-B14F-4D97-AF65-F5344CB8AC3E}">
        <p14:creationId xmlns:p14="http://schemas.microsoft.com/office/powerpoint/2010/main" val="2434270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The map follows broad ecological trends, showing lower termite hazard as climates become cooler and dryer. </a:t>
            </a:r>
          </a:p>
          <a:p>
            <a:r>
              <a:rPr lang="en-US" dirty="0" smtClean="0"/>
              <a:t>However, local variation is significant. </a:t>
            </a:r>
            <a:endParaRPr lang="en-US" dirty="0"/>
          </a:p>
        </p:txBody>
      </p:sp>
      <p:pic>
        <p:nvPicPr>
          <p:cNvPr id="9" name="Content Placeholder 10"/>
          <p:cNvPicPr>
            <a:picLocks noGrp="1" noChangeAspect="1"/>
          </p:cNvPicPr>
          <p:nvPr>
            <p:ph sz="half" idx="2"/>
          </p:nvPr>
        </p:nvPicPr>
        <p:blipFill>
          <a:blip r:embed="rId2"/>
          <a:stretch>
            <a:fillRect/>
          </a:stretch>
        </p:blipFill>
        <p:spPr>
          <a:xfrm>
            <a:off x="4648200" y="1357313"/>
            <a:ext cx="4038600" cy="2657474"/>
          </a:xfrm>
        </p:spPr>
      </p:pic>
      <p:sp>
        <p:nvSpPr>
          <p:cNvPr id="2" name="Title 1"/>
          <p:cNvSpPr>
            <a:spLocks noGrp="1"/>
          </p:cNvSpPr>
          <p:nvPr>
            <p:ph type="title"/>
          </p:nvPr>
        </p:nvSpPr>
        <p:spPr/>
        <p:txBody>
          <a:bodyPr/>
          <a:lstStyle/>
          <a:p>
            <a:r>
              <a:rPr lang="en-US" smtClean="0"/>
              <a:t>Termite Hazard and Protective Measures</a:t>
            </a:r>
            <a:endParaRPr lang="en-US" dirty="0"/>
          </a:p>
        </p:txBody>
      </p:sp>
    </p:spTree>
    <p:extLst>
      <p:ext uri="{BB962C8B-B14F-4D97-AF65-F5344CB8AC3E}">
        <p14:creationId xmlns:p14="http://schemas.microsoft.com/office/powerpoint/2010/main" val="333315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991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soil mois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950" y="2942241"/>
            <a:ext cx="1081088" cy="175791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6152" name="Picture 8" descr="Image result for termite wo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587" y="2269744"/>
            <a:ext cx="1919216" cy="133070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normAutofit/>
          </a:bodyPr>
          <a:lstStyle/>
          <a:p>
            <a:r>
              <a:rPr lang="en-US" dirty="0" smtClean="0"/>
              <a:t>Research done in Colorado, a state spanning three termite hazard zones, has shown that termite hazard is dependent on local or site microclimatic conditions, including:</a:t>
            </a:r>
          </a:p>
          <a:p>
            <a:pPr lvl="1"/>
            <a:r>
              <a:rPr lang="en-US" dirty="0" smtClean="0"/>
              <a:t>Availability of food sources</a:t>
            </a:r>
          </a:p>
          <a:p>
            <a:pPr lvl="1"/>
            <a:r>
              <a:rPr lang="en-US" dirty="0" smtClean="0"/>
              <a:t>Soil moisture conditions (e.g., low lying verses higher well-drained soil)</a:t>
            </a:r>
          </a:p>
          <a:p>
            <a:pPr lvl="1"/>
            <a:r>
              <a:rPr lang="en-US" dirty="0" smtClean="0"/>
              <a:t>Solar exposure (e.g., north vs. south facing slope). </a:t>
            </a:r>
          </a:p>
        </p:txBody>
      </p:sp>
      <p:sp>
        <p:nvSpPr>
          <p:cNvPr id="2" name="Title 1"/>
          <p:cNvSpPr>
            <a:spLocks noGrp="1"/>
          </p:cNvSpPr>
          <p:nvPr>
            <p:ph type="title"/>
          </p:nvPr>
        </p:nvSpPr>
        <p:spPr/>
        <p:txBody>
          <a:bodyPr/>
          <a:lstStyle/>
          <a:p>
            <a:r>
              <a:rPr lang="en-US" smtClean="0"/>
              <a:t>Termite Hazard and Protective Measures</a:t>
            </a:r>
            <a:endParaRPr lang="en-US" dirty="0"/>
          </a:p>
        </p:txBody>
      </p:sp>
      <p:sp>
        <p:nvSpPr>
          <p:cNvPr id="7" name="Content Placeholder 6"/>
          <p:cNvSpPr>
            <a:spLocks noGrp="1"/>
          </p:cNvSpPr>
          <p:nvPr>
            <p:ph sz="half" idx="2"/>
          </p:nvPr>
        </p:nvSpPr>
        <p:spPr/>
        <p:txBody>
          <a:bodyPr/>
          <a:lstStyle/>
          <a:p>
            <a:endParaRPr lang="en-US"/>
          </a:p>
        </p:txBody>
      </p:sp>
      <p:pic>
        <p:nvPicPr>
          <p:cNvPr id="11" name="Picture 4" descr="Image result for solar exposure north s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925" y="785956"/>
            <a:ext cx="2010262" cy="153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106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Termite Hazard and Protective Measures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Recent research conducted by Cookson and </a:t>
            </a:r>
            <a:r>
              <a:rPr lang="en-US" dirty="0" err="1" smtClean="0"/>
              <a:t>Trajstman</a:t>
            </a:r>
            <a:r>
              <a:rPr lang="en-US" dirty="0" smtClean="0"/>
              <a:t> shows: </a:t>
            </a:r>
          </a:p>
          <a:p>
            <a:pPr lvl="1"/>
            <a:r>
              <a:rPr lang="en-US" dirty="0" smtClean="0"/>
              <a:t>Relying on visual inspection (with or without foam sheathing) was only 33% effective</a:t>
            </a:r>
          </a:p>
          <a:p>
            <a:pPr lvl="1"/>
            <a:r>
              <a:rPr lang="en-US" dirty="0" smtClean="0"/>
              <a:t>Chemical treatment was 96% effective </a:t>
            </a:r>
          </a:p>
          <a:p>
            <a:r>
              <a:rPr lang="en-US" b="1" dirty="0" smtClean="0"/>
              <a:t>These findings suggest that foam sheathing has little impact on the ability of termites to escape visual detection, and that both protective chemical soil treatment and protective physical barriers such as termite shields are called for.</a:t>
            </a:r>
          </a:p>
          <a:p>
            <a:r>
              <a:rPr lang="en-US" dirty="0" smtClean="0"/>
              <a:t>Current codes in the U.S. require, at most, only one protection measure in any region, or none at all if determined by the local jurisdiction, which appears inconsistent with the research.</a:t>
            </a:r>
          </a:p>
          <a:p>
            <a:endParaRPr lang="en-US" dirty="0"/>
          </a:p>
        </p:txBody>
      </p:sp>
    </p:spTree>
    <p:extLst>
      <p:ext uri="{BB962C8B-B14F-4D97-AF65-F5344CB8AC3E}">
        <p14:creationId xmlns:p14="http://schemas.microsoft.com/office/powerpoint/2010/main" val="2119816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The following slides describe several types of assemblies with hidden pathways that are currently allowed by the model codes. </a:t>
            </a:r>
          </a:p>
          <a:p>
            <a:pPr lvl="0"/>
            <a:r>
              <a:rPr lang="en-US" dirty="0" smtClean="0"/>
              <a:t>Conventional block foundations</a:t>
            </a:r>
          </a:p>
          <a:p>
            <a:pPr lvl="1"/>
            <a:r>
              <a:rPr lang="en-US" dirty="0" smtClean="0"/>
              <a:t>Termites gain access to food sources (wood) via cracks in mortar joints and voids in block interiors or cores. </a:t>
            </a:r>
          </a:p>
          <a:p>
            <a:pPr lvl="1"/>
            <a:r>
              <a:rPr lang="en-US" dirty="0" smtClean="0"/>
              <a:t>This foundation type demonstrates that hidden pathways exist with block foundations. </a:t>
            </a:r>
          </a:p>
          <a:p>
            <a:endParaRPr lang="en-US" dirty="0" smtClean="0"/>
          </a:p>
        </p:txBody>
      </p:sp>
      <p:pic>
        <p:nvPicPr>
          <p:cNvPr id="12" name="Content Placeholder 11"/>
          <p:cNvPicPr>
            <a:picLocks noGrp="1" noChangeAspect="1"/>
          </p:cNvPicPr>
          <p:nvPr>
            <p:ph sz="half" idx="2"/>
          </p:nvPr>
        </p:nvPicPr>
        <p:blipFill>
          <a:blip r:embed="rId2"/>
          <a:stretch>
            <a:fillRect/>
          </a:stretch>
        </p:blipFill>
        <p:spPr>
          <a:xfrm>
            <a:off x="5100637" y="1371600"/>
            <a:ext cx="3133725" cy="2628900"/>
          </a:xfrm>
        </p:spPr>
      </p:pic>
      <p:sp>
        <p:nvSpPr>
          <p:cNvPr id="2" name="Title 1"/>
          <p:cNvSpPr>
            <a:spLocks noGrp="1"/>
          </p:cNvSpPr>
          <p:nvPr>
            <p:ph type="title"/>
          </p:nvPr>
        </p:nvSpPr>
        <p:spPr/>
        <p:txBody>
          <a:bodyPr/>
          <a:lstStyle/>
          <a:p>
            <a:r>
              <a:rPr lang="en-US" smtClean="0"/>
              <a:t>Ubiquity of Hidden Pathways for Termite Access</a:t>
            </a:r>
            <a:endParaRPr lang="en-US" dirty="0"/>
          </a:p>
        </p:txBody>
      </p:sp>
      <p:sp>
        <p:nvSpPr>
          <p:cNvPr id="10" name="TextBox 9"/>
          <p:cNvSpPr txBox="1"/>
          <p:nvPr/>
        </p:nvSpPr>
        <p:spPr>
          <a:xfrm>
            <a:off x="6286500" y="3989015"/>
            <a:ext cx="1277914" cy="253916"/>
          </a:xfrm>
          <a:prstGeom prst="rect">
            <a:avLst/>
          </a:prstGeom>
          <a:noFill/>
        </p:spPr>
        <p:txBody>
          <a:bodyPr wrap="none" rtlCol="0">
            <a:spAutoFit/>
          </a:bodyPr>
          <a:lstStyle/>
          <a:p>
            <a:r>
              <a:rPr lang="en-US" sz="1050" dirty="0">
                <a:hlinkClick r:id="rId3"/>
              </a:rPr>
              <a:t>Durability by Design</a:t>
            </a:r>
            <a:endParaRPr lang="en-US" sz="1050" dirty="0"/>
          </a:p>
        </p:txBody>
      </p:sp>
    </p:spTree>
    <p:extLst>
      <p:ext uri="{BB962C8B-B14F-4D97-AF65-F5344CB8AC3E}">
        <p14:creationId xmlns:p14="http://schemas.microsoft.com/office/powerpoint/2010/main" val="3662788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smtClean="0"/>
              <a:t>Conventional monolithic concrete slab on grade and independent stem wall with a slab on grade foundation </a:t>
            </a:r>
          </a:p>
          <a:p>
            <a:pPr lvl="1"/>
            <a:r>
              <a:rPr lang="en-US" smtClean="0"/>
              <a:t>When concrete develops cracks, termites enter to seek food sources within the building. </a:t>
            </a:r>
          </a:p>
          <a:p>
            <a:pPr lvl="1"/>
            <a:r>
              <a:rPr lang="en-US" smtClean="0"/>
              <a:t>Independent stem wall and slab foundation have an intentional “crack” or construction joint between the slab and stem wall that is frequently concealed under finishes, providing a hidden pathway for termite access. </a:t>
            </a:r>
            <a:endParaRPr lang="en-US" dirty="0" smtClean="0"/>
          </a:p>
        </p:txBody>
      </p:sp>
      <p:pic>
        <p:nvPicPr>
          <p:cNvPr id="10" name="Content Placeholder 9"/>
          <p:cNvPicPr>
            <a:picLocks noGrp="1" noChangeAspect="1"/>
          </p:cNvPicPr>
          <p:nvPr>
            <p:ph sz="half" idx="2"/>
          </p:nvPr>
        </p:nvPicPr>
        <p:blipFill>
          <a:blip r:embed="rId2"/>
          <a:stretch>
            <a:fillRect/>
          </a:stretch>
        </p:blipFill>
        <p:spPr>
          <a:xfrm>
            <a:off x="4941248" y="2623050"/>
            <a:ext cx="2270491" cy="1724012"/>
          </a:xfrm>
        </p:spPr>
      </p:pic>
      <p:sp>
        <p:nvSpPr>
          <p:cNvPr id="2" name="Title 1"/>
          <p:cNvSpPr>
            <a:spLocks noGrp="1"/>
          </p:cNvSpPr>
          <p:nvPr>
            <p:ph type="title"/>
          </p:nvPr>
        </p:nvSpPr>
        <p:spPr/>
        <p:txBody>
          <a:bodyPr/>
          <a:lstStyle/>
          <a:p>
            <a:r>
              <a:rPr lang="en-US" smtClean="0"/>
              <a:t>Ubiquity of Hidden Pathways for Termite Access</a:t>
            </a:r>
            <a:endParaRPr lang="en-US" dirty="0"/>
          </a:p>
        </p:txBody>
      </p:sp>
      <p:pic>
        <p:nvPicPr>
          <p:cNvPr id="11" name="Picture 10"/>
          <p:cNvPicPr>
            <a:picLocks noChangeAspect="1"/>
          </p:cNvPicPr>
          <p:nvPr/>
        </p:nvPicPr>
        <p:blipFill>
          <a:blip r:embed="rId3"/>
          <a:stretch>
            <a:fillRect/>
          </a:stretch>
        </p:blipFill>
        <p:spPr>
          <a:xfrm>
            <a:off x="5044221" y="1027436"/>
            <a:ext cx="2064544" cy="1754533"/>
          </a:xfrm>
          <a:prstGeom prst="rect">
            <a:avLst/>
          </a:prstGeom>
        </p:spPr>
      </p:pic>
      <p:sp>
        <p:nvSpPr>
          <p:cNvPr id="13" name="TextBox 12"/>
          <p:cNvSpPr txBox="1"/>
          <p:nvPr/>
        </p:nvSpPr>
        <p:spPr>
          <a:xfrm>
            <a:off x="7307338" y="2559093"/>
            <a:ext cx="1277914" cy="253916"/>
          </a:xfrm>
          <a:prstGeom prst="rect">
            <a:avLst/>
          </a:prstGeom>
          <a:noFill/>
        </p:spPr>
        <p:txBody>
          <a:bodyPr wrap="none" rtlCol="0">
            <a:spAutoFit/>
          </a:bodyPr>
          <a:lstStyle/>
          <a:p>
            <a:r>
              <a:rPr lang="en-US" sz="1050" dirty="0">
                <a:hlinkClick r:id="rId4"/>
              </a:rPr>
              <a:t>Durability by Design</a:t>
            </a:r>
            <a:endParaRPr lang="en-US" sz="1050" dirty="0"/>
          </a:p>
        </p:txBody>
      </p:sp>
    </p:spTree>
    <p:extLst>
      <p:ext uri="{BB962C8B-B14F-4D97-AF65-F5344CB8AC3E}">
        <p14:creationId xmlns:p14="http://schemas.microsoft.com/office/powerpoint/2010/main" val="1293028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smtClean="0"/>
              <a:t>Permanent wood foundations </a:t>
            </a:r>
          </a:p>
          <a:p>
            <a:pPr lvl="1"/>
            <a:r>
              <a:rPr lang="en-US" smtClean="0"/>
              <a:t>Hidden pathways are created by plastic water-proofing films required in these foundations. </a:t>
            </a:r>
          </a:p>
          <a:p>
            <a:pPr lvl="1"/>
            <a:r>
              <a:rPr lang="en-US" smtClean="0"/>
              <a:t>Additionally, these foundations often include exterior “skirt boards” (usually treated plywood) extending from just below grade to the bottom of above grade walls to protect the plastic film. </a:t>
            </a:r>
            <a:endParaRPr lang="en-US" dirty="0" smtClean="0"/>
          </a:p>
        </p:txBody>
      </p:sp>
      <p:pic>
        <p:nvPicPr>
          <p:cNvPr id="10242" name="Picture 2" descr="Image result for permanent wood found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385274"/>
            <a:ext cx="4038600" cy="2601552"/>
          </a:xfrm>
        </p:spPr>
      </p:pic>
      <p:sp>
        <p:nvSpPr>
          <p:cNvPr id="2" name="Title 1"/>
          <p:cNvSpPr>
            <a:spLocks noGrp="1"/>
          </p:cNvSpPr>
          <p:nvPr>
            <p:ph type="title"/>
          </p:nvPr>
        </p:nvSpPr>
        <p:spPr/>
        <p:txBody>
          <a:bodyPr/>
          <a:lstStyle/>
          <a:p>
            <a:r>
              <a:rPr lang="en-US" smtClean="0"/>
              <a:t>Ubiquity of Hidden Pathways for Termite Access</a:t>
            </a:r>
            <a:endParaRPr lang="en-US" dirty="0"/>
          </a:p>
        </p:txBody>
      </p:sp>
    </p:spTree>
    <p:extLst>
      <p:ext uri="{BB962C8B-B14F-4D97-AF65-F5344CB8AC3E}">
        <p14:creationId xmlns:p14="http://schemas.microsoft.com/office/powerpoint/2010/main" val="1885002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smtClean="0"/>
              <a:t>Brick veneer extending below grade </a:t>
            </a:r>
          </a:p>
          <a:p>
            <a:pPr lvl="1"/>
            <a:r>
              <a:rPr lang="en-US" smtClean="0"/>
              <a:t>Creates a hidden pathway behind the brick veneer for termite access. </a:t>
            </a:r>
          </a:p>
          <a:p>
            <a:pPr lvl="1"/>
            <a:r>
              <a:rPr lang="en-US" smtClean="0"/>
              <a:t>Adhered veneers backed by a drainage mat material can also create a hidden pathway. </a:t>
            </a:r>
          </a:p>
          <a:p>
            <a:pPr lvl="1"/>
            <a:r>
              <a:rPr lang="en-US" smtClean="0"/>
              <a:t>Flashing materials at weeps could serve as a termite shield if properly specified and installed.</a:t>
            </a:r>
            <a:endParaRPr lang="en-US" dirty="0"/>
          </a:p>
        </p:txBody>
      </p:sp>
      <p:pic>
        <p:nvPicPr>
          <p:cNvPr id="11" name="Content Placeholder 10"/>
          <p:cNvPicPr>
            <a:picLocks noGrp="1" noChangeAspect="1"/>
          </p:cNvPicPr>
          <p:nvPr>
            <p:ph sz="half" idx="2"/>
          </p:nvPr>
        </p:nvPicPr>
        <p:blipFill>
          <a:blip r:embed="rId2"/>
          <a:stretch>
            <a:fillRect/>
          </a:stretch>
        </p:blipFill>
        <p:spPr>
          <a:xfrm>
            <a:off x="4819650" y="1343025"/>
            <a:ext cx="3695700" cy="2686050"/>
          </a:xfrm>
        </p:spPr>
      </p:pic>
      <p:sp>
        <p:nvSpPr>
          <p:cNvPr id="2" name="Title 1"/>
          <p:cNvSpPr>
            <a:spLocks noGrp="1"/>
          </p:cNvSpPr>
          <p:nvPr>
            <p:ph type="title"/>
          </p:nvPr>
        </p:nvSpPr>
        <p:spPr/>
        <p:txBody>
          <a:bodyPr/>
          <a:lstStyle/>
          <a:p>
            <a:r>
              <a:rPr lang="en-US" smtClean="0"/>
              <a:t>Ubiquity of Hidden Pathways for Termite Access</a:t>
            </a:r>
            <a:endParaRPr lang="en-US" dirty="0"/>
          </a:p>
        </p:txBody>
      </p:sp>
      <p:sp>
        <p:nvSpPr>
          <p:cNvPr id="10" name="TextBox 9"/>
          <p:cNvSpPr txBox="1"/>
          <p:nvPr/>
        </p:nvSpPr>
        <p:spPr>
          <a:xfrm>
            <a:off x="6286500" y="3989015"/>
            <a:ext cx="1277914" cy="253916"/>
          </a:xfrm>
          <a:prstGeom prst="rect">
            <a:avLst/>
          </a:prstGeom>
          <a:noFill/>
        </p:spPr>
        <p:txBody>
          <a:bodyPr wrap="none" rtlCol="0">
            <a:spAutoFit/>
          </a:bodyPr>
          <a:lstStyle/>
          <a:p>
            <a:r>
              <a:rPr lang="en-US" sz="1050" dirty="0">
                <a:hlinkClick r:id="rId3"/>
              </a:rPr>
              <a:t>Durability by Design</a:t>
            </a:r>
            <a:endParaRPr lang="en-US" sz="1050" dirty="0"/>
          </a:p>
        </p:txBody>
      </p:sp>
    </p:spTree>
    <p:extLst>
      <p:ext uri="{BB962C8B-B14F-4D97-AF65-F5344CB8AC3E}">
        <p14:creationId xmlns:p14="http://schemas.microsoft.com/office/powerpoint/2010/main" val="870507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The FHA’s required “Subterranean Termite Soil Treatment Builder’s Guarantee” (Form NPCA-99a) includes the statement at right.</a:t>
            </a:r>
          </a:p>
          <a:p>
            <a:r>
              <a:rPr lang="en-US" smtClean="0"/>
              <a:t>This statement misrepresents termite infestation risk factors in two ways: </a:t>
            </a:r>
          </a:p>
          <a:p>
            <a:pPr lvl="1"/>
            <a:r>
              <a:rPr lang="en-US" smtClean="0"/>
              <a:t>First, one might believe that foam sheathing has a greater effect on infestation risk simply by being mentioned first. </a:t>
            </a:r>
          </a:p>
          <a:p>
            <a:pPr lvl="1"/>
            <a:r>
              <a:rPr lang="en-US" smtClean="0"/>
              <a:t>Second, the list fails to recognize the ubiquity of hidden pathways in all foundations. </a:t>
            </a:r>
          </a:p>
          <a:p>
            <a:endParaRPr lang="en-US" smtClean="0"/>
          </a:p>
          <a:p>
            <a:endParaRPr lang="en-US" smtClean="0"/>
          </a:p>
          <a:p>
            <a:endParaRPr lang="en-US" dirty="0"/>
          </a:p>
        </p:txBody>
      </p:sp>
      <p:sp>
        <p:nvSpPr>
          <p:cNvPr id="7" name="Content Placeholder 6"/>
          <p:cNvSpPr>
            <a:spLocks noGrp="1"/>
          </p:cNvSpPr>
          <p:nvPr>
            <p:ph sz="half" idx="2"/>
          </p:nvPr>
        </p:nvSpPr>
        <p:spPr/>
        <p:txBody>
          <a:bodyPr>
            <a:normAutofit fontScale="70000" lnSpcReduction="20000"/>
          </a:bodyPr>
          <a:lstStyle/>
          <a:p>
            <a:pPr marL="0" indent="0">
              <a:buNone/>
            </a:pPr>
            <a:r>
              <a:rPr lang="en-US" dirty="0" smtClean="0"/>
              <a:t>“Factors which may lead to infestation from wood destroying insects include: (bullets and emphasis added)</a:t>
            </a:r>
          </a:p>
          <a:p>
            <a:r>
              <a:rPr lang="en-US" b="1" dirty="0" smtClean="0"/>
              <a:t>Foam insulation at the foundation </a:t>
            </a:r>
          </a:p>
          <a:p>
            <a:r>
              <a:rPr lang="en-US" dirty="0" smtClean="0"/>
              <a:t>Earth-wood contact</a:t>
            </a:r>
          </a:p>
          <a:p>
            <a:r>
              <a:rPr lang="en-US" dirty="0" smtClean="0"/>
              <a:t>Faulty grade</a:t>
            </a:r>
          </a:p>
          <a:p>
            <a:r>
              <a:rPr lang="en-US" dirty="0" smtClean="0"/>
              <a:t>Firewood against structure</a:t>
            </a:r>
          </a:p>
          <a:p>
            <a:r>
              <a:rPr lang="en-US" dirty="0" smtClean="0"/>
              <a:t>Insufficient ventilation</a:t>
            </a:r>
          </a:p>
          <a:p>
            <a:r>
              <a:rPr lang="en-US" dirty="0" smtClean="0"/>
              <a:t>Moisture</a:t>
            </a:r>
          </a:p>
          <a:p>
            <a:r>
              <a:rPr lang="en-US" dirty="0" smtClean="0"/>
              <a:t>Wood debris in crawlspace</a:t>
            </a:r>
          </a:p>
          <a:p>
            <a:r>
              <a:rPr lang="en-US" dirty="0" smtClean="0"/>
              <a:t>Wood mulch</a:t>
            </a:r>
          </a:p>
          <a:p>
            <a:r>
              <a:rPr lang="en-US" dirty="0" smtClean="0"/>
              <a:t>Tree branches touching structures</a:t>
            </a:r>
          </a:p>
          <a:p>
            <a:r>
              <a:rPr lang="en-US" dirty="0" smtClean="0"/>
              <a:t>Landscape timbers</a:t>
            </a:r>
          </a:p>
          <a:p>
            <a:r>
              <a:rPr lang="en-US" dirty="0" smtClean="0"/>
              <a:t>Wood rot</a:t>
            </a:r>
          </a:p>
          <a:p>
            <a:pPr marL="0" indent="0">
              <a:buNone/>
            </a:pPr>
            <a:r>
              <a:rPr lang="en-US" dirty="0" smtClean="0"/>
              <a:t>Should these or other such conditions exist, corrective measures should be taken by the owner in order to reduce the chances of infestations by wood destroying insects, and the need for treatment.”</a:t>
            </a:r>
            <a:endParaRPr lang="en-US" dirty="0"/>
          </a:p>
        </p:txBody>
      </p:sp>
      <p:sp>
        <p:nvSpPr>
          <p:cNvPr id="2" name="Title 1"/>
          <p:cNvSpPr>
            <a:spLocks noGrp="1"/>
          </p:cNvSpPr>
          <p:nvPr>
            <p:ph type="title"/>
          </p:nvPr>
        </p:nvSpPr>
        <p:spPr/>
        <p:txBody>
          <a:bodyPr/>
          <a:lstStyle/>
          <a:p>
            <a:r>
              <a:rPr lang="en-US" smtClean="0"/>
              <a:t>Ubiquity of Hidden Pathways for Termite Access</a:t>
            </a:r>
            <a:endParaRPr lang="en-US" dirty="0"/>
          </a:p>
        </p:txBody>
      </p:sp>
    </p:spTree>
    <p:extLst>
      <p:ext uri="{BB962C8B-B14F-4D97-AF65-F5344CB8AC3E}">
        <p14:creationId xmlns:p14="http://schemas.microsoft.com/office/powerpoint/2010/main" val="811319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In some cases, concern over foam has led to refusals to warrant homes with foam insulation on the exterior of foundations as though hidden pathways don’t exist otherwise</a:t>
            </a:r>
          </a:p>
          <a:p>
            <a:r>
              <a:rPr lang="en-US" smtClean="0"/>
              <a:t>This can be particularly troubling at the point of sale of a home for which the NPCA-99a form is intended to apply for VA or FHA financed home construction. </a:t>
            </a:r>
            <a:endParaRPr lang="en-US" dirty="0" smtClean="0"/>
          </a:p>
        </p:txBody>
      </p:sp>
      <p:pic>
        <p:nvPicPr>
          <p:cNvPr id="14342" name="Picture 6" descr="IMG_1458"/>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554098" y="1200150"/>
            <a:ext cx="2226803" cy="2971800"/>
          </a:xfrm>
        </p:spPr>
      </p:pic>
      <p:sp>
        <p:nvSpPr>
          <p:cNvPr id="2" name="Title 1"/>
          <p:cNvSpPr>
            <a:spLocks noGrp="1"/>
          </p:cNvSpPr>
          <p:nvPr>
            <p:ph type="title"/>
          </p:nvPr>
        </p:nvSpPr>
        <p:spPr/>
        <p:txBody>
          <a:bodyPr/>
          <a:lstStyle/>
          <a:p>
            <a:r>
              <a:rPr lang="en-US" smtClean="0"/>
              <a:t>Ubiquity of Hidden Pathways for Termite Access</a:t>
            </a:r>
            <a:endParaRPr lang="en-US" dirty="0"/>
          </a:p>
        </p:txBody>
      </p:sp>
      <p:sp>
        <p:nvSpPr>
          <p:cNvPr id="7" name="TextBox 6"/>
          <p:cNvSpPr txBox="1"/>
          <p:nvPr/>
        </p:nvSpPr>
        <p:spPr>
          <a:xfrm>
            <a:off x="6477000" y="4193477"/>
            <a:ext cx="1090363" cy="230832"/>
          </a:xfrm>
          <a:prstGeom prst="rect">
            <a:avLst/>
          </a:prstGeom>
          <a:noFill/>
        </p:spPr>
        <p:txBody>
          <a:bodyPr wrap="none" rtlCol="0">
            <a:spAutoFit/>
          </a:bodyPr>
          <a:lstStyle/>
          <a:p>
            <a:r>
              <a:rPr lang="en-US" sz="900" dirty="0">
                <a:hlinkClick r:id="rId3"/>
              </a:rPr>
              <a:t>In Situ Architecture</a:t>
            </a:r>
            <a:endParaRPr lang="en-US" sz="900" dirty="0"/>
          </a:p>
        </p:txBody>
      </p:sp>
    </p:spTree>
    <p:extLst>
      <p:ext uri="{BB962C8B-B14F-4D97-AF65-F5344CB8AC3E}">
        <p14:creationId xmlns:p14="http://schemas.microsoft.com/office/powerpoint/2010/main" val="3880823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Field test data shows only minor damage in both treated foam vs. untreated foam in field studies done in a “very heavy” termite probability condition. </a:t>
            </a:r>
          </a:p>
          <a:p>
            <a:r>
              <a:rPr lang="en-US" smtClean="0"/>
              <a:t>Conversely, untreated wood becomes severely damaged and consumed in a short time period. </a:t>
            </a:r>
          </a:p>
          <a:p>
            <a:endParaRPr lang="en-US" dirty="0"/>
          </a:p>
        </p:txBody>
      </p:sp>
      <p:pic>
        <p:nvPicPr>
          <p:cNvPr id="4" name="Content Placeholder 3"/>
          <p:cNvPicPr>
            <a:picLocks noGrp="1" noChangeAspect="1"/>
          </p:cNvPicPr>
          <p:nvPr>
            <p:ph sz="half" idx="2"/>
          </p:nvPr>
        </p:nvPicPr>
        <p:blipFill>
          <a:blip r:embed="rId2"/>
          <a:stretch>
            <a:fillRect/>
          </a:stretch>
        </p:blipFill>
        <p:spPr>
          <a:xfrm>
            <a:off x="4800600" y="2800350"/>
            <a:ext cx="3337686" cy="1666421"/>
          </a:xfrm>
        </p:spPr>
      </p:pic>
      <p:sp>
        <p:nvSpPr>
          <p:cNvPr id="2" name="Title 1"/>
          <p:cNvSpPr>
            <a:spLocks noGrp="1"/>
          </p:cNvSpPr>
          <p:nvPr>
            <p:ph type="title"/>
          </p:nvPr>
        </p:nvSpPr>
        <p:spPr/>
        <p:txBody>
          <a:bodyPr/>
          <a:lstStyle/>
          <a:p>
            <a:r>
              <a:rPr lang="en-US" smtClean="0"/>
              <a:t>Termites, Carpenter Ants and Foam Plastic Materials</a:t>
            </a:r>
            <a:endParaRPr lang="en-US" dirty="0"/>
          </a:p>
        </p:txBody>
      </p:sp>
      <p:pic>
        <p:nvPicPr>
          <p:cNvPr id="5" name="Picture 4"/>
          <p:cNvPicPr>
            <a:picLocks noChangeAspect="1"/>
          </p:cNvPicPr>
          <p:nvPr/>
        </p:nvPicPr>
        <p:blipFill>
          <a:blip r:embed="rId3"/>
          <a:stretch>
            <a:fillRect/>
          </a:stretch>
        </p:blipFill>
        <p:spPr>
          <a:xfrm>
            <a:off x="5510792" y="1084984"/>
            <a:ext cx="1747562" cy="1601932"/>
          </a:xfrm>
          <a:prstGeom prst="rect">
            <a:avLst/>
          </a:prstGeom>
        </p:spPr>
      </p:pic>
      <p:sp>
        <p:nvSpPr>
          <p:cNvPr id="7" name="TextBox 6"/>
          <p:cNvSpPr txBox="1"/>
          <p:nvPr/>
        </p:nvSpPr>
        <p:spPr>
          <a:xfrm>
            <a:off x="7258354" y="4000500"/>
            <a:ext cx="595035" cy="230832"/>
          </a:xfrm>
          <a:prstGeom prst="rect">
            <a:avLst/>
          </a:prstGeom>
          <a:noFill/>
        </p:spPr>
        <p:txBody>
          <a:bodyPr wrap="none" rtlCol="0">
            <a:spAutoFit/>
          </a:bodyPr>
          <a:lstStyle/>
          <a:p>
            <a:r>
              <a:rPr lang="en-US" sz="900" dirty="0">
                <a:hlinkClick r:id="rId4"/>
              </a:rPr>
              <a:t>LANXESS</a:t>
            </a:r>
            <a:endParaRPr lang="en-US" sz="1013" dirty="0"/>
          </a:p>
        </p:txBody>
      </p:sp>
    </p:spTree>
    <p:extLst>
      <p:ext uri="{BB962C8B-B14F-4D97-AF65-F5344CB8AC3E}">
        <p14:creationId xmlns:p14="http://schemas.microsoft.com/office/powerpoint/2010/main" val="2121771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To keep buildings safe, regardless of the construction materials used, it is important to make conditions unfavorable to termites and carpenter ants.</a:t>
            </a:r>
          </a:p>
          <a:p>
            <a:r>
              <a:rPr lang="en-US" smtClean="0"/>
              <a:t>First, the following protective measures are useful:</a:t>
            </a:r>
          </a:p>
          <a:p>
            <a:pPr lvl="1"/>
            <a:r>
              <a:rPr lang="en-US" smtClean="0"/>
              <a:t>Termite shields </a:t>
            </a:r>
          </a:p>
          <a:p>
            <a:pPr lvl="1"/>
            <a:r>
              <a:rPr lang="en-US" smtClean="0"/>
              <a:t>Chemical soil treatment around and underneath foundations, along with periodic inspection and retreatment</a:t>
            </a:r>
          </a:p>
          <a:p>
            <a:pPr lvl="1"/>
            <a:r>
              <a:rPr lang="en-US" smtClean="0"/>
              <a:t>Treated wood and foam plastic (in severe conditions)</a:t>
            </a:r>
          </a:p>
          <a:p>
            <a:endParaRPr lang="en-US" smtClean="0"/>
          </a:p>
          <a:p>
            <a:endParaRPr lang="en-US" smtClean="0"/>
          </a:p>
          <a:p>
            <a:endParaRPr lang="en-US" dirty="0"/>
          </a:p>
        </p:txBody>
      </p:sp>
      <p:pic>
        <p:nvPicPr>
          <p:cNvPr id="13314" name="Picture 2" descr="Image result for termite shields and chemical treatment"/>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347459"/>
            <a:ext cx="4038600" cy="2677181"/>
          </a:xfrm>
        </p:spPr>
      </p:pic>
      <p:sp>
        <p:nvSpPr>
          <p:cNvPr id="2" name="Title 1"/>
          <p:cNvSpPr>
            <a:spLocks noGrp="1"/>
          </p:cNvSpPr>
          <p:nvPr>
            <p:ph type="title"/>
          </p:nvPr>
        </p:nvSpPr>
        <p:spPr/>
        <p:txBody>
          <a:bodyPr/>
          <a:lstStyle/>
          <a:p>
            <a:r>
              <a:rPr lang="en-US" smtClean="0"/>
              <a:t>Termites, Carpenter Ants and Foam Plastic Materials</a:t>
            </a:r>
            <a:endParaRPr lang="en-US" dirty="0"/>
          </a:p>
        </p:txBody>
      </p:sp>
      <p:sp>
        <p:nvSpPr>
          <p:cNvPr id="4" name="TextBox 3"/>
          <p:cNvSpPr txBox="1"/>
          <p:nvPr/>
        </p:nvSpPr>
        <p:spPr>
          <a:xfrm>
            <a:off x="6248400" y="4031218"/>
            <a:ext cx="1428751" cy="369332"/>
          </a:xfrm>
          <a:prstGeom prst="rect">
            <a:avLst/>
          </a:prstGeom>
          <a:noFill/>
        </p:spPr>
        <p:txBody>
          <a:bodyPr wrap="square" rtlCol="0">
            <a:spAutoFit/>
          </a:bodyPr>
          <a:lstStyle/>
          <a:p>
            <a:r>
              <a:rPr lang="en-US" sz="900" dirty="0">
                <a:hlinkClick r:id="rId3"/>
              </a:rPr>
              <a:t>Heron Cay Executive Home</a:t>
            </a:r>
            <a:endParaRPr lang="en-US" sz="900" dirty="0"/>
          </a:p>
        </p:txBody>
      </p:sp>
    </p:spTree>
    <p:extLst>
      <p:ext uri="{BB962C8B-B14F-4D97-AF65-F5344CB8AC3E}">
        <p14:creationId xmlns:p14="http://schemas.microsoft.com/office/powerpoint/2010/main" val="1789347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Termites cause serious damage in the United States – around $2.5 billion yearly, or about one-third of the damage toll of wind events including hurricanes and tornadoes. </a:t>
            </a:r>
          </a:p>
          <a:p>
            <a:r>
              <a:rPr lang="en-US" smtClean="0"/>
              <a:t>Based on a 3% infestation rate, the repair cost of a termite infestation averages about $700 per housing unit. </a:t>
            </a:r>
            <a:endParaRPr lang="en-US" dirty="0" smtClean="0"/>
          </a:p>
        </p:txBody>
      </p:sp>
      <p:pic>
        <p:nvPicPr>
          <p:cNvPr id="15366" name="Picture 6" descr="Image result for bell curve"/>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943"/>
          <a:stretch/>
        </p:blipFill>
        <p:spPr>
          <a:xfrm>
            <a:off x="4648200" y="1953577"/>
            <a:ext cx="4038600" cy="1464946"/>
          </a:xfrm>
        </p:spPr>
      </p:pic>
      <p:sp>
        <p:nvSpPr>
          <p:cNvPr id="2" name="Title 1"/>
          <p:cNvSpPr>
            <a:spLocks noGrp="1"/>
          </p:cNvSpPr>
          <p:nvPr>
            <p:ph type="title"/>
          </p:nvPr>
        </p:nvSpPr>
        <p:spPr/>
        <p:txBody>
          <a:bodyPr/>
          <a:lstStyle/>
          <a:p>
            <a:r>
              <a:rPr lang="en-US" smtClean="0"/>
              <a:t>Introduction</a:t>
            </a:r>
            <a:endParaRPr lang="en-US" dirty="0"/>
          </a:p>
        </p:txBody>
      </p:sp>
      <p:sp>
        <p:nvSpPr>
          <p:cNvPr id="16" name="TextBox 15"/>
          <p:cNvSpPr txBox="1"/>
          <p:nvPr/>
        </p:nvSpPr>
        <p:spPr>
          <a:xfrm>
            <a:off x="5886450" y="1768911"/>
            <a:ext cx="768159" cy="369332"/>
          </a:xfrm>
          <a:prstGeom prst="rect">
            <a:avLst/>
          </a:prstGeom>
          <a:noFill/>
        </p:spPr>
        <p:txBody>
          <a:bodyPr wrap="none" rtlCol="0">
            <a:spAutoFit/>
          </a:bodyPr>
          <a:lstStyle/>
          <a:p>
            <a:r>
              <a:rPr lang="en-US" sz="1800" dirty="0"/>
              <a:t>≈$700</a:t>
            </a:r>
          </a:p>
        </p:txBody>
      </p:sp>
      <p:pic>
        <p:nvPicPr>
          <p:cNvPr id="15368" name="Picture 8" descr="Image result for money"/>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736" b="95165" l="8000" r="95077"/>
                    </a14:imgEffect>
                  </a14:imgLayer>
                </a14:imgProps>
              </a:ext>
              <a:ext uri="{28A0092B-C50C-407E-A947-70E740481C1C}">
                <a14:useLocalDpi xmlns:a14="http://schemas.microsoft.com/office/drawing/2010/main" val="0"/>
              </a:ext>
            </a:extLst>
          </a:blip>
          <a:srcRect l="8000" t="12077" r="12000" b="7922"/>
          <a:stretch/>
        </p:blipFill>
        <p:spPr bwMode="auto">
          <a:xfrm>
            <a:off x="6143625" y="3043317"/>
            <a:ext cx="685800" cy="4800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termites"/>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8955" b="88806" l="0" r="98182"/>
                    </a14:imgEffect>
                  </a14:imgLayer>
                </a14:imgProps>
              </a:ext>
              <a:ext uri="{28A0092B-C50C-407E-A947-70E740481C1C}">
                <a14:useLocalDpi xmlns:a14="http://schemas.microsoft.com/office/drawing/2010/main" val="0"/>
              </a:ext>
            </a:extLst>
          </a:blip>
          <a:srcRect/>
          <a:stretch>
            <a:fillRect/>
          </a:stretch>
        </p:blipFill>
        <p:spPr bwMode="auto">
          <a:xfrm>
            <a:off x="5457825" y="2866595"/>
            <a:ext cx="857250" cy="52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540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r>
              <a:rPr lang="en-US" dirty="0" smtClean="0"/>
              <a:t>Second, keeping assemblies dry not only prevents decay, but also repels termites and ants.</a:t>
            </a:r>
          </a:p>
          <a:p>
            <a:r>
              <a:rPr lang="en-US" dirty="0" smtClean="0"/>
              <a:t>Weatherproofing measures are important, including: </a:t>
            </a:r>
          </a:p>
          <a:p>
            <a:pPr lvl="1"/>
            <a:r>
              <a:rPr lang="en-US" dirty="0" smtClean="0"/>
              <a:t>Flashing</a:t>
            </a:r>
          </a:p>
          <a:p>
            <a:pPr lvl="1"/>
            <a:r>
              <a:rPr lang="en-US" dirty="0" smtClean="0"/>
              <a:t>Water-resistive barrier, </a:t>
            </a:r>
          </a:p>
          <a:p>
            <a:pPr lvl="1"/>
            <a:r>
              <a:rPr lang="en-US" dirty="0" smtClean="0"/>
              <a:t>Siding installation, </a:t>
            </a:r>
          </a:p>
          <a:p>
            <a:pPr lvl="1"/>
            <a:r>
              <a:rPr lang="en-US" dirty="0" smtClean="0"/>
              <a:t>Roof overhangs, Grading and surface drainage, </a:t>
            </a:r>
          </a:p>
          <a:p>
            <a:pPr lvl="1"/>
            <a:r>
              <a:rPr lang="en-US" dirty="0" smtClean="0"/>
              <a:t>Guttering and downspout discharge away from the foundation  </a:t>
            </a:r>
          </a:p>
          <a:p>
            <a:r>
              <a:rPr lang="en-US" dirty="0" smtClean="0"/>
              <a:t>Water vapor diffusion control measures, such as proper use of vapor retarders and/or exterior insulation, are also important. </a:t>
            </a:r>
          </a:p>
        </p:txBody>
      </p:sp>
      <p:pic>
        <p:nvPicPr>
          <p:cNvPr id="12290" name="Picture 2" descr="Image result for weatherproofing flashing found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24324"/>
            <a:ext cx="4038600" cy="2523451"/>
          </a:xfrm>
        </p:spPr>
      </p:pic>
      <p:sp>
        <p:nvSpPr>
          <p:cNvPr id="2" name="Title 1"/>
          <p:cNvSpPr>
            <a:spLocks noGrp="1"/>
          </p:cNvSpPr>
          <p:nvPr>
            <p:ph type="title"/>
          </p:nvPr>
        </p:nvSpPr>
        <p:spPr/>
        <p:txBody>
          <a:bodyPr/>
          <a:lstStyle/>
          <a:p>
            <a:r>
              <a:rPr lang="en-US" smtClean="0"/>
              <a:t>Termites, Carpenter Ants and Foam Plastic Materials</a:t>
            </a:r>
            <a:endParaRPr lang="en-US" dirty="0"/>
          </a:p>
        </p:txBody>
      </p:sp>
      <p:sp>
        <p:nvSpPr>
          <p:cNvPr id="4" name="TextBox 3"/>
          <p:cNvSpPr txBox="1"/>
          <p:nvPr/>
        </p:nvSpPr>
        <p:spPr>
          <a:xfrm>
            <a:off x="7214228" y="4017318"/>
            <a:ext cx="445956" cy="230832"/>
          </a:xfrm>
          <a:prstGeom prst="rect">
            <a:avLst/>
          </a:prstGeom>
          <a:noFill/>
        </p:spPr>
        <p:txBody>
          <a:bodyPr wrap="none" rtlCol="0">
            <a:spAutoFit/>
          </a:bodyPr>
          <a:lstStyle/>
          <a:p>
            <a:r>
              <a:rPr lang="en-US" sz="900" dirty="0">
                <a:hlinkClick r:id="rId3"/>
              </a:rPr>
              <a:t>ORNL</a:t>
            </a:r>
            <a:endParaRPr lang="en-US" sz="1200" dirty="0"/>
          </a:p>
        </p:txBody>
      </p:sp>
    </p:spTree>
    <p:extLst>
      <p:ext uri="{BB962C8B-B14F-4D97-AF65-F5344CB8AC3E}">
        <p14:creationId xmlns:p14="http://schemas.microsoft.com/office/powerpoint/2010/main" val="199939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Keep the current termite infestation probability map</a:t>
            </a:r>
          </a:p>
          <a:p>
            <a:pPr lvl="1"/>
            <a:r>
              <a:rPr lang="en-US" smtClean="0"/>
              <a:t>The map is still relevant and need not be updated</a:t>
            </a:r>
          </a:p>
          <a:p>
            <a:r>
              <a:rPr lang="en-US" smtClean="0"/>
              <a:t>Because termite hazard can vary significantly at specific sites within a region, providing default regional guidance is important</a:t>
            </a:r>
          </a:p>
          <a:p>
            <a:pPr lvl="1"/>
            <a:r>
              <a:rPr lang="en-US" smtClean="0"/>
              <a:t>Local jurisdictions can still relax requirements given substantiating data and experience</a:t>
            </a:r>
          </a:p>
          <a:p>
            <a:endParaRPr lang="en-US" dirty="0"/>
          </a:p>
        </p:txBody>
      </p:sp>
      <p:pic>
        <p:nvPicPr>
          <p:cNvPr id="8" name="Content Placeholder 5" descr="Untitled-1"/>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355761"/>
            <a:ext cx="4038600" cy="2660578"/>
          </a:xfrm>
        </p:spPr>
      </p:pic>
      <p:sp>
        <p:nvSpPr>
          <p:cNvPr id="2" name="Title 1"/>
          <p:cNvSpPr>
            <a:spLocks noGrp="1"/>
          </p:cNvSpPr>
          <p:nvPr>
            <p:ph type="title"/>
          </p:nvPr>
        </p:nvSpPr>
        <p:spPr/>
        <p:txBody>
          <a:bodyPr/>
          <a:lstStyle/>
          <a:p>
            <a:r>
              <a:rPr lang="en-US" smtClean="0"/>
              <a:t>Conclusions &amp; Recommendations</a:t>
            </a:r>
            <a:endParaRPr lang="en-US" dirty="0"/>
          </a:p>
        </p:txBody>
      </p:sp>
    </p:spTree>
    <p:extLst>
      <p:ext uri="{BB962C8B-B14F-4D97-AF65-F5344CB8AC3E}">
        <p14:creationId xmlns:p14="http://schemas.microsoft.com/office/powerpoint/2010/main" val="3206967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In ‘very heavy’ or ‘moderate-to-heavy’ regions, use multiple methods of termite protection</a:t>
            </a:r>
          </a:p>
          <a:p>
            <a:pPr lvl="1"/>
            <a:r>
              <a:rPr lang="en-US" dirty="0" smtClean="0"/>
              <a:t>For example, initial chemical soil treatment plus use of termite shields. </a:t>
            </a:r>
          </a:p>
          <a:p>
            <a:pPr lvl="2"/>
            <a:r>
              <a:rPr lang="en-US" dirty="0" smtClean="0"/>
              <a:t>Even if chemical soil treatment is not maintained, termite shields will deter access and assist in early detection.  </a:t>
            </a:r>
          </a:p>
          <a:p>
            <a:pPr lvl="2"/>
            <a:r>
              <a:rPr lang="en-US" dirty="0" smtClean="0"/>
              <a:t>Universal use of termite shields in high risk regions would also help resolve concerns with hidden pathways in a manner that is product-neutral and consistent</a:t>
            </a:r>
          </a:p>
          <a:p>
            <a:pPr lvl="1"/>
            <a:endParaRPr lang="en-US" dirty="0" smtClean="0"/>
          </a:p>
          <a:p>
            <a:endParaRPr lang="en-US" dirty="0" smtClean="0"/>
          </a:p>
        </p:txBody>
      </p:sp>
      <p:pic>
        <p:nvPicPr>
          <p:cNvPr id="5122" name="Picture 2" descr="Image result for termite chemical treatme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1671" y="1255147"/>
            <a:ext cx="3337686" cy="1473707"/>
          </a:xfrm>
        </p:spPr>
      </p:pic>
      <p:sp>
        <p:nvSpPr>
          <p:cNvPr id="2" name="Title 1"/>
          <p:cNvSpPr>
            <a:spLocks noGrp="1"/>
          </p:cNvSpPr>
          <p:nvPr>
            <p:ph type="title"/>
          </p:nvPr>
        </p:nvSpPr>
        <p:spPr/>
        <p:txBody>
          <a:bodyPr/>
          <a:lstStyle/>
          <a:p>
            <a:r>
              <a:rPr lang="en-US" smtClean="0"/>
              <a:t>Conclusions &amp; Recommendations</a:t>
            </a:r>
            <a:endParaRPr lang="en-US" dirty="0"/>
          </a:p>
        </p:txBody>
      </p:sp>
      <p:pic>
        <p:nvPicPr>
          <p:cNvPr id="5126" name="Picture 6" descr="Image result for termite shields"/>
          <p:cNvPicPr>
            <a:picLocks noChangeAspect="1" noChangeArrowheads="1"/>
          </p:cNvPicPr>
          <p:nvPr/>
        </p:nvPicPr>
        <p:blipFill rotWithShape="1">
          <a:blip r:embed="rId3">
            <a:extLst>
              <a:ext uri="{28A0092B-C50C-407E-A947-70E740481C1C}">
                <a14:useLocalDpi xmlns:a14="http://schemas.microsoft.com/office/drawing/2010/main" val="0"/>
              </a:ext>
            </a:extLst>
          </a:blip>
          <a:srcRect t="25549" b="23354"/>
          <a:stretch/>
        </p:blipFill>
        <p:spPr bwMode="auto">
          <a:xfrm>
            <a:off x="5156039" y="3132786"/>
            <a:ext cx="3028950" cy="1240658"/>
          </a:xfrm>
          <a:prstGeom prst="rect">
            <a:avLst/>
          </a:prstGeom>
          <a:noFill/>
          <a:extLst>
            <a:ext uri="{909E8E84-426E-40DD-AFC4-6F175D3DCCD1}">
              <a14:hiddenFill xmlns:a14="http://schemas.microsoft.com/office/drawing/2010/main">
                <a:solidFill>
                  <a:srgbClr val="FFFFFF"/>
                </a:solidFill>
              </a14:hiddenFill>
            </a:ext>
          </a:extLst>
        </p:spPr>
      </p:pic>
      <p:sp>
        <p:nvSpPr>
          <p:cNvPr id="9" name="Cross 8"/>
          <p:cNvSpPr/>
          <p:nvPr/>
        </p:nvSpPr>
        <p:spPr>
          <a:xfrm>
            <a:off x="6544561" y="2800350"/>
            <a:ext cx="251906" cy="252686"/>
          </a:xfrm>
          <a:prstGeom prst="plus">
            <a:avLst>
              <a:gd name="adj" fmla="val 3967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216725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Maintain existing requirements in U.S. model codes regarding an approved method of protecting foam plastics in ‘very heavy’ termite regions on foundation walls and below slabs on grade. </a:t>
            </a:r>
          </a:p>
          <a:p>
            <a:pPr lvl="1"/>
            <a:r>
              <a:rPr lang="en-US" dirty="0" smtClean="0"/>
              <a:t>It is recommended that the method in Section R318.4 of the 2018 IRC become the primary method, not an exception, and that it continue to be used in combination with one or more of methods in Section R318.1.</a:t>
            </a:r>
          </a:p>
        </p:txBody>
      </p:sp>
      <p:pic>
        <p:nvPicPr>
          <p:cNvPr id="9" name="Content Placeholder 8"/>
          <p:cNvPicPr>
            <a:picLocks noGrp="1" noChangeAspect="1"/>
          </p:cNvPicPr>
          <p:nvPr>
            <p:ph sz="half" idx="2"/>
          </p:nvPr>
        </p:nvPicPr>
        <p:blipFill>
          <a:blip r:embed="rId2"/>
          <a:stretch>
            <a:fillRect/>
          </a:stretch>
        </p:blipFill>
        <p:spPr>
          <a:xfrm>
            <a:off x="4829051" y="2863771"/>
            <a:ext cx="3337686" cy="1422144"/>
          </a:xfrm>
        </p:spPr>
      </p:pic>
      <p:sp>
        <p:nvSpPr>
          <p:cNvPr id="2" name="Title 1"/>
          <p:cNvSpPr>
            <a:spLocks noGrp="1"/>
          </p:cNvSpPr>
          <p:nvPr>
            <p:ph type="title"/>
          </p:nvPr>
        </p:nvSpPr>
        <p:spPr/>
        <p:txBody>
          <a:bodyPr/>
          <a:lstStyle/>
          <a:p>
            <a:r>
              <a:rPr lang="en-US" smtClean="0"/>
              <a:t>Conclusions &amp; Recommendations</a:t>
            </a:r>
            <a:endParaRPr lang="en-US" dirty="0"/>
          </a:p>
        </p:txBody>
      </p:sp>
      <p:pic>
        <p:nvPicPr>
          <p:cNvPr id="10" name="Picture 9"/>
          <p:cNvPicPr>
            <a:picLocks noChangeAspect="1"/>
          </p:cNvPicPr>
          <p:nvPr/>
        </p:nvPicPr>
        <p:blipFill>
          <a:blip r:embed="rId3"/>
          <a:stretch>
            <a:fillRect/>
          </a:stretch>
        </p:blipFill>
        <p:spPr>
          <a:xfrm>
            <a:off x="4629150" y="1213258"/>
            <a:ext cx="3028950" cy="1619283"/>
          </a:xfrm>
          <a:prstGeom prst="rect">
            <a:avLst/>
          </a:prstGeom>
        </p:spPr>
      </p:pic>
    </p:spTree>
    <p:extLst>
      <p:ext uri="{BB962C8B-B14F-4D97-AF65-F5344CB8AC3E}">
        <p14:creationId xmlns:p14="http://schemas.microsoft.com/office/powerpoint/2010/main" val="2309976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It is strongly recommended that the reference to foam plastic insulation as an implied risk for termite infestation be removed from FHA Form No. NPCA-99a</a:t>
            </a:r>
          </a:p>
          <a:p>
            <a:pPr lvl="1"/>
            <a:r>
              <a:rPr lang="en-US" smtClean="0"/>
              <a:t>Instead, the form should indicate various types of hidden pathways that can increase the potential for undetected termite infestation and provide guidance on how to protect against termite infestation</a:t>
            </a:r>
            <a:endParaRPr lang="en-US" dirty="0" smtClean="0"/>
          </a:p>
        </p:txBody>
      </p:sp>
      <p:pic>
        <p:nvPicPr>
          <p:cNvPr id="11" name="Content Placeholder 10"/>
          <p:cNvPicPr>
            <a:picLocks noGrp="1" noChangeAspect="1"/>
          </p:cNvPicPr>
          <p:nvPr>
            <p:ph sz="half" idx="2"/>
          </p:nvPr>
        </p:nvPicPr>
        <p:blipFill>
          <a:blip r:embed="rId2"/>
          <a:stretch>
            <a:fillRect/>
          </a:stretch>
        </p:blipFill>
        <p:spPr>
          <a:xfrm>
            <a:off x="5516451" y="1200150"/>
            <a:ext cx="2302098" cy="2971800"/>
          </a:xfrm>
        </p:spPr>
      </p:pic>
      <p:sp>
        <p:nvSpPr>
          <p:cNvPr id="2" name="Title 1"/>
          <p:cNvSpPr>
            <a:spLocks noGrp="1"/>
          </p:cNvSpPr>
          <p:nvPr>
            <p:ph type="title"/>
          </p:nvPr>
        </p:nvSpPr>
        <p:spPr/>
        <p:txBody>
          <a:bodyPr/>
          <a:lstStyle/>
          <a:p>
            <a:r>
              <a:rPr lang="en-US" smtClean="0"/>
              <a:t>Conclusions &amp; Recommendations</a:t>
            </a:r>
            <a:endParaRPr lang="en-US" dirty="0"/>
          </a:p>
        </p:txBody>
      </p:sp>
      <p:sp>
        <p:nvSpPr>
          <p:cNvPr id="12" name="Rectangle 11"/>
          <p:cNvSpPr/>
          <p:nvPr/>
        </p:nvSpPr>
        <p:spPr>
          <a:xfrm>
            <a:off x="5588132" y="3606213"/>
            <a:ext cx="2158735" cy="285750"/>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
        <p:nvSpPr>
          <p:cNvPr id="13" name="Cross 12"/>
          <p:cNvSpPr/>
          <p:nvPr/>
        </p:nvSpPr>
        <p:spPr>
          <a:xfrm rot="2627006">
            <a:off x="6327460" y="3407995"/>
            <a:ext cx="680077" cy="682185"/>
          </a:xfrm>
          <a:prstGeom prst="plus">
            <a:avLst>
              <a:gd name="adj" fmla="val 39679"/>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580179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Resources</a:t>
            </a:r>
            <a:endParaRPr lang="en-US" dirty="0"/>
          </a:p>
        </p:txBody>
      </p:sp>
      <p:sp>
        <p:nvSpPr>
          <p:cNvPr id="3" name="Content Placeholder 2"/>
          <p:cNvSpPr>
            <a:spLocks noGrp="1"/>
          </p:cNvSpPr>
          <p:nvPr>
            <p:ph idx="1"/>
          </p:nvPr>
        </p:nvSpPr>
        <p:spPr/>
        <p:txBody>
          <a:bodyPr>
            <a:normAutofit/>
          </a:bodyPr>
          <a:lstStyle/>
          <a:p>
            <a:r>
              <a:rPr lang="en-US" dirty="0" smtClean="0">
                <a:hlinkClick r:id="rId2"/>
              </a:rPr>
              <a:t>Residential Foundations - ContinuousInsulation.org</a:t>
            </a:r>
            <a:endParaRPr lang="en-US" dirty="0" smtClean="0"/>
          </a:p>
          <a:p>
            <a:endParaRPr lang="en-US" dirty="0"/>
          </a:p>
        </p:txBody>
      </p:sp>
    </p:spTree>
    <p:extLst>
      <p:ext uri="{BB962C8B-B14F-4D97-AF65-F5344CB8AC3E}">
        <p14:creationId xmlns:p14="http://schemas.microsoft.com/office/powerpoint/2010/main" val="1778146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Home insurance typically does not protect against termite damage. </a:t>
            </a:r>
          </a:p>
          <a:p>
            <a:r>
              <a:rPr lang="en-US" smtClean="0"/>
              <a:t>While various types of “warranties” are offered by termite treatment companies, they may vary widely in content, value, and requirements. </a:t>
            </a:r>
          </a:p>
          <a:p>
            <a:r>
              <a:rPr lang="en-US" smtClean="0"/>
              <a:t>Thus, especially in termite-prone regions, it is a good idea for homeowners to think about the termite resistance of their homes. </a:t>
            </a:r>
            <a:endParaRPr lang="en-US" dirty="0"/>
          </a:p>
        </p:txBody>
      </p:sp>
      <p:pic>
        <p:nvPicPr>
          <p:cNvPr id="2050" name="Picture 2" descr="Image result for termites eating house"/>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79622" y="1200150"/>
            <a:ext cx="2975756" cy="2971800"/>
          </a:xfrm>
        </p:spPr>
      </p:pic>
      <p:sp>
        <p:nvSpPr>
          <p:cNvPr id="2" name="Title 1"/>
          <p:cNvSpPr>
            <a:spLocks noGrp="1"/>
          </p:cNvSpPr>
          <p:nvPr>
            <p:ph type="title"/>
          </p:nvPr>
        </p:nvSpPr>
        <p:spPr/>
        <p:txBody>
          <a:bodyPr/>
          <a:lstStyle/>
          <a:p>
            <a:r>
              <a:rPr lang="en-US" smtClean="0"/>
              <a:t>Introduction</a:t>
            </a:r>
            <a:endParaRPr lang="en-US" dirty="0"/>
          </a:p>
        </p:txBody>
      </p:sp>
    </p:spTree>
    <p:extLst>
      <p:ext uri="{BB962C8B-B14F-4D97-AF65-F5344CB8AC3E}">
        <p14:creationId xmlns:p14="http://schemas.microsoft.com/office/powerpoint/2010/main" val="443149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How does foam sheathing on home foundations or above-grade walls perform with respect to termite protection?</a:t>
            </a:r>
          </a:p>
          <a:p>
            <a:r>
              <a:rPr lang="en-US" smtClean="0"/>
              <a:t>So far, there has been insufficient scientific data to properly compare termite resistance in houses with foam sheathing with houses using other building materials.</a:t>
            </a:r>
            <a:endParaRPr lang="en-US" dirty="0"/>
          </a:p>
        </p:txBody>
      </p:sp>
      <p:pic>
        <p:nvPicPr>
          <p:cNvPr id="1026" name="Picture 2" descr="Image result for foam sheathing foundations"/>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colorTemperature colorTemp="8800"/>
                    </a14:imgEffect>
                    <a14:imgEffect>
                      <a14:saturation sat="33000"/>
                    </a14:imgEffect>
                  </a14:imgLayer>
                </a14:imgProps>
              </a:ext>
              <a:ext uri="{28A0092B-C50C-407E-A947-70E740481C1C}">
                <a14:useLocalDpi xmlns:a14="http://schemas.microsoft.com/office/drawing/2010/main" val="0"/>
              </a:ext>
            </a:extLst>
          </a:blip>
          <a:srcRect l="1887"/>
          <a:stretch/>
        </p:blipFill>
        <p:spPr>
          <a:xfrm>
            <a:off x="4723686" y="1200150"/>
            <a:ext cx="3887628" cy="2971800"/>
          </a:xfrm>
        </p:spPr>
      </p:pic>
      <p:sp>
        <p:nvSpPr>
          <p:cNvPr id="2" name="Title 1"/>
          <p:cNvSpPr>
            <a:spLocks noGrp="1"/>
          </p:cNvSpPr>
          <p:nvPr>
            <p:ph type="title"/>
          </p:nvPr>
        </p:nvSpPr>
        <p:spPr/>
        <p:txBody>
          <a:bodyPr/>
          <a:lstStyle/>
          <a:p>
            <a:r>
              <a:rPr lang="en-US" smtClean="0"/>
              <a:t>Introduction</a:t>
            </a:r>
            <a:endParaRPr lang="en-US" dirty="0"/>
          </a:p>
        </p:txBody>
      </p:sp>
      <p:sp>
        <p:nvSpPr>
          <p:cNvPr id="4" name="Cloud Callout 3"/>
          <p:cNvSpPr/>
          <p:nvPr/>
        </p:nvSpPr>
        <p:spPr>
          <a:xfrm>
            <a:off x="6115050" y="1070669"/>
            <a:ext cx="1798589" cy="1438871"/>
          </a:xfrm>
          <a:prstGeom prst="cloudCallout">
            <a:avLst/>
          </a:prstGeom>
          <a:solidFill>
            <a:schemeClr val="bg1"/>
          </a:solidFill>
          <a:ln w="44450"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sz="1013"/>
          </a:p>
        </p:txBody>
      </p:sp>
      <p:pic>
        <p:nvPicPr>
          <p:cNvPr id="7" name="Picture 2" descr="Image result for termi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1444" y="1553047"/>
            <a:ext cx="685800" cy="41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59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p:txBody>
          <a:bodyPr/>
          <a:lstStyle/>
          <a:p>
            <a:r>
              <a:rPr lang="en-US" smtClean="0"/>
              <a:t>Concerns have been brought up based on a variety of anecdotal observations: </a:t>
            </a:r>
          </a:p>
          <a:p>
            <a:pPr lvl="1"/>
            <a:r>
              <a:rPr lang="en-US" smtClean="0"/>
              <a:t>Foam sheathing in foundation wall creates a “hidden pathway” (not visible to termite inspectors) </a:t>
            </a:r>
          </a:p>
          <a:p>
            <a:pPr lvl="1"/>
            <a:r>
              <a:rPr lang="en-US" smtClean="0"/>
              <a:t>Foam sheathing products may somehow attract termites</a:t>
            </a:r>
          </a:p>
          <a:p>
            <a:r>
              <a:rPr lang="en-US" smtClean="0"/>
              <a:t>However, good science can alleviate these concerns and lead to better termite protection practices in all construction.  </a:t>
            </a:r>
          </a:p>
          <a:p>
            <a:pPr lvl="1"/>
            <a:endParaRPr lang="en-US" smtClean="0"/>
          </a:p>
          <a:p>
            <a:endParaRPr lang="en-US" dirty="0" smtClean="0"/>
          </a:p>
        </p:txBody>
      </p:sp>
    </p:spTree>
    <p:extLst>
      <p:ext uri="{BB962C8B-B14F-4D97-AF65-F5344CB8AC3E}">
        <p14:creationId xmlns:p14="http://schemas.microsoft.com/office/powerpoint/2010/main" val="3279007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Fact: </a:t>
            </a:r>
          </a:p>
          <a:p>
            <a:pPr lvl="1"/>
            <a:r>
              <a:rPr lang="en-US" smtClean="0"/>
              <a:t>Foam plastics are not a food source for termites. </a:t>
            </a:r>
          </a:p>
          <a:p>
            <a:r>
              <a:rPr lang="en-US" smtClean="0"/>
              <a:t>Therefore, foam sheathing itself does not attract termites, although they are able to burrow through it to find food sources </a:t>
            </a:r>
            <a:endParaRPr lang="en-US" dirty="0" smtClean="0"/>
          </a:p>
        </p:txBody>
      </p:sp>
      <p:pic>
        <p:nvPicPr>
          <p:cNvPr id="2050" name="Picture 2" descr="evidence of termites in foam insula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6300" y="1200150"/>
            <a:ext cx="3962400" cy="2971800"/>
          </a:xfrm>
        </p:spPr>
      </p:pic>
      <p:sp>
        <p:nvSpPr>
          <p:cNvPr id="2" name="Title 1"/>
          <p:cNvSpPr>
            <a:spLocks noGrp="1"/>
          </p:cNvSpPr>
          <p:nvPr>
            <p:ph type="title"/>
          </p:nvPr>
        </p:nvSpPr>
        <p:spPr/>
        <p:txBody>
          <a:bodyPr/>
          <a:lstStyle/>
          <a:p>
            <a:r>
              <a:rPr lang="en-US" smtClean="0"/>
              <a:t>Introduction</a:t>
            </a:r>
            <a:endParaRPr lang="en-US" dirty="0"/>
          </a:p>
        </p:txBody>
      </p:sp>
      <p:sp>
        <p:nvSpPr>
          <p:cNvPr id="7" name="Cloud Callout 6"/>
          <p:cNvSpPr/>
          <p:nvPr/>
        </p:nvSpPr>
        <p:spPr>
          <a:xfrm>
            <a:off x="5873799" y="1070669"/>
            <a:ext cx="1798589" cy="1438871"/>
          </a:xfrm>
          <a:prstGeom prst="cloudCallout">
            <a:avLst/>
          </a:prstGeom>
          <a:solidFill>
            <a:schemeClr val="bg1"/>
          </a:solidFill>
          <a:ln w="44450" cap="flat" cmpd="sng" algn="ctr">
            <a:solidFill>
              <a:schemeClr val="dk1"/>
            </a:solidFill>
            <a:prstDash val="solid"/>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sz="1013"/>
          </a:p>
        </p:txBody>
      </p:sp>
      <p:pic>
        <p:nvPicPr>
          <p:cNvPr id="8" name="Picture 2" descr="Image result for termite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209" b="93284" l="5000" r="100000"/>
                    </a14:imgEffect>
                  </a14:imgLayer>
                </a14:imgProps>
              </a:ext>
              <a:ext uri="{28A0092B-C50C-407E-A947-70E740481C1C}">
                <a14:useLocalDpi xmlns:a14="http://schemas.microsoft.com/office/drawing/2010/main" val="0"/>
              </a:ext>
            </a:extLst>
          </a:blip>
          <a:srcRect/>
          <a:stretch>
            <a:fillRect/>
          </a:stretch>
        </p:blipFill>
        <p:spPr bwMode="auto">
          <a:xfrm>
            <a:off x="6000750" y="2783434"/>
            <a:ext cx="685800" cy="416966"/>
          </a:xfrm>
          <a:prstGeom prst="rect">
            <a:avLst/>
          </a:prstGeom>
          <a:noFill/>
          <a:ln>
            <a:noFill/>
          </a:ln>
          <a:effectLst>
            <a:outerShdw blurRad="63500" sx="124000" sy="124000" algn="ctr" rotWithShape="0">
              <a:schemeClr val="bg1">
                <a:alpha val="67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Image result for yuck"/>
          <p:cNvPicPr>
            <a:picLocks noChangeAspect="1" noChangeArrowheads="1"/>
          </p:cNvPicPr>
          <p:nvPr/>
        </p:nvPicPr>
        <p:blipFill rotWithShape="1">
          <a:blip r:embed="rId5" cstate="print">
            <a:biLevel thresh="75000"/>
            <a:extLst>
              <a:ext uri="{BEBA8EAE-BF5A-486C-A8C5-ECC9F3942E4B}">
                <a14:imgProps xmlns:a14="http://schemas.microsoft.com/office/drawing/2010/main">
                  <a14:imgLayer r:embed="rId6">
                    <a14:imgEffect>
                      <a14:backgroundRemoval t="17593" b="83642" l="9877" r="89815">
                        <a14:foregroundMark x1="33951" y1="43827" x2="33951" y2="43827"/>
                        <a14:foregroundMark x1="62963" y1="47531" x2="62963" y2="47531"/>
                        <a14:foregroundMark x1="54321" y1="62654" x2="54321" y2="62654"/>
                        <a14:foregroundMark x1="42284" y1="66667" x2="42284" y2="66667"/>
                        <a14:foregroundMark x1="33333" y1="59877" x2="33333" y2="59877"/>
                        <a14:foregroundMark x1="42593" y1="41358" x2="42593" y2="41358"/>
                        <a14:foregroundMark x1="50926" y1="39506" x2="50926" y2="39506"/>
                        <a14:foregroundMark x1="51543" y1="46605" x2="51543" y2="46605"/>
                        <a14:foregroundMark x1="43210" y1="48457" x2="43210" y2="48457"/>
                      </a14:backgroundRemoval>
                    </a14:imgEffect>
                  </a14:imgLayer>
                </a14:imgProps>
              </a:ext>
              <a:ext uri="{28A0092B-C50C-407E-A947-70E740481C1C}">
                <a14:useLocalDpi xmlns:a14="http://schemas.microsoft.com/office/drawing/2010/main" val="0"/>
              </a:ext>
            </a:extLst>
          </a:blip>
          <a:srcRect l="22120" t="20731" r="21090" b="17542"/>
          <a:stretch/>
        </p:blipFill>
        <p:spPr bwMode="auto">
          <a:xfrm>
            <a:off x="6372225" y="1440086"/>
            <a:ext cx="726782" cy="78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39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Fact:</a:t>
            </a:r>
          </a:p>
          <a:p>
            <a:pPr lvl="1"/>
            <a:r>
              <a:rPr lang="en-US" smtClean="0"/>
              <a:t>Hidden pathways for termite access exist in nearly all types of construction. </a:t>
            </a:r>
          </a:p>
          <a:p>
            <a:r>
              <a:rPr lang="en-US" smtClean="0"/>
              <a:t>Despite this, current building codes do not require termite shields or any other methods of disrupting hidden pathways  </a:t>
            </a:r>
            <a:endParaRPr lang="en-US" dirty="0" smtClean="0"/>
          </a:p>
        </p:txBody>
      </p:sp>
      <p:pic>
        <p:nvPicPr>
          <p:cNvPr id="3074" name="Picture 2" descr="Image result for termite shiel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6300" y="1200150"/>
            <a:ext cx="3962400" cy="2971800"/>
          </a:xfrm>
        </p:spPr>
      </p:pic>
      <p:sp>
        <p:nvSpPr>
          <p:cNvPr id="2" name="Title 1"/>
          <p:cNvSpPr>
            <a:spLocks noGrp="1"/>
          </p:cNvSpPr>
          <p:nvPr>
            <p:ph type="title"/>
          </p:nvPr>
        </p:nvSpPr>
        <p:spPr/>
        <p:txBody>
          <a:bodyPr/>
          <a:lstStyle/>
          <a:p>
            <a:r>
              <a:rPr lang="en-US" smtClean="0"/>
              <a:t>Introduction</a:t>
            </a:r>
            <a:endParaRPr lang="en-US" dirty="0"/>
          </a:p>
        </p:txBody>
      </p:sp>
    </p:spTree>
    <p:extLst>
      <p:ext uri="{BB962C8B-B14F-4D97-AF65-F5344CB8AC3E}">
        <p14:creationId xmlns:p14="http://schemas.microsoft.com/office/powerpoint/2010/main" val="447735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smtClean="0"/>
              <a:t>Because building codes do not require termite shields, chemical soil treatment may be the only line of defense. </a:t>
            </a:r>
          </a:p>
          <a:p>
            <a:r>
              <a:rPr lang="en-US" smtClean="0"/>
              <a:t>Periodic re-treatment is necessary to maintain protection, however because re-treatment is not required by code, it often only occurs after termites have caused obvious damage. </a:t>
            </a:r>
            <a:endParaRPr lang="en-US" dirty="0" smtClean="0"/>
          </a:p>
        </p:txBody>
      </p:sp>
      <p:pic>
        <p:nvPicPr>
          <p:cNvPr id="8" name="Picture 4" descr="Image result for termite wood"/>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86300" y="1200150"/>
            <a:ext cx="3962399" cy="2971800"/>
          </a:xfrm>
        </p:spPr>
      </p:pic>
      <p:sp>
        <p:nvSpPr>
          <p:cNvPr id="2" name="Title 1"/>
          <p:cNvSpPr>
            <a:spLocks noGrp="1"/>
          </p:cNvSpPr>
          <p:nvPr>
            <p:ph type="title"/>
          </p:nvPr>
        </p:nvSpPr>
        <p:spPr/>
        <p:txBody>
          <a:bodyPr/>
          <a:lstStyle/>
          <a:p>
            <a:r>
              <a:rPr lang="en-US" smtClean="0"/>
              <a:t>Introduction</a:t>
            </a:r>
            <a:endParaRPr lang="en-US" dirty="0"/>
          </a:p>
        </p:txBody>
      </p:sp>
    </p:spTree>
    <p:extLst>
      <p:ext uri="{BB962C8B-B14F-4D97-AF65-F5344CB8AC3E}">
        <p14:creationId xmlns:p14="http://schemas.microsoft.com/office/powerpoint/2010/main" val="295151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ABT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80525 Sample PPT NEW" id="{069CB109-4939-4F49-A50E-4BE1C390E92C}" vid="{3FECFFA5-8E4D-4C7E-861E-107E239D88FF}"/>
    </a:ext>
  </a:extLst>
</a:theme>
</file>

<file path=docProps/app.xml><?xml version="1.0" encoding="utf-8"?>
<Properties xmlns="http://schemas.openxmlformats.org/officeDocument/2006/extended-properties" xmlns:vt="http://schemas.openxmlformats.org/officeDocument/2006/docPropsVTypes">
  <Template/>
  <TotalTime>0</TotalTime>
  <Words>2142</Words>
  <Application>Microsoft Office PowerPoint</Application>
  <PresentationFormat>On-screen Show (16:9)</PresentationFormat>
  <Paragraphs>168</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Yu Gothic</vt:lpstr>
      <vt:lpstr>Yu Gothic Light</vt:lpstr>
      <vt:lpstr>Yu Gothic Medium</vt:lpstr>
      <vt:lpstr>Arial</vt:lpstr>
      <vt:lpstr>Arial Narrow</vt:lpstr>
      <vt:lpstr>Calibri</vt:lpstr>
      <vt:lpstr>Segoe UI</vt:lpstr>
      <vt:lpstr>Times New Roman</vt:lpstr>
      <vt:lpstr>Wingdings</vt:lpstr>
      <vt:lpstr>ABTG PP Template</vt:lpstr>
      <vt:lpstr>Termite Protection: Building Code Provisions &amp; Recommended Improvements</vt:lpstr>
      <vt:lpstr>PowerPoint Presentation</vt:lpstr>
      <vt:lpstr>Introduction</vt:lpstr>
      <vt:lpstr>Introduction</vt:lpstr>
      <vt:lpstr>Introduction</vt:lpstr>
      <vt:lpstr>Introduction</vt:lpstr>
      <vt:lpstr>Introduction</vt:lpstr>
      <vt:lpstr>Introduction</vt:lpstr>
      <vt:lpstr>Introduction</vt:lpstr>
      <vt:lpstr>Introduction</vt:lpstr>
      <vt:lpstr>Building Code Provisions – IRC 2018</vt:lpstr>
      <vt:lpstr>Building Code Provisions – IRC 2018</vt:lpstr>
      <vt:lpstr>Building Code Provisions – IRC 2018</vt:lpstr>
      <vt:lpstr>Building Code Provisions – IRC 2018</vt:lpstr>
      <vt:lpstr>Building Code Provisions – 1958 FHA</vt:lpstr>
      <vt:lpstr>Building Code Provisions – 1958 FHA</vt:lpstr>
      <vt:lpstr>Termite Hazard and Protective Measures</vt:lpstr>
      <vt:lpstr>Termite Hazard and Protective Measures</vt:lpstr>
      <vt:lpstr>Termite Hazard and Protective Measures</vt:lpstr>
      <vt:lpstr>Termite Hazard and Protective Measures</vt:lpstr>
      <vt:lpstr>Termite Hazard and Protective Measures</vt:lpstr>
      <vt:lpstr>Ubiquity of Hidden Pathways for Termite Access</vt:lpstr>
      <vt:lpstr>Ubiquity of Hidden Pathways for Termite Access</vt:lpstr>
      <vt:lpstr>Ubiquity of Hidden Pathways for Termite Access</vt:lpstr>
      <vt:lpstr>Ubiquity of Hidden Pathways for Termite Access</vt:lpstr>
      <vt:lpstr>Ubiquity of Hidden Pathways for Termite Access</vt:lpstr>
      <vt:lpstr>Ubiquity of Hidden Pathways for Termite Access</vt:lpstr>
      <vt:lpstr>Termites, Carpenter Ants and Foam Plastic Materials</vt:lpstr>
      <vt:lpstr>Termites, Carpenter Ants and Foam Plastic Materials</vt:lpstr>
      <vt:lpstr>Termites, Carpenter Ants and Foam Plastic Materials</vt:lpstr>
      <vt:lpstr>Conclusions &amp; Recommendations</vt:lpstr>
      <vt:lpstr>Conclusions &amp; Recommendations</vt:lpstr>
      <vt:lpstr>Conclusions &amp; Recommendations</vt:lpstr>
      <vt:lpstr>Conclusions &amp; Recommendations</vt:lpstr>
      <vt:lpstr>Suggested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Termite Protection and Foam Sheathing Educational Program</dc:title>
  <dc:creator/>
  <cp:lastModifiedBy/>
  <cp:revision>1</cp:revision>
  <dcterms:created xsi:type="dcterms:W3CDTF">2018-06-04T22:06:15Z</dcterms:created>
  <dcterms:modified xsi:type="dcterms:W3CDTF">2021-08-19T19:45:37Z</dcterms:modified>
</cp:coreProperties>
</file>