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8" r:id="rId5"/>
  </p:sldMasterIdLst>
  <p:notesMasterIdLst>
    <p:notesMasterId r:id="rId48"/>
  </p:notesMasterIdLst>
  <p:handoutMasterIdLst>
    <p:handoutMasterId r:id="rId49"/>
  </p:handoutMasterIdLst>
  <p:sldIdLst>
    <p:sldId id="256" r:id="rId6"/>
    <p:sldId id="339" r:id="rId7"/>
    <p:sldId id="338" r:id="rId8"/>
    <p:sldId id="283" r:id="rId9"/>
    <p:sldId id="309" r:id="rId10"/>
    <p:sldId id="297" r:id="rId11"/>
    <p:sldId id="300" r:id="rId12"/>
    <p:sldId id="310" r:id="rId13"/>
    <p:sldId id="311" r:id="rId14"/>
    <p:sldId id="312" r:id="rId15"/>
    <p:sldId id="299" r:id="rId16"/>
    <p:sldId id="301" r:id="rId17"/>
    <p:sldId id="313" r:id="rId18"/>
    <p:sldId id="298" r:id="rId19"/>
    <p:sldId id="302" r:id="rId20"/>
    <p:sldId id="303" r:id="rId21"/>
    <p:sldId id="304" r:id="rId22"/>
    <p:sldId id="316" r:id="rId23"/>
    <p:sldId id="322" r:id="rId24"/>
    <p:sldId id="321" r:id="rId25"/>
    <p:sldId id="325" r:id="rId26"/>
    <p:sldId id="328" r:id="rId27"/>
    <p:sldId id="326" r:id="rId28"/>
    <p:sldId id="330" r:id="rId29"/>
    <p:sldId id="331" r:id="rId30"/>
    <p:sldId id="332" r:id="rId31"/>
    <p:sldId id="333" r:id="rId32"/>
    <p:sldId id="327" r:id="rId33"/>
    <p:sldId id="323" r:id="rId34"/>
    <p:sldId id="315" r:id="rId35"/>
    <p:sldId id="336" r:id="rId36"/>
    <p:sldId id="318" r:id="rId37"/>
    <p:sldId id="329" r:id="rId38"/>
    <p:sldId id="317" r:id="rId39"/>
    <p:sldId id="319" r:id="rId40"/>
    <p:sldId id="305" r:id="rId41"/>
    <p:sldId id="306" r:id="rId42"/>
    <p:sldId id="307" r:id="rId43"/>
    <p:sldId id="308" r:id="rId44"/>
    <p:sldId id="294" r:id="rId45"/>
    <p:sldId id="286" r:id="rId46"/>
    <p:sldId id="337" r:id="rId47"/>
  </p:sldIdLst>
  <p:sldSz cx="9144000" cy="5143500" type="screen16x9"/>
  <p:notesSz cx="7102475" cy="9388475"/>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y Crandell" initials="JC" lastIdx="4" clrIdx="0">
    <p:extLst>
      <p:ext uri="{19B8F6BF-5375-455C-9EA6-DF929625EA0E}">
        <p15:presenceInfo xmlns:p15="http://schemas.microsoft.com/office/powerpoint/2012/main" userId="9b39e9d23936998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49F95E-61B6-4A98-9D47-F5697F041C63}" v="72" dt="2020-02-21T17:59:57.846"/>
  </p1510:revLst>
</p1510:revInfo>
</file>

<file path=ppt/tableStyles.xml><?xml version="1.0" encoding="utf-8"?>
<a:tblStyleLst xmlns:a="http://schemas.openxmlformats.org/drawingml/2006/main" def="{7F04CB50-CCB4-4D2F-89FB-D6C2DA9B0B28}">
  <a:tblStyle styleId="{7F04CB50-CCB4-4D2F-89FB-D6C2DA9B0B2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2" autoAdjust="0"/>
    <p:restoredTop sz="95077" autoAdjust="0"/>
  </p:normalViewPr>
  <p:slideViewPr>
    <p:cSldViewPr snapToGrid="0" snapToObjects="1">
      <p:cViewPr varScale="1">
        <p:scale>
          <a:sx n="145" d="100"/>
          <a:sy n="145" d="100"/>
        </p:scale>
        <p:origin x="60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midt, Amy J" userId="37f6d288-56fa-4aaf-8283-6d3fb1ef3af6" providerId="ADAL" clId="{1D49F95E-61B6-4A98-9D47-F5697F041C63}"/>
    <pc:docChg chg="custSel addSld modSld">
      <pc:chgData name="Schmidt, Amy J" userId="37f6d288-56fa-4aaf-8283-6d3fb1ef3af6" providerId="ADAL" clId="{1D49F95E-61B6-4A98-9D47-F5697F041C63}" dt="2020-02-21T17:59:57.846" v="34" actId="20577"/>
      <pc:docMkLst>
        <pc:docMk/>
      </pc:docMkLst>
      <pc:sldChg chg="addSp delSp modSp add modNotesTx">
        <pc:chgData name="Schmidt, Amy J" userId="37f6d288-56fa-4aaf-8283-6d3fb1ef3af6" providerId="ADAL" clId="{1D49F95E-61B6-4A98-9D47-F5697F041C63}" dt="2020-02-21T17:59:57.846" v="34" actId="20577"/>
        <pc:sldMkLst>
          <pc:docMk/>
          <pc:sldMk cId="3789737304" sldId="338"/>
        </pc:sldMkLst>
        <pc:spChg chg="del">
          <ac:chgData name="Schmidt, Amy J" userId="37f6d288-56fa-4aaf-8283-6d3fb1ef3af6" providerId="ADAL" clId="{1D49F95E-61B6-4A98-9D47-F5697F041C63}" dt="2020-02-21T17:58:11.328" v="29" actId="478"/>
          <ac:spMkLst>
            <pc:docMk/>
            <pc:sldMk cId="3789737304" sldId="338"/>
            <ac:spMk id="2" creationId="{368C75BA-A6BB-4A2A-9C99-2DFF4A7B6385}"/>
          </ac:spMkLst>
        </pc:spChg>
        <pc:picChg chg="add mod">
          <ac:chgData name="Schmidt, Amy J" userId="37f6d288-56fa-4aaf-8283-6d3fb1ef3af6" providerId="ADAL" clId="{1D49F95E-61B6-4A98-9D47-F5697F041C63}" dt="2020-02-21T17:59:00.679" v="30" actId="1076"/>
          <ac:picMkLst>
            <pc:docMk/>
            <pc:sldMk cId="3789737304" sldId="338"/>
            <ac:picMk id="6" creationId="{71F7EFBC-C50D-41B4-BFB5-901ED5FE4C46}"/>
          </ac:picMkLst>
        </pc:picChg>
        <pc:picChg chg="add mod">
          <ac:chgData name="Schmidt, Amy J" userId="37f6d288-56fa-4aaf-8283-6d3fb1ef3af6" providerId="ADAL" clId="{1D49F95E-61B6-4A98-9D47-F5697F041C63}" dt="2020-02-21T17:59:05.117" v="31" actId="1076"/>
          <ac:picMkLst>
            <pc:docMk/>
            <pc:sldMk cId="3789737304" sldId="338"/>
            <ac:picMk id="7" creationId="{490A8BD7-CBE0-458D-95A0-1DFB27CBF65F}"/>
          </ac:picMkLst>
        </pc:picChg>
        <pc:picChg chg="add mod">
          <ac:chgData name="Schmidt, Amy J" userId="37f6d288-56fa-4aaf-8283-6d3fb1ef3af6" providerId="ADAL" clId="{1D49F95E-61B6-4A98-9D47-F5697F041C63}" dt="2020-02-21T17:57:37.041" v="26" actId="14100"/>
          <ac:picMkLst>
            <pc:docMk/>
            <pc:sldMk cId="3789737304" sldId="338"/>
            <ac:picMk id="9" creationId="{DBB1B646-516E-4F8F-9C0D-ADCEE8636B8F}"/>
          </ac:picMkLst>
        </pc:picChg>
        <pc:picChg chg="add mod">
          <ac:chgData name="Schmidt, Amy J" userId="37f6d288-56fa-4aaf-8283-6d3fb1ef3af6" providerId="ADAL" clId="{1D49F95E-61B6-4A98-9D47-F5697F041C63}" dt="2020-02-21T17:57:33.962" v="25" actId="1076"/>
          <ac:picMkLst>
            <pc:docMk/>
            <pc:sldMk cId="3789737304" sldId="338"/>
            <ac:picMk id="11" creationId="{92B25934-3452-4E2F-8F0D-2886AA00C4B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18" tIns="47108" rIns="94218" bIns="47108" rtlCol="0"/>
          <a:lstStyle>
            <a:lvl1pPr algn="l">
              <a:defRPr sz="1200"/>
            </a:lvl1pPr>
          </a:lstStyle>
          <a:p>
            <a:endParaRPr lang="en-US"/>
          </a:p>
        </p:txBody>
      </p:sp>
      <p:sp>
        <p:nvSpPr>
          <p:cNvPr id="3" name="Date Placeholder 2"/>
          <p:cNvSpPr>
            <a:spLocks noGrp="1"/>
          </p:cNvSpPr>
          <p:nvPr>
            <p:ph type="dt" sz="quarter" idx="1"/>
          </p:nvPr>
        </p:nvSpPr>
        <p:spPr>
          <a:xfrm>
            <a:off x="4023093" y="0"/>
            <a:ext cx="3077739" cy="471054"/>
          </a:xfrm>
          <a:prstGeom prst="rect">
            <a:avLst/>
          </a:prstGeom>
        </p:spPr>
        <p:txBody>
          <a:bodyPr vert="horz" lIns="94218" tIns="47108" rIns="94218" bIns="47108" rtlCol="0"/>
          <a:lstStyle>
            <a:lvl1pPr algn="r">
              <a:defRPr sz="1200"/>
            </a:lvl1pPr>
          </a:lstStyle>
          <a:p>
            <a:fld id="{22C050BD-D4E4-40F5-934D-A192B469A6F2}" type="datetimeFigureOut">
              <a:rPr lang="en-US" smtClean="0"/>
              <a:t>8/19/2021</a:t>
            </a:fld>
            <a:endParaRPr lang="en-US"/>
          </a:p>
        </p:txBody>
      </p:sp>
      <p:sp>
        <p:nvSpPr>
          <p:cNvPr id="4" name="Footer Placeholder 3"/>
          <p:cNvSpPr>
            <a:spLocks noGrp="1"/>
          </p:cNvSpPr>
          <p:nvPr>
            <p:ph type="ftr" sz="quarter" idx="2"/>
          </p:nvPr>
        </p:nvSpPr>
        <p:spPr>
          <a:xfrm>
            <a:off x="0" y="8917423"/>
            <a:ext cx="3077739" cy="471053"/>
          </a:xfrm>
          <a:prstGeom prst="rect">
            <a:avLst/>
          </a:prstGeom>
        </p:spPr>
        <p:txBody>
          <a:bodyPr vert="horz" lIns="94218" tIns="47108" rIns="94218" bIns="47108" rtlCol="0" anchor="b"/>
          <a:lstStyle>
            <a:lvl1pPr algn="l">
              <a:defRPr sz="1200"/>
            </a:lvl1pPr>
          </a:lstStyle>
          <a:p>
            <a:endParaRPr lang="en-US"/>
          </a:p>
        </p:txBody>
      </p:sp>
      <p:sp>
        <p:nvSpPr>
          <p:cNvPr id="5" name="Slide Number Placeholder 4"/>
          <p:cNvSpPr>
            <a:spLocks noGrp="1"/>
          </p:cNvSpPr>
          <p:nvPr>
            <p:ph type="sldNum" sz="quarter" idx="3"/>
          </p:nvPr>
        </p:nvSpPr>
        <p:spPr>
          <a:xfrm>
            <a:off x="4023093" y="8917423"/>
            <a:ext cx="3077739" cy="471053"/>
          </a:xfrm>
          <a:prstGeom prst="rect">
            <a:avLst/>
          </a:prstGeom>
        </p:spPr>
        <p:txBody>
          <a:bodyPr vert="horz" lIns="94218" tIns="47108" rIns="94218" bIns="47108" rtlCol="0" anchor="b"/>
          <a:lstStyle>
            <a:lvl1pPr algn="r">
              <a:defRPr sz="1200"/>
            </a:lvl1pPr>
          </a:lstStyle>
          <a:p>
            <a:fld id="{71958401-064E-4844-A663-9A401D29C804}" type="slidenum">
              <a:rPr lang="en-US" smtClean="0"/>
              <a:t>‹#›</a:t>
            </a:fld>
            <a:endParaRPr lang="en-US"/>
          </a:p>
        </p:txBody>
      </p:sp>
    </p:spTree>
    <p:extLst>
      <p:ext uri="{BB962C8B-B14F-4D97-AF65-F5344CB8AC3E}">
        <p14:creationId xmlns:p14="http://schemas.microsoft.com/office/powerpoint/2010/main" val="572373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23863" y="704850"/>
            <a:ext cx="62547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710248" y="4459526"/>
            <a:ext cx="5681980" cy="4224814"/>
          </a:xfrm>
          <a:prstGeom prst="rect">
            <a:avLst/>
          </a:prstGeom>
          <a:noFill/>
          <a:ln>
            <a:noFill/>
          </a:ln>
        </p:spPr>
        <p:txBody>
          <a:bodyPr spcFirstLastPara="1" wrap="square" lIns="94201" tIns="94201" rIns="94201" bIns="94201"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68436630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423863" y="704850"/>
            <a:ext cx="6254750" cy="35194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710248" y="4459526"/>
            <a:ext cx="5681980" cy="4224814"/>
          </a:xfrm>
          <a:prstGeom prst="rect">
            <a:avLst/>
          </a:prstGeom>
        </p:spPr>
        <p:txBody>
          <a:bodyPr spcFirstLastPara="1" wrap="square" lIns="94201" tIns="94201" rIns="94201" bIns="94201" anchor="t" anchorCtr="0">
            <a:noAutofit/>
          </a:bodyPr>
          <a:lstStyle/>
          <a:p>
            <a:pPr marL="0" indent="0">
              <a:buNone/>
            </a:pPr>
            <a:r>
              <a:rPr lang="en-US" dirty="0"/>
              <a:t>Introductions</a:t>
            </a:r>
            <a:endParaRPr dirty="0"/>
          </a:p>
        </p:txBody>
      </p:sp>
    </p:spTree>
    <p:extLst>
      <p:ext uri="{BB962C8B-B14F-4D97-AF65-F5344CB8AC3E}">
        <p14:creationId xmlns:p14="http://schemas.microsoft.com/office/powerpoint/2010/main" val="323589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Amy</a:t>
            </a:r>
          </a:p>
        </p:txBody>
      </p:sp>
    </p:spTree>
    <p:extLst>
      <p:ext uri="{BB962C8B-B14F-4D97-AF65-F5344CB8AC3E}">
        <p14:creationId xmlns:p14="http://schemas.microsoft.com/office/powerpoint/2010/main" val="2596582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Jay</a:t>
            </a:r>
          </a:p>
        </p:txBody>
      </p:sp>
    </p:spTree>
    <p:extLst>
      <p:ext uri="{BB962C8B-B14F-4D97-AF65-F5344CB8AC3E}">
        <p14:creationId xmlns:p14="http://schemas.microsoft.com/office/powerpoint/2010/main" val="3700069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Jay</a:t>
            </a:r>
          </a:p>
        </p:txBody>
      </p:sp>
    </p:spTree>
    <p:extLst>
      <p:ext uri="{BB962C8B-B14F-4D97-AF65-F5344CB8AC3E}">
        <p14:creationId xmlns:p14="http://schemas.microsoft.com/office/powerpoint/2010/main" val="421540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Amy</a:t>
            </a:r>
          </a:p>
        </p:txBody>
      </p:sp>
    </p:spTree>
    <p:extLst>
      <p:ext uri="{BB962C8B-B14F-4D97-AF65-F5344CB8AC3E}">
        <p14:creationId xmlns:p14="http://schemas.microsoft.com/office/powerpoint/2010/main" val="3282874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Amy</a:t>
            </a:r>
          </a:p>
        </p:txBody>
      </p:sp>
    </p:spTree>
    <p:extLst>
      <p:ext uri="{BB962C8B-B14F-4D97-AF65-F5344CB8AC3E}">
        <p14:creationId xmlns:p14="http://schemas.microsoft.com/office/powerpoint/2010/main" val="2004354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Amy</a:t>
            </a:r>
          </a:p>
        </p:txBody>
      </p:sp>
    </p:spTree>
    <p:extLst>
      <p:ext uri="{BB962C8B-B14F-4D97-AF65-F5344CB8AC3E}">
        <p14:creationId xmlns:p14="http://schemas.microsoft.com/office/powerpoint/2010/main" val="1464594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Jay</a:t>
            </a:r>
          </a:p>
        </p:txBody>
      </p:sp>
    </p:spTree>
    <p:extLst>
      <p:ext uri="{BB962C8B-B14F-4D97-AF65-F5344CB8AC3E}">
        <p14:creationId xmlns:p14="http://schemas.microsoft.com/office/powerpoint/2010/main" val="3485277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Jay</a:t>
            </a:r>
          </a:p>
        </p:txBody>
      </p:sp>
    </p:spTree>
    <p:extLst>
      <p:ext uri="{BB962C8B-B14F-4D97-AF65-F5344CB8AC3E}">
        <p14:creationId xmlns:p14="http://schemas.microsoft.com/office/powerpoint/2010/main" val="2820901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Jay</a:t>
            </a:r>
          </a:p>
        </p:txBody>
      </p:sp>
    </p:spTree>
    <p:extLst>
      <p:ext uri="{BB962C8B-B14F-4D97-AF65-F5344CB8AC3E}">
        <p14:creationId xmlns:p14="http://schemas.microsoft.com/office/powerpoint/2010/main" val="2773772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Jay</a:t>
            </a:r>
          </a:p>
        </p:txBody>
      </p:sp>
    </p:spTree>
    <p:extLst>
      <p:ext uri="{BB962C8B-B14F-4D97-AF65-F5344CB8AC3E}">
        <p14:creationId xmlns:p14="http://schemas.microsoft.com/office/powerpoint/2010/main" val="1442013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Amy</a:t>
            </a:r>
          </a:p>
        </p:txBody>
      </p:sp>
    </p:spTree>
    <p:extLst>
      <p:ext uri="{BB962C8B-B14F-4D97-AF65-F5344CB8AC3E}">
        <p14:creationId xmlns:p14="http://schemas.microsoft.com/office/powerpoint/2010/main" val="756990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Jay</a:t>
            </a:r>
          </a:p>
        </p:txBody>
      </p:sp>
    </p:spTree>
    <p:extLst>
      <p:ext uri="{BB962C8B-B14F-4D97-AF65-F5344CB8AC3E}">
        <p14:creationId xmlns:p14="http://schemas.microsoft.com/office/powerpoint/2010/main" val="1150822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Jay</a:t>
            </a:r>
          </a:p>
        </p:txBody>
      </p:sp>
    </p:spTree>
    <p:extLst>
      <p:ext uri="{BB962C8B-B14F-4D97-AF65-F5344CB8AC3E}">
        <p14:creationId xmlns:p14="http://schemas.microsoft.com/office/powerpoint/2010/main" val="1376065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Jay</a:t>
            </a:r>
          </a:p>
        </p:txBody>
      </p:sp>
    </p:spTree>
    <p:extLst>
      <p:ext uri="{BB962C8B-B14F-4D97-AF65-F5344CB8AC3E}">
        <p14:creationId xmlns:p14="http://schemas.microsoft.com/office/powerpoint/2010/main" val="2039881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Jay</a:t>
            </a:r>
          </a:p>
        </p:txBody>
      </p:sp>
    </p:spTree>
    <p:extLst>
      <p:ext uri="{BB962C8B-B14F-4D97-AF65-F5344CB8AC3E}">
        <p14:creationId xmlns:p14="http://schemas.microsoft.com/office/powerpoint/2010/main" val="1905676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Jay</a:t>
            </a:r>
          </a:p>
        </p:txBody>
      </p:sp>
    </p:spTree>
    <p:extLst>
      <p:ext uri="{BB962C8B-B14F-4D97-AF65-F5344CB8AC3E}">
        <p14:creationId xmlns:p14="http://schemas.microsoft.com/office/powerpoint/2010/main" val="25637486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Jay</a:t>
            </a:r>
          </a:p>
        </p:txBody>
      </p:sp>
    </p:spTree>
    <p:extLst>
      <p:ext uri="{BB962C8B-B14F-4D97-AF65-F5344CB8AC3E}">
        <p14:creationId xmlns:p14="http://schemas.microsoft.com/office/powerpoint/2010/main" val="32721944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Jay</a:t>
            </a:r>
          </a:p>
        </p:txBody>
      </p:sp>
    </p:spTree>
    <p:extLst>
      <p:ext uri="{BB962C8B-B14F-4D97-AF65-F5344CB8AC3E}">
        <p14:creationId xmlns:p14="http://schemas.microsoft.com/office/powerpoint/2010/main" val="3778814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Jay</a:t>
            </a:r>
          </a:p>
        </p:txBody>
      </p:sp>
    </p:spTree>
    <p:extLst>
      <p:ext uri="{BB962C8B-B14F-4D97-AF65-F5344CB8AC3E}">
        <p14:creationId xmlns:p14="http://schemas.microsoft.com/office/powerpoint/2010/main" val="38152867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Jay</a:t>
            </a:r>
          </a:p>
        </p:txBody>
      </p:sp>
    </p:spTree>
    <p:extLst>
      <p:ext uri="{BB962C8B-B14F-4D97-AF65-F5344CB8AC3E}">
        <p14:creationId xmlns:p14="http://schemas.microsoft.com/office/powerpoint/2010/main" val="4669593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Jay</a:t>
            </a:r>
          </a:p>
        </p:txBody>
      </p:sp>
    </p:spTree>
    <p:extLst>
      <p:ext uri="{BB962C8B-B14F-4D97-AF65-F5344CB8AC3E}">
        <p14:creationId xmlns:p14="http://schemas.microsoft.com/office/powerpoint/2010/main" val="353178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Amy</a:t>
            </a:r>
          </a:p>
        </p:txBody>
      </p:sp>
    </p:spTree>
    <p:extLst>
      <p:ext uri="{BB962C8B-B14F-4D97-AF65-F5344CB8AC3E}">
        <p14:creationId xmlns:p14="http://schemas.microsoft.com/office/powerpoint/2010/main" val="4220368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Jay</a:t>
            </a:r>
          </a:p>
        </p:txBody>
      </p:sp>
    </p:spTree>
    <p:extLst>
      <p:ext uri="{BB962C8B-B14F-4D97-AF65-F5344CB8AC3E}">
        <p14:creationId xmlns:p14="http://schemas.microsoft.com/office/powerpoint/2010/main" val="3415420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Jay</a:t>
            </a:r>
          </a:p>
        </p:txBody>
      </p:sp>
    </p:spTree>
    <p:extLst>
      <p:ext uri="{BB962C8B-B14F-4D97-AF65-F5344CB8AC3E}">
        <p14:creationId xmlns:p14="http://schemas.microsoft.com/office/powerpoint/2010/main" val="1876940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Jay</a:t>
            </a:r>
          </a:p>
        </p:txBody>
      </p:sp>
    </p:spTree>
    <p:extLst>
      <p:ext uri="{BB962C8B-B14F-4D97-AF65-F5344CB8AC3E}">
        <p14:creationId xmlns:p14="http://schemas.microsoft.com/office/powerpoint/2010/main" val="3099573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Amy</a:t>
            </a:r>
          </a:p>
        </p:txBody>
      </p:sp>
    </p:spTree>
    <p:extLst>
      <p:ext uri="{BB962C8B-B14F-4D97-AF65-F5344CB8AC3E}">
        <p14:creationId xmlns:p14="http://schemas.microsoft.com/office/powerpoint/2010/main" val="10415089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Amy</a:t>
            </a:r>
          </a:p>
        </p:txBody>
      </p:sp>
    </p:spTree>
    <p:extLst>
      <p:ext uri="{BB962C8B-B14F-4D97-AF65-F5344CB8AC3E}">
        <p14:creationId xmlns:p14="http://schemas.microsoft.com/office/powerpoint/2010/main" val="25148279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Amy</a:t>
            </a:r>
          </a:p>
        </p:txBody>
      </p:sp>
    </p:spTree>
    <p:extLst>
      <p:ext uri="{BB962C8B-B14F-4D97-AF65-F5344CB8AC3E}">
        <p14:creationId xmlns:p14="http://schemas.microsoft.com/office/powerpoint/2010/main" val="10704365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Jay</a:t>
            </a:r>
          </a:p>
        </p:txBody>
      </p:sp>
    </p:spTree>
    <p:extLst>
      <p:ext uri="{BB962C8B-B14F-4D97-AF65-F5344CB8AC3E}">
        <p14:creationId xmlns:p14="http://schemas.microsoft.com/office/powerpoint/2010/main" val="8904402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Amy</a:t>
            </a:r>
          </a:p>
        </p:txBody>
      </p:sp>
    </p:spTree>
    <p:extLst>
      <p:ext uri="{BB962C8B-B14F-4D97-AF65-F5344CB8AC3E}">
        <p14:creationId xmlns:p14="http://schemas.microsoft.com/office/powerpoint/2010/main" val="17860675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Jay</a:t>
            </a:r>
          </a:p>
        </p:txBody>
      </p:sp>
    </p:spTree>
    <p:extLst>
      <p:ext uri="{BB962C8B-B14F-4D97-AF65-F5344CB8AC3E}">
        <p14:creationId xmlns:p14="http://schemas.microsoft.com/office/powerpoint/2010/main" val="10650481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Jay</a:t>
            </a:r>
          </a:p>
        </p:txBody>
      </p:sp>
    </p:spTree>
    <p:extLst>
      <p:ext uri="{BB962C8B-B14F-4D97-AF65-F5344CB8AC3E}">
        <p14:creationId xmlns:p14="http://schemas.microsoft.com/office/powerpoint/2010/main" val="2473767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Amy</a:t>
            </a:r>
          </a:p>
        </p:txBody>
      </p:sp>
    </p:spTree>
    <p:extLst>
      <p:ext uri="{BB962C8B-B14F-4D97-AF65-F5344CB8AC3E}">
        <p14:creationId xmlns:p14="http://schemas.microsoft.com/office/powerpoint/2010/main" val="39522867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571600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49392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Amy</a:t>
            </a:r>
          </a:p>
        </p:txBody>
      </p:sp>
    </p:spTree>
    <p:extLst>
      <p:ext uri="{BB962C8B-B14F-4D97-AF65-F5344CB8AC3E}">
        <p14:creationId xmlns:p14="http://schemas.microsoft.com/office/powerpoint/2010/main" val="192493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Amy</a:t>
            </a:r>
          </a:p>
        </p:txBody>
      </p:sp>
    </p:spTree>
    <p:extLst>
      <p:ext uri="{BB962C8B-B14F-4D97-AF65-F5344CB8AC3E}">
        <p14:creationId xmlns:p14="http://schemas.microsoft.com/office/powerpoint/2010/main" val="2259736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Amy</a:t>
            </a:r>
          </a:p>
        </p:txBody>
      </p:sp>
    </p:spTree>
    <p:extLst>
      <p:ext uri="{BB962C8B-B14F-4D97-AF65-F5344CB8AC3E}">
        <p14:creationId xmlns:p14="http://schemas.microsoft.com/office/powerpoint/2010/main" val="2397081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Amy</a:t>
            </a:r>
          </a:p>
        </p:txBody>
      </p:sp>
    </p:spTree>
    <p:extLst>
      <p:ext uri="{BB962C8B-B14F-4D97-AF65-F5344CB8AC3E}">
        <p14:creationId xmlns:p14="http://schemas.microsoft.com/office/powerpoint/2010/main" val="3140362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Amy</a:t>
            </a:r>
          </a:p>
        </p:txBody>
      </p:sp>
    </p:spTree>
    <p:extLst>
      <p:ext uri="{BB962C8B-B14F-4D97-AF65-F5344CB8AC3E}">
        <p14:creationId xmlns:p14="http://schemas.microsoft.com/office/powerpoint/2010/main" val="24622798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s://up.codes/viewer/wyoming/ibc-2015/chapter/17/special-inspections-and-tests#17" TargetMode="External"/><Relationship Id="rId3" Type="http://schemas.openxmlformats.org/officeDocument/2006/relationships/hyperlink" Target="http://www.continuousinsulation.org/about" TargetMode="External"/><Relationship Id="rId7" Type="http://schemas.openxmlformats.org/officeDocument/2006/relationships/hyperlink" Target="https://up.codes/viewer/wyoming/ibc-2015/chapter/17/special-inspections-and-tests#1703.1.1" TargetMode="External"/><Relationship Id="rId2" Type="http://schemas.openxmlformats.org/officeDocument/2006/relationships/hyperlink" Target="https://www.appliedbuildingtech.com/content/technical-resources" TargetMode="External"/><Relationship Id="rId1" Type="http://schemas.openxmlformats.org/officeDocument/2006/relationships/slideMaster" Target="../slideMasters/slideMaster1.xml"/><Relationship Id="rId6" Type="http://schemas.openxmlformats.org/officeDocument/2006/relationships/hyperlink" Target="https://up.codes/viewer/wyoming/ibc-2015/chapter/2/definitions#2" TargetMode="External"/><Relationship Id="rId5" Type="http://schemas.openxmlformats.org/officeDocument/2006/relationships/hyperlink" Target="https://up.codes/viewer/wyoming/ibc-2015/chapter/2/definitions#approved_source" TargetMode="External"/><Relationship Id="rId10" Type="http://schemas.openxmlformats.org/officeDocument/2006/relationships/hyperlink" Target="http://www.continuousinsulation.org/" TargetMode="External"/><Relationship Id="rId4" Type="http://schemas.openxmlformats.org/officeDocument/2006/relationships/hyperlink" Target="https://fsc.americanchemistry.com/" TargetMode="External"/><Relationship Id="rId9"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976" y="4171950"/>
            <a:ext cx="9151976" cy="971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Picture 5"/>
          <p:cNvPicPr>
            <a:picLocks noChangeAspect="1"/>
          </p:cNvPicPr>
          <p:nvPr/>
        </p:nvPicPr>
        <p:blipFill rotWithShape="1">
          <a:blip r:embed="rId2"/>
          <a:srcRect l="3189" r="4896"/>
          <a:stretch/>
        </p:blipFill>
        <p:spPr>
          <a:xfrm>
            <a:off x="0" y="1642383"/>
            <a:ext cx="9144000" cy="1834242"/>
          </a:xfrm>
          <a:prstGeom prst="rect">
            <a:avLst/>
          </a:prstGeom>
        </p:spPr>
      </p:pic>
      <p:pic>
        <p:nvPicPr>
          <p:cNvPr id="1028" name="Picture 4" descr="http://www.appliedbuildingtech.com/sites/default/files/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3073" y="3640681"/>
            <a:ext cx="1437023" cy="121707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ctrTitle"/>
          </p:nvPr>
        </p:nvSpPr>
        <p:spPr>
          <a:xfrm>
            <a:off x="228600" y="214315"/>
            <a:ext cx="8686800" cy="826889"/>
          </a:xfrm>
        </p:spPr>
        <p:txBody>
          <a:bodyPr>
            <a:noAutofit/>
          </a:bodyPr>
          <a:lstStyle>
            <a:lvl1pPr algn="l">
              <a:defRPr sz="2400" b="1">
                <a:solidFill>
                  <a:schemeClr val="tx1">
                    <a:lumMod val="50000"/>
                    <a:lumOff val="50000"/>
                  </a:schemeClr>
                </a:solidFill>
              </a:defRPr>
            </a:lvl1pPr>
          </a:lstStyle>
          <a:p>
            <a:r>
              <a:rPr lang="en-US" smtClean="0"/>
              <a:t>Click to edit Master title style</a:t>
            </a:r>
            <a:endParaRPr lang="en-US" dirty="0"/>
          </a:p>
        </p:txBody>
      </p:sp>
      <p:pic>
        <p:nvPicPr>
          <p:cNvPr id="1034" name="Picture 10" descr="A white modern apartment building in Berli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a:stretch/>
        </p:blipFill>
        <p:spPr bwMode="auto">
          <a:xfrm>
            <a:off x="5410200" y="1638302"/>
            <a:ext cx="3733800" cy="1838325"/>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a:xfrm>
            <a:off x="-7976" y="3390900"/>
            <a:ext cx="9159119" cy="1905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25"/>
          <p:cNvSpPr>
            <a:spLocks noGrp="1"/>
          </p:cNvSpPr>
          <p:nvPr>
            <p:ph type="body" sz="quarter" idx="10" hasCustomPrompt="1"/>
          </p:nvPr>
        </p:nvSpPr>
        <p:spPr>
          <a:xfrm>
            <a:off x="228600" y="1809750"/>
            <a:ext cx="4953000" cy="1417096"/>
          </a:xfrm>
        </p:spPr>
        <p:txBody>
          <a:bodyPr anchor="ctr"/>
          <a:lstStyle>
            <a:lvl1pPr marL="0" indent="0" algn="r">
              <a:buNone/>
              <a:defRPr sz="1800" b="1">
                <a:solidFill>
                  <a:schemeClr val="bg1">
                    <a:lumMod val="85000"/>
                  </a:schemeClr>
                </a:solidFill>
              </a:defRPr>
            </a:lvl1pPr>
          </a:lstStyle>
          <a:p>
            <a:pPr lvl="0"/>
            <a:r>
              <a:rPr lang="en-US" dirty="0" smtClean="0"/>
              <a:t>Click to add subtitle</a:t>
            </a:r>
            <a:endParaRPr lang="en-US" dirty="0"/>
          </a:p>
        </p:txBody>
      </p:sp>
    </p:spTree>
    <p:extLst>
      <p:ext uri="{BB962C8B-B14F-4D97-AF65-F5344CB8AC3E}">
        <p14:creationId xmlns:p14="http://schemas.microsoft.com/office/powerpoint/2010/main" val="103227264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62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sage Language (Slide 2)">
    <p:spTree>
      <p:nvGrpSpPr>
        <p:cNvPr id="1" name=""/>
        <p:cNvGrpSpPr/>
        <p:nvPr/>
      </p:nvGrpSpPr>
      <p:grpSpPr>
        <a:xfrm>
          <a:off x="0" y="0"/>
          <a:ext cx="0" cy="0"/>
          <a:chOff x="0" y="0"/>
          <a:chExt cx="0" cy="0"/>
        </a:xfrm>
      </p:grpSpPr>
      <p:grpSp>
        <p:nvGrpSpPr>
          <p:cNvPr id="4" name="Group 3"/>
          <p:cNvGrpSpPr/>
          <p:nvPr userDrawn="1"/>
        </p:nvGrpSpPr>
        <p:grpSpPr>
          <a:xfrm>
            <a:off x="0" y="469557"/>
            <a:ext cx="9144000" cy="4673943"/>
            <a:chOff x="0" y="626076"/>
            <a:chExt cx="12192000" cy="6231924"/>
          </a:xfrm>
        </p:grpSpPr>
        <p:sp>
          <p:nvSpPr>
            <p:cNvPr id="6" name="Rectangle 5"/>
            <p:cNvSpPr/>
            <p:nvPr userDrawn="1"/>
          </p:nvSpPr>
          <p:spPr>
            <a:xfrm>
              <a:off x="0" y="5562600"/>
              <a:ext cx="121920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p:cNvSpPr txBox="1"/>
            <p:nvPr/>
          </p:nvSpPr>
          <p:spPr>
            <a:xfrm>
              <a:off x="3457739" y="6037487"/>
              <a:ext cx="5288200" cy="369332"/>
            </a:xfrm>
            <a:prstGeom prst="rect">
              <a:avLst/>
            </a:prstGeom>
            <a:noFill/>
          </p:spPr>
          <p:txBody>
            <a:bodyPr wrap="none" rtlCol="0">
              <a:spAutoFit/>
            </a:bodyPr>
            <a:lstStyle/>
            <a:p>
              <a:pPr algn="ctr"/>
              <a:r>
                <a:rPr lang="en-US" altLang="en-US" sz="1200" dirty="0" smtClean="0">
                  <a:latin typeface="Yu Gothic" panose="020B0400000000000000" pitchFamily="34" charset="-128"/>
                  <a:ea typeface="Yu Gothic" panose="020B0400000000000000" pitchFamily="34" charset="-128"/>
                  <a:cs typeface="Segoe UI" panose="020B0502040204020203" pitchFamily="34" charset="0"/>
                </a:rPr>
                <a:t>Copyright © 2020 Applied Building Technology Group</a:t>
              </a:r>
            </a:p>
          </p:txBody>
        </p:sp>
        <p:sp>
          <p:nvSpPr>
            <p:cNvPr id="10" name="Rectangle 9"/>
            <p:cNvSpPr/>
            <p:nvPr/>
          </p:nvSpPr>
          <p:spPr>
            <a:xfrm>
              <a:off x="1373312" y="807309"/>
              <a:ext cx="9346709" cy="3862150"/>
            </a:xfrm>
            <a:prstGeom prst="rect">
              <a:avLst/>
            </a:prstGeom>
            <a:ln w="19050">
              <a:noFill/>
            </a:ln>
          </p:spPr>
          <p:style>
            <a:lnRef idx="2">
              <a:schemeClr val="dk1"/>
            </a:lnRef>
            <a:fillRef idx="1">
              <a:schemeClr val="lt1"/>
            </a:fillRef>
            <a:effectRef idx="0">
              <a:schemeClr val="dk1"/>
            </a:effectRef>
            <a:fontRef idx="minor">
              <a:schemeClr val="dk1"/>
            </a:fontRef>
          </p:style>
          <p:txBody>
            <a:bodyPr lIns="91440" tIns="182880" rIns="182880" bIns="91440" rtlCol="0" anchor="ctr"/>
            <a:lstStyle/>
            <a:p>
              <a:pPr marL="57149" indent="0" algn="l">
                <a:buNone/>
              </a:pPr>
              <a:r>
                <a:rPr lang="en-US" sz="1350" u="sng" dirty="0" smtClean="0">
                  <a:latin typeface="Yu Gothic" panose="020B0400000000000000" pitchFamily="34" charset="-128"/>
                  <a:ea typeface="Yu Gothic" panose="020B0400000000000000" pitchFamily="34" charset="-128"/>
                  <a:hlinkClick r:id="rId2"/>
                </a:rPr>
                <a:t>Applied Building Technology Group (ABTG)</a:t>
              </a:r>
              <a:r>
                <a:rPr lang="en-US" sz="1350" dirty="0" smtClean="0">
                  <a:latin typeface="Yu Gothic" panose="020B0400000000000000" pitchFamily="34" charset="-128"/>
                  <a:ea typeface="Yu Gothic" panose="020B0400000000000000" pitchFamily="34" charset="-128"/>
                </a:rPr>
                <a:t> is committed to using sound science </a:t>
              </a:r>
              <a:br>
                <a:rPr lang="en-US" sz="1350" dirty="0" smtClean="0">
                  <a:latin typeface="Yu Gothic" panose="020B0400000000000000" pitchFamily="34" charset="-128"/>
                  <a:ea typeface="Yu Gothic" panose="020B0400000000000000" pitchFamily="34" charset="-128"/>
                </a:rPr>
              </a:br>
              <a:r>
                <a:rPr lang="en-US" sz="1350" dirty="0" smtClean="0">
                  <a:latin typeface="Yu Gothic" panose="020B0400000000000000" pitchFamily="34" charset="-128"/>
                  <a:ea typeface="Yu Gothic" panose="020B0400000000000000" pitchFamily="34" charset="-128"/>
                </a:rPr>
                <a:t>and generally accepted engineering practice to develop research supporting the </a:t>
              </a:r>
              <a:br>
                <a:rPr lang="en-US" sz="1350" dirty="0" smtClean="0">
                  <a:latin typeface="Yu Gothic" panose="020B0400000000000000" pitchFamily="34" charset="-128"/>
                  <a:ea typeface="Yu Gothic" panose="020B0400000000000000" pitchFamily="34" charset="-128"/>
                </a:rPr>
              </a:br>
              <a:r>
                <a:rPr lang="en-US" sz="1350" dirty="0" smtClean="0">
                  <a:latin typeface="Yu Gothic" panose="020B0400000000000000" pitchFamily="34" charset="-128"/>
                  <a:ea typeface="Yu Gothic" panose="020B0400000000000000" pitchFamily="34" charset="-128"/>
                </a:rPr>
                <a:t>reliable design and installation of foam sheathing. ABTG’s educational program work </a:t>
              </a:r>
              <a:br>
                <a:rPr lang="en-US" sz="1350" dirty="0" smtClean="0">
                  <a:latin typeface="Yu Gothic" panose="020B0400000000000000" pitchFamily="34" charset="-128"/>
                  <a:ea typeface="Yu Gothic" panose="020B0400000000000000" pitchFamily="34" charset="-128"/>
                </a:rPr>
              </a:br>
              <a:r>
                <a:rPr lang="en-US" sz="1350" dirty="0" smtClean="0">
                  <a:latin typeface="Yu Gothic" panose="020B0400000000000000" pitchFamily="34" charset="-128"/>
                  <a:ea typeface="Yu Gothic" panose="020B0400000000000000" pitchFamily="34" charset="-128"/>
                </a:rPr>
                <a:t>with respect to foam sheathing is supported by the </a:t>
              </a:r>
              <a:r>
                <a:rPr lang="en-US" sz="1350" u="sng" dirty="0" smtClean="0">
                  <a:latin typeface="Yu Gothic" panose="020B0400000000000000" pitchFamily="34" charset="-128"/>
                  <a:ea typeface="Yu Gothic" panose="020B0400000000000000" pitchFamily="34" charset="-128"/>
                  <a:hlinkClick r:id="rId3"/>
                </a:rPr>
                <a:t>Foam Sheathing Committee (FSC)</a:t>
              </a:r>
              <a:r>
                <a:rPr lang="en-US" sz="1350" dirty="0" smtClean="0">
                  <a:latin typeface="Yu Gothic" panose="020B0400000000000000" pitchFamily="34" charset="-128"/>
                  <a:ea typeface="Yu Gothic" panose="020B0400000000000000" pitchFamily="34" charset="-128"/>
                </a:rPr>
                <a:t> </a:t>
              </a:r>
              <a:r>
                <a:rPr lang="en-US" sz="1350" dirty="0" smtClean="0">
                  <a:latin typeface="Yu Gothic" panose="020B0400000000000000" pitchFamily="34" charset="-128"/>
                  <a:ea typeface="Yu Gothic" panose="020B0400000000000000" pitchFamily="34" charset="-128"/>
                </a:rPr>
                <a:t>of </a:t>
              </a:r>
              <a:r>
                <a:rPr lang="en-US" sz="1350" dirty="0" smtClean="0">
                  <a:latin typeface="Yu Gothic" panose="020B0400000000000000" pitchFamily="34" charset="-128"/>
                  <a:ea typeface="Yu Gothic" panose="020B0400000000000000" pitchFamily="34" charset="-128"/>
                </a:rPr>
                <a:t>the </a:t>
              </a:r>
              <a:r>
                <a:rPr lang="en-US" sz="1350" u="sng" dirty="0" smtClean="0">
                  <a:latin typeface="Yu Gothic" panose="020B0400000000000000" pitchFamily="34" charset="-128"/>
                  <a:ea typeface="Yu Gothic" panose="020B0400000000000000" pitchFamily="34" charset="-128"/>
                  <a:hlinkClick r:id="rId4"/>
                </a:rPr>
                <a:t>American Chemistry Council.</a:t>
              </a:r>
              <a:r>
                <a:rPr lang="en-US" sz="1350" u="sng" dirty="0" smtClean="0">
                  <a:latin typeface="Yu Gothic" panose="020B0400000000000000" pitchFamily="34" charset="-128"/>
                  <a:ea typeface="Yu Gothic" panose="020B0400000000000000" pitchFamily="34" charset="-128"/>
                </a:rPr>
                <a:t> </a:t>
              </a:r>
            </a:p>
            <a:p>
              <a:pPr marL="57149" indent="0" algn="l">
                <a:buNone/>
              </a:pPr>
              <a:endParaRPr lang="en-US" sz="1350" dirty="0" smtClean="0">
                <a:latin typeface="Yu Gothic" panose="020B0400000000000000" pitchFamily="34" charset="-128"/>
                <a:ea typeface="Yu Gothic" panose="020B0400000000000000" pitchFamily="34" charset="-128"/>
              </a:endParaRPr>
            </a:p>
            <a:p>
              <a:pPr marL="57149" indent="0" algn="l">
                <a:buNone/>
              </a:pPr>
              <a:r>
                <a:rPr lang="en-US" sz="1350" dirty="0" smtClean="0">
                  <a:latin typeface="Yu Gothic" panose="020B0400000000000000" pitchFamily="34" charset="-128"/>
                  <a:ea typeface="Yu Gothic" panose="020B0400000000000000" pitchFamily="34" charset="-128"/>
                </a:rPr>
                <a:t>ABTG</a:t>
              </a:r>
              <a:r>
                <a:rPr lang="x-none" sz="1350" dirty="0" smtClean="0">
                  <a:latin typeface="Yu Gothic" panose="020B0400000000000000" pitchFamily="34" charset="-128"/>
                  <a:ea typeface="Yu Gothic" panose="020B0400000000000000" pitchFamily="34" charset="-128"/>
                </a:rPr>
                <a:t> is a </a:t>
              </a:r>
              <a:r>
                <a:rPr lang="x-none" sz="1350" u="sng" dirty="0" smtClean="0">
                  <a:latin typeface="Yu Gothic" panose="020B0400000000000000" pitchFamily="34" charset="-128"/>
                  <a:ea typeface="Yu Gothic" panose="020B0400000000000000" pitchFamily="34" charset="-128"/>
                  <a:hlinkClick r:id="rId2"/>
                </a:rPr>
                <a:t>professional engineering </a:t>
              </a:r>
              <a:r>
                <a:rPr lang="en-US" sz="1350" u="sng" dirty="0" smtClean="0">
                  <a:latin typeface="Yu Gothic" panose="020B0400000000000000" pitchFamily="34" charset="-128"/>
                  <a:ea typeface="Yu Gothic" panose="020B0400000000000000" pitchFamily="34" charset="-128"/>
                  <a:hlinkClick r:id="rId2"/>
                </a:rPr>
                <a:t>firm</a:t>
              </a:r>
              <a:r>
                <a:rPr lang="en-US" sz="1350" u="none" dirty="0" smtClean="0">
                  <a:latin typeface="Yu Gothic" panose="020B0400000000000000" pitchFamily="34" charset="-128"/>
                  <a:ea typeface="Yu Gothic" panose="020B0400000000000000" pitchFamily="34" charset="-128"/>
                </a:rPr>
                <a:t>, </a:t>
              </a:r>
              <a:r>
                <a:rPr lang="en-US" sz="1350" dirty="0" smtClean="0">
                  <a:latin typeface="Yu Gothic" panose="020B0400000000000000" pitchFamily="34" charset="-128"/>
                  <a:ea typeface="Yu Gothic" panose="020B0400000000000000" pitchFamily="34" charset="-128"/>
                </a:rPr>
                <a:t>an </a:t>
              </a:r>
              <a:r>
                <a:rPr lang="en-US" sz="1350" dirty="0" smtClean="0">
                  <a:latin typeface="Yu Gothic" panose="020B0400000000000000" pitchFamily="34" charset="-128"/>
                  <a:ea typeface="Yu Gothic" panose="020B0400000000000000" pitchFamily="34" charset="-128"/>
                  <a:hlinkClick r:id="rId5"/>
                </a:rPr>
                <a:t>approved source</a:t>
              </a:r>
              <a:r>
                <a:rPr lang="en-US" sz="1350" dirty="0" smtClean="0">
                  <a:latin typeface="Yu Gothic" panose="020B0400000000000000" pitchFamily="34" charset="-128"/>
                  <a:ea typeface="Yu Gothic" panose="020B0400000000000000" pitchFamily="34" charset="-128"/>
                </a:rPr>
                <a:t> as defined in </a:t>
              </a:r>
              <a:r>
                <a:rPr lang="en-US" sz="1350" dirty="0" smtClean="0">
                  <a:latin typeface="Yu Gothic" panose="020B0400000000000000" pitchFamily="34" charset="-128"/>
                  <a:ea typeface="Yu Gothic" panose="020B0400000000000000" pitchFamily="34" charset="-128"/>
                  <a:hlinkClick r:id="rId6"/>
                </a:rPr>
                <a:t>Chapter 2</a:t>
              </a:r>
              <a:r>
                <a:rPr lang="en-US" sz="1350" dirty="0" smtClean="0">
                  <a:latin typeface="Yu Gothic" panose="020B0400000000000000" pitchFamily="34" charset="-128"/>
                  <a:ea typeface="Yu Gothic" panose="020B0400000000000000" pitchFamily="34" charset="-128"/>
                </a:rPr>
                <a:t> </a:t>
              </a:r>
              <a:br>
                <a:rPr lang="en-US" sz="1350" dirty="0" smtClean="0">
                  <a:latin typeface="Yu Gothic" panose="020B0400000000000000" pitchFamily="34" charset="-128"/>
                  <a:ea typeface="Yu Gothic" panose="020B0400000000000000" pitchFamily="34" charset="-128"/>
                </a:rPr>
              </a:br>
              <a:r>
                <a:rPr lang="en-US" sz="1350" dirty="0" smtClean="0">
                  <a:latin typeface="Yu Gothic" panose="020B0400000000000000" pitchFamily="34" charset="-128"/>
                  <a:ea typeface="Yu Gothic" panose="020B0400000000000000" pitchFamily="34" charset="-128"/>
                </a:rPr>
                <a:t>and </a:t>
              </a:r>
              <a:r>
                <a:rPr lang="en-US" sz="1350" dirty="0" smtClean="0">
                  <a:latin typeface="Yu Gothic" panose="020B0400000000000000" pitchFamily="34" charset="-128"/>
                  <a:ea typeface="Yu Gothic" panose="020B0400000000000000" pitchFamily="34" charset="-128"/>
                  <a:hlinkClick r:id="rId7"/>
                </a:rPr>
                <a:t>independent</a:t>
              </a:r>
              <a:r>
                <a:rPr lang="en-US" sz="1350" dirty="0" smtClean="0">
                  <a:latin typeface="Yu Gothic" panose="020B0400000000000000" pitchFamily="34" charset="-128"/>
                  <a:ea typeface="Yu Gothic" panose="020B0400000000000000" pitchFamily="34" charset="-128"/>
                </a:rPr>
                <a:t> as defined in </a:t>
              </a:r>
              <a:r>
                <a:rPr lang="en-US" sz="1350" dirty="0" smtClean="0">
                  <a:latin typeface="Yu Gothic" panose="020B0400000000000000" pitchFamily="34" charset="-128"/>
                  <a:ea typeface="Yu Gothic" panose="020B0400000000000000" pitchFamily="34" charset="-128"/>
                  <a:hlinkClick r:id="rId8"/>
                </a:rPr>
                <a:t>Chapter 17</a:t>
              </a:r>
              <a:r>
                <a:rPr lang="en-US" sz="1350" dirty="0" smtClean="0">
                  <a:latin typeface="Yu Gothic" panose="020B0400000000000000" pitchFamily="34" charset="-128"/>
                  <a:ea typeface="Yu Gothic" panose="020B0400000000000000" pitchFamily="34" charset="-128"/>
                </a:rPr>
                <a:t> of the IBC</a:t>
              </a:r>
              <a:r>
                <a:rPr lang="en-US" sz="1350" dirty="0" smtClean="0">
                  <a:latin typeface="Yu Gothic" panose="020B0400000000000000" pitchFamily="34" charset="-128"/>
                  <a:ea typeface="Yu Gothic" panose="020B0400000000000000" pitchFamily="34" charset="-128"/>
                </a:rPr>
                <a:t>.</a:t>
              </a:r>
            </a:p>
            <a:p>
              <a:pPr marL="57149" indent="0" algn="l">
                <a:buNone/>
              </a:pPr>
              <a:endParaRPr lang="en-US" sz="1350" dirty="0" smtClean="0">
                <a:latin typeface="Yu Gothic" panose="020B0400000000000000" pitchFamily="34" charset="-128"/>
                <a:ea typeface="Yu Gothic" panose="020B0400000000000000" pitchFamily="34" charset="-128"/>
              </a:endParaRPr>
            </a:p>
            <a:p>
              <a:pPr marL="57149" indent="0" algn="l">
                <a:lnSpc>
                  <a:spcPct val="110000"/>
                </a:lnSpc>
                <a:buNone/>
              </a:pPr>
              <a:r>
                <a:rPr lang="en-US" sz="1050" b="1" kern="1200" dirty="0" smtClean="0">
                  <a:solidFill>
                    <a:schemeClr val="dk1"/>
                  </a:solidFill>
                  <a:effectLst/>
                  <a:latin typeface="Yu Gothic" panose="020B0400000000000000" pitchFamily="34" charset="-128"/>
                  <a:ea typeface="Yu Gothic" panose="020B0400000000000000" pitchFamily="34" charset="-128"/>
                  <a:cs typeface="+mn-cs"/>
                </a:rPr>
                <a:t>DISCLAIMER</a:t>
              </a:r>
              <a:r>
                <a:rPr lang="en-US" sz="1050" kern="1200" dirty="0" smtClean="0">
                  <a:solidFill>
                    <a:schemeClr val="dk1"/>
                  </a:solidFill>
                  <a:effectLst/>
                  <a:latin typeface="Yu Gothic" panose="020B0400000000000000" pitchFamily="34" charset="-128"/>
                  <a:ea typeface="Yu Gothic" panose="020B0400000000000000" pitchFamily="34" charset="-128"/>
                  <a:cs typeface="+mn-cs"/>
                </a:rPr>
                <a:t>: While reasonable effort has been made to ensure the accuracy of the information presented, the actual design, suitability and use of this information for any particular application is the responsibility of the user. Where used in the design of buildings, the design, suitability and use of this information for any particular building is the responsibility of the Owner or the Owner’s authorized agent.</a:t>
              </a:r>
              <a:endParaRPr lang="en-US" sz="1350" dirty="0" smtClean="0">
                <a:latin typeface="Yu Gothic" panose="020B0400000000000000" pitchFamily="34" charset="-128"/>
                <a:ea typeface="Yu Gothic" panose="020B0400000000000000" pitchFamily="34" charset="-128"/>
              </a:endParaRPr>
            </a:p>
            <a:p>
              <a:pPr marL="57149" indent="0" algn="ctr">
                <a:buNone/>
              </a:pPr>
              <a:endParaRPr lang="en-US" sz="1350" dirty="0" smtClean="0">
                <a:latin typeface="Yu Gothic" panose="020B0400000000000000" pitchFamily="34" charset="-128"/>
                <a:ea typeface="Yu Gothic" panose="020B0400000000000000" pitchFamily="34" charset="-128"/>
              </a:endParaRPr>
            </a:p>
          </p:txBody>
        </p:sp>
        <p:pic>
          <p:nvPicPr>
            <p:cNvPr id="12"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7619609" y="4958118"/>
              <a:ext cx="3162300" cy="63728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373313" y="4784319"/>
              <a:ext cx="5953048" cy="954108"/>
            </a:xfrm>
            <a:prstGeom prst="rect">
              <a:avLst/>
            </a:prstGeom>
            <a:noFill/>
          </p:spPr>
          <p:txBody>
            <a:bodyPr wrap="square" rtlCol="0">
              <a:spAutoFit/>
            </a:bodyPr>
            <a:lstStyle/>
            <a:p>
              <a:pPr marL="57149" indent="0" algn="just">
                <a:buNone/>
              </a:pPr>
              <a:r>
                <a:rPr lang="en-US" sz="1350" b="0" dirty="0" smtClean="0">
                  <a:latin typeface="Yu Gothic Medium" panose="020B0500000000000000" pitchFamily="34" charset="-128"/>
                  <a:ea typeface="Yu Gothic Medium" panose="020B0500000000000000" pitchFamily="34" charset="-128"/>
                </a:rPr>
                <a:t>Foam sheathing research reports, code compliance documents, educational programs and best practices can be found at </a:t>
              </a:r>
              <a:r>
                <a:rPr lang="en-US" sz="1350" b="0" u="sng" dirty="0" smtClean="0">
                  <a:latin typeface="Yu Gothic Medium" panose="020B0500000000000000" pitchFamily="34" charset="-128"/>
                  <a:ea typeface="Yu Gothic Medium" panose="020B0500000000000000" pitchFamily="34" charset="-128"/>
                  <a:hlinkClick r:id="rId10"/>
                </a:rPr>
                <a:t>www.continuousinsulation.org</a:t>
              </a:r>
              <a:r>
                <a:rPr lang="en-US" sz="1350" b="0" dirty="0" smtClean="0">
                  <a:latin typeface="Yu Gothic Medium" panose="020B0500000000000000" pitchFamily="34" charset="-128"/>
                  <a:ea typeface="Yu Gothic Medium" panose="020B0500000000000000" pitchFamily="34" charset="-128"/>
                </a:rPr>
                <a:t>. </a:t>
              </a:r>
            </a:p>
          </p:txBody>
        </p:sp>
        <p:cxnSp>
          <p:nvCxnSpPr>
            <p:cNvPr id="14" name="Straight Connector 13"/>
            <p:cNvCxnSpPr/>
            <p:nvPr/>
          </p:nvCxnSpPr>
          <p:spPr>
            <a:xfrm>
              <a:off x="1483657" y="4590961"/>
              <a:ext cx="9236364" cy="0"/>
            </a:xfrm>
            <a:prstGeom prst="line">
              <a:avLst/>
            </a:prstGeom>
          </p:spPr>
          <p:style>
            <a:lnRef idx="1">
              <a:schemeClr val="dk1"/>
            </a:lnRef>
            <a:fillRef idx="0">
              <a:schemeClr val="dk1"/>
            </a:fillRef>
            <a:effectRef idx="0">
              <a:schemeClr val="dk1"/>
            </a:effectRef>
            <a:fontRef idx="minor">
              <a:schemeClr val="tx1"/>
            </a:fontRef>
          </p:style>
        </p:cxnSp>
        <p:sp>
          <p:nvSpPr>
            <p:cNvPr id="2" name="Rectangle 1"/>
            <p:cNvSpPr/>
            <p:nvPr userDrawn="1"/>
          </p:nvSpPr>
          <p:spPr>
            <a:xfrm>
              <a:off x="1238596" y="626076"/>
              <a:ext cx="9717728" cy="52227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Tree>
    <p:extLst>
      <p:ext uri="{BB962C8B-B14F-4D97-AF65-F5344CB8AC3E}">
        <p14:creationId xmlns:p14="http://schemas.microsoft.com/office/powerpoint/2010/main" val="1496977698"/>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1915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123951"/>
            <a:ext cx="8229600" cy="2971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395911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5"/>
            <a:ext cx="4038600" cy="2971797"/>
          </a:xfrm>
        </p:spPr>
        <p:txBody>
          <a:bodyPr/>
          <a:lstStyle>
            <a:lvl1pPr marL="257175" marR="0" indent="-257175" algn="l" defTabSz="685800" rtl="0" eaLnBrk="1" fontAlgn="auto" latinLnBrk="0" hangingPunct="1">
              <a:lnSpc>
                <a:spcPct val="100000"/>
              </a:lnSpc>
              <a:spcBef>
                <a:spcPct val="20000"/>
              </a:spcBef>
              <a:spcAft>
                <a:spcPts val="0"/>
              </a:spcAft>
              <a:buClrTx/>
              <a:buSzTx/>
              <a:buFont typeface="Wingdings" panose="05000000000000000000" pitchFamily="2" charset="2"/>
              <a:buChar char="§"/>
              <a:tabLst/>
              <a:defRPr sz="1181"/>
            </a:lvl1pPr>
            <a:lvl2pPr marL="557213" marR="0" indent="-214313"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sz="1013"/>
            </a:lvl2pPr>
            <a:lvl3pPr marL="857250" marR="0" indent="-171450" algn="l" defTabSz="685800" rtl="0" eaLnBrk="1" fontAlgn="auto" latinLnBrk="0" hangingPunct="1">
              <a:lnSpc>
                <a:spcPct val="100000"/>
              </a:lnSpc>
              <a:spcBef>
                <a:spcPct val="20000"/>
              </a:spcBef>
              <a:spcAft>
                <a:spcPts val="0"/>
              </a:spcAft>
              <a:buClrTx/>
              <a:buSzTx/>
              <a:buFont typeface="Yu Gothic Medium" panose="020B0500000000000000" pitchFamily="34" charset="-128"/>
              <a:buChar char="―"/>
              <a:tabLst/>
              <a:defRPr sz="844"/>
            </a:lvl3pPr>
            <a:lvl4pPr marL="1200150" marR="0" indent="-171450" algn="l" defTabSz="685800" rtl="0" eaLnBrk="1" fontAlgn="auto" latinLnBrk="0" hangingPunct="1">
              <a:lnSpc>
                <a:spcPct val="100000"/>
              </a:lnSpc>
              <a:spcBef>
                <a:spcPct val="20000"/>
              </a:spcBef>
              <a:spcAft>
                <a:spcPts val="0"/>
              </a:spcAft>
              <a:buClrTx/>
              <a:buSzTx/>
              <a:buFont typeface="Wingdings" panose="05000000000000000000" pitchFamily="2" charset="2"/>
              <a:buChar char="§"/>
              <a:tabLst/>
              <a:defRPr sz="760"/>
            </a:lvl4pPr>
            <a:lvl5pPr marL="1543050" marR="0" indent="-17145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sz="760"/>
            </a:lvl5pPr>
            <a:lvl6pPr>
              <a:defRPr sz="760"/>
            </a:lvl6pPr>
            <a:lvl7pPr>
              <a:defRPr sz="760"/>
            </a:lvl7pPr>
            <a:lvl8pPr>
              <a:defRPr sz="760"/>
            </a:lvl8pPr>
            <a:lvl9pPr>
              <a:defRPr sz="760"/>
            </a:lvl9pPr>
          </a:lstStyle>
          <a:p>
            <a:pPr marL="257175" marR="0" lvl="0" indent="-257175" algn="l" defTabSz="6858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Edit Master text styles</a:t>
            </a:r>
          </a:p>
          <a:p>
            <a:pPr marL="257175" marR="0" lvl="1" indent="-257175" algn="l" defTabSz="6858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Second level</a:t>
            </a:r>
          </a:p>
          <a:p>
            <a:pPr marL="257175" marR="0" lvl="2" indent="-257175" algn="l" defTabSz="6858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Third level</a:t>
            </a:r>
          </a:p>
          <a:p>
            <a:pPr marL="257175" marR="0" lvl="3" indent="-257175" algn="l" defTabSz="6858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Fourth level</a:t>
            </a:r>
          </a:p>
          <a:p>
            <a:pPr marL="257175" marR="0" lvl="4" indent="-257175" algn="l" defTabSz="6858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Fifth level</a:t>
            </a:r>
            <a:endParaRPr kumimoji="0" lang="en-US" sz="1200" b="0" i="0" u="none" strike="noStrike" kern="1200" cap="none" spc="0" normalizeH="0" baseline="0" noProof="0" dirty="0">
              <a:ln>
                <a:noFill/>
              </a:ln>
              <a:solidFill>
                <a:prstClr val="black"/>
              </a:solidFill>
              <a:effectLst/>
              <a:uLnTx/>
              <a:uFillTx/>
              <a:latin typeface="Yu Gothic Medium" panose="020B0500000000000000" pitchFamily="34" charset="-128"/>
              <a:ea typeface="Yu Gothic Medium" panose="020B0500000000000000" pitchFamily="34" charset="-128"/>
              <a:cs typeface="+mn-cs"/>
            </a:endParaRPr>
          </a:p>
        </p:txBody>
      </p:sp>
      <p:sp>
        <p:nvSpPr>
          <p:cNvPr id="4" name="Content Placeholder 3"/>
          <p:cNvSpPr>
            <a:spLocks noGrp="1"/>
          </p:cNvSpPr>
          <p:nvPr>
            <p:ph sz="half" idx="2"/>
          </p:nvPr>
        </p:nvSpPr>
        <p:spPr>
          <a:xfrm>
            <a:off x="4648200" y="1200155"/>
            <a:ext cx="4038600" cy="2971797"/>
          </a:xfrm>
        </p:spPr>
        <p:txBody>
          <a:bodyPr/>
          <a:lstStyle>
            <a:lvl1pPr marL="257175" marR="0" indent="-257175" algn="l" defTabSz="685800" rtl="0" eaLnBrk="1" fontAlgn="auto" latinLnBrk="0" hangingPunct="1">
              <a:lnSpc>
                <a:spcPct val="100000"/>
              </a:lnSpc>
              <a:spcBef>
                <a:spcPct val="20000"/>
              </a:spcBef>
              <a:spcAft>
                <a:spcPts val="0"/>
              </a:spcAft>
              <a:buClrTx/>
              <a:buSzTx/>
              <a:buFont typeface="Wingdings" panose="05000000000000000000" pitchFamily="2" charset="2"/>
              <a:buChar char="§"/>
              <a:tabLst/>
              <a:defRPr sz="1181"/>
            </a:lvl1pPr>
            <a:lvl2pPr marL="557213" marR="0" indent="-214313"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sz="1013"/>
            </a:lvl2pPr>
            <a:lvl3pPr marL="857250" marR="0" indent="-171450" algn="l" defTabSz="685800" rtl="0" eaLnBrk="1" fontAlgn="auto" latinLnBrk="0" hangingPunct="1">
              <a:lnSpc>
                <a:spcPct val="100000"/>
              </a:lnSpc>
              <a:spcBef>
                <a:spcPct val="20000"/>
              </a:spcBef>
              <a:spcAft>
                <a:spcPts val="0"/>
              </a:spcAft>
              <a:buClrTx/>
              <a:buSzTx/>
              <a:buFont typeface="Yu Gothic Medium" panose="020B0500000000000000" pitchFamily="34" charset="-128"/>
              <a:buChar char="―"/>
              <a:tabLst/>
              <a:defRPr sz="844"/>
            </a:lvl3pPr>
            <a:lvl4pPr marL="1200150" marR="0" indent="-171450" algn="l" defTabSz="685800" rtl="0" eaLnBrk="1" fontAlgn="auto" latinLnBrk="0" hangingPunct="1">
              <a:lnSpc>
                <a:spcPct val="100000"/>
              </a:lnSpc>
              <a:spcBef>
                <a:spcPct val="20000"/>
              </a:spcBef>
              <a:spcAft>
                <a:spcPts val="0"/>
              </a:spcAft>
              <a:buClrTx/>
              <a:buSzTx/>
              <a:buFont typeface="Wingdings" panose="05000000000000000000" pitchFamily="2" charset="2"/>
              <a:buChar char="§"/>
              <a:tabLst/>
              <a:defRPr sz="760"/>
            </a:lvl4pPr>
            <a:lvl5pPr marL="1543050" marR="0" indent="-17145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sz="760"/>
            </a:lvl5pPr>
            <a:lvl6pPr>
              <a:defRPr sz="760"/>
            </a:lvl6pPr>
            <a:lvl7pPr>
              <a:defRPr sz="760"/>
            </a:lvl7pPr>
            <a:lvl8pPr>
              <a:defRPr sz="760"/>
            </a:lvl8pPr>
            <a:lvl9pPr>
              <a:defRPr sz="760"/>
            </a:lvl9pPr>
          </a:lstStyle>
          <a:p>
            <a:pPr marL="257175" marR="0" lvl="0" indent="-257175" algn="l" defTabSz="6858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Edit Master text styles</a:t>
            </a:r>
          </a:p>
          <a:p>
            <a:pPr marL="257175" marR="0" lvl="1" indent="-257175" algn="l" defTabSz="6858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Second level</a:t>
            </a:r>
          </a:p>
          <a:p>
            <a:pPr marL="257175" marR="0" lvl="2" indent="-257175" algn="l" defTabSz="6858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Third level</a:t>
            </a:r>
          </a:p>
          <a:p>
            <a:pPr marL="257175" marR="0" lvl="3" indent="-257175" algn="l" defTabSz="6858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Fourth level</a:t>
            </a:r>
          </a:p>
          <a:p>
            <a:pPr marL="257175" marR="0" lvl="4" indent="-257175" algn="l" defTabSz="6858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Fifth level</a:t>
            </a:r>
            <a:endParaRPr kumimoji="0" lang="en-US" sz="1200" b="0" i="0" u="none" strike="noStrike" kern="1200" cap="none" spc="0" normalizeH="0" baseline="0" noProof="0" dirty="0">
              <a:ln>
                <a:noFill/>
              </a:ln>
              <a:solidFill>
                <a:prstClr val="black"/>
              </a:solidFill>
              <a:effectLst/>
              <a:uLnTx/>
              <a:uFillTx/>
              <a:latin typeface="Yu Gothic Medium" panose="020B0500000000000000" pitchFamily="34" charset="-128"/>
              <a:ea typeface="Yu Gothic Medium" panose="020B0500000000000000" pitchFamily="34" charset="-128"/>
              <a:cs typeface="+mn-cs"/>
            </a:endParaRPr>
          </a:p>
        </p:txBody>
      </p:sp>
      <p:sp>
        <p:nvSpPr>
          <p:cNvPr id="15" name="Title 1"/>
          <p:cNvSpPr>
            <a:spLocks noGrp="1"/>
          </p:cNvSpPr>
          <p:nvPr>
            <p:ph type="title"/>
          </p:nvPr>
        </p:nvSpPr>
        <p:spPr>
          <a:xfrm>
            <a:off x="457200" y="152400"/>
            <a:ext cx="8229600" cy="819150"/>
          </a:xfrm>
        </p:spPr>
        <p:txBody>
          <a:bodyPr/>
          <a:lstStyle/>
          <a:p>
            <a:r>
              <a:rPr lang="en-US" smtClean="0"/>
              <a:t>Click to edit Master title style</a:t>
            </a:r>
            <a:endParaRPr lang="en-US"/>
          </a:p>
        </p:txBody>
      </p:sp>
    </p:spTree>
    <p:extLst>
      <p:ext uri="{BB962C8B-B14F-4D97-AF65-F5344CB8AC3E}">
        <p14:creationId xmlns:p14="http://schemas.microsoft.com/office/powerpoint/2010/main" val="201661287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7"/>
            <a:ext cx="8229600" cy="1390645"/>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0" y="2756850"/>
            <a:ext cx="8229600" cy="1415100"/>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4826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0937698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23819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22" name="Shape 22"/>
          <p:cNvSpPr txBox="1">
            <a:spLocks noGrp="1"/>
          </p:cNvSpPr>
          <p:nvPr>
            <p:ph type="ctrTitle"/>
          </p:nvPr>
        </p:nvSpPr>
        <p:spPr>
          <a:xfrm>
            <a:off x="685801" y="1090750"/>
            <a:ext cx="5367900" cy="2961900"/>
          </a:xfrm>
          <a:prstGeom prst="rect">
            <a:avLst/>
          </a:prstGeom>
        </p:spPr>
        <p:txBody>
          <a:bodyPr spcFirstLastPara="1" wrap="square" lIns="91425" tIns="91425" rIns="91425" bIns="91425" anchor="ctr" anchorCtr="0"/>
          <a:lstStyle>
            <a:lvl1pPr lvl="0">
              <a:spcBef>
                <a:spcPts val="0"/>
              </a:spcBef>
              <a:spcAft>
                <a:spcPts val="0"/>
              </a:spcAft>
              <a:buSzPts val="4800"/>
              <a:buNone/>
              <a:defRPr sz="3600"/>
            </a:lvl1pPr>
            <a:lvl2pPr lvl="1" algn="ctr">
              <a:spcBef>
                <a:spcPts val="0"/>
              </a:spcBef>
              <a:spcAft>
                <a:spcPts val="0"/>
              </a:spcAft>
              <a:buSzPts val="4800"/>
              <a:buNone/>
              <a:defRPr sz="3600"/>
            </a:lvl2pPr>
            <a:lvl3pPr lvl="2" algn="ctr">
              <a:spcBef>
                <a:spcPts val="0"/>
              </a:spcBef>
              <a:spcAft>
                <a:spcPts val="0"/>
              </a:spcAft>
              <a:buSzPts val="4800"/>
              <a:buNone/>
              <a:defRPr sz="3600"/>
            </a:lvl3pPr>
            <a:lvl4pPr lvl="3" algn="ctr">
              <a:spcBef>
                <a:spcPts val="0"/>
              </a:spcBef>
              <a:spcAft>
                <a:spcPts val="0"/>
              </a:spcAft>
              <a:buSzPts val="4800"/>
              <a:buNone/>
              <a:defRPr sz="3600"/>
            </a:lvl4pPr>
            <a:lvl5pPr lvl="4" algn="ctr">
              <a:spcBef>
                <a:spcPts val="0"/>
              </a:spcBef>
              <a:spcAft>
                <a:spcPts val="0"/>
              </a:spcAft>
              <a:buSzPts val="4800"/>
              <a:buNone/>
              <a:defRPr sz="3600"/>
            </a:lvl5pPr>
            <a:lvl6pPr lvl="5" algn="ctr">
              <a:spcBef>
                <a:spcPts val="0"/>
              </a:spcBef>
              <a:spcAft>
                <a:spcPts val="0"/>
              </a:spcAft>
              <a:buSzPts val="4800"/>
              <a:buNone/>
              <a:defRPr sz="3600"/>
            </a:lvl6pPr>
            <a:lvl7pPr lvl="6" algn="ctr">
              <a:spcBef>
                <a:spcPts val="0"/>
              </a:spcBef>
              <a:spcAft>
                <a:spcPts val="0"/>
              </a:spcAft>
              <a:buSzPts val="4800"/>
              <a:buNone/>
              <a:defRPr sz="3600"/>
            </a:lvl7pPr>
            <a:lvl8pPr lvl="7" algn="ctr">
              <a:spcBef>
                <a:spcPts val="0"/>
              </a:spcBef>
              <a:spcAft>
                <a:spcPts val="0"/>
              </a:spcAft>
              <a:buSzPts val="4800"/>
              <a:buNone/>
              <a:defRPr sz="3600"/>
            </a:lvl8pPr>
            <a:lvl9pPr lvl="8" algn="ctr">
              <a:spcBef>
                <a:spcPts val="0"/>
              </a:spcBef>
              <a:spcAft>
                <a:spcPts val="0"/>
              </a:spcAft>
              <a:buSzPts val="4800"/>
              <a:buNone/>
              <a:defRPr sz="3600"/>
            </a:lvl9pPr>
          </a:lstStyle>
          <a:p>
            <a:endParaRPr/>
          </a:p>
        </p:txBody>
      </p:sp>
    </p:spTree>
    <p:extLst>
      <p:ext uri="{BB962C8B-B14F-4D97-AF65-F5344CB8AC3E}">
        <p14:creationId xmlns:p14="http://schemas.microsoft.com/office/powerpoint/2010/main" val="261805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81"/>
        <p:cNvGrpSpPr/>
        <p:nvPr/>
      </p:nvGrpSpPr>
      <p:grpSpPr>
        <a:xfrm>
          <a:off x="0" y="0"/>
          <a:ext cx="0" cy="0"/>
          <a:chOff x="0" y="0"/>
          <a:chExt cx="0" cy="0"/>
        </a:xfrm>
      </p:grpSpPr>
      <p:sp>
        <p:nvSpPr>
          <p:cNvPr id="98" name="Shape 98"/>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99" name="Shape 99"/>
          <p:cNvSpPr txBox="1">
            <a:spLocks noGrp="1"/>
          </p:cNvSpPr>
          <p:nvPr>
            <p:ph type="body" idx="1"/>
          </p:nvPr>
        </p:nvSpPr>
        <p:spPr>
          <a:xfrm>
            <a:off x="814275" y="1537988"/>
            <a:ext cx="3378300" cy="2724300"/>
          </a:xfrm>
          <a:prstGeom prst="rect">
            <a:avLst/>
          </a:prstGeom>
        </p:spPr>
        <p:txBody>
          <a:bodyPr spcFirstLastPara="1" wrap="square" lIns="91425" tIns="91425" rIns="91425" bIns="91425" anchor="t" anchorCtr="0"/>
          <a:lstStyle>
            <a:lvl1pPr marL="342900" lvl="0" indent="-266700">
              <a:spcBef>
                <a:spcPts val="450"/>
              </a:spcBef>
              <a:spcAft>
                <a:spcPts val="0"/>
              </a:spcAft>
              <a:buSzPts val="2000"/>
              <a:buChar char="▰"/>
              <a:defRPr sz="1500"/>
            </a:lvl1pPr>
            <a:lvl2pPr marL="685800" lvl="1" indent="-266700">
              <a:spcBef>
                <a:spcPts val="750"/>
              </a:spcBef>
              <a:spcAft>
                <a:spcPts val="0"/>
              </a:spcAft>
              <a:buSzPts val="2000"/>
              <a:buChar char="▻"/>
              <a:defRPr sz="1500"/>
            </a:lvl2pPr>
            <a:lvl3pPr marL="1028700" lvl="2" indent="-266700">
              <a:spcBef>
                <a:spcPts val="750"/>
              </a:spcBef>
              <a:spcAft>
                <a:spcPts val="0"/>
              </a:spcAft>
              <a:buSzPts val="2000"/>
              <a:buChar char="▻"/>
              <a:defRPr sz="1500"/>
            </a:lvl3pPr>
            <a:lvl4pPr marL="1371600" lvl="3" indent="-266700">
              <a:spcBef>
                <a:spcPts val="750"/>
              </a:spcBef>
              <a:spcAft>
                <a:spcPts val="0"/>
              </a:spcAft>
              <a:buSzPts val="2000"/>
              <a:buChar char="▻"/>
              <a:defRPr sz="1500"/>
            </a:lvl4pPr>
            <a:lvl5pPr marL="1714500" lvl="4" indent="-266700">
              <a:spcBef>
                <a:spcPts val="750"/>
              </a:spcBef>
              <a:spcAft>
                <a:spcPts val="0"/>
              </a:spcAft>
              <a:buSzPts val="2000"/>
              <a:buChar char="▻"/>
              <a:defRPr sz="1500"/>
            </a:lvl5pPr>
            <a:lvl6pPr marL="2057400" lvl="5" indent="-266700">
              <a:spcBef>
                <a:spcPts val="750"/>
              </a:spcBef>
              <a:spcAft>
                <a:spcPts val="0"/>
              </a:spcAft>
              <a:buSzPts val="2000"/>
              <a:buChar char="▻"/>
              <a:defRPr sz="1500"/>
            </a:lvl6pPr>
            <a:lvl7pPr marL="2400300" lvl="6" indent="-266700">
              <a:spcBef>
                <a:spcPts val="750"/>
              </a:spcBef>
              <a:spcAft>
                <a:spcPts val="0"/>
              </a:spcAft>
              <a:buSzPts val="2000"/>
              <a:buChar char="▻"/>
              <a:defRPr sz="1500"/>
            </a:lvl7pPr>
            <a:lvl8pPr marL="2743200" lvl="7" indent="-266700">
              <a:spcBef>
                <a:spcPts val="750"/>
              </a:spcBef>
              <a:spcAft>
                <a:spcPts val="0"/>
              </a:spcAft>
              <a:buSzPts val="2000"/>
              <a:buChar char="▻"/>
              <a:defRPr sz="1500"/>
            </a:lvl8pPr>
            <a:lvl9pPr marL="3086100" lvl="8" indent="-266700">
              <a:spcBef>
                <a:spcPts val="750"/>
              </a:spcBef>
              <a:spcAft>
                <a:spcPts val="750"/>
              </a:spcAft>
              <a:buSzPts val="2000"/>
              <a:buChar char="▻"/>
              <a:defRPr sz="1500"/>
            </a:lvl9pPr>
          </a:lstStyle>
          <a:p>
            <a:endParaRPr/>
          </a:p>
        </p:txBody>
      </p:sp>
      <p:sp>
        <p:nvSpPr>
          <p:cNvPr id="100" name="Shape 100"/>
          <p:cNvSpPr txBox="1">
            <a:spLocks noGrp="1"/>
          </p:cNvSpPr>
          <p:nvPr>
            <p:ph type="body" idx="2"/>
          </p:nvPr>
        </p:nvSpPr>
        <p:spPr>
          <a:xfrm>
            <a:off x="4396123" y="1537988"/>
            <a:ext cx="3378300" cy="2724300"/>
          </a:xfrm>
          <a:prstGeom prst="rect">
            <a:avLst/>
          </a:prstGeom>
        </p:spPr>
        <p:txBody>
          <a:bodyPr spcFirstLastPara="1" wrap="square" lIns="91425" tIns="91425" rIns="91425" bIns="91425" anchor="t" anchorCtr="0"/>
          <a:lstStyle>
            <a:lvl1pPr marL="342900" lvl="0" indent="-266700">
              <a:spcBef>
                <a:spcPts val="450"/>
              </a:spcBef>
              <a:spcAft>
                <a:spcPts val="0"/>
              </a:spcAft>
              <a:buSzPts val="2000"/>
              <a:buChar char="▰"/>
              <a:defRPr sz="1500"/>
            </a:lvl1pPr>
            <a:lvl2pPr marL="685800" lvl="1" indent="-266700">
              <a:spcBef>
                <a:spcPts val="750"/>
              </a:spcBef>
              <a:spcAft>
                <a:spcPts val="0"/>
              </a:spcAft>
              <a:buSzPts val="2000"/>
              <a:buChar char="▻"/>
              <a:defRPr sz="1500"/>
            </a:lvl2pPr>
            <a:lvl3pPr marL="1028700" lvl="2" indent="-266700">
              <a:spcBef>
                <a:spcPts val="750"/>
              </a:spcBef>
              <a:spcAft>
                <a:spcPts val="0"/>
              </a:spcAft>
              <a:buSzPts val="2000"/>
              <a:buChar char="▻"/>
              <a:defRPr sz="1500"/>
            </a:lvl3pPr>
            <a:lvl4pPr marL="1371600" lvl="3" indent="-266700">
              <a:spcBef>
                <a:spcPts val="750"/>
              </a:spcBef>
              <a:spcAft>
                <a:spcPts val="0"/>
              </a:spcAft>
              <a:buSzPts val="2000"/>
              <a:buChar char="▻"/>
              <a:defRPr sz="1500"/>
            </a:lvl4pPr>
            <a:lvl5pPr marL="1714500" lvl="4" indent="-266700">
              <a:spcBef>
                <a:spcPts val="750"/>
              </a:spcBef>
              <a:spcAft>
                <a:spcPts val="0"/>
              </a:spcAft>
              <a:buSzPts val="2000"/>
              <a:buChar char="▻"/>
              <a:defRPr sz="1500"/>
            </a:lvl5pPr>
            <a:lvl6pPr marL="2057400" lvl="5" indent="-266700">
              <a:spcBef>
                <a:spcPts val="750"/>
              </a:spcBef>
              <a:spcAft>
                <a:spcPts val="0"/>
              </a:spcAft>
              <a:buSzPts val="2000"/>
              <a:buChar char="▻"/>
              <a:defRPr sz="1500"/>
            </a:lvl6pPr>
            <a:lvl7pPr marL="2400300" lvl="6" indent="-266700">
              <a:spcBef>
                <a:spcPts val="750"/>
              </a:spcBef>
              <a:spcAft>
                <a:spcPts val="0"/>
              </a:spcAft>
              <a:buSzPts val="2000"/>
              <a:buChar char="▻"/>
              <a:defRPr sz="1500"/>
            </a:lvl7pPr>
            <a:lvl8pPr marL="2743200" lvl="7" indent="-266700">
              <a:spcBef>
                <a:spcPts val="750"/>
              </a:spcBef>
              <a:spcAft>
                <a:spcPts val="0"/>
              </a:spcAft>
              <a:buSzPts val="2000"/>
              <a:buChar char="▻"/>
              <a:defRPr sz="1500"/>
            </a:lvl8pPr>
            <a:lvl9pPr marL="3086100" lvl="8" indent="-266700">
              <a:spcBef>
                <a:spcPts val="750"/>
              </a:spcBef>
              <a:spcAft>
                <a:spcPts val="750"/>
              </a:spcAft>
              <a:buSzPts val="2000"/>
              <a:buChar char="▻"/>
              <a:defRPr sz="1500"/>
            </a:lvl9pPr>
          </a:lstStyle>
          <a:p>
            <a:endParaRPr/>
          </a:p>
        </p:txBody>
      </p:sp>
      <p:sp>
        <p:nvSpPr>
          <p:cNvPr id="101" name="Shape 101"/>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8907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143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kumimoji="0" lang="en-US" sz="2250" b="1"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j-cs"/>
              </a:rPr>
              <a:t>Click to edit Master title style</a:t>
            </a:r>
            <a:endParaRPr lang="en-US" altLang="en-US" dirty="0" smtClean="0"/>
          </a:p>
        </p:txBody>
      </p:sp>
      <p:sp>
        <p:nvSpPr>
          <p:cNvPr id="1027" name="Text Placeholder 2"/>
          <p:cNvSpPr>
            <a:spLocks noGrp="1"/>
          </p:cNvSpPr>
          <p:nvPr>
            <p:ph type="body" idx="1"/>
          </p:nvPr>
        </p:nvSpPr>
        <p:spPr bwMode="auto">
          <a:xfrm>
            <a:off x="457200" y="1200153"/>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57175" marR="0" lvl="0" indent="-257175" algn="l" defTabSz="6858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Yu Gothic" panose="020B0400000000000000" pitchFamily="34" charset="-128"/>
                <a:ea typeface="Yu Gothic" panose="020B0400000000000000" pitchFamily="34" charset="-128"/>
                <a:cs typeface="+mn-cs"/>
              </a:rPr>
              <a:t>Edit Master text styles</a:t>
            </a:r>
          </a:p>
          <a:p>
            <a:pPr marL="557213" marR="0" lvl="1" indent="-214313"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smtClean="0">
                <a:ln>
                  <a:noFill/>
                </a:ln>
                <a:solidFill>
                  <a:prstClr val="black"/>
                </a:solidFill>
                <a:effectLst/>
                <a:uLnTx/>
                <a:uFillTx/>
                <a:latin typeface="Yu Gothic Light" panose="020B0300000000000000" pitchFamily="34" charset="-128"/>
                <a:ea typeface="Yu Gothic Light" panose="020B0300000000000000" pitchFamily="34" charset="-128"/>
                <a:cs typeface="+mn-cs"/>
              </a:rPr>
              <a:t>Second level</a:t>
            </a:r>
          </a:p>
          <a:p>
            <a:pPr marL="857250" marR="0" lvl="2" indent="-171450" algn="l" defTabSz="685800" rtl="0" eaLnBrk="1" fontAlgn="auto" latinLnBrk="0" hangingPunct="1">
              <a:lnSpc>
                <a:spcPct val="100000"/>
              </a:lnSpc>
              <a:spcBef>
                <a:spcPct val="20000"/>
              </a:spcBef>
              <a:spcAft>
                <a:spcPts val="0"/>
              </a:spcAft>
              <a:buClrTx/>
              <a:buSzTx/>
              <a:buFont typeface="Yu Gothic Medium" panose="020B0500000000000000" pitchFamily="34" charset="-128"/>
              <a:buChar char="―"/>
              <a:tabLst/>
              <a:defRPr/>
            </a:pPr>
            <a:r>
              <a:rPr kumimoji="0" lang="en-US" sz="1350" b="0" i="0" u="none" strike="noStrike" kern="1200" cap="none" spc="0" normalizeH="0" baseline="0" noProof="0" dirty="0" smtClean="0">
                <a:ln>
                  <a:noFill/>
                </a:ln>
                <a:solidFill>
                  <a:prstClr val="black"/>
                </a:solidFill>
                <a:effectLst/>
                <a:uLnTx/>
                <a:uFillTx/>
                <a:latin typeface="Yu Gothic Medium" panose="020B0500000000000000" pitchFamily="34" charset="-128"/>
                <a:ea typeface="Yu Gothic Medium" panose="020B0500000000000000" pitchFamily="34" charset="-128"/>
                <a:cs typeface="+mn-cs"/>
              </a:rPr>
              <a:t>Third level</a:t>
            </a:r>
          </a:p>
          <a:p>
            <a:pPr marL="1200150" marR="0" lvl="3" indent="-171450" algn="l" defTabSz="6858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smtClean="0">
                <a:ln>
                  <a:noFill/>
                </a:ln>
                <a:solidFill>
                  <a:prstClr val="black"/>
                </a:solidFill>
                <a:effectLst/>
                <a:uLnTx/>
                <a:uFillTx/>
                <a:latin typeface="Yu Gothic Light" panose="020B0300000000000000" pitchFamily="34" charset="-128"/>
                <a:ea typeface="Yu Gothic Light" panose="020B0300000000000000" pitchFamily="34" charset="-128"/>
                <a:cs typeface="+mn-cs"/>
              </a:rPr>
              <a:t>Fourth level</a:t>
            </a:r>
          </a:p>
          <a:p>
            <a:pPr marL="1543050" marR="0" lvl="4" indent="-17145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Yu Gothic Medium" panose="020B0500000000000000" pitchFamily="34" charset="-128"/>
                <a:ea typeface="Yu Gothic Medium" panose="020B0500000000000000" pitchFamily="34" charset="-128"/>
                <a:cs typeface="+mn-cs"/>
              </a:rPr>
              <a:t>Fifth level</a:t>
            </a:r>
            <a:endParaRPr kumimoji="0" lang="en-US" sz="1200" b="0" i="0" u="none" strike="noStrike" kern="1200" cap="none" spc="0" normalizeH="0" baseline="0" noProof="0" dirty="0">
              <a:ln>
                <a:noFill/>
              </a:ln>
              <a:solidFill>
                <a:prstClr val="black"/>
              </a:solidFill>
              <a:effectLst/>
              <a:uLnTx/>
              <a:uFillTx/>
              <a:latin typeface="Yu Gothic Medium" panose="020B0500000000000000" pitchFamily="34" charset="-128"/>
              <a:ea typeface="Yu Gothic Medium" panose="020B0500000000000000" pitchFamily="34" charset="-128"/>
              <a:cs typeface="+mn-cs"/>
            </a:endParaRPr>
          </a:p>
        </p:txBody>
      </p:sp>
      <p:pic>
        <p:nvPicPr>
          <p:cNvPr id="4" name="Picture 3"/>
          <p:cNvPicPr>
            <a:picLocks noChangeAspect="1"/>
          </p:cNvPicPr>
          <p:nvPr/>
        </p:nvPicPr>
        <p:blipFill rotWithShape="1">
          <a:blip r:embed="rId11"/>
          <a:srcRect t="48748" r="-28" b="13547"/>
          <a:stretch/>
        </p:blipFill>
        <p:spPr>
          <a:xfrm>
            <a:off x="-10635" y="4507264"/>
            <a:ext cx="9154635" cy="636236"/>
          </a:xfrm>
          <a:prstGeom prst="rect">
            <a:avLst/>
          </a:prstGeom>
        </p:spPr>
      </p:pic>
      <p:pic>
        <p:nvPicPr>
          <p:cNvPr id="5" name="Picture 4"/>
          <p:cNvPicPr>
            <a:picLocks noChangeAspect="1"/>
          </p:cNvPicPr>
          <p:nvPr/>
        </p:nvPicPr>
        <p:blipFill rotWithShape="1">
          <a:blip r:embed="rId12"/>
          <a:srcRect t="1" b="-824"/>
          <a:stretch/>
        </p:blipFill>
        <p:spPr>
          <a:xfrm>
            <a:off x="7978017" y="4161742"/>
            <a:ext cx="1089785" cy="930584"/>
          </a:xfrm>
          <a:prstGeom prst="rect">
            <a:avLst/>
          </a:prstGeom>
        </p:spPr>
      </p:pic>
    </p:spTree>
    <p:extLst>
      <p:ext uri="{BB962C8B-B14F-4D97-AF65-F5344CB8AC3E}">
        <p14:creationId xmlns:p14="http://schemas.microsoft.com/office/powerpoint/2010/main" val="3073861804"/>
      </p:ext>
    </p:extLst>
  </p:cSld>
  <p:clrMap bg1="lt1" tx1="dk1" bg2="lt2" tx2="dk2" accent1="accent1" accent2="accent2" accent3="accent3" accent4="accent4" accent5="accent5" accent6="accent6" hlink="hlink" folHlink="folHlink"/>
  <p:sldLayoutIdLst>
    <p:sldLayoutId id="2147483659" r:id="rId1"/>
    <p:sldLayoutId id="2147483668" r:id="rId2"/>
    <p:sldLayoutId id="2147483661" r:id="rId3"/>
    <p:sldLayoutId id="2147483662" r:id="rId4"/>
    <p:sldLayoutId id="2147483663" r:id="rId5"/>
    <p:sldLayoutId id="2147483664" r:id="rId6"/>
    <p:sldLayoutId id="2147483665" r:id="rId7"/>
    <p:sldLayoutId id="2147483666" r:id="rId8"/>
    <p:sldLayoutId id="2147483667" r:id="rId9"/>
  </p:sldLayoutIdLst>
  <p:transition>
    <p:fade thruBlk="1"/>
  </p:transition>
  <p:timing>
    <p:tnLst>
      <p:par>
        <p:cTn id="1" dur="indefinite" restart="never" nodeType="tmRoot"/>
      </p:par>
    </p:tnLst>
  </p:timing>
  <p:hf sldNum="0" hdr="0" ftr="0" dt="0"/>
  <p:txStyles>
    <p:titleStyle>
      <a:lvl1pPr algn="l" rtl="0" eaLnBrk="1" fontAlgn="base" hangingPunct="1">
        <a:spcBef>
          <a:spcPct val="0"/>
        </a:spcBef>
        <a:spcAft>
          <a:spcPct val="0"/>
        </a:spcAft>
        <a:defRPr sz="1856" kern="1200">
          <a:solidFill>
            <a:schemeClr val="tx1">
              <a:lumMod val="50000"/>
              <a:lumOff val="50000"/>
            </a:schemeClr>
          </a:solidFill>
          <a:latin typeface="Yu Gothic" panose="020B0400000000000000" pitchFamily="34" charset="-128"/>
          <a:ea typeface="Yu Gothic" panose="020B0400000000000000" pitchFamily="34" charset="-128"/>
          <a:cs typeface="Arial" panose="020B0604020202020204" pitchFamily="34" charset="0"/>
        </a:defRPr>
      </a:lvl1pPr>
      <a:lvl2pPr algn="l" rtl="0" eaLnBrk="1" fontAlgn="base" hangingPunct="1">
        <a:spcBef>
          <a:spcPct val="0"/>
        </a:spcBef>
        <a:spcAft>
          <a:spcPct val="0"/>
        </a:spcAft>
        <a:defRPr sz="1856">
          <a:solidFill>
            <a:schemeClr val="bg1"/>
          </a:solidFill>
          <a:latin typeface="Calibri" pitchFamily="34" charset="0"/>
        </a:defRPr>
      </a:lvl2pPr>
      <a:lvl3pPr algn="l" rtl="0" eaLnBrk="1" fontAlgn="base" hangingPunct="1">
        <a:spcBef>
          <a:spcPct val="0"/>
        </a:spcBef>
        <a:spcAft>
          <a:spcPct val="0"/>
        </a:spcAft>
        <a:defRPr sz="1856">
          <a:solidFill>
            <a:schemeClr val="bg1"/>
          </a:solidFill>
          <a:latin typeface="Calibri" pitchFamily="34" charset="0"/>
        </a:defRPr>
      </a:lvl3pPr>
      <a:lvl4pPr algn="l" rtl="0" eaLnBrk="1" fontAlgn="base" hangingPunct="1">
        <a:spcBef>
          <a:spcPct val="0"/>
        </a:spcBef>
        <a:spcAft>
          <a:spcPct val="0"/>
        </a:spcAft>
        <a:defRPr sz="1856">
          <a:solidFill>
            <a:schemeClr val="bg1"/>
          </a:solidFill>
          <a:latin typeface="Calibri" pitchFamily="34" charset="0"/>
        </a:defRPr>
      </a:lvl4pPr>
      <a:lvl5pPr algn="l" rtl="0" eaLnBrk="1" fontAlgn="base" hangingPunct="1">
        <a:spcBef>
          <a:spcPct val="0"/>
        </a:spcBef>
        <a:spcAft>
          <a:spcPct val="0"/>
        </a:spcAft>
        <a:defRPr sz="1856">
          <a:solidFill>
            <a:schemeClr val="bg1"/>
          </a:solidFill>
          <a:latin typeface="Calibri" pitchFamily="34" charset="0"/>
        </a:defRPr>
      </a:lvl5pPr>
      <a:lvl6pPr marL="192881" algn="l" rtl="0" eaLnBrk="1" fontAlgn="base" hangingPunct="1">
        <a:spcBef>
          <a:spcPct val="0"/>
        </a:spcBef>
        <a:spcAft>
          <a:spcPct val="0"/>
        </a:spcAft>
        <a:defRPr sz="1856">
          <a:solidFill>
            <a:schemeClr val="bg1"/>
          </a:solidFill>
          <a:latin typeface="Calibri" pitchFamily="34" charset="0"/>
        </a:defRPr>
      </a:lvl6pPr>
      <a:lvl7pPr marL="385763" algn="l" rtl="0" eaLnBrk="1" fontAlgn="base" hangingPunct="1">
        <a:spcBef>
          <a:spcPct val="0"/>
        </a:spcBef>
        <a:spcAft>
          <a:spcPct val="0"/>
        </a:spcAft>
        <a:defRPr sz="1856">
          <a:solidFill>
            <a:schemeClr val="bg1"/>
          </a:solidFill>
          <a:latin typeface="Calibri" pitchFamily="34" charset="0"/>
        </a:defRPr>
      </a:lvl7pPr>
      <a:lvl8pPr marL="578644" algn="l" rtl="0" eaLnBrk="1" fontAlgn="base" hangingPunct="1">
        <a:spcBef>
          <a:spcPct val="0"/>
        </a:spcBef>
        <a:spcAft>
          <a:spcPct val="0"/>
        </a:spcAft>
        <a:defRPr sz="1856">
          <a:solidFill>
            <a:schemeClr val="bg1"/>
          </a:solidFill>
          <a:latin typeface="Calibri" pitchFamily="34" charset="0"/>
        </a:defRPr>
      </a:lvl8pPr>
      <a:lvl9pPr marL="771525" algn="l" rtl="0" eaLnBrk="1" fontAlgn="base" hangingPunct="1">
        <a:spcBef>
          <a:spcPct val="0"/>
        </a:spcBef>
        <a:spcAft>
          <a:spcPct val="0"/>
        </a:spcAft>
        <a:defRPr sz="1856">
          <a:solidFill>
            <a:schemeClr val="bg1"/>
          </a:solidFill>
          <a:latin typeface="Calibri" pitchFamily="34" charset="0"/>
        </a:defRPr>
      </a:lvl9pPr>
    </p:titleStyle>
    <p:bodyStyle>
      <a:lvl1pPr marL="257175" marR="0" indent="-257175" algn="l" defTabSz="685800" rtl="0" eaLnBrk="1" fontAlgn="auto" latinLnBrk="0" hangingPunct="1">
        <a:lnSpc>
          <a:spcPct val="100000"/>
        </a:lnSpc>
        <a:spcBef>
          <a:spcPct val="20000"/>
        </a:spcBef>
        <a:spcAft>
          <a:spcPts val="0"/>
        </a:spcAft>
        <a:buClrTx/>
        <a:buSzTx/>
        <a:buFont typeface="Wingdings" panose="05000000000000000000" pitchFamily="2" charset="2"/>
        <a:buChar char="§"/>
        <a:tabLst/>
        <a:defRPr sz="1500" kern="12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557213" marR="0" indent="-214313"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sz="1500" kern="12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857250" marR="0" indent="-171450" algn="l" defTabSz="685800" rtl="0" eaLnBrk="1" fontAlgn="auto" latinLnBrk="0" hangingPunct="1">
        <a:lnSpc>
          <a:spcPct val="100000"/>
        </a:lnSpc>
        <a:spcBef>
          <a:spcPct val="20000"/>
        </a:spcBef>
        <a:spcAft>
          <a:spcPts val="0"/>
        </a:spcAft>
        <a:buClrTx/>
        <a:buSzTx/>
        <a:buFont typeface="Yu Gothic Medium" panose="020B0500000000000000" pitchFamily="34" charset="-128"/>
        <a:buChar char="―"/>
        <a:tabLst/>
        <a:defRPr sz="1350" kern="12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marL="1200150" marR="0" indent="-171450" algn="l" defTabSz="685800" rtl="0" eaLnBrk="1" fontAlgn="auto" latinLnBrk="0" hangingPunct="1">
        <a:lnSpc>
          <a:spcPct val="100000"/>
        </a:lnSpc>
        <a:spcBef>
          <a:spcPct val="20000"/>
        </a:spcBef>
        <a:spcAft>
          <a:spcPts val="0"/>
        </a:spcAft>
        <a:buClrTx/>
        <a:buSzTx/>
        <a:buFont typeface="Wingdings" panose="05000000000000000000" pitchFamily="2" charset="2"/>
        <a:buChar char="§"/>
        <a:tabLst/>
        <a:defRPr sz="1350" kern="12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1543050" marR="0" indent="-17145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sz="1350" kern="12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hyperlink" Target="https://www.continuousinsulation.org/wood-wall-calculator" TargetMode="Externa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hyperlink" Target="http://www.appliedbuildingtech.com/rr/1410-03"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hyperlink" Target="http://www.appliedbuildingtech.com/rr/1701-0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hyperlink" Target="http://www.appliedbuildingtech.com/rr/1701-0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https://www.continuousinsulation.org/wood-wall-calculator"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hyperlink" Target="http://www.greenbuildingadvisor.com/blogs/dept/musings/osb-airtight" TargetMode="External"/><Relationship Id="rId7" Type="http://schemas.openxmlformats.org/officeDocument/2006/relationships/image" Target="../media/image44.jp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hyperlink" Target="http://buildingscience.com/documents/digests/bsd-139-deep-energy-retrofit"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mailto:jcrandell@aresconsulting.biz"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hyperlink" Target="mailto:Amy.j.Schmidt@dupont.co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ctrTitle"/>
          </p:nvPr>
        </p:nvSpPr>
        <p:spPr/>
        <p:txBody>
          <a:bodyPr/>
          <a:lstStyle/>
          <a:p>
            <a:r>
              <a:rPr lang="en-US" sz="3600" dirty="0" smtClean="0"/>
              <a:t>If Walls Could Talk...</a:t>
            </a:r>
            <a:endParaRPr lang="en-US" sz="3600" dirty="0"/>
          </a:p>
        </p:txBody>
      </p:sp>
      <p:sp>
        <p:nvSpPr>
          <p:cNvPr id="8" name="Text Placeholder 7"/>
          <p:cNvSpPr>
            <a:spLocks noGrp="1"/>
          </p:cNvSpPr>
          <p:nvPr>
            <p:ph type="body" sz="quarter" idx="10"/>
          </p:nvPr>
        </p:nvSpPr>
        <p:spPr/>
        <p:txBody>
          <a:bodyPr/>
          <a:lstStyle/>
          <a:p>
            <a:r>
              <a:rPr lang="en-US" dirty="0" smtClean="0"/>
              <a:t>Jay Crandell,</a:t>
            </a:r>
            <a:br>
              <a:rPr lang="en-US" dirty="0" smtClean="0"/>
            </a:br>
            <a:r>
              <a:rPr lang="en-US" sz="1100" dirty="0" smtClean="0"/>
              <a:t>Applied Building Technology Group (ABTG)/ARES Consulting</a:t>
            </a:r>
            <a:endParaRPr lang="en-US" sz="1050" dirty="0" smtClean="0"/>
          </a:p>
          <a:p>
            <a:r>
              <a:rPr lang="en-US" dirty="0" smtClean="0"/>
              <a:t>Amy Schmidt,</a:t>
            </a:r>
            <a:br>
              <a:rPr lang="en-US" dirty="0" smtClean="0"/>
            </a:br>
            <a:r>
              <a:rPr lang="en-US" sz="1100" dirty="0" smtClean="0"/>
              <a:t>DuPont</a:t>
            </a:r>
            <a:endParaRPr lang="en-US" sz="2000" dirty="0" smtClean="0"/>
          </a:p>
          <a:p>
            <a:endParaRPr lang="en-US" sz="1100" dirty="0" smtClean="0"/>
          </a:p>
          <a:p>
            <a:r>
              <a:rPr lang="en-US" sz="1100" dirty="0" smtClean="0"/>
              <a:t>Presented at the 2020 RESNET Building Performance Conference</a:t>
            </a:r>
            <a:endParaRPr lang="en-US" sz="11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this important?...(example)</a:t>
            </a:r>
          </a:p>
        </p:txBody>
      </p:sp>
      <p:graphicFrame>
        <p:nvGraphicFramePr>
          <p:cNvPr id="8" name="Table 7"/>
          <p:cNvGraphicFramePr>
            <a:graphicFrameLocks noGrp="1"/>
          </p:cNvGraphicFramePr>
          <p:nvPr>
            <p:extLst>
              <p:ext uri="{D42A27DB-BD31-4B8C-83A1-F6EECF244321}">
                <p14:modId xmlns:p14="http://schemas.microsoft.com/office/powerpoint/2010/main" val="1152328832"/>
              </p:ext>
            </p:extLst>
          </p:nvPr>
        </p:nvGraphicFramePr>
        <p:xfrm>
          <a:off x="571293" y="971550"/>
          <a:ext cx="4113991" cy="2352778"/>
        </p:xfrm>
        <a:graphic>
          <a:graphicData uri="http://schemas.openxmlformats.org/drawingml/2006/table">
            <a:tbl>
              <a:tblPr firstRow="1" bandRow="1">
                <a:tableStyleId>{5C22544A-7EE6-4342-B048-85BDC9FD1C3A}</a:tableStyleId>
              </a:tblPr>
              <a:tblGrid>
                <a:gridCol w="1557559">
                  <a:extLst>
                    <a:ext uri="{9D8B030D-6E8A-4147-A177-3AD203B41FA5}">
                      <a16:colId xmlns:a16="http://schemas.microsoft.com/office/drawing/2014/main" val="20000"/>
                    </a:ext>
                  </a:extLst>
                </a:gridCol>
                <a:gridCol w="1312076">
                  <a:extLst>
                    <a:ext uri="{9D8B030D-6E8A-4147-A177-3AD203B41FA5}">
                      <a16:colId xmlns:a16="http://schemas.microsoft.com/office/drawing/2014/main" val="20001"/>
                    </a:ext>
                  </a:extLst>
                </a:gridCol>
                <a:gridCol w="1244356">
                  <a:extLst>
                    <a:ext uri="{9D8B030D-6E8A-4147-A177-3AD203B41FA5}">
                      <a16:colId xmlns:a16="http://schemas.microsoft.com/office/drawing/2014/main" val="20002"/>
                    </a:ext>
                  </a:extLst>
                </a:gridCol>
              </a:tblGrid>
              <a:tr h="523340">
                <a:tc rowSpan="2">
                  <a:txBody>
                    <a:bodyPr/>
                    <a:lstStyle/>
                    <a:p>
                      <a:r>
                        <a:rPr lang="en-US" sz="1200" dirty="0"/>
                        <a:t>Wall Construction &amp; Insulation Strategy:</a:t>
                      </a:r>
                    </a:p>
                  </a:txBody>
                  <a:tcPr marT="45716" marB="45716"/>
                </a:tc>
                <a:tc gridSpan="2">
                  <a:txBody>
                    <a:bodyPr/>
                    <a:lstStyle/>
                    <a:p>
                      <a:pPr algn="ctr"/>
                      <a:r>
                        <a:rPr lang="en-US" sz="1200" dirty="0"/>
                        <a:t>2x6@16”oc Wood Frame Wall</a:t>
                      </a:r>
                    </a:p>
                  </a:txBody>
                  <a:tcPr marT="45716" marB="45716"/>
                </a:tc>
                <a:tc hMerge="1">
                  <a:txBody>
                    <a:bodyPr/>
                    <a:lstStyle/>
                    <a:p>
                      <a:endParaRPr lang="en-US" dirty="0"/>
                    </a:p>
                  </a:txBody>
                  <a:tcPr/>
                </a:tc>
                <a:extLst>
                  <a:ext uri="{0D108BD9-81ED-4DB2-BD59-A6C34878D82A}">
                    <a16:rowId xmlns:a16="http://schemas.microsoft.com/office/drawing/2014/main" val="10000"/>
                  </a:ext>
                </a:extLst>
              </a:tr>
              <a:tr h="554098">
                <a:tc vMerge="1">
                  <a:txBody>
                    <a:bodyPr/>
                    <a:lstStyle/>
                    <a:p>
                      <a:endParaRPr lang="en-US" dirty="0"/>
                    </a:p>
                  </a:txBody>
                  <a:tcPr/>
                </a:tc>
                <a:tc>
                  <a:txBody>
                    <a:bodyPr/>
                    <a:lstStyle/>
                    <a:p>
                      <a:pPr algn="ctr"/>
                      <a:r>
                        <a:rPr lang="en-US" sz="1200" dirty="0"/>
                        <a:t>“R25”</a:t>
                      </a:r>
                      <a:r>
                        <a:rPr lang="en-US" sz="1200" baseline="0" dirty="0"/>
                        <a:t> </a:t>
                      </a:r>
                    </a:p>
                    <a:p>
                      <a:pPr algn="ctr"/>
                      <a:r>
                        <a:rPr lang="en-US" sz="1200" baseline="0" dirty="0"/>
                        <a:t>(cavity only)</a:t>
                      </a:r>
                      <a:endParaRPr lang="en-US" sz="1200" dirty="0"/>
                    </a:p>
                  </a:txBody>
                  <a:tcPr marT="45716" marB="45716" anchor="ctr"/>
                </a:tc>
                <a:tc>
                  <a:txBody>
                    <a:bodyPr/>
                    <a:lstStyle/>
                    <a:p>
                      <a:pPr algn="ctr"/>
                      <a:r>
                        <a:rPr lang="en-US" sz="1200" dirty="0"/>
                        <a:t>“R20+5”</a:t>
                      </a:r>
                    </a:p>
                    <a:p>
                      <a:pPr algn="ctr"/>
                      <a:r>
                        <a:rPr lang="en-US" sz="1200" dirty="0"/>
                        <a:t>(cavity &amp; ci)</a:t>
                      </a:r>
                    </a:p>
                  </a:txBody>
                  <a:tcPr marT="45716" marB="45716" anchor="ctr"/>
                </a:tc>
                <a:extLst>
                  <a:ext uri="{0D108BD9-81ED-4DB2-BD59-A6C34878D82A}">
                    <a16:rowId xmlns:a16="http://schemas.microsoft.com/office/drawing/2014/main" val="10001"/>
                  </a:ext>
                </a:extLst>
              </a:tr>
              <a:tr h="501744">
                <a:tc>
                  <a:txBody>
                    <a:bodyPr/>
                    <a:lstStyle/>
                    <a:p>
                      <a:r>
                        <a:rPr lang="en-US" sz="1200" dirty="0"/>
                        <a:t>Total Nominal R-value</a:t>
                      </a:r>
                      <a:r>
                        <a:rPr lang="en-US" sz="1200" baseline="0" dirty="0"/>
                        <a:t> of Insulation:</a:t>
                      </a:r>
                      <a:endParaRPr lang="en-US" sz="1200" dirty="0"/>
                    </a:p>
                  </a:txBody>
                  <a:tcPr marT="45716" marB="45716">
                    <a:lnB w="12700" cap="flat" cmpd="sng" algn="ctr">
                      <a:solidFill>
                        <a:schemeClr val="tx1"/>
                      </a:solidFill>
                      <a:prstDash val="solid"/>
                      <a:round/>
                      <a:headEnd type="none" w="med" len="med"/>
                      <a:tailEnd type="none" w="med" len="med"/>
                    </a:lnB>
                  </a:tcPr>
                </a:tc>
                <a:tc>
                  <a:txBody>
                    <a:bodyPr/>
                    <a:lstStyle/>
                    <a:p>
                      <a:pPr algn="ctr"/>
                      <a:r>
                        <a:rPr lang="en-US" sz="1200" dirty="0"/>
                        <a:t>R25</a:t>
                      </a:r>
                    </a:p>
                  </a:txBody>
                  <a:tcPr marT="45716" marB="45716" anchor="ctr">
                    <a:lnB w="12700" cap="flat" cmpd="sng" algn="ctr">
                      <a:solidFill>
                        <a:schemeClr val="tx1"/>
                      </a:solidFill>
                      <a:prstDash val="solid"/>
                      <a:round/>
                      <a:headEnd type="none" w="med" len="med"/>
                      <a:tailEnd type="none" w="med" len="med"/>
                    </a:lnB>
                  </a:tcPr>
                </a:tc>
                <a:tc>
                  <a:txBody>
                    <a:bodyPr/>
                    <a:lstStyle/>
                    <a:p>
                      <a:pPr algn="ctr"/>
                      <a:r>
                        <a:rPr lang="en-US" sz="1200" dirty="0"/>
                        <a:t>R25</a:t>
                      </a:r>
                    </a:p>
                  </a:txBody>
                  <a:tcPr marT="45716" marB="45716"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41420">
                <a:tc>
                  <a:txBody>
                    <a:bodyPr/>
                    <a:lstStyle/>
                    <a:p>
                      <a:r>
                        <a:rPr lang="en-US" sz="1200" dirty="0"/>
                        <a:t>U-factor</a:t>
                      </a:r>
                    </a:p>
                  </a:txBody>
                  <a:tcPr marT="45716" marB="45716" anchor="ctr">
                    <a:lnT w="12700" cap="flat" cmpd="sng" algn="ctr">
                      <a:solidFill>
                        <a:schemeClr val="tx1"/>
                      </a:solidFill>
                      <a:prstDash val="solid"/>
                      <a:round/>
                      <a:headEnd type="none" w="med" len="med"/>
                      <a:tailEnd type="none" w="med" len="med"/>
                    </a:lnT>
                  </a:tcPr>
                </a:tc>
                <a:tc>
                  <a:txBody>
                    <a:bodyPr/>
                    <a:lstStyle/>
                    <a:p>
                      <a:pPr algn="ctr"/>
                      <a:r>
                        <a:rPr lang="en-US" sz="1200" dirty="0"/>
                        <a:t>0.0573</a:t>
                      </a:r>
                    </a:p>
                  </a:txBody>
                  <a:tcPr marT="45716" marB="45716" anchor="ctr">
                    <a:lnT w="12700" cap="flat" cmpd="sng" algn="ctr">
                      <a:solidFill>
                        <a:schemeClr val="tx1"/>
                      </a:solidFill>
                      <a:prstDash val="solid"/>
                      <a:round/>
                      <a:headEnd type="none" w="med" len="med"/>
                      <a:tailEnd type="none" w="med" len="med"/>
                    </a:lnT>
                  </a:tcPr>
                </a:tc>
                <a:tc>
                  <a:txBody>
                    <a:bodyPr/>
                    <a:lstStyle/>
                    <a:p>
                      <a:pPr algn="ctr"/>
                      <a:r>
                        <a:rPr lang="en-US" sz="1200" dirty="0"/>
                        <a:t>0.0464</a:t>
                      </a:r>
                    </a:p>
                  </a:txBody>
                  <a:tcPr marT="45716" marB="45716"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432176">
                <a:tc>
                  <a:txBody>
                    <a:bodyPr/>
                    <a:lstStyle/>
                    <a:p>
                      <a:r>
                        <a:rPr lang="en-US" sz="1200" b="1" dirty="0"/>
                        <a:t>Effective R-value</a:t>
                      </a:r>
                    </a:p>
                  </a:txBody>
                  <a:tcPr marT="45716" marB="45716" anchor="ctr"/>
                </a:tc>
                <a:tc>
                  <a:txBody>
                    <a:bodyPr/>
                    <a:lstStyle/>
                    <a:p>
                      <a:pPr algn="ctr"/>
                      <a:r>
                        <a:rPr lang="en-US" sz="1200" b="1" dirty="0"/>
                        <a:t>17.5</a:t>
                      </a:r>
                    </a:p>
                  </a:txBody>
                  <a:tcPr marT="45716" marB="45716" anchor="ctr"/>
                </a:tc>
                <a:tc>
                  <a:txBody>
                    <a:bodyPr/>
                    <a:lstStyle/>
                    <a:p>
                      <a:pPr algn="ctr"/>
                      <a:r>
                        <a:rPr lang="en-US" sz="1200" b="1" dirty="0"/>
                        <a:t>21.6</a:t>
                      </a:r>
                    </a:p>
                  </a:txBody>
                  <a:tcPr marT="45716" marB="45716" anchor="ctr"/>
                </a:tc>
                <a:extLst>
                  <a:ext uri="{0D108BD9-81ED-4DB2-BD59-A6C34878D82A}">
                    <a16:rowId xmlns:a16="http://schemas.microsoft.com/office/drawing/2014/main" val="10004"/>
                  </a:ext>
                </a:extLst>
              </a:tr>
            </a:tbl>
          </a:graphicData>
        </a:graphic>
      </p:graphicFrame>
      <p:grpSp>
        <p:nvGrpSpPr>
          <p:cNvPr id="11" name="Group 10"/>
          <p:cNvGrpSpPr/>
          <p:nvPr/>
        </p:nvGrpSpPr>
        <p:grpSpPr>
          <a:xfrm>
            <a:off x="6302807" y="316315"/>
            <a:ext cx="2324428" cy="2945500"/>
            <a:chOff x="533400" y="1720850"/>
            <a:chExt cx="3225800" cy="4243388"/>
          </a:xfrm>
        </p:grpSpPr>
        <p:pic>
          <p:nvPicPr>
            <p:cNvPr id="9" name="Picture 8" descr="http://construction.com/CE/CE_images/2013/Nov_Dryvit-System-Inc-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20850"/>
              <a:ext cx="32004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http://construction.com/CE/CE_images/2013/Nov_Dryvit-System-Inc-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800" y="3927475"/>
              <a:ext cx="320040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 Placeholder 5"/>
          <p:cNvSpPr txBox="1">
            <a:spLocks/>
          </p:cNvSpPr>
          <p:nvPr/>
        </p:nvSpPr>
        <p:spPr bwMode="auto">
          <a:xfrm>
            <a:off x="6703325" y="3331052"/>
            <a:ext cx="1776037" cy="357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marR="0" indent="-257175" algn="l" defTabSz="685800" rtl="0" eaLnBrk="1" fontAlgn="auto" latinLnBrk="0" hangingPunct="1">
              <a:lnSpc>
                <a:spcPct val="100000"/>
              </a:lnSpc>
              <a:spcBef>
                <a:spcPct val="20000"/>
              </a:spcBef>
              <a:spcAft>
                <a:spcPts val="0"/>
              </a:spcAft>
              <a:buClrTx/>
              <a:buSzTx/>
              <a:buFont typeface="Wingdings" panose="05000000000000000000" pitchFamily="2" charset="2"/>
              <a:buChar char="§"/>
              <a:tabLst/>
              <a:defRPr sz="1500" kern="12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557213" marR="0" indent="-214313"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sz="1500" kern="12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857250" marR="0" indent="-171450" algn="l" defTabSz="685800" rtl="0" eaLnBrk="1" fontAlgn="auto" latinLnBrk="0" hangingPunct="1">
              <a:lnSpc>
                <a:spcPct val="100000"/>
              </a:lnSpc>
              <a:spcBef>
                <a:spcPct val="20000"/>
              </a:spcBef>
              <a:spcAft>
                <a:spcPts val="0"/>
              </a:spcAft>
              <a:buClrTx/>
              <a:buSzTx/>
              <a:buFont typeface="Yu Gothic Medium" panose="020B0500000000000000" pitchFamily="34" charset="-128"/>
              <a:buChar char="―"/>
              <a:tabLst/>
              <a:defRPr sz="1350" kern="12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marL="1200150" marR="0" indent="-171450" algn="l" defTabSz="685800" rtl="0" eaLnBrk="1" fontAlgn="auto" latinLnBrk="0" hangingPunct="1">
              <a:lnSpc>
                <a:spcPct val="100000"/>
              </a:lnSpc>
              <a:spcBef>
                <a:spcPct val="20000"/>
              </a:spcBef>
              <a:spcAft>
                <a:spcPts val="0"/>
              </a:spcAft>
              <a:buClrTx/>
              <a:buSzTx/>
              <a:buFont typeface="Wingdings" panose="05000000000000000000" pitchFamily="2" charset="2"/>
              <a:buChar char="§"/>
              <a:tabLst/>
              <a:defRPr sz="1350" kern="12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1543050" marR="0" indent="-17145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sz="1350" kern="12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a:lstStyle>
          <a:p>
            <a:pPr>
              <a:spcBef>
                <a:spcPts val="0"/>
              </a:spcBef>
            </a:pPr>
            <a:r>
              <a:rPr lang="en-US" smtClean="0"/>
              <a:t>R20+5 ≠ R25</a:t>
            </a:r>
          </a:p>
          <a:p>
            <a:pPr marL="76200" indent="0">
              <a:buFont typeface="Wingdings" panose="05000000000000000000" pitchFamily="2" charset="2"/>
              <a:buNone/>
            </a:pPr>
            <a:endParaRPr lang="en-US" dirty="0"/>
          </a:p>
        </p:txBody>
      </p:sp>
      <p:sp>
        <p:nvSpPr>
          <p:cNvPr id="6" name="Text Placeholder 5"/>
          <p:cNvSpPr>
            <a:spLocks noGrp="1"/>
          </p:cNvSpPr>
          <p:nvPr>
            <p:ph idx="1"/>
          </p:nvPr>
        </p:nvSpPr>
        <p:spPr>
          <a:xfrm>
            <a:off x="457200" y="3405871"/>
            <a:ext cx="5452281" cy="1063771"/>
          </a:xfrm>
        </p:spPr>
        <p:txBody>
          <a:bodyPr/>
          <a:lstStyle/>
          <a:p>
            <a:pPr marL="285750" indent="-285750">
              <a:buFont typeface="Arial" panose="020B0604020202020204" pitchFamily="34" charset="0"/>
              <a:buChar char="•"/>
            </a:pPr>
            <a:r>
              <a:rPr lang="en-US" sz="1200" dirty="0"/>
              <a:t>They do not perform the same because simple R-value summation does not include the framing factor impact to cavity insulation. Must do proper energy code math (parallel path analysis).</a:t>
            </a:r>
          </a:p>
          <a:p>
            <a:pPr marL="285750" indent="-285750">
              <a:buFont typeface="Arial" panose="020B0604020202020204" pitchFamily="34" charset="0"/>
              <a:buChar char="•"/>
            </a:pPr>
            <a:r>
              <a:rPr lang="en-US" sz="1200" dirty="0"/>
              <a:t>Refer to wall calculator for thermal and moisture check:</a:t>
            </a:r>
            <a:br>
              <a:rPr lang="en-US" sz="1200" dirty="0"/>
            </a:br>
            <a:r>
              <a:rPr lang="en-US" sz="1200" dirty="0">
                <a:hlinkClick r:id="rId5"/>
              </a:rPr>
              <a:t>https://www.continuousinsulation.org/wood-wall-calculator</a:t>
            </a:r>
            <a:r>
              <a:rPr lang="en-US" sz="1200" dirty="0"/>
              <a:t> </a:t>
            </a:r>
          </a:p>
        </p:txBody>
      </p:sp>
    </p:spTree>
    <p:extLst>
      <p:ext uri="{BB962C8B-B14F-4D97-AF65-F5344CB8AC3E}">
        <p14:creationId xmlns:p14="http://schemas.microsoft.com/office/powerpoint/2010/main" val="1400263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Weakening Footnote</a:t>
            </a:r>
          </a:p>
        </p:txBody>
      </p:sp>
      <p:pic>
        <p:nvPicPr>
          <p:cNvPr id="8" name="Picture 7">
            <a:extLst>
              <a:ext uri="{FF2B5EF4-FFF2-40B4-BE49-F238E27FC236}">
                <a16:creationId xmlns:a16="http://schemas.microsoft.com/office/drawing/2014/main" id="{8A520885-F5FB-4C70-ACD9-A28848F3522D}"/>
              </a:ext>
            </a:extLst>
          </p:cNvPr>
          <p:cNvPicPr>
            <a:picLocks noChangeAspect="1"/>
          </p:cNvPicPr>
          <p:nvPr/>
        </p:nvPicPr>
        <p:blipFill>
          <a:blip r:embed="rId3"/>
          <a:stretch>
            <a:fillRect/>
          </a:stretch>
        </p:blipFill>
        <p:spPr>
          <a:xfrm>
            <a:off x="2203038" y="796684"/>
            <a:ext cx="5214728" cy="3443336"/>
          </a:xfrm>
          <a:prstGeom prst="rect">
            <a:avLst/>
          </a:prstGeom>
        </p:spPr>
      </p:pic>
      <p:sp>
        <p:nvSpPr>
          <p:cNvPr id="6" name="Rectangle 5">
            <a:extLst>
              <a:ext uri="{FF2B5EF4-FFF2-40B4-BE49-F238E27FC236}">
                <a16:creationId xmlns:a16="http://schemas.microsoft.com/office/drawing/2014/main" id="{215088D4-CF32-4C43-A212-C881890EDB24}"/>
              </a:ext>
            </a:extLst>
          </p:cNvPr>
          <p:cNvSpPr/>
          <p:nvPr/>
        </p:nvSpPr>
        <p:spPr>
          <a:xfrm>
            <a:off x="2140408" y="3796819"/>
            <a:ext cx="3731019" cy="148138"/>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5CC33C-9142-4557-88EC-4C3201F26720}"/>
              </a:ext>
            </a:extLst>
          </p:cNvPr>
          <p:cNvSpPr/>
          <p:nvPr/>
        </p:nvSpPr>
        <p:spPr>
          <a:xfrm>
            <a:off x="5781561" y="1966277"/>
            <a:ext cx="233606" cy="453863"/>
          </a:xfrm>
          <a:prstGeom prst="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idx="1"/>
          </p:nvPr>
        </p:nvSpPr>
        <p:spPr>
          <a:xfrm>
            <a:off x="1821108" y="1303027"/>
            <a:ext cx="3500651" cy="2117392"/>
          </a:xfrm>
          <a:solidFill>
            <a:schemeClr val="accent2">
              <a:lumMod val="60000"/>
              <a:lumOff val="40000"/>
            </a:schemeClr>
          </a:solidFill>
        </p:spPr>
        <p:txBody>
          <a:bodyPr/>
          <a:lstStyle/>
          <a:p>
            <a:r>
              <a:rPr lang="en-US" sz="1200" dirty="0"/>
              <a:t>The Issue:</a:t>
            </a:r>
          </a:p>
          <a:p>
            <a:pPr lvl="1"/>
            <a:r>
              <a:rPr lang="en-US" sz="1200" dirty="0"/>
              <a:t>Footnote g, allows R19 in lieu of R30 or R38</a:t>
            </a:r>
          </a:p>
          <a:p>
            <a:pPr lvl="1"/>
            <a:r>
              <a:rPr lang="en-US" sz="1200" dirty="0"/>
              <a:t>There is no requirement to make up the energy losses through improved performance in other areas of the envelope</a:t>
            </a:r>
          </a:p>
          <a:p>
            <a:pPr lvl="1"/>
            <a:r>
              <a:rPr lang="en-US" sz="1200" dirty="0"/>
              <a:t>Results in 39% reduction of the R30 requirement and 50% reduction of the R38 requirement</a:t>
            </a:r>
          </a:p>
        </p:txBody>
      </p:sp>
    </p:spTree>
    <p:extLst>
      <p:ext uri="{BB962C8B-B14F-4D97-AF65-F5344CB8AC3E}">
        <p14:creationId xmlns:p14="http://schemas.microsoft.com/office/powerpoint/2010/main" val="4063507804"/>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2292B-33F5-4E97-B2AC-2B275ECBFEFA}"/>
              </a:ext>
            </a:extLst>
          </p:cNvPr>
          <p:cNvSpPr>
            <a:spLocks noGrp="1"/>
          </p:cNvSpPr>
          <p:nvPr>
            <p:ph type="title"/>
          </p:nvPr>
        </p:nvSpPr>
        <p:spPr/>
        <p:txBody>
          <a:bodyPr/>
          <a:lstStyle/>
          <a:p>
            <a:r>
              <a:rPr lang="en-US" dirty="0"/>
              <a:t>There’s a better way…</a:t>
            </a:r>
          </a:p>
        </p:txBody>
      </p:sp>
      <p:sp>
        <p:nvSpPr>
          <p:cNvPr id="3" name="Text Placeholder 2">
            <a:extLst>
              <a:ext uri="{FF2B5EF4-FFF2-40B4-BE49-F238E27FC236}">
                <a16:creationId xmlns:a16="http://schemas.microsoft.com/office/drawing/2014/main" id="{107760C7-8E46-4CC0-AB2F-CAD617910B07}"/>
              </a:ext>
            </a:extLst>
          </p:cNvPr>
          <p:cNvSpPr>
            <a:spLocks noGrp="1"/>
          </p:cNvSpPr>
          <p:nvPr>
            <p:ph idx="1"/>
          </p:nvPr>
        </p:nvSpPr>
        <p:spPr/>
        <p:txBody>
          <a:bodyPr/>
          <a:lstStyle/>
          <a:p>
            <a:r>
              <a:rPr lang="en-US" dirty="0"/>
              <a:t> 2021 IECC deletes footnote ‘g’ allowing minimum R19 floor insulation (RE52-19)</a:t>
            </a:r>
          </a:p>
          <a:p>
            <a:r>
              <a:rPr lang="en-US" dirty="0"/>
              <a:t>The provision is obsolete as new construction materials and methods rarely, if ever, use 2x6 or 2x8 floor construction (IRC joist tables limit span to 10’ to 12’ for 2x6 and 2x8 No. 1 grade lumber at 16”oc).</a:t>
            </a:r>
          </a:p>
          <a:p>
            <a:r>
              <a:rPr lang="en-US" dirty="0"/>
              <a:t>Where needed for existing construction, IECC Chapter 5, Section R503.1.1 allows for simply filling a floor, wall, or ceiling cavity with insulation when the cavity is exposed during an alteration.</a:t>
            </a:r>
          </a:p>
          <a:p>
            <a:r>
              <a:rPr lang="en-US" dirty="0"/>
              <a:t>For new construction, the U-factor and Total UA alternative (e.g., </a:t>
            </a:r>
            <a:r>
              <a:rPr lang="en-US" dirty="0" err="1"/>
              <a:t>REScheck</a:t>
            </a:r>
            <a:r>
              <a:rPr lang="en-US" dirty="0"/>
              <a:t>) provide a means for compliance without reducing the floor or overall building envelope performance.</a:t>
            </a:r>
          </a:p>
        </p:txBody>
      </p:sp>
    </p:spTree>
    <p:extLst>
      <p:ext uri="{BB962C8B-B14F-4D97-AF65-F5344CB8AC3E}">
        <p14:creationId xmlns:p14="http://schemas.microsoft.com/office/powerpoint/2010/main" val="583048569"/>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half" idx="1"/>
          </p:nvPr>
        </p:nvSpPr>
        <p:spPr>
          <a:xfrm>
            <a:off x="457200" y="1514060"/>
            <a:ext cx="4038600" cy="2812286"/>
          </a:xfrm>
        </p:spPr>
        <p:txBody>
          <a:bodyPr/>
          <a:lstStyle/>
          <a:p>
            <a:r>
              <a:rPr lang="en-US" dirty="0"/>
              <a:t>Consider a rare case where a 2x6 floor is used for an average 2-story home in Climate Zone 5, or</a:t>
            </a:r>
          </a:p>
          <a:p>
            <a:r>
              <a:rPr lang="en-US" dirty="0"/>
              <a:t>A small 2-story addition to an existing home to match existing floor depth and crawlspace depth or basement clearance.</a:t>
            </a:r>
          </a:p>
          <a:p>
            <a:r>
              <a:rPr lang="en-US" sz="1200" dirty="0"/>
              <a:t>NOTE: In the two solutions, the addition of R-10ci to the underside of floor or R-5ci to the exterior of the wall is sized in proportion to cavity insulation to provide improved water vapor performance in addition to thermal performance. Use of ci with sealed/taped joints also helps control inward vapor movement from crawlspace. Use of ci on wall and floor also improves comfort.</a:t>
            </a:r>
          </a:p>
        </p:txBody>
      </p:sp>
      <p:sp>
        <p:nvSpPr>
          <p:cNvPr id="4" name="Text Placeholder 3"/>
          <p:cNvSpPr>
            <a:spLocks noGrp="1"/>
          </p:cNvSpPr>
          <p:nvPr>
            <p:ph sz="half" idx="2"/>
          </p:nvPr>
        </p:nvSpPr>
        <p:spPr>
          <a:xfrm>
            <a:off x="4648200" y="1514060"/>
            <a:ext cx="4038600" cy="2720914"/>
          </a:xfrm>
        </p:spPr>
        <p:txBody>
          <a:bodyPr/>
          <a:lstStyle/>
          <a:p>
            <a:r>
              <a:rPr lang="en-US" sz="1200" b="1" dirty="0"/>
              <a:t>U-factor Solution for Floor </a:t>
            </a:r>
            <a:r>
              <a:rPr lang="en-US" sz="1200" dirty="0"/>
              <a:t>(U=0.033):</a:t>
            </a:r>
          </a:p>
          <a:p>
            <a:pPr lvl="1"/>
            <a:r>
              <a:rPr lang="en-US" sz="1200" dirty="0"/>
              <a:t> Use R21 cavity insulation in 2x6 floor with R-10ci (i.e., R21+R10)</a:t>
            </a:r>
          </a:p>
          <a:p>
            <a:r>
              <a:rPr lang="en-US" sz="1200" dirty="0"/>
              <a:t> </a:t>
            </a:r>
            <a:r>
              <a:rPr lang="en-US" sz="1200" b="1" dirty="0"/>
              <a:t>Total UA Solution for Envelope</a:t>
            </a:r>
            <a:r>
              <a:rPr lang="en-US" sz="1200" dirty="0"/>
              <a:t>*:</a:t>
            </a:r>
          </a:p>
          <a:p>
            <a:pPr lvl="1"/>
            <a:r>
              <a:rPr lang="en-US" sz="1200" dirty="0"/>
              <a:t>Use R19 in 2x6 floor (in lieu of R30)</a:t>
            </a:r>
          </a:p>
          <a:p>
            <a:pPr lvl="1">
              <a:spcBef>
                <a:spcPts val="0"/>
              </a:spcBef>
            </a:pPr>
            <a:r>
              <a:rPr lang="en-US" sz="1200" dirty="0"/>
              <a:t>Use R19+5ci wall</a:t>
            </a:r>
            <a:br>
              <a:rPr lang="en-US" sz="1200" dirty="0"/>
            </a:br>
            <a:r>
              <a:rPr lang="en-US" sz="1200" dirty="0"/>
              <a:t>(in lieu of R20)</a:t>
            </a:r>
          </a:p>
          <a:p>
            <a:pPr lvl="1">
              <a:spcBef>
                <a:spcPts val="0"/>
              </a:spcBef>
            </a:pPr>
            <a:r>
              <a:rPr lang="en-US" sz="1200" dirty="0"/>
              <a:t>All other R-values and window U-factors unchanged and total UA of envelope remains the same.</a:t>
            </a:r>
          </a:p>
          <a:p>
            <a:pPr lvl="1">
              <a:spcBef>
                <a:spcPts val="0"/>
              </a:spcBef>
            </a:pPr>
            <a:r>
              <a:rPr lang="en-US" sz="1200" dirty="0"/>
              <a:t>Same UA method can trade-up walls for less ceiling insulation to avoid energy-heel trusses where architecturally infeasible</a:t>
            </a:r>
          </a:p>
        </p:txBody>
      </p:sp>
      <p:sp>
        <p:nvSpPr>
          <p:cNvPr id="2" name="Title 1"/>
          <p:cNvSpPr>
            <a:spLocks noGrp="1"/>
          </p:cNvSpPr>
          <p:nvPr>
            <p:ph type="title"/>
          </p:nvPr>
        </p:nvSpPr>
        <p:spPr/>
        <p:txBody>
          <a:bodyPr/>
          <a:lstStyle/>
          <a:p>
            <a:r>
              <a:rPr lang="en-US" dirty="0"/>
              <a:t>Examples of a better way…</a:t>
            </a:r>
          </a:p>
        </p:txBody>
      </p:sp>
      <p:sp>
        <p:nvSpPr>
          <p:cNvPr id="6" name="TextBox 5"/>
          <p:cNvSpPr txBox="1"/>
          <p:nvPr/>
        </p:nvSpPr>
        <p:spPr>
          <a:xfrm>
            <a:off x="5120088" y="4203235"/>
            <a:ext cx="3094824" cy="246221"/>
          </a:xfrm>
          <a:prstGeom prst="rect">
            <a:avLst/>
          </a:prstGeom>
          <a:noFill/>
        </p:spPr>
        <p:txBody>
          <a:bodyPr wrap="square" rtlCol="0">
            <a:spAutoFit/>
          </a:bodyPr>
          <a:lstStyle/>
          <a:p>
            <a:r>
              <a:rPr lang="en-US" sz="1000" dirty="0"/>
              <a:t>* Uses DOE baseline 2-story  2500 </a:t>
            </a:r>
            <a:r>
              <a:rPr lang="en-US" sz="1000" dirty="0" err="1"/>
              <a:t>sqft</a:t>
            </a:r>
            <a:r>
              <a:rPr lang="en-US" sz="1000" dirty="0"/>
              <a:t> home</a:t>
            </a: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l="36632" t="31790" r="22917" b="32716"/>
          <a:stretch>
            <a:fillRect/>
          </a:stretch>
        </p:blipFill>
        <p:spPr bwMode="auto">
          <a:xfrm>
            <a:off x="5008995" y="103052"/>
            <a:ext cx="2715814" cy="12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97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Potentially Problematic Trade-offs in most Compliance Options</a:t>
            </a:r>
          </a:p>
        </p:txBody>
      </p:sp>
      <p:sp>
        <p:nvSpPr>
          <p:cNvPr id="9" name="Text Placeholder 8">
            <a:extLst>
              <a:ext uri="{FF2B5EF4-FFF2-40B4-BE49-F238E27FC236}">
                <a16:creationId xmlns:a16="http://schemas.microsoft.com/office/drawing/2014/main" id="{D86A4838-C98A-4949-8A36-6B94238DFB31}"/>
              </a:ext>
            </a:extLst>
          </p:cNvPr>
          <p:cNvSpPr>
            <a:spLocks noGrp="1"/>
          </p:cNvSpPr>
          <p:nvPr>
            <p:ph idx="1"/>
          </p:nvPr>
        </p:nvSpPr>
        <p:spPr>
          <a:xfrm>
            <a:off x="1336558" y="3419425"/>
            <a:ext cx="3096485" cy="994067"/>
          </a:xfrm>
          <a:solidFill>
            <a:schemeClr val="accent6">
              <a:lumMod val="60000"/>
              <a:lumOff val="40000"/>
            </a:schemeClr>
          </a:solidFill>
        </p:spPr>
        <p:txBody>
          <a:bodyPr/>
          <a:lstStyle/>
          <a:p>
            <a:pPr marL="76200" indent="0">
              <a:buNone/>
            </a:pPr>
            <a:r>
              <a:rPr lang="en-US" sz="1200" dirty="0"/>
              <a:t>The “Prescriptive Option” of the IECC allows the you to choose either R-values, U-factors, or a Total UA to comply with the insulation requirements. </a:t>
            </a:r>
          </a:p>
        </p:txBody>
      </p:sp>
      <p:pic>
        <p:nvPicPr>
          <p:cNvPr id="6" name="Picture 5">
            <a:extLst>
              <a:ext uri="{FF2B5EF4-FFF2-40B4-BE49-F238E27FC236}">
                <a16:creationId xmlns:a16="http://schemas.microsoft.com/office/drawing/2014/main" id="{7040CFC9-1B4E-4AE7-A0D9-CFE359DC5A79}"/>
              </a:ext>
            </a:extLst>
          </p:cNvPr>
          <p:cNvPicPr>
            <a:picLocks noChangeAspect="1"/>
          </p:cNvPicPr>
          <p:nvPr/>
        </p:nvPicPr>
        <p:blipFill>
          <a:blip r:embed="rId3"/>
          <a:stretch>
            <a:fillRect/>
          </a:stretch>
        </p:blipFill>
        <p:spPr>
          <a:xfrm>
            <a:off x="4607930" y="2855134"/>
            <a:ext cx="3031008" cy="1558359"/>
          </a:xfrm>
          <a:prstGeom prst="rect">
            <a:avLst/>
          </a:prstGeom>
        </p:spPr>
      </p:pic>
      <p:pic>
        <p:nvPicPr>
          <p:cNvPr id="7" name="Picture 6">
            <a:extLst>
              <a:ext uri="{FF2B5EF4-FFF2-40B4-BE49-F238E27FC236}">
                <a16:creationId xmlns:a16="http://schemas.microsoft.com/office/drawing/2014/main" id="{27B963F4-A726-4D6F-9667-C75C8F663C39}"/>
              </a:ext>
            </a:extLst>
          </p:cNvPr>
          <p:cNvPicPr>
            <a:picLocks noChangeAspect="1"/>
          </p:cNvPicPr>
          <p:nvPr/>
        </p:nvPicPr>
        <p:blipFill>
          <a:blip r:embed="rId4"/>
          <a:stretch>
            <a:fillRect/>
          </a:stretch>
        </p:blipFill>
        <p:spPr>
          <a:xfrm>
            <a:off x="1336559" y="2947880"/>
            <a:ext cx="3096484" cy="471546"/>
          </a:xfrm>
          <a:prstGeom prst="rect">
            <a:avLst/>
          </a:prstGeom>
        </p:spPr>
      </p:pic>
      <p:pic>
        <p:nvPicPr>
          <p:cNvPr id="10" name="Picture 9">
            <a:extLst>
              <a:ext uri="{FF2B5EF4-FFF2-40B4-BE49-F238E27FC236}">
                <a16:creationId xmlns:a16="http://schemas.microsoft.com/office/drawing/2014/main" id="{91DDAF70-2872-4193-BCBC-50ED638436D9}"/>
              </a:ext>
            </a:extLst>
          </p:cNvPr>
          <p:cNvPicPr>
            <a:picLocks noChangeAspect="1"/>
          </p:cNvPicPr>
          <p:nvPr/>
        </p:nvPicPr>
        <p:blipFill>
          <a:blip r:embed="rId5"/>
          <a:stretch>
            <a:fillRect/>
          </a:stretch>
        </p:blipFill>
        <p:spPr>
          <a:xfrm>
            <a:off x="1245732" y="971550"/>
            <a:ext cx="6619875" cy="1790700"/>
          </a:xfrm>
          <a:prstGeom prst="rect">
            <a:avLst/>
          </a:prstGeom>
        </p:spPr>
      </p:pic>
    </p:spTree>
    <p:extLst>
      <p:ext uri="{BB962C8B-B14F-4D97-AF65-F5344CB8AC3E}">
        <p14:creationId xmlns:p14="http://schemas.microsoft.com/office/powerpoint/2010/main" val="1597640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Potentially Problematic Trade-offs in most Compliance Options</a:t>
            </a:r>
          </a:p>
        </p:txBody>
      </p:sp>
      <p:sp>
        <p:nvSpPr>
          <p:cNvPr id="9" name="Text Placeholder 8">
            <a:extLst>
              <a:ext uri="{FF2B5EF4-FFF2-40B4-BE49-F238E27FC236}">
                <a16:creationId xmlns:a16="http://schemas.microsoft.com/office/drawing/2014/main" id="{D86A4838-C98A-4949-8A36-6B94238DFB31}"/>
              </a:ext>
            </a:extLst>
          </p:cNvPr>
          <p:cNvSpPr>
            <a:spLocks noGrp="1"/>
          </p:cNvSpPr>
          <p:nvPr>
            <p:ph idx="1"/>
          </p:nvPr>
        </p:nvSpPr>
        <p:spPr>
          <a:xfrm>
            <a:off x="1336558" y="3262501"/>
            <a:ext cx="3096485" cy="1193491"/>
          </a:xfrm>
          <a:solidFill>
            <a:schemeClr val="accent6">
              <a:lumMod val="60000"/>
              <a:lumOff val="40000"/>
            </a:schemeClr>
          </a:solidFill>
        </p:spPr>
        <p:txBody>
          <a:bodyPr/>
          <a:lstStyle/>
          <a:p>
            <a:pPr marL="76200" indent="0">
              <a:buNone/>
            </a:pPr>
            <a:r>
              <a:rPr lang="en-US" sz="1000" dirty="0"/>
              <a:t>Component R-values and assembly U-factors have some self limiting trade-off characteristics.</a:t>
            </a:r>
          </a:p>
          <a:p>
            <a:pPr marL="76200" indent="0">
              <a:buNone/>
            </a:pPr>
            <a:r>
              <a:rPr lang="en-US" sz="1000" dirty="0"/>
              <a:t>However, when utilizing the Total UA Alternative there is no limit on how much any given insulated assembly can be traded-off for another.</a:t>
            </a:r>
          </a:p>
        </p:txBody>
      </p:sp>
      <p:pic>
        <p:nvPicPr>
          <p:cNvPr id="6" name="Picture 5">
            <a:extLst>
              <a:ext uri="{FF2B5EF4-FFF2-40B4-BE49-F238E27FC236}">
                <a16:creationId xmlns:a16="http://schemas.microsoft.com/office/drawing/2014/main" id="{7040CFC9-1B4E-4AE7-A0D9-CFE359DC5A79}"/>
              </a:ext>
            </a:extLst>
          </p:cNvPr>
          <p:cNvPicPr>
            <a:picLocks noChangeAspect="1"/>
          </p:cNvPicPr>
          <p:nvPr/>
        </p:nvPicPr>
        <p:blipFill>
          <a:blip r:embed="rId3"/>
          <a:stretch>
            <a:fillRect/>
          </a:stretch>
        </p:blipFill>
        <p:spPr>
          <a:xfrm>
            <a:off x="4607930" y="2725478"/>
            <a:ext cx="3031008" cy="1558359"/>
          </a:xfrm>
          <a:prstGeom prst="rect">
            <a:avLst/>
          </a:prstGeom>
        </p:spPr>
      </p:pic>
      <p:pic>
        <p:nvPicPr>
          <p:cNvPr id="7" name="Picture 6">
            <a:extLst>
              <a:ext uri="{FF2B5EF4-FFF2-40B4-BE49-F238E27FC236}">
                <a16:creationId xmlns:a16="http://schemas.microsoft.com/office/drawing/2014/main" id="{27B963F4-A726-4D6F-9667-C75C8F663C39}"/>
              </a:ext>
            </a:extLst>
          </p:cNvPr>
          <p:cNvPicPr>
            <a:picLocks noChangeAspect="1"/>
          </p:cNvPicPr>
          <p:nvPr/>
        </p:nvPicPr>
        <p:blipFill>
          <a:blip r:embed="rId4"/>
          <a:stretch>
            <a:fillRect/>
          </a:stretch>
        </p:blipFill>
        <p:spPr>
          <a:xfrm>
            <a:off x="1329735" y="2763660"/>
            <a:ext cx="3096484" cy="471546"/>
          </a:xfrm>
          <a:prstGeom prst="rect">
            <a:avLst/>
          </a:prstGeom>
        </p:spPr>
      </p:pic>
      <p:pic>
        <p:nvPicPr>
          <p:cNvPr id="10" name="Picture 9">
            <a:extLst>
              <a:ext uri="{FF2B5EF4-FFF2-40B4-BE49-F238E27FC236}">
                <a16:creationId xmlns:a16="http://schemas.microsoft.com/office/drawing/2014/main" id="{91DDAF70-2872-4193-BCBC-50ED638436D9}"/>
              </a:ext>
            </a:extLst>
          </p:cNvPr>
          <p:cNvPicPr>
            <a:picLocks noChangeAspect="1"/>
          </p:cNvPicPr>
          <p:nvPr/>
        </p:nvPicPr>
        <p:blipFill>
          <a:blip r:embed="rId5"/>
          <a:stretch>
            <a:fillRect/>
          </a:stretch>
        </p:blipFill>
        <p:spPr>
          <a:xfrm>
            <a:off x="1245732" y="869190"/>
            <a:ext cx="6619875" cy="1790700"/>
          </a:xfrm>
          <a:prstGeom prst="rect">
            <a:avLst/>
          </a:prstGeom>
        </p:spPr>
      </p:pic>
    </p:spTree>
    <p:extLst>
      <p:ext uri="{BB962C8B-B14F-4D97-AF65-F5344CB8AC3E}">
        <p14:creationId xmlns:p14="http://schemas.microsoft.com/office/powerpoint/2010/main" val="112492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Potentially Problematic Trade-offs in most Compliance Options</a:t>
            </a:r>
          </a:p>
        </p:txBody>
      </p:sp>
      <p:sp>
        <p:nvSpPr>
          <p:cNvPr id="9" name="Text Placeholder 8">
            <a:extLst>
              <a:ext uri="{FF2B5EF4-FFF2-40B4-BE49-F238E27FC236}">
                <a16:creationId xmlns:a16="http://schemas.microsoft.com/office/drawing/2014/main" id="{D86A4838-C98A-4949-8A36-6B94238DFB31}"/>
              </a:ext>
            </a:extLst>
          </p:cNvPr>
          <p:cNvSpPr>
            <a:spLocks noGrp="1"/>
          </p:cNvSpPr>
          <p:nvPr>
            <p:ph idx="1"/>
          </p:nvPr>
        </p:nvSpPr>
        <p:spPr>
          <a:xfrm>
            <a:off x="1336559" y="2756529"/>
            <a:ext cx="4143017" cy="1139908"/>
          </a:xfrm>
          <a:solidFill>
            <a:schemeClr val="accent6">
              <a:lumMod val="60000"/>
              <a:lumOff val="40000"/>
            </a:schemeClr>
          </a:solidFill>
        </p:spPr>
        <p:txBody>
          <a:bodyPr/>
          <a:lstStyle/>
          <a:p>
            <a:r>
              <a:rPr lang="en-US" sz="1100" dirty="0"/>
              <a:t>The Performance and ERI Compliance options are based on the assembly U-factor requirements.</a:t>
            </a:r>
          </a:p>
          <a:p>
            <a:r>
              <a:rPr lang="en-US" sz="1100" dirty="0"/>
              <a:t>Performance option – no trade-off limit</a:t>
            </a:r>
          </a:p>
          <a:p>
            <a:r>
              <a:rPr lang="en-US" sz="1100" dirty="0"/>
              <a:t>ERI without renewable energy - 2009 IECC backstop </a:t>
            </a:r>
          </a:p>
          <a:p>
            <a:r>
              <a:rPr lang="en-US" sz="1100" dirty="0"/>
              <a:t>ERI with renewable energy - 2015 IECC backstop</a:t>
            </a:r>
          </a:p>
        </p:txBody>
      </p:sp>
      <p:pic>
        <p:nvPicPr>
          <p:cNvPr id="3" name="Picture 2">
            <a:extLst>
              <a:ext uri="{FF2B5EF4-FFF2-40B4-BE49-F238E27FC236}">
                <a16:creationId xmlns:a16="http://schemas.microsoft.com/office/drawing/2014/main" id="{BFB80C59-15B2-4F30-8DA6-D30926B0AF8C}"/>
              </a:ext>
            </a:extLst>
          </p:cNvPr>
          <p:cNvPicPr>
            <a:picLocks noChangeAspect="1"/>
          </p:cNvPicPr>
          <p:nvPr/>
        </p:nvPicPr>
        <p:blipFill>
          <a:blip r:embed="rId3"/>
          <a:stretch>
            <a:fillRect/>
          </a:stretch>
        </p:blipFill>
        <p:spPr>
          <a:xfrm>
            <a:off x="1336559" y="903604"/>
            <a:ext cx="4228453" cy="1611124"/>
          </a:xfrm>
          <a:prstGeom prst="rect">
            <a:avLst/>
          </a:prstGeom>
        </p:spPr>
      </p:pic>
      <p:pic>
        <p:nvPicPr>
          <p:cNvPr id="4" name="Picture 3">
            <a:extLst>
              <a:ext uri="{FF2B5EF4-FFF2-40B4-BE49-F238E27FC236}">
                <a16:creationId xmlns:a16="http://schemas.microsoft.com/office/drawing/2014/main" id="{1A87FEA7-41AE-4AE2-B413-2A4CAFE0D618}"/>
              </a:ext>
            </a:extLst>
          </p:cNvPr>
          <p:cNvPicPr>
            <a:picLocks noChangeAspect="1"/>
          </p:cNvPicPr>
          <p:nvPr/>
        </p:nvPicPr>
        <p:blipFill>
          <a:blip r:embed="rId4"/>
          <a:stretch>
            <a:fillRect/>
          </a:stretch>
        </p:blipFill>
        <p:spPr>
          <a:xfrm>
            <a:off x="5697507" y="959616"/>
            <a:ext cx="2138027" cy="1236824"/>
          </a:xfrm>
          <a:prstGeom prst="rect">
            <a:avLst/>
          </a:prstGeom>
        </p:spPr>
      </p:pic>
      <p:sp>
        <p:nvSpPr>
          <p:cNvPr id="8" name="Rectangle 7">
            <a:extLst>
              <a:ext uri="{FF2B5EF4-FFF2-40B4-BE49-F238E27FC236}">
                <a16:creationId xmlns:a16="http://schemas.microsoft.com/office/drawing/2014/main" id="{366C5AFD-A60C-4B6C-8E2F-2D0933882F3F}"/>
              </a:ext>
            </a:extLst>
          </p:cNvPr>
          <p:cNvSpPr/>
          <p:nvPr/>
        </p:nvSpPr>
        <p:spPr>
          <a:xfrm>
            <a:off x="2250960" y="2000796"/>
            <a:ext cx="2229267" cy="195645"/>
          </a:xfrm>
          <a:prstGeom prst="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D6A05C8-3A21-477E-A03F-11754FC763E8}"/>
              </a:ext>
            </a:extLst>
          </p:cNvPr>
          <p:cNvSpPr/>
          <p:nvPr/>
        </p:nvSpPr>
        <p:spPr>
          <a:xfrm>
            <a:off x="2250959" y="1513560"/>
            <a:ext cx="1328216" cy="120140"/>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9564F1E-96CD-4496-85B8-6A7D2219650A}"/>
              </a:ext>
            </a:extLst>
          </p:cNvPr>
          <p:cNvSpPr/>
          <p:nvPr/>
        </p:nvSpPr>
        <p:spPr>
          <a:xfrm>
            <a:off x="2250960" y="2356628"/>
            <a:ext cx="1274821" cy="104705"/>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8FDE3FF-31AA-4713-9DA2-F66009567EA4}"/>
              </a:ext>
            </a:extLst>
          </p:cNvPr>
          <p:cNvSpPr/>
          <p:nvPr/>
        </p:nvSpPr>
        <p:spPr>
          <a:xfrm>
            <a:off x="5697507" y="1793888"/>
            <a:ext cx="2186691" cy="402553"/>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C00ED90-6540-4E0C-8A23-0EA2E26E97FC}"/>
              </a:ext>
            </a:extLst>
          </p:cNvPr>
          <p:cNvPicPr>
            <a:picLocks noChangeAspect="1"/>
          </p:cNvPicPr>
          <p:nvPr/>
        </p:nvPicPr>
        <p:blipFill>
          <a:blip r:embed="rId5"/>
          <a:stretch>
            <a:fillRect/>
          </a:stretch>
        </p:blipFill>
        <p:spPr>
          <a:xfrm>
            <a:off x="5647174" y="2278959"/>
            <a:ext cx="2186691" cy="471538"/>
          </a:xfrm>
          <a:prstGeom prst="rect">
            <a:avLst/>
          </a:prstGeom>
          <a:solidFill>
            <a:schemeClr val="accent1">
              <a:alpha val="28000"/>
            </a:schemeClr>
          </a:solidFill>
        </p:spPr>
      </p:pic>
      <p:sp>
        <p:nvSpPr>
          <p:cNvPr id="15" name="Rectangle 14">
            <a:extLst>
              <a:ext uri="{FF2B5EF4-FFF2-40B4-BE49-F238E27FC236}">
                <a16:creationId xmlns:a16="http://schemas.microsoft.com/office/drawing/2014/main" id="{919B2CBA-56A2-4499-8A91-A98AA39CC1B6}"/>
              </a:ext>
            </a:extLst>
          </p:cNvPr>
          <p:cNvSpPr/>
          <p:nvPr/>
        </p:nvSpPr>
        <p:spPr>
          <a:xfrm>
            <a:off x="5647173" y="2278959"/>
            <a:ext cx="2237024" cy="471538"/>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9855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09B59-968C-427A-947D-2078362F2062}"/>
              </a:ext>
            </a:extLst>
          </p:cNvPr>
          <p:cNvSpPr>
            <a:spLocks noGrp="1"/>
          </p:cNvSpPr>
          <p:nvPr>
            <p:ph type="title"/>
          </p:nvPr>
        </p:nvSpPr>
        <p:spPr/>
        <p:txBody>
          <a:bodyPr/>
          <a:lstStyle/>
          <a:p>
            <a:r>
              <a:rPr lang="en-US" dirty="0"/>
              <a:t>WARNING #1: </a:t>
            </a:r>
            <a:br>
              <a:rPr lang="en-US" dirty="0"/>
            </a:br>
            <a:r>
              <a:rPr lang="en-US" dirty="0"/>
              <a:t>Avoid “Trade-off” Tunnel Vision</a:t>
            </a:r>
          </a:p>
        </p:txBody>
      </p:sp>
      <p:sp>
        <p:nvSpPr>
          <p:cNvPr id="3" name="Text Placeholder 2">
            <a:extLst>
              <a:ext uri="{FF2B5EF4-FFF2-40B4-BE49-F238E27FC236}">
                <a16:creationId xmlns:a16="http://schemas.microsoft.com/office/drawing/2014/main" id="{482B16CF-FF28-4017-84AA-9C334453BE34}"/>
              </a:ext>
            </a:extLst>
          </p:cNvPr>
          <p:cNvSpPr>
            <a:spLocks noGrp="1"/>
          </p:cNvSpPr>
          <p:nvPr>
            <p:ph idx="1"/>
          </p:nvPr>
        </p:nvSpPr>
        <p:spPr/>
        <p:txBody>
          <a:bodyPr/>
          <a:lstStyle/>
          <a:p>
            <a:r>
              <a:rPr lang="en-US" dirty="0"/>
              <a:t>All compliance paths and envelope “trade-offs” can have unintended consequences if the following factors are not considered in full view:</a:t>
            </a:r>
          </a:p>
          <a:p>
            <a:pPr lvl="1">
              <a:spcBef>
                <a:spcPts val="600"/>
              </a:spcBef>
            </a:pPr>
            <a:r>
              <a:rPr lang="en-US" dirty="0"/>
              <a:t>It matters what “ingredients” are used (e.g., R-value, </a:t>
            </a:r>
            <a:r>
              <a:rPr lang="en-US" dirty="0" err="1"/>
              <a:t>permeance</a:t>
            </a:r>
            <a:r>
              <a:rPr lang="en-US" dirty="0"/>
              <a:t>, etc. of insulation </a:t>
            </a:r>
            <a:r>
              <a:rPr lang="en-US" u="sng" dirty="0"/>
              <a:t>and</a:t>
            </a:r>
            <a:r>
              <a:rPr lang="en-US" dirty="0"/>
              <a:t> building material layers)</a:t>
            </a:r>
          </a:p>
          <a:p>
            <a:pPr lvl="1">
              <a:spcBef>
                <a:spcPts val="600"/>
              </a:spcBef>
            </a:pPr>
            <a:r>
              <a:rPr lang="en-US" dirty="0"/>
              <a:t>It matters in what order these ingredients are arranged in a wall</a:t>
            </a:r>
          </a:p>
          <a:p>
            <a:pPr lvl="1">
              <a:spcBef>
                <a:spcPts val="600"/>
              </a:spcBef>
            </a:pPr>
            <a:r>
              <a:rPr lang="en-US" dirty="0"/>
              <a:t>The ingredients and recipe for combining them change with climate</a:t>
            </a:r>
          </a:p>
          <a:p>
            <a:pPr lvl="1">
              <a:spcBef>
                <a:spcPts val="600"/>
              </a:spcBef>
            </a:pPr>
            <a:r>
              <a:rPr lang="en-US" dirty="0"/>
              <a:t>Don’t use renewable energy to “trade-off” envelope energy efficiency (conservation) thereby negating the primary value of renewable resources to reduce the use of non-renewable fuels, GHG emissions, and pollutants </a:t>
            </a:r>
          </a:p>
          <a:p>
            <a:r>
              <a:rPr lang="en-US" dirty="0"/>
              <a:t>The problem with the energy code compliance paths is that they only look at thermal performance and, taken alone, this can set a trap for unintended consequences. </a:t>
            </a:r>
          </a:p>
        </p:txBody>
      </p:sp>
    </p:spTree>
    <p:extLst>
      <p:ext uri="{BB962C8B-B14F-4D97-AF65-F5344CB8AC3E}">
        <p14:creationId xmlns:p14="http://schemas.microsoft.com/office/powerpoint/2010/main" val="215626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WARNING #2: </a:t>
            </a:r>
            <a:br>
              <a:rPr lang="en-US" dirty="0"/>
            </a:br>
            <a:r>
              <a:rPr lang="en-US" dirty="0"/>
              <a:t>With flexibility comes responsibility</a:t>
            </a:r>
          </a:p>
        </p:txBody>
      </p:sp>
      <p:sp>
        <p:nvSpPr>
          <p:cNvPr id="3" name="Text Placeholder 2"/>
          <p:cNvSpPr>
            <a:spLocks noGrp="1"/>
          </p:cNvSpPr>
          <p:nvPr>
            <p:ph idx="1"/>
          </p:nvPr>
        </p:nvSpPr>
        <p:spPr/>
        <p:txBody>
          <a:bodyPr/>
          <a:lstStyle/>
          <a:p>
            <a:pPr>
              <a:spcBef>
                <a:spcPts val="600"/>
              </a:spcBef>
            </a:pPr>
            <a:r>
              <a:rPr lang="en-US" dirty="0"/>
              <a:t>Vast Number of Options: 4 VR x 3 AB x 3 ci x 2 cavity x 3 WRB x 3 structural sheathing x 2 cladding = </a:t>
            </a:r>
            <a:r>
              <a:rPr lang="en-US" b="1" dirty="0"/>
              <a:t>1,296 options </a:t>
            </a:r>
            <a:r>
              <a:rPr lang="en-US" dirty="0"/>
              <a:t>to configure a wall! </a:t>
            </a:r>
          </a:p>
          <a:p>
            <a:pPr lvl="1">
              <a:spcBef>
                <a:spcPts val="600"/>
              </a:spcBef>
            </a:pPr>
            <a:r>
              <a:rPr lang="en-US" dirty="0"/>
              <a:t>This calculation of the number of wall assembly options is just for basic material types/categories/arrangements, not including specific material variations within category or changes in R-values of ci or cavity insulation.</a:t>
            </a:r>
          </a:p>
          <a:p>
            <a:pPr lvl="1">
              <a:spcBef>
                <a:spcPts val="600"/>
              </a:spcBef>
            </a:pPr>
            <a:r>
              <a:rPr lang="en-US" dirty="0"/>
              <a:t>At least half of these combinations are wrong for any given climate</a:t>
            </a:r>
          </a:p>
          <a:p>
            <a:pPr lvl="1">
              <a:spcBef>
                <a:spcPts val="600"/>
              </a:spcBef>
            </a:pPr>
            <a:r>
              <a:rPr lang="en-US" dirty="0"/>
              <a:t>Some are marginal depending on climate and indoor moisture loads</a:t>
            </a:r>
          </a:p>
          <a:p>
            <a:pPr lvl="1">
              <a:spcBef>
                <a:spcPts val="600"/>
              </a:spcBef>
            </a:pPr>
            <a:r>
              <a:rPr lang="en-US" dirty="0"/>
              <a:t>Conversely, some combinations are good for all climates</a:t>
            </a:r>
          </a:p>
          <a:p>
            <a:pPr>
              <a:spcBef>
                <a:spcPts val="600"/>
              </a:spcBef>
            </a:pPr>
            <a:r>
              <a:rPr lang="en-US" dirty="0"/>
              <a:t>Some examples of unintended consequences follow…</a:t>
            </a:r>
          </a:p>
        </p:txBody>
      </p:sp>
    </p:spTree>
    <p:extLst>
      <p:ext uri="{BB962C8B-B14F-4D97-AF65-F5344CB8AC3E}">
        <p14:creationId xmlns:p14="http://schemas.microsoft.com/office/powerpoint/2010/main" val="3358446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Unintended Consequences:  </a:t>
            </a:r>
            <a:r>
              <a:rPr lang="en-US" dirty="0" smtClean="0"/>
              <a:t>Examples</a:t>
            </a:r>
            <a:br>
              <a:rPr lang="en-US" dirty="0" smtClean="0"/>
            </a:br>
            <a:r>
              <a:rPr lang="en-US" sz="1800" dirty="0" smtClean="0"/>
              <a:t>(All </a:t>
            </a:r>
            <a:r>
              <a:rPr lang="en-US" sz="1800" dirty="0"/>
              <a:t>Energy Code Compliance Paths)</a:t>
            </a:r>
            <a:endParaRPr lang="en-US" dirty="0"/>
          </a:p>
        </p:txBody>
      </p:sp>
      <p:sp>
        <p:nvSpPr>
          <p:cNvPr id="3" name="Text Placeholder 2"/>
          <p:cNvSpPr>
            <a:spLocks noGrp="1"/>
          </p:cNvSpPr>
          <p:nvPr>
            <p:ph idx="1"/>
          </p:nvPr>
        </p:nvSpPr>
        <p:spPr/>
        <p:txBody>
          <a:bodyPr/>
          <a:lstStyle/>
          <a:p>
            <a:r>
              <a:rPr lang="en-US" dirty="0">
                <a:solidFill>
                  <a:srgbClr val="FF0000"/>
                </a:solidFill>
              </a:rPr>
              <a:t>Climate Zone 7 Example</a:t>
            </a:r>
          </a:p>
          <a:p>
            <a:r>
              <a:rPr lang="en-US" dirty="0"/>
              <a:t>Energy code says OK to use R20+5ci wall</a:t>
            </a:r>
          </a:p>
          <a:p>
            <a:r>
              <a:rPr lang="en-US" dirty="0"/>
              <a:t>Current building code simply says to use a Class I or II vapor retarder – no other “ingredients” or “recipe” conditions are mentioned.</a:t>
            </a:r>
          </a:p>
          <a:p>
            <a:r>
              <a:rPr lang="en-US" dirty="0"/>
              <a:t>REALITY CHECK: This wall is OK in Climate Zone 6, but NOT Climate Zone 7 from a vapor control standpoint!</a:t>
            </a:r>
          </a:p>
          <a:p>
            <a:r>
              <a:rPr lang="en-US" dirty="0"/>
              <a:t>Why? The </a:t>
            </a:r>
            <a:r>
              <a:rPr lang="en-US" i="1" u="sng" dirty="0"/>
              <a:t>insulation ratio (?) </a:t>
            </a:r>
            <a:r>
              <a:rPr lang="en-US" dirty="0"/>
              <a:t>is not quite enough for Climate Zone 7 (but is adequate for Climate Zone 6 or lower)</a:t>
            </a:r>
          </a:p>
          <a:p>
            <a:r>
              <a:rPr lang="en-US" dirty="0"/>
              <a:t>Huh?</a:t>
            </a:r>
          </a:p>
        </p:txBody>
      </p:sp>
    </p:spTree>
    <p:extLst>
      <p:ext uri="{BB962C8B-B14F-4D97-AF65-F5344CB8AC3E}">
        <p14:creationId xmlns:p14="http://schemas.microsoft.com/office/powerpoint/2010/main" val="3677658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51734"/>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t>WAIT A MINUTE!  What is Insulation Ratio? – the “secret” to the recipe</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0293" y="1356770"/>
            <a:ext cx="5597267" cy="264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43601" y="1014912"/>
            <a:ext cx="5380063" cy="300082"/>
          </a:xfrm>
          <a:prstGeom prst="rect">
            <a:avLst/>
          </a:prstGeom>
          <a:noFill/>
        </p:spPr>
        <p:txBody>
          <a:bodyPr wrap="none" rtlCol="0">
            <a:spAutoFit/>
          </a:bodyPr>
          <a:lstStyle/>
          <a:p>
            <a:r>
              <a:rPr lang="en-US" dirty="0"/>
              <a:t>These two wall parameters are important for two different wall strategies:</a:t>
            </a:r>
          </a:p>
        </p:txBody>
      </p:sp>
    </p:spTree>
    <p:extLst>
      <p:ext uri="{BB962C8B-B14F-4D97-AF65-F5344CB8AC3E}">
        <p14:creationId xmlns:p14="http://schemas.microsoft.com/office/powerpoint/2010/main" val="27840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Insulation </a:t>
            </a:r>
            <a:r>
              <a:rPr lang="en-US" dirty="0" smtClean="0"/>
              <a:t>Ratio (basis </a:t>
            </a:r>
            <a:r>
              <a:rPr lang="en-US" dirty="0"/>
              <a:t>of 2021 IRC)</a:t>
            </a:r>
          </a:p>
        </p:txBody>
      </p:sp>
      <p:sp>
        <p:nvSpPr>
          <p:cNvPr id="3" name="Content Placeholder 2"/>
          <p:cNvSpPr>
            <a:spLocks noGrp="1"/>
          </p:cNvSpPr>
          <p:nvPr>
            <p:ph idx="1"/>
          </p:nvPr>
        </p:nvSpPr>
        <p:spPr/>
        <p:txBody>
          <a:bodyPr/>
          <a:lstStyle/>
          <a:p>
            <a:endParaRPr lang="en-US"/>
          </a:p>
        </p:txBody>
      </p:sp>
      <p:pic>
        <p:nvPicPr>
          <p:cNvPr id="2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479" y="1189768"/>
            <a:ext cx="4369435" cy="291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2425371" y="4160390"/>
            <a:ext cx="4717958" cy="300082"/>
          </a:xfrm>
          <a:prstGeom prst="rect">
            <a:avLst/>
          </a:prstGeom>
          <a:noFill/>
        </p:spPr>
        <p:txBody>
          <a:bodyPr wrap="none" rtlCol="0">
            <a:spAutoFit/>
          </a:bodyPr>
          <a:lstStyle/>
          <a:p>
            <a:r>
              <a:rPr lang="en-US" dirty="0">
                <a:latin typeface="Yu Gothic" panose="020B0400000000000000" pitchFamily="34" charset="-128"/>
                <a:ea typeface="Yu Gothic" panose="020B0400000000000000" pitchFamily="34" charset="-128"/>
              </a:rPr>
              <a:t>Source: </a:t>
            </a:r>
            <a:r>
              <a:rPr lang="en-US" dirty="0">
                <a:latin typeface="Yu Gothic" panose="020B0400000000000000" pitchFamily="34" charset="-128"/>
                <a:ea typeface="Yu Gothic" panose="020B0400000000000000" pitchFamily="34" charset="-128"/>
                <a:hlinkClick r:id="rId4"/>
              </a:rPr>
              <a:t>http://www.appliedbuildingtech.com/rr/1410-03</a:t>
            </a:r>
            <a:endParaRPr lang="en-US" dirty="0">
              <a:latin typeface="Yu Gothic" panose="020B0400000000000000" pitchFamily="34" charset="-128"/>
              <a:ea typeface="Yu Gothic" panose="020B0400000000000000" pitchFamily="34" charset="-128"/>
            </a:endParaRPr>
          </a:p>
        </p:txBody>
      </p:sp>
      <p:pic>
        <p:nvPicPr>
          <p:cNvPr id="23"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61405" r="632" b="24342"/>
          <a:stretch/>
        </p:blipFill>
        <p:spPr bwMode="auto">
          <a:xfrm>
            <a:off x="5715600" y="1572831"/>
            <a:ext cx="2124892" cy="2002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875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Insulation </a:t>
            </a:r>
            <a:r>
              <a:rPr lang="en-US" dirty="0" smtClean="0"/>
              <a:t>Ratio (basis </a:t>
            </a:r>
            <a:r>
              <a:rPr lang="en-US" dirty="0"/>
              <a:t>of 2021 IRC)</a:t>
            </a:r>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rotWithShape="1">
          <a:blip r:embed="rId3"/>
          <a:srcRect l="19683" t="31644" r="35238" b="31301"/>
          <a:stretch/>
        </p:blipFill>
        <p:spPr>
          <a:xfrm>
            <a:off x="635784" y="1158900"/>
            <a:ext cx="5751247" cy="2659303"/>
          </a:xfrm>
          <a:prstGeom prst="rect">
            <a:avLst/>
          </a:prstGeom>
        </p:spPr>
      </p:pic>
      <p:sp>
        <p:nvSpPr>
          <p:cNvPr id="7" name="TextBox 6"/>
          <p:cNvSpPr txBox="1"/>
          <p:nvPr/>
        </p:nvSpPr>
        <p:spPr>
          <a:xfrm>
            <a:off x="1097340" y="3960405"/>
            <a:ext cx="4210063" cy="300082"/>
          </a:xfrm>
          <a:prstGeom prst="rect">
            <a:avLst/>
          </a:prstGeom>
          <a:noFill/>
        </p:spPr>
        <p:txBody>
          <a:bodyPr wrap="none" rtlCol="0">
            <a:spAutoFit/>
          </a:bodyPr>
          <a:lstStyle/>
          <a:p>
            <a:r>
              <a:rPr lang="en-US" dirty="0"/>
              <a:t>Source: </a:t>
            </a:r>
            <a:r>
              <a:rPr lang="en-US" dirty="0">
                <a:hlinkClick r:id="rId4"/>
              </a:rPr>
              <a:t>http://www.appliedbuildingtech.com/rr/1701-01</a:t>
            </a:r>
            <a:endParaRPr lang="en-US" dirty="0"/>
          </a:p>
        </p:txBody>
      </p:sp>
      <p:pic>
        <p:nvPicPr>
          <p:cNvPr id="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73219" r="17602" b="45747"/>
          <a:stretch/>
        </p:blipFill>
        <p:spPr bwMode="auto">
          <a:xfrm>
            <a:off x="7130467" y="903686"/>
            <a:ext cx="1065014" cy="297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560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Permeance</a:t>
            </a:r>
            <a:r>
              <a:rPr lang="en-US" dirty="0"/>
              <a:t> Ratio </a:t>
            </a:r>
            <a:r>
              <a:rPr lang="en-US" dirty="0" smtClean="0"/>
              <a:t>(</a:t>
            </a:r>
            <a:r>
              <a:rPr lang="en-US" dirty="0"/>
              <a:t>not included in 2021 IRC)</a:t>
            </a:r>
          </a:p>
        </p:txBody>
      </p:sp>
      <p:pic>
        <p:nvPicPr>
          <p:cNvPr id="6" name="Picture 5"/>
          <p:cNvPicPr>
            <a:picLocks noChangeAspect="1"/>
          </p:cNvPicPr>
          <p:nvPr/>
        </p:nvPicPr>
        <p:blipFill rotWithShape="1">
          <a:blip r:embed="rId3"/>
          <a:srcRect l="22985" t="35481" r="35110" b="32914"/>
          <a:stretch/>
        </p:blipFill>
        <p:spPr>
          <a:xfrm>
            <a:off x="1471189" y="1271322"/>
            <a:ext cx="4372328" cy="1854926"/>
          </a:xfrm>
          <a:prstGeom prst="rect">
            <a:avLst/>
          </a:prstGeom>
        </p:spPr>
      </p:pic>
      <p:sp>
        <p:nvSpPr>
          <p:cNvPr id="7" name="TextBox 6"/>
          <p:cNvSpPr txBox="1"/>
          <p:nvPr/>
        </p:nvSpPr>
        <p:spPr>
          <a:xfrm>
            <a:off x="1992546" y="3265586"/>
            <a:ext cx="5250163" cy="507831"/>
          </a:xfrm>
          <a:prstGeom prst="rect">
            <a:avLst/>
          </a:prstGeom>
          <a:noFill/>
        </p:spPr>
        <p:txBody>
          <a:bodyPr wrap="square" rtlCol="0">
            <a:spAutoFit/>
          </a:bodyPr>
          <a:lstStyle/>
          <a:p>
            <a:r>
              <a:rPr lang="en-US" dirty="0"/>
              <a:t>NOTE: For use with cavity insulation only walls, or walls that have continuous insulation but inadequate insulation ratio.</a:t>
            </a:r>
          </a:p>
        </p:txBody>
      </p:sp>
      <p:sp>
        <p:nvSpPr>
          <p:cNvPr id="9" name="TextBox 8"/>
          <p:cNvSpPr txBox="1"/>
          <p:nvPr/>
        </p:nvSpPr>
        <p:spPr>
          <a:xfrm>
            <a:off x="2200446" y="3997105"/>
            <a:ext cx="4210063" cy="300082"/>
          </a:xfrm>
          <a:prstGeom prst="rect">
            <a:avLst/>
          </a:prstGeom>
          <a:noFill/>
        </p:spPr>
        <p:txBody>
          <a:bodyPr wrap="none" rtlCol="0">
            <a:spAutoFit/>
          </a:bodyPr>
          <a:lstStyle/>
          <a:p>
            <a:r>
              <a:rPr lang="en-US" dirty="0"/>
              <a:t>Source: </a:t>
            </a:r>
            <a:r>
              <a:rPr lang="en-US" dirty="0">
                <a:hlinkClick r:id="rId4"/>
              </a:rPr>
              <a:t>http://www.appliedbuildingtech.com/rr/1701-01</a:t>
            </a:r>
            <a:endParaRPr lang="en-US" dirty="0"/>
          </a:p>
        </p:txBody>
      </p:sp>
      <p:pic>
        <p:nvPicPr>
          <p:cNvPr id="1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60221" b="25000"/>
          <a:stretch/>
        </p:blipFill>
        <p:spPr bwMode="auto">
          <a:xfrm>
            <a:off x="5843518" y="1140694"/>
            <a:ext cx="2226505" cy="198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9928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Updated 2021 </a:t>
            </a:r>
            <a:r>
              <a:rPr lang="en-US" dirty="0"/>
              <a:t>IRC and IBC Vapor Retarder Provisions</a:t>
            </a:r>
          </a:p>
        </p:txBody>
      </p:sp>
      <p:sp>
        <p:nvSpPr>
          <p:cNvPr id="3" name="Text Placeholder 2"/>
          <p:cNvSpPr>
            <a:spLocks noGrp="1"/>
          </p:cNvSpPr>
          <p:nvPr>
            <p:ph idx="1"/>
          </p:nvPr>
        </p:nvSpPr>
        <p:spPr/>
        <p:txBody>
          <a:bodyPr/>
          <a:lstStyle/>
          <a:p>
            <a:r>
              <a:rPr lang="en-US" dirty="0"/>
              <a:t>Based on IRC proposal RB223-19 (nearly identical for IBC) </a:t>
            </a:r>
          </a:p>
          <a:p>
            <a:r>
              <a:rPr lang="en-US" dirty="0"/>
              <a:t>First, vapor retarder classes are broadly defined…</a:t>
            </a:r>
          </a:p>
        </p:txBody>
      </p:sp>
      <p:pic>
        <p:nvPicPr>
          <p:cNvPr id="6" name="Picture 5"/>
          <p:cNvPicPr>
            <a:picLocks noChangeAspect="1"/>
          </p:cNvPicPr>
          <p:nvPr/>
        </p:nvPicPr>
        <p:blipFill rotWithShape="1">
          <a:blip r:embed="rId3"/>
          <a:srcRect l="18794" t="38191" r="23048" b="34494"/>
          <a:stretch/>
        </p:blipFill>
        <p:spPr>
          <a:xfrm>
            <a:off x="1586635" y="2233004"/>
            <a:ext cx="6065197" cy="1602377"/>
          </a:xfrm>
          <a:prstGeom prst="rect">
            <a:avLst/>
          </a:prstGeom>
        </p:spPr>
      </p:pic>
    </p:spTree>
    <p:extLst>
      <p:ext uri="{BB962C8B-B14F-4D97-AF65-F5344CB8AC3E}">
        <p14:creationId xmlns:p14="http://schemas.microsoft.com/office/powerpoint/2010/main" val="1308322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Updated 2021 </a:t>
            </a:r>
            <a:r>
              <a:rPr lang="en-US" dirty="0"/>
              <a:t>IRC and IBC Vapor Retarder Provisions</a:t>
            </a:r>
          </a:p>
        </p:txBody>
      </p:sp>
      <p:sp>
        <p:nvSpPr>
          <p:cNvPr id="3" name="Text Placeholder 2"/>
          <p:cNvSpPr>
            <a:spLocks noGrp="1"/>
          </p:cNvSpPr>
          <p:nvPr>
            <p:ph idx="1"/>
          </p:nvPr>
        </p:nvSpPr>
        <p:spPr/>
        <p:txBody>
          <a:bodyPr/>
          <a:lstStyle/>
          <a:p>
            <a:pPr>
              <a:buFont typeface="Wingdings" panose="05000000000000000000" pitchFamily="2" charset="2"/>
              <a:buChar char="§"/>
            </a:pPr>
            <a:r>
              <a:rPr lang="en-US" sz="1200" dirty="0"/>
              <a:t> Second, their application by climate zone is tabulated with footnotes addressing cases where ci is used or may be necessary to help control moisture</a:t>
            </a:r>
          </a:p>
        </p:txBody>
      </p:sp>
      <p:pic>
        <p:nvPicPr>
          <p:cNvPr id="4" name="Picture 3"/>
          <p:cNvPicPr>
            <a:picLocks noChangeAspect="1"/>
          </p:cNvPicPr>
          <p:nvPr/>
        </p:nvPicPr>
        <p:blipFill rotWithShape="1">
          <a:blip r:embed="rId3"/>
          <a:srcRect l="18795" t="37288" r="19873" b="27269"/>
          <a:stretch/>
        </p:blipFill>
        <p:spPr>
          <a:xfrm>
            <a:off x="1819982" y="1741959"/>
            <a:ext cx="5466377" cy="1776854"/>
          </a:xfrm>
          <a:prstGeom prst="rect">
            <a:avLst/>
          </a:prstGeom>
        </p:spPr>
      </p:pic>
      <p:sp>
        <p:nvSpPr>
          <p:cNvPr id="7" name="TextBox 6"/>
          <p:cNvSpPr txBox="1"/>
          <p:nvPr/>
        </p:nvSpPr>
        <p:spPr>
          <a:xfrm>
            <a:off x="1463901" y="3690450"/>
            <a:ext cx="6418818" cy="646331"/>
          </a:xfrm>
          <a:prstGeom prst="rect">
            <a:avLst/>
          </a:prstGeom>
          <a:noFill/>
        </p:spPr>
        <p:txBody>
          <a:bodyPr wrap="square" rtlCol="0">
            <a:spAutoFit/>
          </a:bodyPr>
          <a:lstStyle/>
          <a:p>
            <a:pPr marL="171450" indent="-171450">
              <a:buClr>
                <a:schemeClr val="accent4">
                  <a:lumMod val="60000"/>
                  <a:lumOff val="40000"/>
                </a:schemeClr>
              </a:buClr>
              <a:buFont typeface="Wingdings" panose="05000000000000000000" pitchFamily="2" charset="2"/>
              <a:buChar char="§"/>
            </a:pPr>
            <a:r>
              <a:rPr lang="en-US" sz="1200" dirty="0">
                <a:solidFill>
                  <a:schemeClr val="accent3">
                    <a:lumMod val="50000"/>
                  </a:schemeClr>
                </a:solidFill>
                <a:latin typeface="Roboto Condensed Light" panose="020B0604020202020204" charset="0"/>
                <a:ea typeface="Roboto Condensed Light" panose="020B0604020202020204" charset="0"/>
              </a:rPr>
              <a:t>Footnote ‘b’ prevents double vapor barrier unless designed – generally meaning use of a Class I smart vapor retarder (see footnote ‘a’)</a:t>
            </a:r>
          </a:p>
          <a:p>
            <a:pPr marL="171450" indent="-171450">
              <a:buClr>
                <a:schemeClr val="accent4">
                  <a:lumMod val="60000"/>
                  <a:lumOff val="40000"/>
                </a:schemeClr>
              </a:buClr>
              <a:buFont typeface="Wingdings" panose="05000000000000000000" pitchFamily="2" charset="2"/>
              <a:buChar char="§"/>
            </a:pPr>
            <a:r>
              <a:rPr lang="en-US" sz="1200" dirty="0">
                <a:solidFill>
                  <a:schemeClr val="accent3">
                    <a:lumMod val="50000"/>
                  </a:schemeClr>
                </a:solidFill>
                <a:latin typeface="Roboto Condensed Light" panose="020B0604020202020204" charset="0"/>
                <a:ea typeface="Roboto Condensed Light" panose="020B0604020202020204" charset="0"/>
              </a:rPr>
              <a:t>Footnote ‘c’ and Table R702.7(3) provide requirements when foam sheathing (‘ci’) is used.</a:t>
            </a:r>
          </a:p>
        </p:txBody>
      </p:sp>
    </p:spTree>
    <p:extLst>
      <p:ext uri="{BB962C8B-B14F-4D97-AF65-F5344CB8AC3E}">
        <p14:creationId xmlns:p14="http://schemas.microsoft.com/office/powerpoint/2010/main" val="4206441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Updated 2021 </a:t>
            </a:r>
            <a:r>
              <a:rPr lang="en-US" dirty="0"/>
              <a:t>IRC and IBC Vapor Retarder Provisions</a:t>
            </a:r>
          </a:p>
        </p:txBody>
      </p:sp>
      <p:sp>
        <p:nvSpPr>
          <p:cNvPr id="3" name="Text Placeholder 2"/>
          <p:cNvSpPr>
            <a:spLocks noGrp="1"/>
          </p:cNvSpPr>
          <p:nvPr>
            <p:ph idx="1"/>
          </p:nvPr>
        </p:nvSpPr>
        <p:spPr/>
        <p:txBody>
          <a:bodyPr/>
          <a:lstStyle/>
          <a:p>
            <a:pPr>
              <a:buFont typeface="Wingdings" panose="05000000000000000000" pitchFamily="2" charset="2"/>
              <a:buChar char="§"/>
            </a:pPr>
            <a:r>
              <a:rPr lang="en-US" sz="1200" dirty="0"/>
              <a:t> Next, where the wall has a Class II VR and foam sheathing ci…</a:t>
            </a:r>
          </a:p>
        </p:txBody>
      </p:sp>
      <p:sp>
        <p:nvSpPr>
          <p:cNvPr id="7" name="TextBox 6"/>
          <p:cNvSpPr txBox="1"/>
          <p:nvPr/>
        </p:nvSpPr>
        <p:spPr>
          <a:xfrm>
            <a:off x="457199" y="3428513"/>
            <a:ext cx="8161361" cy="830997"/>
          </a:xfrm>
          <a:prstGeom prst="rect">
            <a:avLst/>
          </a:prstGeom>
          <a:noFill/>
        </p:spPr>
        <p:txBody>
          <a:bodyPr wrap="square" rtlCol="0">
            <a:spAutoFit/>
          </a:bodyPr>
          <a:lstStyle/>
          <a:p>
            <a:pPr marL="171450" indent="-171450">
              <a:buClr>
                <a:schemeClr val="accent1">
                  <a:lumMod val="40000"/>
                  <a:lumOff val="60000"/>
                </a:schemeClr>
              </a:buClr>
              <a:buFont typeface="Wingdings" panose="05000000000000000000" pitchFamily="2" charset="2"/>
              <a:buChar char="§"/>
            </a:pPr>
            <a:r>
              <a:rPr lang="en-US" sz="1200" dirty="0">
                <a:latin typeface="Yu Gothic" panose="020B0400000000000000" pitchFamily="34" charset="-128"/>
                <a:ea typeface="Yu Gothic" panose="020B0400000000000000" pitchFamily="34" charset="-128"/>
              </a:rPr>
              <a:t>This is the “insulation ratio” in prescriptive form (same format as used in the existing Class III VR table shown in next slide) </a:t>
            </a:r>
          </a:p>
          <a:p>
            <a:pPr marL="171450" indent="-171450">
              <a:buClr>
                <a:schemeClr val="accent1">
                  <a:lumMod val="40000"/>
                  <a:lumOff val="60000"/>
                </a:schemeClr>
              </a:buClr>
              <a:buFont typeface="Wingdings" panose="05000000000000000000" pitchFamily="2" charset="2"/>
              <a:buChar char="§"/>
            </a:pPr>
            <a:r>
              <a:rPr lang="en-US" sz="1200" dirty="0">
                <a:latin typeface="Yu Gothic" panose="020B0400000000000000" pitchFamily="34" charset="-128"/>
                <a:ea typeface="Yu Gothic" panose="020B0400000000000000" pitchFamily="34" charset="-128"/>
              </a:rPr>
              <a:t>As noted in footnote ‘c’ the Class II VR must have a </a:t>
            </a:r>
            <a:r>
              <a:rPr lang="en-US" sz="1200" dirty="0" err="1">
                <a:latin typeface="Yu Gothic" panose="020B0400000000000000" pitchFamily="34" charset="-128"/>
                <a:ea typeface="Yu Gothic" panose="020B0400000000000000" pitchFamily="34" charset="-128"/>
              </a:rPr>
              <a:t>permeance</a:t>
            </a:r>
            <a:r>
              <a:rPr lang="en-US" sz="1200" dirty="0">
                <a:latin typeface="Yu Gothic" panose="020B0400000000000000" pitchFamily="34" charset="-128"/>
                <a:ea typeface="Yu Gothic" panose="020B0400000000000000" pitchFamily="34" charset="-128"/>
              </a:rPr>
              <a:t> of &gt; 1 perm under “wet cup” ASTM E96 test (e.g., is a smart vapor retarder). Generically, this means a Kraft paper facer on fiberglass batts (or similar).</a:t>
            </a:r>
          </a:p>
        </p:txBody>
      </p:sp>
      <p:pic>
        <p:nvPicPr>
          <p:cNvPr id="6" name="Picture 5"/>
          <p:cNvPicPr>
            <a:picLocks noChangeAspect="1"/>
          </p:cNvPicPr>
          <p:nvPr/>
        </p:nvPicPr>
        <p:blipFill rotWithShape="1">
          <a:blip r:embed="rId3"/>
          <a:srcRect l="27429" t="33676" r="19238" b="31785"/>
          <a:stretch/>
        </p:blipFill>
        <p:spPr>
          <a:xfrm>
            <a:off x="2144012" y="1519486"/>
            <a:ext cx="4855977" cy="1768963"/>
          </a:xfrm>
          <a:prstGeom prst="rect">
            <a:avLst/>
          </a:prstGeom>
        </p:spPr>
      </p:pic>
    </p:spTree>
    <p:extLst>
      <p:ext uri="{BB962C8B-B14F-4D97-AF65-F5344CB8AC3E}">
        <p14:creationId xmlns:p14="http://schemas.microsoft.com/office/powerpoint/2010/main" val="2758779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Updated </a:t>
            </a:r>
            <a:r>
              <a:rPr lang="en-US" dirty="0"/>
              <a:t>2021 IRC and IBC Vapor Retarder Provisions</a:t>
            </a:r>
          </a:p>
        </p:txBody>
      </p:sp>
      <p:sp>
        <p:nvSpPr>
          <p:cNvPr id="3" name="Text Placeholder 2"/>
          <p:cNvSpPr>
            <a:spLocks noGrp="1"/>
          </p:cNvSpPr>
          <p:nvPr>
            <p:ph idx="1"/>
          </p:nvPr>
        </p:nvSpPr>
        <p:spPr>
          <a:xfrm>
            <a:off x="457200" y="1123951"/>
            <a:ext cx="3889612" cy="2971800"/>
          </a:xfrm>
        </p:spPr>
        <p:txBody>
          <a:bodyPr/>
          <a:lstStyle/>
          <a:p>
            <a:pPr>
              <a:buFont typeface="Wingdings" panose="05000000000000000000" pitchFamily="2" charset="2"/>
              <a:buChar char="§"/>
            </a:pPr>
            <a:r>
              <a:rPr lang="en-US" sz="1200" dirty="0"/>
              <a:t> Finally, where a Class III VR is used…</a:t>
            </a:r>
          </a:p>
          <a:p>
            <a:pPr>
              <a:buFont typeface="Wingdings" panose="05000000000000000000" pitchFamily="2" charset="2"/>
              <a:buChar char="§"/>
            </a:pPr>
            <a:r>
              <a:rPr lang="en-US" sz="1200" dirty="0">
                <a:latin typeface="Roboto Condensed Light" panose="020B0604020202020204" charset="0"/>
                <a:ea typeface="Roboto Condensed Light" panose="020B0604020202020204" charset="0"/>
              </a:rPr>
              <a:t>Note that in the colder climates, exterior ‘ci’ must be used (is the only option) to protect the wall from moisture accumulation when a fairly “vapor open” Class III VR is used. </a:t>
            </a:r>
          </a:p>
          <a:p>
            <a:pPr>
              <a:buFont typeface="Wingdings" panose="05000000000000000000" pitchFamily="2" charset="2"/>
              <a:buChar char="§"/>
            </a:pPr>
            <a:r>
              <a:rPr lang="en-US" sz="1200" dirty="0">
                <a:latin typeface="Roboto Condensed Light" panose="020B0604020202020204" charset="0"/>
                <a:ea typeface="Roboto Condensed Light" panose="020B0604020202020204" charset="0"/>
              </a:rPr>
              <a:t>Also, note that as the climate gets colder a higher exterior sheathing permeance is required if not using ‘ci’ to protect the wall from moisture accumulation (same should apply with use of a Class II VR, but not currently in the code).</a:t>
            </a:r>
          </a:p>
          <a:p>
            <a:pPr>
              <a:buFont typeface="Wingdings" panose="05000000000000000000" pitchFamily="2" charset="2"/>
              <a:buChar char="§"/>
            </a:pPr>
            <a:endParaRPr lang="en-US" sz="1200" dirty="0"/>
          </a:p>
          <a:p>
            <a:pPr>
              <a:buFont typeface="Wingdings" panose="05000000000000000000" pitchFamily="2" charset="2"/>
              <a:buChar char="§"/>
            </a:pPr>
            <a:endParaRPr lang="en-US" sz="1200" dirty="0"/>
          </a:p>
        </p:txBody>
      </p:sp>
      <p:pic>
        <p:nvPicPr>
          <p:cNvPr id="4" name="Picture 3"/>
          <p:cNvPicPr>
            <a:picLocks noChangeAspect="1"/>
          </p:cNvPicPr>
          <p:nvPr/>
        </p:nvPicPr>
        <p:blipFill rotWithShape="1">
          <a:blip r:embed="rId3"/>
          <a:srcRect l="27555" t="23375" r="22413" b="19510"/>
          <a:stretch/>
        </p:blipFill>
        <p:spPr>
          <a:xfrm>
            <a:off x="4572000" y="1123951"/>
            <a:ext cx="3814955" cy="2449704"/>
          </a:xfrm>
          <a:prstGeom prst="rect">
            <a:avLst/>
          </a:prstGeom>
        </p:spPr>
      </p:pic>
    </p:spTree>
    <p:extLst>
      <p:ext uri="{BB962C8B-B14F-4D97-AF65-F5344CB8AC3E}">
        <p14:creationId xmlns:p14="http://schemas.microsoft.com/office/powerpoint/2010/main" val="2534221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t>Wall Calculator – Easy Button to IECC and IRC Coordinated Compliance </a:t>
            </a:r>
          </a:p>
        </p:txBody>
      </p:sp>
      <p:pic>
        <p:nvPicPr>
          <p:cNvPr id="6" name="Picture 3"/>
          <p:cNvPicPr>
            <a:picLocks noChangeAspect="1"/>
          </p:cNvPicPr>
          <p:nvPr/>
        </p:nvPicPr>
        <p:blipFill>
          <a:blip r:embed="rId3">
            <a:extLst>
              <a:ext uri="{28A0092B-C50C-407E-A947-70E740481C1C}">
                <a14:useLocalDpi xmlns:a14="http://schemas.microsoft.com/office/drawing/2010/main" val="0"/>
              </a:ext>
            </a:extLst>
          </a:blip>
          <a:srcRect l="23125" t="22223" r="21875" b="14722"/>
          <a:stretch>
            <a:fillRect/>
          </a:stretch>
        </p:blipFill>
        <p:spPr bwMode="auto">
          <a:xfrm>
            <a:off x="2259658" y="1603577"/>
            <a:ext cx="4489267" cy="289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537880" y="4207997"/>
            <a:ext cx="2674130" cy="276999"/>
          </a:xfrm>
          <a:prstGeom prst="rect">
            <a:avLst/>
          </a:prstGeom>
          <a:noFill/>
        </p:spPr>
        <p:txBody>
          <a:bodyPr wrap="none" rtlCol="0">
            <a:spAutoFit/>
          </a:bodyPr>
          <a:lstStyle/>
          <a:p>
            <a:r>
              <a:rPr lang="en-US" sz="1200" dirty="0">
                <a:solidFill>
                  <a:schemeClr val="bg1"/>
                </a:solidFill>
                <a:hlinkClick r:id="rId4"/>
              </a:rPr>
              <a:t>https://www.continuousinsulation.org</a:t>
            </a:r>
            <a:endParaRPr lang="en-US" sz="1200" dirty="0">
              <a:solidFill>
                <a:schemeClr val="bg1"/>
              </a:solidFill>
            </a:endParaRPr>
          </a:p>
        </p:txBody>
      </p:sp>
      <p:sp>
        <p:nvSpPr>
          <p:cNvPr id="8" name="TextBox 7"/>
          <p:cNvSpPr txBox="1"/>
          <p:nvPr/>
        </p:nvSpPr>
        <p:spPr>
          <a:xfrm>
            <a:off x="1587138" y="971550"/>
            <a:ext cx="6323953" cy="523220"/>
          </a:xfrm>
          <a:prstGeom prst="rect">
            <a:avLst/>
          </a:prstGeom>
          <a:noFill/>
        </p:spPr>
        <p:txBody>
          <a:bodyPr wrap="square" rtlCol="0">
            <a:spAutoFit/>
          </a:bodyPr>
          <a:lstStyle/>
          <a:p>
            <a:r>
              <a:rPr lang="en-US" dirty="0">
                <a:latin typeface="Roboto Condensed Light" panose="020B0604020202020204" charset="0"/>
                <a:ea typeface="Roboto Condensed Light" panose="020B0604020202020204" charset="0"/>
              </a:rPr>
              <a:t>Implements R-value and U-factor checks per IECC and also a moisture control check per IRC (including insulation and </a:t>
            </a:r>
            <a:r>
              <a:rPr lang="en-US" dirty="0" err="1">
                <a:latin typeface="Roboto Condensed Light" panose="020B0604020202020204" charset="0"/>
                <a:ea typeface="Roboto Condensed Light" panose="020B0604020202020204" charset="0"/>
              </a:rPr>
              <a:t>permeance</a:t>
            </a:r>
            <a:r>
              <a:rPr lang="en-US" dirty="0">
                <a:latin typeface="Roboto Condensed Light" panose="020B0604020202020204" charset="0"/>
                <a:ea typeface="Roboto Condensed Light" panose="020B0604020202020204" charset="0"/>
              </a:rPr>
              <a:t> ratio checks) </a:t>
            </a:r>
          </a:p>
        </p:txBody>
      </p:sp>
    </p:spTree>
    <p:extLst>
      <p:ext uri="{BB962C8B-B14F-4D97-AF65-F5344CB8AC3E}">
        <p14:creationId xmlns:p14="http://schemas.microsoft.com/office/powerpoint/2010/main" val="240401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t>Unintended Consequences:  Examples</a:t>
            </a:r>
            <a:br>
              <a:rPr lang="en-US" sz="1800" dirty="0"/>
            </a:br>
            <a:r>
              <a:rPr lang="en-US" sz="1800" dirty="0"/>
              <a:t>(All Energy Code Compliance Paths)</a:t>
            </a:r>
          </a:p>
        </p:txBody>
      </p:sp>
      <p:sp>
        <p:nvSpPr>
          <p:cNvPr id="3" name="Text Placeholder 2"/>
          <p:cNvSpPr>
            <a:spLocks noGrp="1"/>
          </p:cNvSpPr>
          <p:nvPr>
            <p:ph idx="1"/>
          </p:nvPr>
        </p:nvSpPr>
        <p:spPr/>
        <p:txBody>
          <a:bodyPr/>
          <a:lstStyle/>
          <a:p>
            <a:r>
              <a:rPr lang="en-US" sz="1400" dirty="0"/>
              <a:t>Now, let’s return to the </a:t>
            </a:r>
            <a:r>
              <a:rPr lang="en-US" sz="1400" dirty="0">
                <a:solidFill>
                  <a:srgbClr val="FF0000"/>
                </a:solidFill>
              </a:rPr>
              <a:t>Climate Zone 7 </a:t>
            </a:r>
            <a:r>
              <a:rPr lang="en-US" sz="1400" dirty="0"/>
              <a:t>example with some knowledge as to how to make a good wall recipe using good ingredients…</a:t>
            </a:r>
          </a:p>
          <a:p>
            <a:r>
              <a:rPr lang="en-US" sz="1400" dirty="0"/>
              <a:t>BETTER SOLUTIONS: A few examples derived from applying IECC </a:t>
            </a:r>
            <a:r>
              <a:rPr lang="en-US" sz="1400" u="sng" dirty="0"/>
              <a:t>and </a:t>
            </a:r>
            <a:r>
              <a:rPr lang="en-US" sz="1400" dirty="0"/>
              <a:t>IRC requirements (or more simply using the “wall calculator”): </a:t>
            </a:r>
          </a:p>
          <a:p>
            <a:pPr lvl="1"/>
            <a:r>
              <a:rPr lang="en-US" sz="1400" u="sng" dirty="0"/>
              <a:t>2x6 wall, R20+7.5ci with Class II(Kraft/”smart”) VR </a:t>
            </a:r>
            <a:r>
              <a:rPr lang="en-US" sz="1400" dirty="0"/>
              <a:t>gives IR = 7.5/20 = 0.38 &gt; 0.35 min. OK  (wall dries to the inside &amp; prevents diffusion wetting) – Meets IRC and more stringent than R20+5ci for IECC compliance</a:t>
            </a:r>
          </a:p>
          <a:p>
            <a:pPr lvl="1"/>
            <a:r>
              <a:rPr lang="en-US" sz="1400" u="sng" dirty="0"/>
              <a:t>2x4 wall, R13+10ci with a Class III (e.g., Latex paint) VR </a:t>
            </a:r>
            <a:r>
              <a:rPr lang="en-US" sz="1400" dirty="0"/>
              <a:t>gives IR = 0.77 &gt; 0.7 min. OK (wall dries even faster to inside &amp; similarly prevents diffusion wetting in winter) – Meets IECC R-value and IRC.</a:t>
            </a:r>
          </a:p>
          <a:p>
            <a:pPr lvl="1"/>
            <a:r>
              <a:rPr lang="en-US" sz="1400" u="sng" dirty="0"/>
              <a:t>Any wall, R0+20ci with Class III or no interior VR </a:t>
            </a:r>
            <a:r>
              <a:rPr lang="en-US" sz="1400" dirty="0"/>
              <a:t>gives IR=20/1 = 20! (extreme inward drying potential &amp; maximum prevention of diffusion wetting); meets IECC wall U-factor for CZ 7 and better than IRC moisture control.</a:t>
            </a:r>
          </a:p>
          <a:p>
            <a:endParaRPr lang="en-US" sz="1400" dirty="0"/>
          </a:p>
        </p:txBody>
      </p:sp>
    </p:spTree>
    <p:extLst>
      <p:ext uri="{BB962C8B-B14F-4D97-AF65-F5344CB8AC3E}">
        <p14:creationId xmlns:p14="http://schemas.microsoft.com/office/powerpoint/2010/main" val="1576605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463142-CDE6-4D81-8FB1-5DBB440B6776}"/>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3B1A124D-FE3B-4D90-8441-5C3E30E0F8C2}"/>
              </a:ext>
            </a:extLst>
          </p:cNvPr>
          <p:cNvSpPr>
            <a:spLocks noGrp="1"/>
          </p:cNvSpPr>
          <p:nvPr>
            <p:ph type="body" idx="2"/>
          </p:nvPr>
        </p:nvSpPr>
        <p:spPr/>
        <p:txBody>
          <a:bodyPr/>
          <a:lstStyle/>
          <a:p>
            <a:endParaRPr lang="en-US"/>
          </a:p>
        </p:txBody>
      </p:sp>
      <p:pic>
        <p:nvPicPr>
          <p:cNvPr id="6" name="Picture 5">
            <a:extLst>
              <a:ext uri="{FF2B5EF4-FFF2-40B4-BE49-F238E27FC236}">
                <a16:creationId xmlns:a16="http://schemas.microsoft.com/office/drawing/2014/main" id="{71F7EFBC-C50D-41B4-BFB5-901ED5FE4C46}"/>
              </a:ext>
            </a:extLst>
          </p:cNvPr>
          <p:cNvPicPr>
            <a:picLocks noChangeAspect="1"/>
          </p:cNvPicPr>
          <p:nvPr/>
        </p:nvPicPr>
        <p:blipFill>
          <a:blip r:embed="rId3"/>
          <a:stretch>
            <a:fillRect/>
          </a:stretch>
        </p:blipFill>
        <p:spPr>
          <a:xfrm>
            <a:off x="1268186" y="929350"/>
            <a:ext cx="2040004" cy="3707151"/>
          </a:xfrm>
          <a:prstGeom prst="rect">
            <a:avLst/>
          </a:prstGeom>
        </p:spPr>
      </p:pic>
      <p:pic>
        <p:nvPicPr>
          <p:cNvPr id="7" name="Picture 6">
            <a:extLst>
              <a:ext uri="{FF2B5EF4-FFF2-40B4-BE49-F238E27FC236}">
                <a16:creationId xmlns:a16="http://schemas.microsoft.com/office/drawing/2014/main" id="{490A8BD7-CBE0-458D-95A0-1DFB27CBF65F}"/>
              </a:ext>
            </a:extLst>
          </p:cNvPr>
          <p:cNvPicPr>
            <a:picLocks noChangeAspect="1"/>
          </p:cNvPicPr>
          <p:nvPr/>
        </p:nvPicPr>
        <p:blipFill>
          <a:blip r:embed="rId4"/>
          <a:stretch>
            <a:fillRect/>
          </a:stretch>
        </p:blipFill>
        <p:spPr>
          <a:xfrm>
            <a:off x="5369674" y="929350"/>
            <a:ext cx="2471064" cy="3293483"/>
          </a:xfrm>
          <a:prstGeom prst="rect">
            <a:avLst/>
          </a:prstGeom>
        </p:spPr>
      </p:pic>
      <p:pic>
        <p:nvPicPr>
          <p:cNvPr id="9" name="Picture 8">
            <a:extLst>
              <a:ext uri="{FF2B5EF4-FFF2-40B4-BE49-F238E27FC236}">
                <a16:creationId xmlns:a16="http://schemas.microsoft.com/office/drawing/2014/main" id="{DBB1B646-516E-4F8F-9C0D-ADCEE8636B8F}"/>
              </a:ext>
            </a:extLst>
          </p:cNvPr>
          <p:cNvPicPr>
            <a:picLocks noChangeAspect="1"/>
          </p:cNvPicPr>
          <p:nvPr/>
        </p:nvPicPr>
        <p:blipFill>
          <a:blip r:embed="rId5"/>
          <a:stretch>
            <a:fillRect/>
          </a:stretch>
        </p:blipFill>
        <p:spPr>
          <a:xfrm>
            <a:off x="3460853" y="190695"/>
            <a:ext cx="1758816" cy="2345089"/>
          </a:xfrm>
          <a:prstGeom prst="rect">
            <a:avLst/>
          </a:prstGeom>
        </p:spPr>
      </p:pic>
      <p:pic>
        <p:nvPicPr>
          <p:cNvPr id="11" name="Picture 10">
            <a:extLst>
              <a:ext uri="{FF2B5EF4-FFF2-40B4-BE49-F238E27FC236}">
                <a16:creationId xmlns:a16="http://schemas.microsoft.com/office/drawing/2014/main" id="{92B25934-3452-4E2F-8F0D-2886AA00C4B1}"/>
              </a:ext>
            </a:extLst>
          </p:cNvPr>
          <p:cNvPicPr>
            <a:picLocks noChangeAspect="1"/>
          </p:cNvPicPr>
          <p:nvPr/>
        </p:nvPicPr>
        <p:blipFill>
          <a:blip r:embed="rId6"/>
          <a:stretch>
            <a:fillRect/>
          </a:stretch>
        </p:blipFill>
        <p:spPr>
          <a:xfrm>
            <a:off x="3460852" y="2607012"/>
            <a:ext cx="1758816" cy="2345088"/>
          </a:xfrm>
          <a:prstGeom prst="rect">
            <a:avLst/>
          </a:prstGeom>
        </p:spPr>
      </p:pic>
    </p:spTree>
    <p:extLst>
      <p:ext uri="{BB962C8B-B14F-4D97-AF65-F5344CB8AC3E}">
        <p14:creationId xmlns:p14="http://schemas.microsoft.com/office/powerpoint/2010/main" val="3789737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t>Unintended Consequences:  Examples</a:t>
            </a:r>
            <a:br>
              <a:rPr lang="en-US" sz="1800" dirty="0"/>
            </a:br>
            <a:r>
              <a:rPr lang="en-US" sz="1800" dirty="0"/>
              <a:t>(All Energy Code Compliance Paths)</a:t>
            </a:r>
          </a:p>
        </p:txBody>
      </p:sp>
      <p:sp>
        <p:nvSpPr>
          <p:cNvPr id="4" name="Text Placeholder 3"/>
          <p:cNvSpPr>
            <a:spLocks noGrp="1"/>
          </p:cNvSpPr>
          <p:nvPr>
            <p:ph idx="1"/>
          </p:nvPr>
        </p:nvSpPr>
        <p:spPr>
          <a:xfrm>
            <a:off x="457200" y="1123951"/>
            <a:ext cx="4592472" cy="2971800"/>
          </a:xfrm>
        </p:spPr>
        <p:txBody>
          <a:bodyPr/>
          <a:lstStyle/>
          <a:p>
            <a:r>
              <a:rPr lang="en-US" sz="1400" dirty="0">
                <a:solidFill>
                  <a:srgbClr val="FF0000"/>
                </a:solidFill>
              </a:rPr>
              <a:t>Climate Zone 5 Example</a:t>
            </a:r>
          </a:p>
          <a:p>
            <a:r>
              <a:rPr lang="en-US" sz="1400" dirty="0"/>
              <a:t>IECC currently allows use of R20 cavity only insulation in CZ5</a:t>
            </a:r>
          </a:p>
          <a:p>
            <a:r>
              <a:rPr lang="en-US" sz="1400" dirty="0"/>
              <a:t>IRC simply says to use a Class I or II vapor retarder – no other “ingredients” or “recipe” conditions are mentioned.</a:t>
            </a:r>
          </a:p>
          <a:p>
            <a:r>
              <a:rPr lang="en-US" sz="1400" dirty="0"/>
              <a:t>Don’t recommend using a Class II (Kraft paper) vapor retarder to avoid high (&gt;20% to 30% saturated) moisture cycling in OSB: </a:t>
            </a:r>
          </a:p>
          <a:p>
            <a:pPr lvl="1"/>
            <a:endParaRPr lang="en-US" sz="1400" dirty="0"/>
          </a:p>
        </p:txBody>
      </p:sp>
      <p:pic>
        <p:nvPicPr>
          <p:cNvPr id="6" name="Content Placeholder 7"/>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216957" y="1123951"/>
            <a:ext cx="3627221" cy="2187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574357" y="3313732"/>
            <a:ext cx="2981376" cy="461665"/>
          </a:xfrm>
          <a:prstGeom prst="rect">
            <a:avLst/>
          </a:prstGeom>
          <a:noFill/>
        </p:spPr>
        <p:txBody>
          <a:bodyPr wrap="square" rtlCol="0">
            <a:spAutoFit/>
          </a:bodyPr>
          <a:lstStyle/>
          <a:p>
            <a:r>
              <a:rPr lang="en-US" sz="1200" dirty="0"/>
              <a:t>OSB MC - Actual data from 6 occupied homes with R20 walls</a:t>
            </a:r>
          </a:p>
        </p:txBody>
      </p:sp>
    </p:spTree>
    <p:extLst>
      <p:ext uri="{BB962C8B-B14F-4D97-AF65-F5344CB8AC3E}">
        <p14:creationId xmlns:p14="http://schemas.microsoft.com/office/powerpoint/2010/main" val="1500010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Unintended Consequences:  Examples</a:t>
            </a:r>
            <a:br>
              <a:rPr lang="en-US" dirty="0"/>
            </a:br>
            <a:r>
              <a:rPr lang="en-US" sz="1800" dirty="0"/>
              <a:t>(All Energy Code Compliance Paths)</a:t>
            </a:r>
            <a:endParaRPr lang="en-US" dirty="0"/>
          </a:p>
        </p:txBody>
      </p:sp>
      <p:sp>
        <p:nvSpPr>
          <p:cNvPr id="3" name="Text Placeholder 2"/>
          <p:cNvSpPr>
            <a:spLocks noGrp="1"/>
          </p:cNvSpPr>
          <p:nvPr>
            <p:ph idx="1"/>
          </p:nvPr>
        </p:nvSpPr>
        <p:spPr>
          <a:xfrm>
            <a:off x="457200" y="1123951"/>
            <a:ext cx="4667534" cy="2971800"/>
          </a:xfrm>
        </p:spPr>
        <p:txBody>
          <a:bodyPr/>
          <a:lstStyle/>
          <a:p>
            <a:r>
              <a:rPr lang="en-US" sz="1200" dirty="0"/>
              <a:t>BETTER SOLUTIONS: Derived from applying IECC </a:t>
            </a:r>
            <a:r>
              <a:rPr lang="en-US" sz="1200" u="sng" dirty="0"/>
              <a:t>and </a:t>
            </a:r>
            <a:r>
              <a:rPr lang="en-US" sz="1200" dirty="0"/>
              <a:t>IRC requirements (or more simply using the “wall calculator”):</a:t>
            </a:r>
          </a:p>
          <a:p>
            <a:pPr lvl="1"/>
            <a:r>
              <a:rPr lang="en-US" sz="1200" dirty="0"/>
              <a:t>For an R20 2x6 wall (air permeable cavity insulation only) in CZ 5, a Class I VR is needed to provide an acceptable </a:t>
            </a:r>
            <a:r>
              <a:rPr lang="en-US" sz="1200" i="1" dirty="0" err="1"/>
              <a:t>permeance</a:t>
            </a:r>
            <a:r>
              <a:rPr lang="en-US" sz="1200" i="1" dirty="0"/>
              <a:t> ratio </a:t>
            </a:r>
            <a:r>
              <a:rPr lang="en-US" sz="1200" dirty="0"/>
              <a:t>for this wall and the Class I VR should also be “smart” to avoid condensation on the VR in the summer AC/cooling season</a:t>
            </a:r>
            <a:r>
              <a:rPr lang="en-US" sz="1200" dirty="0" smtClean="0"/>
              <a:t>.</a:t>
            </a:r>
          </a:p>
          <a:p>
            <a:pPr lvl="1"/>
            <a:r>
              <a:rPr lang="en-US" sz="1200" dirty="0"/>
              <a:t>Or, by adding R5ci to the exterior (R20+5ci), a Class II (Kraft) VR can be used resulting in a much dryer (&lt;20% MC) and more stable environment for the OSB</a:t>
            </a:r>
            <a:r>
              <a:rPr lang="en-US" sz="1200" dirty="0" smtClean="0"/>
              <a:t>:</a:t>
            </a:r>
            <a:endParaRPr lang="en-US" sz="1200" dirty="0"/>
          </a:p>
        </p:txBody>
      </p:sp>
      <p:pic>
        <p:nvPicPr>
          <p:cNvPr id="6" name="Content Placeholder 7"/>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559871" y="1746061"/>
            <a:ext cx="3184606" cy="217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559871" y="3926356"/>
            <a:ext cx="3184606" cy="246221"/>
          </a:xfrm>
          <a:prstGeom prst="rect">
            <a:avLst/>
          </a:prstGeom>
          <a:noFill/>
        </p:spPr>
        <p:txBody>
          <a:bodyPr wrap="square" rtlCol="0">
            <a:spAutoFit/>
          </a:bodyPr>
          <a:lstStyle/>
          <a:p>
            <a:r>
              <a:rPr lang="en-US" sz="1000" dirty="0"/>
              <a:t>Actual data from 6 occupied homes with R20+5 walls</a:t>
            </a:r>
          </a:p>
        </p:txBody>
      </p:sp>
      <p:sp>
        <p:nvSpPr>
          <p:cNvPr id="9" name="Right Arrow 8"/>
          <p:cNvSpPr/>
          <p:nvPr/>
        </p:nvSpPr>
        <p:spPr>
          <a:xfrm>
            <a:off x="5280382" y="2540902"/>
            <a:ext cx="279489" cy="311032"/>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5267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half" idx="1"/>
          </p:nvPr>
        </p:nvSpPr>
        <p:spPr/>
        <p:txBody>
          <a:bodyPr/>
          <a:lstStyle/>
          <a:p>
            <a:r>
              <a:rPr lang="en-US" sz="1400" dirty="0"/>
              <a:t>R13+1ci (replacing R13+5ci) in </a:t>
            </a:r>
            <a:r>
              <a:rPr lang="en-US" sz="1400" dirty="0">
                <a:solidFill>
                  <a:srgbClr val="FF0000"/>
                </a:solidFill>
              </a:rPr>
              <a:t>CZ 4</a:t>
            </a:r>
          </a:p>
          <a:p>
            <a:pPr lvl="1"/>
            <a:r>
              <a:rPr lang="en-US" sz="1400" dirty="0"/>
              <a:t>This is not thermally equivalent to an R20 or R13+5 wall as currently required by the IECC.</a:t>
            </a:r>
          </a:p>
          <a:p>
            <a:pPr lvl="1"/>
            <a:r>
              <a:rPr lang="en-US" sz="1400" dirty="0"/>
              <a:t>This wall may also experience moisture problems if minimum R-3ci is not used with a Class II (Kraft) VR to achieve an adequate insulation ratio and drying to interior.</a:t>
            </a:r>
          </a:p>
        </p:txBody>
      </p:sp>
      <p:sp>
        <p:nvSpPr>
          <p:cNvPr id="4" name="Text Placeholder 3"/>
          <p:cNvSpPr>
            <a:spLocks noGrp="1"/>
          </p:cNvSpPr>
          <p:nvPr>
            <p:ph sz="half" idx="2"/>
          </p:nvPr>
        </p:nvSpPr>
        <p:spPr/>
        <p:txBody>
          <a:bodyPr/>
          <a:lstStyle/>
          <a:p>
            <a:r>
              <a:rPr lang="en-US" sz="1400" dirty="0"/>
              <a:t>R21 replacing R20+5ci or R13+10ci in </a:t>
            </a:r>
            <a:r>
              <a:rPr lang="en-US" sz="1400" dirty="0">
                <a:solidFill>
                  <a:srgbClr val="FF0000"/>
                </a:solidFill>
              </a:rPr>
              <a:t>CZs 6 &amp; 7</a:t>
            </a:r>
          </a:p>
          <a:p>
            <a:pPr lvl="1"/>
            <a:r>
              <a:rPr lang="en-US" sz="1400" dirty="0"/>
              <a:t>Using R21 cavity insulation is far from being thermally equivalent to R20+5ci or R13+10ci</a:t>
            </a:r>
          </a:p>
          <a:p>
            <a:pPr lvl="1"/>
            <a:r>
              <a:rPr lang="en-US" sz="1400" dirty="0"/>
              <a:t>If used, a Class I “smart” VR should be used with carefully sealed interior AB to prevent exterior sheathing from cycling through high moisture every year and avoid condensation on VR in summer (AC cooling).</a:t>
            </a:r>
          </a:p>
        </p:txBody>
      </p:sp>
      <p:sp>
        <p:nvSpPr>
          <p:cNvPr id="2" name="Title 1"/>
          <p:cNvSpPr>
            <a:spLocks noGrp="1"/>
          </p:cNvSpPr>
          <p:nvPr>
            <p:ph type="title"/>
          </p:nvPr>
        </p:nvSpPr>
        <p:spPr/>
        <p:txBody>
          <a:bodyPr/>
          <a:lstStyle/>
          <a:p>
            <a:r>
              <a:rPr lang="en-US" sz="1800" dirty="0"/>
              <a:t>Unintended Consequences: State &amp; Local Modifications (examples)</a:t>
            </a:r>
          </a:p>
        </p:txBody>
      </p:sp>
      <p:sp>
        <p:nvSpPr>
          <p:cNvPr id="6" name="TextBox 5"/>
          <p:cNvSpPr txBox="1"/>
          <p:nvPr/>
        </p:nvSpPr>
        <p:spPr>
          <a:xfrm>
            <a:off x="457200" y="3877337"/>
            <a:ext cx="6025226" cy="523220"/>
          </a:xfrm>
          <a:prstGeom prst="rect">
            <a:avLst/>
          </a:prstGeom>
          <a:noFill/>
        </p:spPr>
        <p:txBody>
          <a:bodyPr wrap="square" rtlCol="0">
            <a:spAutoFit/>
          </a:bodyPr>
          <a:lstStyle/>
          <a:p>
            <a:r>
              <a:rPr lang="en-US" dirty="0">
                <a:latin typeface="Roboto Condensed Light" panose="020B0604020202020204" charset="0"/>
                <a:ea typeface="Roboto Condensed Light" panose="020B0604020202020204" charset="0"/>
              </a:rPr>
              <a:t>SOLUTION: Follow the latest codes 2021 IECC and IRC – weakening thermal performance can inadvertently result in lessened durability.</a:t>
            </a:r>
          </a:p>
        </p:txBody>
      </p:sp>
    </p:spTree>
    <p:extLst>
      <p:ext uri="{BB962C8B-B14F-4D97-AF65-F5344CB8AC3E}">
        <p14:creationId xmlns:p14="http://schemas.microsoft.com/office/powerpoint/2010/main" val="1188827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t>2021 IECC Updates to R-value Path </a:t>
            </a:r>
            <a:br>
              <a:rPr lang="en-US" sz="1800" dirty="0"/>
            </a:br>
            <a:r>
              <a:rPr lang="en-US" sz="1800" dirty="0"/>
              <a:t>(Section R402)</a:t>
            </a:r>
          </a:p>
        </p:txBody>
      </p:sp>
      <p:sp>
        <p:nvSpPr>
          <p:cNvPr id="3" name="Text Placeholder 2"/>
          <p:cNvSpPr>
            <a:spLocks noGrp="1"/>
          </p:cNvSpPr>
          <p:nvPr>
            <p:ph idx="1"/>
          </p:nvPr>
        </p:nvSpPr>
        <p:spPr>
          <a:xfrm>
            <a:off x="457200" y="1123951"/>
            <a:ext cx="5697940" cy="2971800"/>
          </a:xfrm>
        </p:spPr>
        <p:txBody>
          <a:bodyPr/>
          <a:lstStyle/>
          <a:p>
            <a:r>
              <a:rPr lang="en-US" sz="1200" dirty="0"/>
              <a:t>2021 IECC Wall R-value requirements improved over earlier editions.</a:t>
            </a:r>
          </a:p>
          <a:p>
            <a:r>
              <a:rPr lang="en-US" sz="1200" dirty="0"/>
              <a:t>These provide more options to help make good choices informed also by improvements to 2021 IRC R702.7 vapor control provisions.</a:t>
            </a:r>
          </a:p>
          <a:p>
            <a:r>
              <a:rPr lang="en-US" sz="1200" dirty="0"/>
              <a:t>Covers all options (cavity only, cavity + continuous, continuous only) with thermally equivalent solutions</a:t>
            </a:r>
          </a:p>
          <a:p>
            <a:r>
              <a:rPr lang="en-US" sz="1200" dirty="0"/>
              <a:t>When coordinated with 2021 IRC:</a:t>
            </a:r>
          </a:p>
          <a:p>
            <a:pPr lvl="1"/>
            <a:r>
              <a:rPr lang="en-US" sz="1200" dirty="0"/>
              <a:t>Adding R20+5 to CZ 4 and 5 will improve moisture performance with use of Class II (Kraft) VR</a:t>
            </a:r>
          </a:p>
          <a:p>
            <a:pPr lvl="1"/>
            <a:r>
              <a:rPr lang="en-US" sz="1200" dirty="0"/>
              <a:t>Having an R30 cavity equivalent in CZ 5-8 will raise importance of using Class I “smart” VR (although not required by 2021 IRC); or using at least part-fill with low-perm </a:t>
            </a:r>
            <a:r>
              <a:rPr lang="en-US" sz="1200" dirty="0" err="1"/>
              <a:t>ccSPF</a:t>
            </a:r>
            <a:r>
              <a:rPr lang="en-US" sz="1200" dirty="0"/>
              <a:t> complying with earlier insulation ratios and a Class II (Kraft) VR for improved inward drying. </a:t>
            </a:r>
          </a:p>
          <a:p>
            <a:endParaRPr lang="en-US" sz="1200" dirty="0"/>
          </a:p>
        </p:txBody>
      </p:sp>
      <p:graphicFrame>
        <p:nvGraphicFramePr>
          <p:cNvPr id="6" name="Table 5"/>
          <p:cNvGraphicFramePr>
            <a:graphicFrameLocks noGrp="1"/>
          </p:cNvGraphicFramePr>
          <p:nvPr>
            <p:extLst>
              <p:ext uri="{D42A27DB-BD31-4B8C-83A1-F6EECF244321}">
                <p14:modId xmlns:p14="http://schemas.microsoft.com/office/powerpoint/2010/main" val="1422822896"/>
              </p:ext>
            </p:extLst>
          </p:nvPr>
        </p:nvGraphicFramePr>
        <p:xfrm>
          <a:off x="6441919" y="410812"/>
          <a:ext cx="2128373" cy="3208405"/>
        </p:xfrm>
        <a:graphic>
          <a:graphicData uri="http://schemas.openxmlformats.org/drawingml/2006/table">
            <a:tbl>
              <a:tblPr firstRow="1" firstCol="1" bandRow="1">
                <a:tableStyleId>{7F04CB50-CCB4-4D2F-89FB-D6C2DA9B0B28}</a:tableStyleId>
              </a:tblPr>
              <a:tblGrid>
                <a:gridCol w="640717">
                  <a:extLst>
                    <a:ext uri="{9D8B030D-6E8A-4147-A177-3AD203B41FA5}">
                      <a16:colId xmlns:a16="http://schemas.microsoft.com/office/drawing/2014/main" val="20000"/>
                    </a:ext>
                  </a:extLst>
                </a:gridCol>
                <a:gridCol w="1487656">
                  <a:extLst>
                    <a:ext uri="{9D8B030D-6E8A-4147-A177-3AD203B41FA5}">
                      <a16:colId xmlns:a16="http://schemas.microsoft.com/office/drawing/2014/main" val="20001"/>
                    </a:ext>
                  </a:extLst>
                </a:gridCol>
              </a:tblGrid>
              <a:tr h="242766">
                <a:tc>
                  <a:txBody>
                    <a:bodyPr/>
                    <a:lstStyle/>
                    <a:p>
                      <a:pPr marL="0" marR="0" algn="ctr">
                        <a:lnSpc>
                          <a:spcPct val="107000"/>
                        </a:lnSpc>
                        <a:spcBef>
                          <a:spcPts val="0"/>
                        </a:spcBef>
                        <a:spcAft>
                          <a:spcPts val="0"/>
                        </a:spcAft>
                      </a:pPr>
                      <a:r>
                        <a:rPr lang="en-US" sz="800" dirty="0">
                          <a:effectLst/>
                        </a:rPr>
                        <a:t>CLIMATE ZONE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nSpc>
                          <a:spcPct val="107000"/>
                        </a:lnSpc>
                        <a:spcBef>
                          <a:spcPts val="0"/>
                        </a:spcBef>
                        <a:spcAft>
                          <a:spcPts val="0"/>
                        </a:spcAft>
                      </a:pPr>
                      <a:r>
                        <a:rPr lang="en-US" sz="800">
                          <a:effectLst/>
                        </a:rPr>
                        <a:t>WOOD FRAME WALL R-VALUE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extLst>
                  <a:ext uri="{0D108BD9-81ED-4DB2-BD59-A6C34878D82A}">
                    <a16:rowId xmlns:a16="http://schemas.microsoft.com/office/drawing/2014/main" val="10000"/>
                  </a:ext>
                </a:extLst>
              </a:tr>
              <a:tr h="242766">
                <a:tc>
                  <a:txBody>
                    <a:bodyPr/>
                    <a:lstStyle/>
                    <a:p>
                      <a:pPr marL="0" marR="0" algn="ctr">
                        <a:lnSpc>
                          <a:spcPct val="107000"/>
                        </a:lnSpc>
                        <a:spcBef>
                          <a:spcPts val="0"/>
                        </a:spcBef>
                        <a:spcAft>
                          <a:spcPts val="0"/>
                        </a:spcAft>
                      </a:pPr>
                      <a:r>
                        <a:rPr lang="en-US" sz="800">
                          <a:effectLst/>
                        </a:rPr>
                        <a:t>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gn="ctr">
                        <a:lnSpc>
                          <a:spcPct val="107000"/>
                        </a:lnSpc>
                        <a:spcBef>
                          <a:spcPts val="0"/>
                        </a:spcBef>
                        <a:spcAft>
                          <a:spcPts val="0"/>
                        </a:spcAft>
                      </a:pPr>
                      <a:r>
                        <a:rPr lang="en-US" sz="800">
                          <a:effectLst/>
                        </a:rPr>
                        <a:t>13</a:t>
                      </a:r>
                    </a:p>
                    <a:p>
                      <a:pPr marL="0" marR="0" algn="ctr">
                        <a:lnSpc>
                          <a:spcPct val="107000"/>
                        </a:lnSpc>
                        <a:spcBef>
                          <a:spcPts val="0"/>
                        </a:spcBef>
                        <a:spcAft>
                          <a:spcPts val="0"/>
                        </a:spcAft>
                      </a:pPr>
                      <a:r>
                        <a:rPr lang="en-US" sz="800" u="sng">
                          <a:effectLst/>
                        </a:rPr>
                        <a:t>or 0+10ci</a:t>
                      </a:r>
                      <a:r>
                        <a:rPr lang="en-US" sz="800" u="sng" baseline="30000">
                          <a:effectLst/>
                        </a:rPr>
                        <a:t>h</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extLst>
                  <a:ext uri="{0D108BD9-81ED-4DB2-BD59-A6C34878D82A}">
                    <a16:rowId xmlns:a16="http://schemas.microsoft.com/office/drawing/2014/main" val="10001"/>
                  </a:ext>
                </a:extLst>
              </a:tr>
              <a:tr h="242766">
                <a:tc>
                  <a:txBody>
                    <a:bodyPr/>
                    <a:lstStyle/>
                    <a:p>
                      <a:pPr marL="0" marR="0" algn="ctr">
                        <a:lnSpc>
                          <a:spcPct val="107000"/>
                        </a:lnSpc>
                        <a:spcBef>
                          <a:spcPts val="0"/>
                        </a:spcBef>
                        <a:spcAft>
                          <a:spcPts val="0"/>
                        </a:spcAft>
                      </a:pPr>
                      <a:r>
                        <a:rPr lang="en-US" sz="800">
                          <a:effectLst/>
                        </a:rPr>
                        <a:t>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gn="ctr">
                        <a:lnSpc>
                          <a:spcPct val="107000"/>
                        </a:lnSpc>
                        <a:spcBef>
                          <a:spcPts val="0"/>
                        </a:spcBef>
                        <a:spcAft>
                          <a:spcPts val="0"/>
                        </a:spcAft>
                      </a:pPr>
                      <a:r>
                        <a:rPr lang="en-US" sz="800">
                          <a:effectLst/>
                        </a:rPr>
                        <a:t>13</a:t>
                      </a:r>
                    </a:p>
                    <a:p>
                      <a:pPr marL="0" marR="0" algn="ctr">
                        <a:lnSpc>
                          <a:spcPct val="107000"/>
                        </a:lnSpc>
                        <a:spcBef>
                          <a:spcPts val="0"/>
                        </a:spcBef>
                        <a:spcAft>
                          <a:spcPts val="0"/>
                        </a:spcAft>
                      </a:pPr>
                      <a:r>
                        <a:rPr lang="en-US" sz="800" u="sng">
                          <a:effectLst/>
                        </a:rPr>
                        <a:t> or 0+10ci</a:t>
                      </a:r>
                      <a:r>
                        <a:rPr lang="en-US" sz="800" u="sng" baseline="30000">
                          <a:effectLst/>
                        </a:rPr>
                        <a:t>h</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extLst>
                  <a:ext uri="{0D108BD9-81ED-4DB2-BD59-A6C34878D82A}">
                    <a16:rowId xmlns:a16="http://schemas.microsoft.com/office/drawing/2014/main" val="10002"/>
                  </a:ext>
                </a:extLst>
              </a:tr>
              <a:tr h="367271">
                <a:tc>
                  <a:txBody>
                    <a:bodyPr/>
                    <a:lstStyle/>
                    <a:p>
                      <a:pPr marL="0" marR="0" algn="ctr">
                        <a:lnSpc>
                          <a:spcPct val="107000"/>
                        </a:lnSpc>
                        <a:spcBef>
                          <a:spcPts val="0"/>
                        </a:spcBef>
                        <a:spcAft>
                          <a:spcPts val="0"/>
                        </a:spcAft>
                      </a:pPr>
                      <a:r>
                        <a:rPr lang="en-US" sz="800">
                          <a:effectLst/>
                        </a:rPr>
                        <a:t>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gn="ctr">
                        <a:lnSpc>
                          <a:spcPct val="107000"/>
                        </a:lnSpc>
                        <a:spcBef>
                          <a:spcPts val="0"/>
                        </a:spcBef>
                        <a:spcAft>
                          <a:spcPts val="0"/>
                        </a:spcAft>
                      </a:pPr>
                      <a:r>
                        <a:rPr lang="en-US" sz="800" dirty="0">
                          <a:effectLst/>
                        </a:rPr>
                        <a:t>20</a:t>
                      </a:r>
                    </a:p>
                    <a:p>
                      <a:pPr marL="0" marR="0" algn="ctr">
                        <a:lnSpc>
                          <a:spcPct val="107000"/>
                        </a:lnSpc>
                        <a:spcBef>
                          <a:spcPts val="0"/>
                        </a:spcBef>
                        <a:spcAft>
                          <a:spcPts val="0"/>
                        </a:spcAft>
                      </a:pPr>
                      <a:r>
                        <a:rPr lang="en-US" sz="800" dirty="0">
                          <a:effectLst/>
                        </a:rPr>
                        <a:t> or 13+5</a:t>
                      </a:r>
                      <a:r>
                        <a:rPr lang="en-US" sz="800" u="sng" dirty="0">
                          <a:effectLst/>
                        </a:rPr>
                        <a:t>c</a:t>
                      </a:r>
                      <a:r>
                        <a:rPr lang="en-US" sz="800" dirty="0">
                          <a:effectLst/>
                        </a:rPr>
                        <a:t>i</a:t>
                      </a:r>
                      <a:r>
                        <a:rPr lang="en-US" sz="800" baseline="30000" dirty="0">
                          <a:effectLst/>
                        </a:rPr>
                        <a:t>h</a:t>
                      </a:r>
                      <a:endParaRPr lang="en-US" sz="800" dirty="0">
                        <a:effectLst/>
                      </a:endParaRPr>
                    </a:p>
                    <a:p>
                      <a:pPr marL="0" marR="0" algn="ctr">
                        <a:lnSpc>
                          <a:spcPct val="107000"/>
                        </a:lnSpc>
                        <a:spcBef>
                          <a:spcPts val="0"/>
                        </a:spcBef>
                        <a:spcAft>
                          <a:spcPts val="0"/>
                        </a:spcAft>
                      </a:pPr>
                      <a:r>
                        <a:rPr lang="en-US" sz="800" u="sng" dirty="0">
                          <a:effectLst/>
                        </a:rPr>
                        <a:t>or 0+15ci</a:t>
                      </a:r>
                      <a:r>
                        <a:rPr lang="en-US" sz="800" u="sng" baseline="30000" dirty="0">
                          <a:effectLst/>
                        </a:rPr>
                        <a:t>h</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extLst>
                  <a:ext uri="{0D108BD9-81ED-4DB2-BD59-A6C34878D82A}">
                    <a16:rowId xmlns:a16="http://schemas.microsoft.com/office/drawing/2014/main" val="10003"/>
                  </a:ext>
                </a:extLst>
              </a:tr>
              <a:tr h="491775">
                <a:tc>
                  <a:txBody>
                    <a:bodyPr/>
                    <a:lstStyle/>
                    <a:p>
                      <a:pPr marL="0" marR="0" algn="ctr">
                        <a:lnSpc>
                          <a:spcPct val="107000"/>
                        </a:lnSpc>
                        <a:spcBef>
                          <a:spcPts val="0"/>
                        </a:spcBef>
                        <a:spcAft>
                          <a:spcPts val="0"/>
                        </a:spcAft>
                      </a:pPr>
                      <a:r>
                        <a:rPr lang="en-US" sz="800">
                          <a:effectLst/>
                        </a:rPr>
                        <a:t>4 except Marine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gn="ctr">
                        <a:lnSpc>
                          <a:spcPct val="107000"/>
                        </a:lnSpc>
                        <a:spcBef>
                          <a:spcPts val="0"/>
                        </a:spcBef>
                        <a:spcAft>
                          <a:spcPts val="0"/>
                        </a:spcAft>
                      </a:pPr>
                      <a:r>
                        <a:rPr lang="en-US" sz="800" u="sng" dirty="0">
                          <a:effectLst/>
                        </a:rPr>
                        <a:t>30 </a:t>
                      </a:r>
                      <a:endParaRPr lang="en-US" sz="800" dirty="0">
                        <a:effectLst/>
                      </a:endParaRPr>
                    </a:p>
                    <a:p>
                      <a:pPr marL="0" marR="0" algn="ctr">
                        <a:lnSpc>
                          <a:spcPct val="107000"/>
                        </a:lnSpc>
                        <a:spcBef>
                          <a:spcPts val="0"/>
                        </a:spcBef>
                        <a:spcAft>
                          <a:spcPts val="0"/>
                        </a:spcAft>
                      </a:pPr>
                      <a:r>
                        <a:rPr lang="en-US" sz="800" u="sng" dirty="0">
                          <a:effectLst/>
                        </a:rPr>
                        <a:t>or </a:t>
                      </a:r>
                      <a:r>
                        <a:rPr lang="en-US" sz="800" dirty="0">
                          <a:effectLst/>
                        </a:rPr>
                        <a:t>20+5</a:t>
                      </a:r>
                      <a:r>
                        <a:rPr lang="en-US" sz="800" u="sng" dirty="0">
                          <a:effectLst/>
                        </a:rPr>
                        <a:t>ci</a:t>
                      </a:r>
                      <a:r>
                        <a:rPr lang="en-US" sz="800" baseline="30000" dirty="0">
                          <a:effectLst/>
                        </a:rPr>
                        <a:t>h</a:t>
                      </a:r>
                      <a:endParaRPr lang="en-US" sz="800" dirty="0">
                        <a:effectLst/>
                      </a:endParaRPr>
                    </a:p>
                    <a:p>
                      <a:pPr marL="0" marR="0" algn="ctr">
                        <a:lnSpc>
                          <a:spcPct val="107000"/>
                        </a:lnSpc>
                        <a:spcBef>
                          <a:spcPts val="0"/>
                        </a:spcBef>
                        <a:spcAft>
                          <a:spcPts val="0"/>
                        </a:spcAft>
                      </a:pPr>
                      <a:r>
                        <a:rPr lang="en-US" sz="800" dirty="0">
                          <a:effectLst/>
                        </a:rPr>
                        <a:t>or 13+10</a:t>
                      </a:r>
                      <a:r>
                        <a:rPr lang="en-US" sz="800" u="sng" dirty="0">
                          <a:effectLst/>
                        </a:rPr>
                        <a:t>ci</a:t>
                      </a:r>
                      <a:r>
                        <a:rPr lang="en-US" sz="800" baseline="30000" dirty="0">
                          <a:effectLst/>
                        </a:rPr>
                        <a:t>h</a:t>
                      </a:r>
                      <a:endParaRPr lang="en-US" sz="800" dirty="0">
                        <a:effectLst/>
                      </a:endParaRPr>
                    </a:p>
                    <a:p>
                      <a:pPr marL="0" marR="0" algn="ctr">
                        <a:lnSpc>
                          <a:spcPct val="107000"/>
                        </a:lnSpc>
                        <a:spcBef>
                          <a:spcPts val="0"/>
                        </a:spcBef>
                        <a:spcAft>
                          <a:spcPts val="0"/>
                        </a:spcAft>
                      </a:pPr>
                      <a:r>
                        <a:rPr lang="en-US" sz="800" u="sng" dirty="0">
                          <a:effectLst/>
                        </a:rPr>
                        <a:t>or 0+20ci</a:t>
                      </a:r>
                      <a:r>
                        <a:rPr lang="en-US" sz="800" u="sng" baseline="30000" dirty="0">
                          <a:effectLst/>
                        </a:rPr>
                        <a:t>h</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extLst>
                  <a:ext uri="{0D108BD9-81ED-4DB2-BD59-A6C34878D82A}">
                    <a16:rowId xmlns:a16="http://schemas.microsoft.com/office/drawing/2014/main" val="10004"/>
                  </a:ext>
                </a:extLst>
              </a:tr>
              <a:tr h="491775">
                <a:tc>
                  <a:txBody>
                    <a:bodyPr/>
                    <a:lstStyle/>
                    <a:p>
                      <a:pPr marL="0" marR="0" algn="ctr">
                        <a:lnSpc>
                          <a:spcPct val="107000"/>
                        </a:lnSpc>
                        <a:spcBef>
                          <a:spcPts val="0"/>
                        </a:spcBef>
                        <a:spcAft>
                          <a:spcPts val="0"/>
                        </a:spcAft>
                      </a:pPr>
                      <a:r>
                        <a:rPr lang="en-US" sz="800" dirty="0">
                          <a:effectLst/>
                        </a:rPr>
                        <a:t>5 and Marine 4</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gn="ctr">
                        <a:lnSpc>
                          <a:spcPct val="107000"/>
                        </a:lnSpc>
                        <a:spcBef>
                          <a:spcPts val="0"/>
                        </a:spcBef>
                        <a:spcAft>
                          <a:spcPts val="0"/>
                        </a:spcAft>
                      </a:pPr>
                      <a:r>
                        <a:rPr lang="en-US" sz="800" u="sng" dirty="0">
                          <a:effectLst/>
                        </a:rPr>
                        <a:t>30</a:t>
                      </a:r>
                      <a:r>
                        <a:rPr lang="en-US" sz="800" u="sng" baseline="30000" dirty="0">
                          <a:effectLst/>
                        </a:rPr>
                        <a:t> </a:t>
                      </a:r>
                      <a:endParaRPr lang="en-US" sz="800" dirty="0">
                        <a:effectLst/>
                      </a:endParaRPr>
                    </a:p>
                    <a:p>
                      <a:pPr marL="0" marR="0" algn="ctr">
                        <a:lnSpc>
                          <a:spcPct val="107000"/>
                        </a:lnSpc>
                        <a:spcBef>
                          <a:spcPts val="0"/>
                        </a:spcBef>
                        <a:spcAft>
                          <a:spcPts val="0"/>
                        </a:spcAft>
                      </a:pPr>
                      <a:r>
                        <a:rPr lang="en-US" sz="800" u="sng" dirty="0">
                          <a:effectLst/>
                        </a:rPr>
                        <a:t>or </a:t>
                      </a:r>
                      <a:r>
                        <a:rPr lang="en-US" sz="800" dirty="0">
                          <a:effectLst/>
                        </a:rPr>
                        <a:t>20+5</a:t>
                      </a:r>
                      <a:r>
                        <a:rPr lang="en-US" sz="800" u="sng" dirty="0">
                          <a:effectLst/>
                        </a:rPr>
                        <a:t>ci</a:t>
                      </a:r>
                      <a:r>
                        <a:rPr lang="en-US" sz="800" baseline="30000" dirty="0">
                          <a:effectLst/>
                        </a:rPr>
                        <a:t>h</a:t>
                      </a:r>
                      <a:endParaRPr lang="en-US" sz="800" dirty="0">
                        <a:effectLst/>
                      </a:endParaRPr>
                    </a:p>
                    <a:p>
                      <a:pPr marL="0" marR="0" algn="ctr">
                        <a:lnSpc>
                          <a:spcPct val="107000"/>
                        </a:lnSpc>
                        <a:spcBef>
                          <a:spcPts val="0"/>
                        </a:spcBef>
                        <a:spcAft>
                          <a:spcPts val="0"/>
                        </a:spcAft>
                      </a:pPr>
                      <a:r>
                        <a:rPr lang="en-US" sz="800" dirty="0">
                          <a:effectLst/>
                        </a:rPr>
                        <a:t>or 13+10</a:t>
                      </a:r>
                      <a:r>
                        <a:rPr lang="en-US" sz="800" u="sng" dirty="0">
                          <a:effectLst/>
                        </a:rPr>
                        <a:t>ci</a:t>
                      </a:r>
                      <a:r>
                        <a:rPr lang="en-US" sz="800" baseline="30000" dirty="0">
                          <a:effectLst/>
                        </a:rPr>
                        <a:t>h</a:t>
                      </a:r>
                      <a:endParaRPr lang="en-US" sz="800" dirty="0">
                        <a:effectLst/>
                      </a:endParaRPr>
                    </a:p>
                    <a:p>
                      <a:pPr marL="0" marR="0" algn="ctr">
                        <a:lnSpc>
                          <a:spcPct val="107000"/>
                        </a:lnSpc>
                        <a:spcBef>
                          <a:spcPts val="0"/>
                        </a:spcBef>
                        <a:spcAft>
                          <a:spcPts val="0"/>
                        </a:spcAft>
                      </a:pPr>
                      <a:r>
                        <a:rPr lang="en-US" sz="800" u="sng" dirty="0">
                          <a:effectLst/>
                        </a:rPr>
                        <a:t>or 0+20ci</a:t>
                      </a:r>
                      <a:r>
                        <a:rPr lang="en-US" sz="800" u="sng" baseline="30000" dirty="0">
                          <a:effectLst/>
                        </a:rPr>
                        <a:t>h</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extLst>
                  <a:ext uri="{0D108BD9-81ED-4DB2-BD59-A6C34878D82A}">
                    <a16:rowId xmlns:a16="http://schemas.microsoft.com/office/drawing/2014/main" val="10005"/>
                  </a:ext>
                </a:extLst>
              </a:tr>
              <a:tr h="491775">
                <a:tc>
                  <a:txBody>
                    <a:bodyPr/>
                    <a:lstStyle/>
                    <a:p>
                      <a:pPr marL="0" marR="0" algn="ctr">
                        <a:lnSpc>
                          <a:spcPct val="107000"/>
                        </a:lnSpc>
                        <a:spcBef>
                          <a:spcPts val="0"/>
                        </a:spcBef>
                        <a:spcAft>
                          <a:spcPts val="0"/>
                        </a:spcAft>
                      </a:pPr>
                      <a:r>
                        <a:rPr lang="en-US" sz="800" dirty="0">
                          <a:effectLst/>
                        </a:rPr>
                        <a:t>6</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gn="ctr">
                        <a:lnSpc>
                          <a:spcPct val="107000"/>
                        </a:lnSpc>
                        <a:spcBef>
                          <a:spcPts val="0"/>
                        </a:spcBef>
                        <a:spcAft>
                          <a:spcPts val="0"/>
                        </a:spcAft>
                      </a:pPr>
                      <a:r>
                        <a:rPr lang="en-US" sz="800" u="sng">
                          <a:effectLst/>
                        </a:rPr>
                        <a:t>30 </a:t>
                      </a:r>
                      <a:endParaRPr lang="en-US" sz="800">
                        <a:effectLst/>
                      </a:endParaRPr>
                    </a:p>
                    <a:p>
                      <a:pPr marL="0" marR="0" algn="ctr">
                        <a:lnSpc>
                          <a:spcPct val="107000"/>
                        </a:lnSpc>
                        <a:spcBef>
                          <a:spcPts val="0"/>
                        </a:spcBef>
                        <a:spcAft>
                          <a:spcPts val="0"/>
                        </a:spcAft>
                      </a:pPr>
                      <a:r>
                        <a:rPr lang="en-US" sz="800" u="sng">
                          <a:effectLst/>
                        </a:rPr>
                        <a:t>or </a:t>
                      </a:r>
                      <a:r>
                        <a:rPr lang="en-US" sz="800">
                          <a:effectLst/>
                        </a:rPr>
                        <a:t>20+5</a:t>
                      </a:r>
                      <a:r>
                        <a:rPr lang="en-US" sz="800" u="sng">
                          <a:effectLst/>
                        </a:rPr>
                        <a:t>ci</a:t>
                      </a:r>
                      <a:r>
                        <a:rPr lang="en-US" sz="800" baseline="30000">
                          <a:effectLst/>
                        </a:rPr>
                        <a:t>h</a:t>
                      </a:r>
                      <a:endParaRPr lang="en-US" sz="800">
                        <a:effectLst/>
                      </a:endParaRPr>
                    </a:p>
                    <a:p>
                      <a:pPr marL="0" marR="0" algn="ctr">
                        <a:lnSpc>
                          <a:spcPct val="107000"/>
                        </a:lnSpc>
                        <a:spcBef>
                          <a:spcPts val="0"/>
                        </a:spcBef>
                        <a:spcAft>
                          <a:spcPts val="0"/>
                        </a:spcAft>
                      </a:pPr>
                      <a:r>
                        <a:rPr lang="en-US" sz="800">
                          <a:effectLst/>
                        </a:rPr>
                        <a:t>or 13+10</a:t>
                      </a:r>
                      <a:r>
                        <a:rPr lang="en-US" sz="800" u="sng">
                          <a:effectLst/>
                        </a:rPr>
                        <a:t>ci</a:t>
                      </a:r>
                      <a:r>
                        <a:rPr lang="en-US" sz="800" baseline="30000">
                          <a:effectLst/>
                        </a:rPr>
                        <a:t>h</a:t>
                      </a:r>
                      <a:endParaRPr lang="en-US" sz="800">
                        <a:effectLst/>
                      </a:endParaRPr>
                    </a:p>
                    <a:p>
                      <a:pPr marL="0" marR="0" algn="ctr">
                        <a:lnSpc>
                          <a:spcPct val="107000"/>
                        </a:lnSpc>
                        <a:spcBef>
                          <a:spcPts val="0"/>
                        </a:spcBef>
                        <a:spcAft>
                          <a:spcPts val="0"/>
                        </a:spcAft>
                      </a:pPr>
                      <a:r>
                        <a:rPr lang="en-US" sz="800" u="sng">
                          <a:effectLst/>
                        </a:rPr>
                        <a:t>or 0+20ci</a:t>
                      </a:r>
                      <a:r>
                        <a:rPr lang="en-US" sz="800" u="sng" baseline="30000">
                          <a:effectLst/>
                        </a:rPr>
                        <a:t>h</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extLst>
                  <a:ext uri="{0D108BD9-81ED-4DB2-BD59-A6C34878D82A}">
                    <a16:rowId xmlns:a16="http://schemas.microsoft.com/office/drawing/2014/main" val="10006"/>
                  </a:ext>
                </a:extLst>
              </a:tr>
              <a:tr h="491775">
                <a:tc>
                  <a:txBody>
                    <a:bodyPr/>
                    <a:lstStyle/>
                    <a:p>
                      <a:pPr marL="0" marR="0" algn="ctr">
                        <a:lnSpc>
                          <a:spcPct val="107000"/>
                        </a:lnSpc>
                        <a:spcBef>
                          <a:spcPts val="0"/>
                        </a:spcBef>
                        <a:spcAft>
                          <a:spcPts val="0"/>
                        </a:spcAft>
                      </a:pPr>
                      <a:r>
                        <a:rPr lang="en-US" sz="800">
                          <a:effectLst/>
                        </a:rPr>
                        <a:t>7 and 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tc>
                  <a:txBody>
                    <a:bodyPr/>
                    <a:lstStyle/>
                    <a:p>
                      <a:pPr marL="0" marR="0" algn="ctr">
                        <a:lnSpc>
                          <a:spcPct val="107000"/>
                        </a:lnSpc>
                        <a:spcBef>
                          <a:spcPts val="0"/>
                        </a:spcBef>
                        <a:spcAft>
                          <a:spcPts val="0"/>
                        </a:spcAft>
                      </a:pPr>
                      <a:r>
                        <a:rPr lang="en-US" sz="800" u="sng" dirty="0">
                          <a:effectLst/>
                        </a:rPr>
                        <a:t>30</a:t>
                      </a:r>
                      <a:r>
                        <a:rPr lang="en-US" sz="800" u="sng" baseline="30000" dirty="0">
                          <a:effectLst/>
                        </a:rPr>
                        <a:t> </a:t>
                      </a:r>
                      <a:endParaRPr lang="en-US" sz="800" dirty="0">
                        <a:effectLst/>
                      </a:endParaRPr>
                    </a:p>
                    <a:p>
                      <a:pPr marL="0" marR="0" algn="ctr">
                        <a:lnSpc>
                          <a:spcPct val="107000"/>
                        </a:lnSpc>
                        <a:spcBef>
                          <a:spcPts val="0"/>
                        </a:spcBef>
                        <a:spcAft>
                          <a:spcPts val="0"/>
                        </a:spcAft>
                      </a:pPr>
                      <a:r>
                        <a:rPr lang="en-US" sz="800" u="sng" dirty="0">
                          <a:effectLst/>
                        </a:rPr>
                        <a:t>or </a:t>
                      </a:r>
                      <a:r>
                        <a:rPr lang="en-US" sz="800" dirty="0">
                          <a:effectLst/>
                        </a:rPr>
                        <a:t>20+5</a:t>
                      </a:r>
                      <a:r>
                        <a:rPr lang="en-US" sz="800" u="sng" dirty="0">
                          <a:effectLst/>
                        </a:rPr>
                        <a:t>ci</a:t>
                      </a:r>
                      <a:r>
                        <a:rPr lang="en-US" sz="800" baseline="30000" dirty="0">
                          <a:effectLst/>
                        </a:rPr>
                        <a:t>h</a:t>
                      </a:r>
                      <a:endParaRPr lang="en-US" sz="800" dirty="0">
                        <a:effectLst/>
                      </a:endParaRPr>
                    </a:p>
                    <a:p>
                      <a:pPr marL="0" marR="0" algn="ctr">
                        <a:lnSpc>
                          <a:spcPct val="107000"/>
                        </a:lnSpc>
                        <a:spcBef>
                          <a:spcPts val="0"/>
                        </a:spcBef>
                        <a:spcAft>
                          <a:spcPts val="0"/>
                        </a:spcAft>
                      </a:pPr>
                      <a:r>
                        <a:rPr lang="en-US" sz="800" dirty="0">
                          <a:effectLst/>
                        </a:rPr>
                        <a:t>or 13+10</a:t>
                      </a:r>
                      <a:r>
                        <a:rPr lang="en-US" sz="800" u="sng" dirty="0">
                          <a:effectLst/>
                        </a:rPr>
                        <a:t>ci</a:t>
                      </a:r>
                      <a:r>
                        <a:rPr lang="en-US" sz="800" baseline="30000" dirty="0">
                          <a:effectLst/>
                        </a:rPr>
                        <a:t>h</a:t>
                      </a:r>
                      <a:endParaRPr lang="en-US" sz="800" dirty="0">
                        <a:effectLst/>
                      </a:endParaRPr>
                    </a:p>
                    <a:p>
                      <a:pPr marL="0" marR="0" algn="ctr">
                        <a:lnSpc>
                          <a:spcPct val="107000"/>
                        </a:lnSpc>
                        <a:spcBef>
                          <a:spcPts val="0"/>
                        </a:spcBef>
                        <a:spcAft>
                          <a:spcPts val="0"/>
                        </a:spcAft>
                      </a:pPr>
                      <a:r>
                        <a:rPr lang="en-US" sz="800" u="sng" dirty="0">
                          <a:effectLst/>
                        </a:rPr>
                        <a:t>or 0+20ci</a:t>
                      </a:r>
                      <a:r>
                        <a:rPr lang="en-US" sz="800" u="sng" baseline="30000" dirty="0">
                          <a:effectLst/>
                        </a:rPr>
                        <a:t>h</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180" marR="521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313917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2021 Updates to ERI Path (Section R406)</a:t>
            </a:r>
          </a:p>
        </p:txBody>
      </p:sp>
      <p:sp>
        <p:nvSpPr>
          <p:cNvPr id="3" name="Text Placeholder 2"/>
          <p:cNvSpPr>
            <a:spLocks noGrp="1"/>
          </p:cNvSpPr>
          <p:nvPr>
            <p:ph idx="1"/>
          </p:nvPr>
        </p:nvSpPr>
        <p:spPr/>
        <p:txBody>
          <a:bodyPr/>
          <a:lstStyle/>
          <a:p>
            <a:r>
              <a:rPr lang="en-US" sz="1400" dirty="0"/>
              <a:t>Current ERI path has a 2009 IECC envelope backstop without solar</a:t>
            </a:r>
          </a:p>
          <a:p>
            <a:pPr lvl="1"/>
            <a:r>
              <a:rPr lang="en-US" sz="1400" dirty="0"/>
              <a:t>This backstop only prevents excessive trading-off of envelope thermal performance; it does not prevent trade-offs that could create moisture control problems.</a:t>
            </a:r>
          </a:p>
          <a:p>
            <a:r>
              <a:rPr lang="en-US" sz="1400" dirty="0"/>
              <a:t>The 2021 IECC …</a:t>
            </a:r>
          </a:p>
          <a:p>
            <a:pPr lvl="1"/>
            <a:r>
              <a:rPr lang="en-US" sz="1400" dirty="0"/>
              <a:t> Changes the ERI backstop to 1.15UA multiplier (RE150-19), this still allows some CZs to be traded-off in ways that could create moisture problems as per the current backstop. </a:t>
            </a:r>
          </a:p>
          <a:p>
            <a:pPr lvl="1"/>
            <a:r>
              <a:rPr lang="en-US" sz="1400" dirty="0"/>
              <a:t>Changes the backstop with renewable energy to 2018 IECC envelope R-values (RE182-19) combined with a 5% of total building energy use limit on crediting renewable energy production to the ERI score (RE184-19).  </a:t>
            </a:r>
          </a:p>
          <a:p>
            <a:pPr lvl="1"/>
            <a:r>
              <a:rPr lang="en-US" sz="1400" dirty="0"/>
              <a:t>Also, ERI scores (targets) are reduced by about 5 points (RE192-19) for better energy conservation performance and this will help mitigate unintended consequences of envelope trade-offs.</a:t>
            </a:r>
          </a:p>
          <a:p>
            <a:endParaRPr lang="en-US" sz="1400" dirty="0"/>
          </a:p>
        </p:txBody>
      </p:sp>
    </p:spTree>
    <p:extLst>
      <p:ext uri="{BB962C8B-B14F-4D97-AF65-F5344CB8AC3E}">
        <p14:creationId xmlns:p14="http://schemas.microsoft.com/office/powerpoint/2010/main" val="7416669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2021 Updates to Performance Path (Section R405)</a:t>
            </a:r>
          </a:p>
        </p:txBody>
      </p:sp>
      <p:sp>
        <p:nvSpPr>
          <p:cNvPr id="3" name="Text Placeholder 2"/>
          <p:cNvSpPr>
            <a:spLocks noGrp="1"/>
          </p:cNvSpPr>
          <p:nvPr>
            <p:ph idx="1"/>
          </p:nvPr>
        </p:nvSpPr>
        <p:spPr/>
        <p:txBody>
          <a:bodyPr/>
          <a:lstStyle/>
          <a:p>
            <a:r>
              <a:rPr lang="en-US" sz="1400" dirty="0"/>
              <a:t>The current performance path has no backstop…</a:t>
            </a:r>
          </a:p>
          <a:p>
            <a:pPr lvl="1"/>
            <a:r>
              <a:rPr lang="en-US" sz="1400" dirty="0"/>
              <a:t>Envelope insulation could theoretically be traded down to pre-energy code levels (e.g., prior to 1970s)</a:t>
            </a:r>
          </a:p>
          <a:p>
            <a:pPr lvl="1"/>
            <a:r>
              <a:rPr lang="en-US" sz="1400" dirty="0"/>
              <a:t>2021 IECC continues to prevent this by prohibiting HVAC equipment efficiency (through use of an outdated Federal baseline efficiency standard) from being used to enable severe trade-offs of envelope performance.</a:t>
            </a:r>
          </a:p>
          <a:p>
            <a:r>
              <a:rPr lang="en-US" sz="1400" dirty="0"/>
              <a:t>The 2021 IECC will include a 2009 IECC R-value backstop (RE151-19) but this will not necessary prevent envelope trade-offs that might cause moisture problems – must follow 2021 IRC vapor retarder requirements.</a:t>
            </a:r>
          </a:p>
          <a:p>
            <a:endParaRPr lang="en-US" sz="1400" dirty="0"/>
          </a:p>
        </p:txBody>
      </p:sp>
    </p:spTree>
    <p:extLst>
      <p:ext uri="{BB962C8B-B14F-4D97-AF65-F5344CB8AC3E}">
        <p14:creationId xmlns:p14="http://schemas.microsoft.com/office/powerpoint/2010/main" val="20028041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86A4838-C98A-4949-8A36-6B94238DFB31}"/>
              </a:ext>
            </a:extLst>
          </p:cNvPr>
          <p:cNvSpPr>
            <a:spLocks noGrp="1"/>
          </p:cNvSpPr>
          <p:nvPr>
            <p:ph sz="half" idx="1"/>
          </p:nvPr>
        </p:nvSpPr>
        <p:spPr>
          <a:xfrm>
            <a:off x="600501" y="1611954"/>
            <a:ext cx="4038600" cy="2430149"/>
          </a:xfrm>
          <a:solidFill>
            <a:schemeClr val="accent6">
              <a:lumMod val="60000"/>
              <a:lumOff val="40000"/>
            </a:schemeClr>
          </a:solidFill>
        </p:spPr>
        <p:txBody>
          <a:bodyPr/>
          <a:lstStyle/>
          <a:p>
            <a:r>
              <a:rPr lang="en-US" sz="1400" dirty="0"/>
              <a:t>Failure to update this table has left users wanting for appropriate equivalent prescriptive solutions</a:t>
            </a:r>
          </a:p>
          <a:p>
            <a:r>
              <a:rPr lang="en-US" sz="1400" dirty="0"/>
              <a:t>Values highlighted in blue are not found in Table R402.1.2 so they are not relevant</a:t>
            </a:r>
          </a:p>
          <a:p>
            <a:r>
              <a:rPr lang="en-US" sz="1400" dirty="0"/>
              <a:t>Some values in Table R402.1.2 are not found in this Steel framed equivalence table.  </a:t>
            </a:r>
          </a:p>
          <a:p>
            <a:pPr lvl="1"/>
            <a:r>
              <a:rPr lang="en-US" sz="1400" dirty="0"/>
              <a:t>R13+5</a:t>
            </a:r>
          </a:p>
          <a:p>
            <a:pPr lvl="1"/>
            <a:r>
              <a:rPr lang="en-US" sz="1400" dirty="0"/>
              <a:t>R13+10</a:t>
            </a:r>
          </a:p>
        </p:txBody>
      </p:sp>
      <p:sp>
        <p:nvSpPr>
          <p:cNvPr id="2" name="Title 1"/>
          <p:cNvSpPr>
            <a:spLocks noGrp="1"/>
          </p:cNvSpPr>
          <p:nvPr>
            <p:ph type="title"/>
          </p:nvPr>
        </p:nvSpPr>
        <p:spPr/>
        <p:txBody>
          <a:bodyPr/>
          <a:lstStyle/>
          <a:p>
            <a:r>
              <a:rPr lang="en-US" sz="1800" dirty="0"/>
              <a:t>Potentially Problematic Steel Frame Compliance</a:t>
            </a:r>
          </a:p>
        </p:txBody>
      </p:sp>
      <p:pic>
        <p:nvPicPr>
          <p:cNvPr id="6" name="Picture 5">
            <a:extLst>
              <a:ext uri="{FF2B5EF4-FFF2-40B4-BE49-F238E27FC236}">
                <a16:creationId xmlns:a16="http://schemas.microsoft.com/office/drawing/2014/main" id="{E36450FD-FCBD-4FAE-BC52-2D0A377B1CAF}"/>
              </a:ext>
            </a:extLst>
          </p:cNvPr>
          <p:cNvPicPr>
            <a:picLocks noChangeAspect="1"/>
          </p:cNvPicPr>
          <p:nvPr/>
        </p:nvPicPr>
        <p:blipFill>
          <a:blip r:embed="rId3"/>
          <a:stretch>
            <a:fillRect/>
          </a:stretch>
        </p:blipFill>
        <p:spPr>
          <a:xfrm>
            <a:off x="5187359" y="1611954"/>
            <a:ext cx="2634214" cy="2565712"/>
          </a:xfrm>
          <a:prstGeom prst="rect">
            <a:avLst/>
          </a:prstGeom>
        </p:spPr>
      </p:pic>
      <p:pic>
        <p:nvPicPr>
          <p:cNvPr id="7" name="Picture 6">
            <a:extLst>
              <a:ext uri="{FF2B5EF4-FFF2-40B4-BE49-F238E27FC236}">
                <a16:creationId xmlns:a16="http://schemas.microsoft.com/office/drawing/2014/main" id="{975C503F-F27E-426A-A03A-E22B39991F35}"/>
              </a:ext>
            </a:extLst>
          </p:cNvPr>
          <p:cNvPicPr>
            <a:picLocks noChangeAspect="1"/>
          </p:cNvPicPr>
          <p:nvPr/>
        </p:nvPicPr>
        <p:blipFill>
          <a:blip r:embed="rId4"/>
          <a:stretch>
            <a:fillRect/>
          </a:stretch>
        </p:blipFill>
        <p:spPr>
          <a:xfrm>
            <a:off x="5189297" y="1230838"/>
            <a:ext cx="2605313" cy="293644"/>
          </a:xfrm>
          <a:prstGeom prst="rect">
            <a:avLst/>
          </a:prstGeom>
        </p:spPr>
      </p:pic>
      <p:sp>
        <p:nvSpPr>
          <p:cNvPr id="8" name="Rectangle 7">
            <a:extLst>
              <a:ext uri="{FF2B5EF4-FFF2-40B4-BE49-F238E27FC236}">
                <a16:creationId xmlns:a16="http://schemas.microsoft.com/office/drawing/2014/main" id="{366C5AFD-A60C-4B6C-8E2F-2D0933882F3F}"/>
              </a:ext>
            </a:extLst>
          </p:cNvPr>
          <p:cNvSpPr/>
          <p:nvPr/>
        </p:nvSpPr>
        <p:spPr>
          <a:xfrm>
            <a:off x="5204548" y="2435474"/>
            <a:ext cx="2591451" cy="304063"/>
          </a:xfrm>
          <a:prstGeom prst="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D6A05C8-3A21-477E-A03F-11754FC763E8}"/>
              </a:ext>
            </a:extLst>
          </p:cNvPr>
          <p:cNvSpPr/>
          <p:nvPr/>
        </p:nvSpPr>
        <p:spPr>
          <a:xfrm>
            <a:off x="5187360" y="1997730"/>
            <a:ext cx="2591453" cy="207342"/>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9564F1E-96CD-4496-85B8-6A7D2219650A}"/>
              </a:ext>
            </a:extLst>
          </p:cNvPr>
          <p:cNvSpPr/>
          <p:nvPr/>
        </p:nvSpPr>
        <p:spPr>
          <a:xfrm>
            <a:off x="5204547" y="3165636"/>
            <a:ext cx="2591452" cy="304064"/>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19B2CBA-56A2-4499-8A91-A98AA39CC1B6}"/>
              </a:ext>
            </a:extLst>
          </p:cNvPr>
          <p:cNvSpPr/>
          <p:nvPr/>
        </p:nvSpPr>
        <p:spPr>
          <a:xfrm>
            <a:off x="5204547" y="3867118"/>
            <a:ext cx="2617026" cy="310548"/>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761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09B59-968C-427A-947D-2078362F2062}"/>
              </a:ext>
            </a:extLst>
          </p:cNvPr>
          <p:cNvSpPr>
            <a:spLocks noGrp="1"/>
          </p:cNvSpPr>
          <p:nvPr>
            <p:ph type="title"/>
          </p:nvPr>
        </p:nvSpPr>
        <p:spPr/>
        <p:txBody>
          <a:bodyPr/>
          <a:lstStyle/>
          <a:p>
            <a:r>
              <a:rPr lang="en-US" dirty="0"/>
              <a:t>2021 IECC Responds…</a:t>
            </a:r>
          </a:p>
        </p:txBody>
      </p:sp>
      <p:sp>
        <p:nvSpPr>
          <p:cNvPr id="3" name="Text Placeholder 2">
            <a:extLst>
              <a:ext uri="{FF2B5EF4-FFF2-40B4-BE49-F238E27FC236}">
                <a16:creationId xmlns:a16="http://schemas.microsoft.com/office/drawing/2014/main" id="{482B16CF-FF28-4017-84AA-9C334453BE34}"/>
              </a:ext>
            </a:extLst>
          </p:cNvPr>
          <p:cNvSpPr>
            <a:spLocks noGrp="1"/>
          </p:cNvSpPr>
          <p:nvPr>
            <p:ph idx="1"/>
          </p:nvPr>
        </p:nvSpPr>
        <p:spPr>
          <a:xfrm>
            <a:off x="457200" y="1123951"/>
            <a:ext cx="8229600" cy="1107458"/>
          </a:xfrm>
        </p:spPr>
        <p:txBody>
          <a:bodyPr/>
          <a:lstStyle/>
          <a:p>
            <a:r>
              <a:rPr lang="en-US" sz="1400" dirty="0"/>
              <a:t> The following steel frame wall equivalent R-values have been added to the 2021 IECC Table R402.2.6 (RE51-19):</a:t>
            </a:r>
          </a:p>
          <a:p>
            <a:endParaRPr lang="en-US" sz="1400" dirty="0"/>
          </a:p>
        </p:txBody>
      </p:sp>
      <p:graphicFrame>
        <p:nvGraphicFramePr>
          <p:cNvPr id="6" name="Table 5"/>
          <p:cNvGraphicFramePr>
            <a:graphicFrameLocks noGrp="1"/>
          </p:cNvGraphicFramePr>
          <p:nvPr>
            <p:extLst>
              <p:ext uri="{D42A27DB-BD31-4B8C-83A1-F6EECF244321}">
                <p14:modId xmlns:p14="http://schemas.microsoft.com/office/powerpoint/2010/main" val="1121768498"/>
              </p:ext>
            </p:extLst>
          </p:nvPr>
        </p:nvGraphicFramePr>
        <p:xfrm>
          <a:off x="1919927" y="1740458"/>
          <a:ext cx="4658936" cy="1673799"/>
        </p:xfrm>
        <a:graphic>
          <a:graphicData uri="http://schemas.openxmlformats.org/drawingml/2006/table">
            <a:tbl>
              <a:tblPr firstRow="1" bandRow="1">
                <a:tableStyleId>{7F04CB50-CCB4-4D2F-89FB-D6C2DA9B0B28}</a:tableStyleId>
              </a:tblPr>
              <a:tblGrid>
                <a:gridCol w="1246654">
                  <a:extLst>
                    <a:ext uri="{9D8B030D-6E8A-4147-A177-3AD203B41FA5}">
                      <a16:colId xmlns:a16="http://schemas.microsoft.com/office/drawing/2014/main" val="20000"/>
                    </a:ext>
                  </a:extLst>
                </a:gridCol>
                <a:gridCol w="1713472">
                  <a:extLst>
                    <a:ext uri="{9D8B030D-6E8A-4147-A177-3AD203B41FA5}">
                      <a16:colId xmlns:a16="http://schemas.microsoft.com/office/drawing/2014/main" val="20001"/>
                    </a:ext>
                  </a:extLst>
                </a:gridCol>
                <a:gridCol w="1698810">
                  <a:extLst>
                    <a:ext uri="{9D8B030D-6E8A-4147-A177-3AD203B41FA5}">
                      <a16:colId xmlns:a16="http://schemas.microsoft.com/office/drawing/2014/main" val="20002"/>
                    </a:ext>
                  </a:extLst>
                </a:gridCol>
              </a:tblGrid>
              <a:tr h="357725">
                <a:tc rowSpan="2">
                  <a:txBody>
                    <a:bodyPr/>
                    <a:lstStyle/>
                    <a:p>
                      <a:pPr algn="ctr"/>
                      <a:r>
                        <a:rPr lang="en-US" dirty="0"/>
                        <a:t>Wood Frame Wall</a:t>
                      </a:r>
                    </a:p>
                    <a:p>
                      <a:pPr algn="ctr"/>
                      <a:r>
                        <a:rPr lang="en-US" dirty="0"/>
                        <a:t>R-value Required</a:t>
                      </a:r>
                    </a:p>
                    <a:p>
                      <a:pPr algn="ctr"/>
                      <a:r>
                        <a:rPr lang="en-US" dirty="0"/>
                        <a:t>(Table R402.1.2)</a:t>
                      </a:r>
                    </a:p>
                  </a:txBody>
                  <a:tcPr>
                    <a:solidFill>
                      <a:schemeClr val="accent5">
                        <a:lumMod val="20000"/>
                        <a:lumOff val="80000"/>
                      </a:schemeClr>
                    </a:solidFill>
                  </a:tcPr>
                </a:tc>
                <a:tc gridSpan="2">
                  <a:txBody>
                    <a:bodyPr/>
                    <a:lstStyle/>
                    <a:p>
                      <a:pPr algn="ctr"/>
                      <a:r>
                        <a:rPr lang="en-US" dirty="0"/>
                        <a:t>Steel Frame Wall R-value Equivalent</a:t>
                      </a:r>
                    </a:p>
                    <a:p>
                      <a:pPr algn="ctr"/>
                      <a:r>
                        <a:rPr lang="en-US" dirty="0"/>
                        <a:t>(cavity + ci)</a:t>
                      </a:r>
                    </a:p>
                  </a:txBody>
                  <a:tcPr>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10000"/>
                  </a:ext>
                </a:extLst>
              </a:tr>
              <a:tr h="322394">
                <a:tc vMerge="1">
                  <a:txBody>
                    <a:bodyPr/>
                    <a:lstStyle/>
                    <a:p>
                      <a:endParaRPr lang="en-US" dirty="0"/>
                    </a:p>
                  </a:txBody>
                  <a:tcPr/>
                </a:tc>
                <a:tc>
                  <a:txBody>
                    <a:bodyPr/>
                    <a:lstStyle/>
                    <a:p>
                      <a:pPr algn="ctr"/>
                      <a:r>
                        <a:rPr lang="en-US" dirty="0"/>
                        <a:t>16”oc Studs</a:t>
                      </a:r>
                    </a:p>
                  </a:txBody>
                  <a:tcPr>
                    <a:solidFill>
                      <a:schemeClr val="accent4">
                        <a:lumMod val="20000"/>
                        <a:lumOff val="80000"/>
                      </a:schemeClr>
                    </a:solidFill>
                  </a:tcPr>
                </a:tc>
                <a:tc>
                  <a:txBody>
                    <a:bodyPr/>
                    <a:lstStyle/>
                    <a:p>
                      <a:pPr algn="ctr"/>
                      <a:r>
                        <a:rPr lang="en-US" dirty="0"/>
                        <a:t>24”oc studs</a:t>
                      </a:r>
                    </a:p>
                  </a:txBody>
                  <a:tcPr>
                    <a:solidFill>
                      <a:schemeClr val="accent4">
                        <a:lumMod val="20000"/>
                        <a:lumOff val="80000"/>
                      </a:schemeClr>
                    </a:solidFill>
                  </a:tcPr>
                </a:tc>
                <a:extLst>
                  <a:ext uri="{0D108BD9-81ED-4DB2-BD59-A6C34878D82A}">
                    <a16:rowId xmlns:a16="http://schemas.microsoft.com/office/drawing/2014/main" val="10001"/>
                  </a:ext>
                </a:extLst>
              </a:tr>
              <a:tr h="496840">
                <a:tc>
                  <a:txBody>
                    <a:bodyPr/>
                    <a:lstStyle/>
                    <a:p>
                      <a:r>
                        <a:rPr lang="en-US" dirty="0"/>
                        <a:t>R13+5ci</a:t>
                      </a:r>
                    </a:p>
                  </a:txBody>
                  <a:tcPr/>
                </a:tc>
                <a:tc>
                  <a:txBody>
                    <a:bodyPr/>
                    <a:lstStyle/>
                    <a:p>
                      <a:r>
                        <a:rPr lang="en-US" dirty="0"/>
                        <a:t>R-0+15 or R-13+9</a:t>
                      </a:r>
                      <a:r>
                        <a:rPr lang="en-US" baseline="0" dirty="0"/>
                        <a:t> or </a:t>
                      </a:r>
                      <a:br>
                        <a:rPr lang="en-US" baseline="0" dirty="0"/>
                      </a:br>
                      <a:r>
                        <a:rPr lang="en-US" baseline="0" dirty="0"/>
                        <a:t>R-15+8.5 or R-19+8 or </a:t>
                      </a:r>
                      <a:br>
                        <a:rPr lang="en-US" baseline="0" dirty="0"/>
                      </a:br>
                      <a:r>
                        <a:rPr lang="en-US" baseline="0" dirty="0"/>
                        <a:t>R-21+7</a:t>
                      </a:r>
                      <a:endParaRPr lang="en-US" dirty="0"/>
                    </a:p>
                  </a:txBody>
                  <a:tcPr/>
                </a:tc>
                <a:tc>
                  <a:txBody>
                    <a:bodyPr/>
                    <a:lstStyle/>
                    <a:p>
                      <a:r>
                        <a:rPr lang="en-US" dirty="0"/>
                        <a:t>R-0+15</a:t>
                      </a:r>
                      <a:r>
                        <a:rPr lang="en-US" baseline="0" dirty="0"/>
                        <a:t> or R-13+7.5 or </a:t>
                      </a:r>
                      <a:br>
                        <a:rPr lang="en-US" baseline="0" dirty="0"/>
                      </a:br>
                      <a:r>
                        <a:rPr lang="en-US" baseline="0" dirty="0"/>
                        <a:t>R-15+7 or R-19+6 or </a:t>
                      </a:r>
                      <a:br>
                        <a:rPr lang="en-US" baseline="0" dirty="0"/>
                      </a:br>
                      <a:r>
                        <a:rPr lang="en-US" baseline="0" dirty="0"/>
                        <a:t>R-21+6</a:t>
                      </a:r>
                      <a:endParaRPr lang="en-US" dirty="0"/>
                    </a:p>
                  </a:txBody>
                  <a:tcPr/>
                </a:tc>
                <a:extLst>
                  <a:ext uri="{0D108BD9-81ED-4DB2-BD59-A6C34878D82A}">
                    <a16:rowId xmlns:a16="http://schemas.microsoft.com/office/drawing/2014/main" val="10002"/>
                  </a:ext>
                </a:extLst>
              </a:tr>
              <a:tr h="496840">
                <a:tc>
                  <a:txBody>
                    <a:bodyPr/>
                    <a:lstStyle/>
                    <a:p>
                      <a:r>
                        <a:rPr lang="en-US" baseline="0" dirty="0"/>
                        <a:t>R13+10ci</a:t>
                      </a:r>
                      <a:endParaRPr lang="en-US" dirty="0"/>
                    </a:p>
                  </a:txBody>
                  <a:tcPr/>
                </a:tc>
                <a:tc>
                  <a:txBody>
                    <a:bodyPr/>
                    <a:lstStyle/>
                    <a:p>
                      <a:r>
                        <a:rPr lang="en-US" dirty="0"/>
                        <a:t>R0+20 or R-13+15 or </a:t>
                      </a:r>
                      <a:br>
                        <a:rPr lang="en-US" dirty="0"/>
                      </a:br>
                      <a:r>
                        <a:rPr lang="en-US" dirty="0"/>
                        <a:t>R-15+14 or R-19+13 or </a:t>
                      </a:r>
                      <a:br>
                        <a:rPr lang="en-US" dirty="0"/>
                      </a:br>
                      <a:r>
                        <a:rPr lang="en-US" dirty="0"/>
                        <a:t>R-21+13</a:t>
                      </a:r>
                    </a:p>
                  </a:txBody>
                  <a:tcPr/>
                </a:tc>
                <a:tc>
                  <a:txBody>
                    <a:bodyPr/>
                    <a:lstStyle/>
                    <a:p>
                      <a:r>
                        <a:rPr lang="en-US" dirty="0"/>
                        <a:t>R-0+20 or R-13+13 or </a:t>
                      </a:r>
                      <a:br>
                        <a:rPr lang="en-US" dirty="0"/>
                      </a:br>
                      <a:r>
                        <a:rPr lang="en-US" dirty="0"/>
                        <a:t>R-15+12 or R-19+11 or </a:t>
                      </a:r>
                      <a:br>
                        <a:rPr lang="en-US" dirty="0"/>
                      </a:br>
                      <a:r>
                        <a:rPr lang="en-US" dirty="0"/>
                        <a:t>R-21+11</a:t>
                      </a:r>
                    </a:p>
                  </a:txBody>
                  <a:tcPr/>
                </a:tc>
                <a:extLst>
                  <a:ext uri="{0D108BD9-81ED-4DB2-BD59-A6C34878D82A}">
                    <a16:rowId xmlns:a16="http://schemas.microsoft.com/office/drawing/2014/main" val="10003"/>
                  </a:ext>
                </a:extLst>
              </a:tr>
            </a:tbl>
          </a:graphicData>
        </a:graphic>
      </p:graphicFrame>
      <p:sp>
        <p:nvSpPr>
          <p:cNvPr id="7" name="TextBox 6"/>
          <p:cNvSpPr txBox="1"/>
          <p:nvPr/>
        </p:nvSpPr>
        <p:spPr>
          <a:xfrm>
            <a:off x="457200" y="3593451"/>
            <a:ext cx="8407021" cy="738664"/>
          </a:xfrm>
          <a:prstGeom prst="rect">
            <a:avLst/>
          </a:prstGeom>
          <a:noFill/>
        </p:spPr>
        <p:txBody>
          <a:bodyPr wrap="square" rtlCol="0">
            <a:spAutoFit/>
          </a:bodyPr>
          <a:lstStyle/>
          <a:p>
            <a:r>
              <a:rPr lang="en-US" sz="1050" dirty="0">
                <a:latin typeface="Yu Gothic" panose="020B0400000000000000" pitchFamily="34" charset="-128"/>
                <a:ea typeface="Yu Gothic" panose="020B0400000000000000" pitchFamily="34" charset="-128"/>
              </a:rPr>
              <a:t>NOTE: While R13+10ci and R20+5ci are thermally equivalent walls for wood framing, they each require different solutions for steel framing due to difference in 4” and 6” steel stud impact on cavity insulation effective R-value (40-50% of cavity insulation rated R-value). This is why equivalent steel frame walls always require continuous insulation, even when compared to a wood stud wall with cavity insulation only.</a:t>
            </a:r>
          </a:p>
        </p:txBody>
      </p:sp>
    </p:spTree>
    <p:extLst>
      <p:ext uri="{BB962C8B-B14F-4D97-AF65-F5344CB8AC3E}">
        <p14:creationId xmlns:p14="http://schemas.microsoft.com/office/powerpoint/2010/main" val="17184935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86A4838-C98A-4949-8A36-6B94238DFB31}"/>
              </a:ext>
            </a:extLst>
          </p:cNvPr>
          <p:cNvSpPr>
            <a:spLocks noGrp="1"/>
          </p:cNvSpPr>
          <p:nvPr>
            <p:ph sz="half" idx="1"/>
          </p:nvPr>
        </p:nvSpPr>
        <p:spPr>
          <a:xfrm>
            <a:off x="457200" y="1200156"/>
            <a:ext cx="4038600" cy="1611284"/>
          </a:xfrm>
          <a:solidFill>
            <a:schemeClr val="accent6">
              <a:lumMod val="60000"/>
              <a:lumOff val="40000"/>
            </a:schemeClr>
          </a:solidFill>
        </p:spPr>
        <p:txBody>
          <a:bodyPr/>
          <a:lstStyle/>
          <a:p>
            <a:r>
              <a:rPr lang="en-US" sz="1400" dirty="0"/>
              <a:t>This language was intended to address intermittent structural sheathing challenges</a:t>
            </a:r>
          </a:p>
          <a:p>
            <a:r>
              <a:rPr lang="en-US" sz="1400" dirty="0"/>
              <a:t>Unfortunately it has created more problems by not addressing it correctly</a:t>
            </a:r>
          </a:p>
          <a:p>
            <a:r>
              <a:rPr lang="en-US" sz="1400" dirty="0"/>
              <a:t>There is not requirement to make up for energy losses due to this loophole</a:t>
            </a:r>
          </a:p>
        </p:txBody>
      </p:sp>
      <p:sp>
        <p:nvSpPr>
          <p:cNvPr id="2" name="Title 1"/>
          <p:cNvSpPr>
            <a:spLocks noGrp="1"/>
          </p:cNvSpPr>
          <p:nvPr>
            <p:ph type="title"/>
          </p:nvPr>
        </p:nvSpPr>
        <p:spPr/>
        <p:txBody>
          <a:bodyPr/>
          <a:lstStyle/>
          <a:p>
            <a:r>
              <a:rPr lang="en-US" sz="1800" dirty="0"/>
              <a:t>Potentially Problematic Insulation trade-off on Walls with Partial Sheathing</a:t>
            </a:r>
          </a:p>
        </p:txBody>
      </p:sp>
      <p:pic>
        <p:nvPicPr>
          <p:cNvPr id="3" name="Picture 2">
            <a:extLst>
              <a:ext uri="{FF2B5EF4-FFF2-40B4-BE49-F238E27FC236}">
                <a16:creationId xmlns:a16="http://schemas.microsoft.com/office/drawing/2014/main" id="{FD778254-3C8F-4A27-ACDA-BDCA5CB90EB2}"/>
              </a:ext>
            </a:extLst>
          </p:cNvPr>
          <p:cNvPicPr>
            <a:picLocks noChangeAspect="1"/>
          </p:cNvPicPr>
          <p:nvPr/>
        </p:nvPicPr>
        <p:blipFill>
          <a:blip r:embed="rId3"/>
          <a:stretch>
            <a:fillRect/>
          </a:stretch>
        </p:blipFill>
        <p:spPr>
          <a:xfrm>
            <a:off x="5165679" y="1200156"/>
            <a:ext cx="2943781" cy="1507966"/>
          </a:xfrm>
          <a:prstGeom prst="rect">
            <a:avLst/>
          </a:prstGeom>
        </p:spPr>
      </p:pic>
      <p:sp>
        <p:nvSpPr>
          <p:cNvPr id="12" name="Rectangle 11">
            <a:extLst>
              <a:ext uri="{FF2B5EF4-FFF2-40B4-BE49-F238E27FC236}">
                <a16:creationId xmlns:a16="http://schemas.microsoft.com/office/drawing/2014/main" id="{59564F1E-96CD-4496-85B8-6A7D2219650A}"/>
              </a:ext>
            </a:extLst>
          </p:cNvPr>
          <p:cNvSpPr/>
          <p:nvPr/>
        </p:nvSpPr>
        <p:spPr>
          <a:xfrm>
            <a:off x="5165678" y="1374038"/>
            <a:ext cx="2945880" cy="689068"/>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05FD948-93A9-4280-9597-09E1F57BE9A1}"/>
              </a:ext>
            </a:extLst>
          </p:cNvPr>
          <p:cNvPicPr>
            <a:picLocks noChangeAspect="1"/>
          </p:cNvPicPr>
          <p:nvPr/>
        </p:nvPicPr>
        <p:blipFill>
          <a:blip r:embed="rId4"/>
          <a:stretch>
            <a:fillRect/>
          </a:stretch>
        </p:blipFill>
        <p:spPr>
          <a:xfrm>
            <a:off x="5165678" y="2948804"/>
            <a:ext cx="2590800" cy="1266825"/>
          </a:xfrm>
          <a:prstGeom prst="rect">
            <a:avLst/>
          </a:prstGeom>
        </p:spPr>
      </p:pic>
    </p:spTree>
    <p:extLst>
      <p:ext uri="{BB962C8B-B14F-4D97-AF65-F5344CB8AC3E}">
        <p14:creationId xmlns:p14="http://schemas.microsoft.com/office/powerpoint/2010/main" val="33402296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09B59-968C-427A-947D-2078362F2062}"/>
              </a:ext>
            </a:extLst>
          </p:cNvPr>
          <p:cNvSpPr>
            <a:spLocks noGrp="1"/>
          </p:cNvSpPr>
          <p:nvPr>
            <p:ph type="title"/>
          </p:nvPr>
        </p:nvSpPr>
        <p:spPr/>
        <p:txBody>
          <a:bodyPr/>
          <a:lstStyle/>
          <a:p>
            <a:r>
              <a:rPr lang="en-US" dirty="0"/>
              <a:t>But, again, there’s a better way…</a:t>
            </a:r>
          </a:p>
        </p:txBody>
      </p:sp>
      <p:sp>
        <p:nvSpPr>
          <p:cNvPr id="3" name="Text Placeholder 2">
            <a:extLst>
              <a:ext uri="{FF2B5EF4-FFF2-40B4-BE49-F238E27FC236}">
                <a16:creationId xmlns:a16="http://schemas.microsoft.com/office/drawing/2014/main" id="{482B16CF-FF28-4017-84AA-9C334453BE34}"/>
              </a:ext>
            </a:extLst>
          </p:cNvPr>
          <p:cNvSpPr>
            <a:spLocks noGrp="1"/>
          </p:cNvSpPr>
          <p:nvPr>
            <p:ph idx="1"/>
          </p:nvPr>
        </p:nvSpPr>
        <p:spPr/>
        <p:txBody>
          <a:bodyPr/>
          <a:lstStyle/>
          <a:p>
            <a:r>
              <a:rPr lang="en-US" dirty="0" smtClean="0"/>
              <a:t>This </a:t>
            </a:r>
            <a:r>
              <a:rPr lang="en-US" dirty="0"/>
              <a:t>provision is obsolete.  With newer bracing provisions in IRC, most homes are fully or continuously structurally sheathed.</a:t>
            </a:r>
          </a:p>
          <a:p>
            <a:r>
              <a:rPr lang="en-US" dirty="0"/>
              <a:t>CI can be applied uniformly as “over-sheathing” and is now common practice.</a:t>
            </a:r>
          </a:p>
          <a:p>
            <a:r>
              <a:rPr lang="en-US" dirty="0"/>
              <a:t>Using thinner Ci over corner brace panels can result in --- you got it -- inadequate insulation ratio and unintended moisture consequences (in the braced portion of the wall where its perhaps most important)!</a:t>
            </a:r>
          </a:p>
          <a:p>
            <a:endParaRPr lang="en-US" dirty="0"/>
          </a:p>
        </p:txBody>
      </p:sp>
      <p:sp>
        <p:nvSpPr>
          <p:cNvPr id="6" name="TextBox 5"/>
          <p:cNvSpPr txBox="1"/>
          <p:nvPr/>
        </p:nvSpPr>
        <p:spPr>
          <a:xfrm>
            <a:off x="2235995" y="3871595"/>
            <a:ext cx="4298082" cy="800219"/>
          </a:xfrm>
          <a:prstGeom prst="rect">
            <a:avLst/>
          </a:prstGeom>
          <a:noFill/>
        </p:spPr>
        <p:txBody>
          <a:bodyPr wrap="square" rtlCol="0">
            <a:spAutoFit/>
          </a:bodyPr>
          <a:lstStyle/>
          <a:p>
            <a:r>
              <a:rPr lang="en-US" sz="800" dirty="0"/>
              <a:t>Sources:</a:t>
            </a:r>
          </a:p>
          <a:p>
            <a:pPr marL="342900" indent="-342900">
              <a:buAutoNum type="arabicParenBoth"/>
            </a:pPr>
            <a:r>
              <a:rPr lang="en-US" sz="800" dirty="0">
                <a:hlinkClick r:id="rId3"/>
              </a:rPr>
              <a:t>http://www.greenbuildingadvisor.com/blogs/dept/musings/osb-airtight</a:t>
            </a:r>
            <a:endParaRPr lang="en-US" sz="800" dirty="0"/>
          </a:p>
          <a:p>
            <a:pPr marL="342900" indent="-342900">
              <a:buFontTx/>
              <a:buAutoNum type="arabicParenBoth"/>
            </a:pPr>
            <a:r>
              <a:rPr lang="en-US" sz="800" dirty="0">
                <a:hlinkClick r:id="rId4"/>
              </a:rPr>
              <a:t>http://buildingscience.com/documents/digests/bsd-139-deep-energy-retrofit</a:t>
            </a:r>
            <a:r>
              <a:rPr lang="en-US" sz="800" dirty="0"/>
              <a:t>...</a:t>
            </a:r>
          </a:p>
          <a:p>
            <a:pPr marL="342900" indent="-342900">
              <a:buFontTx/>
              <a:buAutoNum type="arabicParenBoth"/>
            </a:pPr>
            <a:r>
              <a:rPr lang="en-US" sz="800" dirty="0"/>
              <a:t>Baby It’s Cold Outside – Nazareth College, Rochester, NY (Wikimedia commons)</a:t>
            </a:r>
          </a:p>
          <a:p>
            <a:pPr marL="342900" indent="-342900">
              <a:buAutoNum type="arabicParenBoth"/>
            </a:pPr>
            <a:endParaRPr lang="en-US" sz="1400" dirty="0"/>
          </a:p>
        </p:txBody>
      </p:sp>
      <p:grpSp>
        <p:nvGrpSpPr>
          <p:cNvPr id="7" name="Group 6"/>
          <p:cNvGrpSpPr/>
          <p:nvPr/>
        </p:nvGrpSpPr>
        <p:grpSpPr>
          <a:xfrm>
            <a:off x="2235995" y="2819400"/>
            <a:ext cx="4454837" cy="1068094"/>
            <a:chOff x="291614" y="1610208"/>
            <a:chExt cx="7507171" cy="1894992"/>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7253" y="1622153"/>
              <a:ext cx="2848489" cy="1883047"/>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8614" t="1348" r="13800"/>
            <a:stretch/>
          </p:blipFill>
          <p:spPr>
            <a:xfrm>
              <a:off x="291614" y="1622153"/>
              <a:ext cx="2990814" cy="1876791"/>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7987" t="7562" b="29104"/>
            <a:stretch/>
          </p:blipFill>
          <p:spPr>
            <a:xfrm>
              <a:off x="5985742" y="1610208"/>
              <a:ext cx="1813043" cy="1866783"/>
            </a:xfrm>
            <a:prstGeom prst="rect">
              <a:avLst/>
            </a:prstGeom>
          </p:spPr>
        </p:pic>
      </p:grpSp>
    </p:spTree>
    <p:extLst>
      <p:ext uri="{BB962C8B-B14F-4D97-AF65-F5344CB8AC3E}">
        <p14:creationId xmlns:p14="http://schemas.microsoft.com/office/powerpoint/2010/main" val="4182164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51BA5-F88A-2A44-BCF6-50D034BE4A66}"/>
              </a:ext>
            </a:extLst>
          </p:cNvPr>
          <p:cNvSpPr>
            <a:spLocks noGrp="1"/>
          </p:cNvSpPr>
          <p:nvPr>
            <p:ph type="title"/>
          </p:nvPr>
        </p:nvSpPr>
        <p:spPr/>
        <p:txBody>
          <a:bodyPr/>
          <a:lstStyle/>
          <a:p>
            <a:r>
              <a:rPr lang="en-US" dirty="0" smtClean="0"/>
              <a:t>If Walls Could Talk, What Might We Learn?</a:t>
            </a:r>
            <a:endParaRPr lang="en-US" dirty="0"/>
          </a:p>
        </p:txBody>
      </p:sp>
      <p:sp>
        <p:nvSpPr>
          <p:cNvPr id="3" name="Text Placeholder 2">
            <a:extLst>
              <a:ext uri="{FF2B5EF4-FFF2-40B4-BE49-F238E27FC236}">
                <a16:creationId xmlns:a16="http://schemas.microsoft.com/office/drawing/2014/main" id="{6C92DF72-4FBC-0E48-9AE7-0DDBE1BB086D}"/>
              </a:ext>
            </a:extLst>
          </p:cNvPr>
          <p:cNvSpPr>
            <a:spLocks noGrp="1"/>
          </p:cNvSpPr>
          <p:nvPr>
            <p:ph idx="1"/>
          </p:nvPr>
        </p:nvSpPr>
        <p:spPr/>
        <p:txBody>
          <a:bodyPr/>
          <a:lstStyle/>
          <a:p>
            <a:r>
              <a:rPr lang="en-US" smtClean="0"/>
              <a:t>There is building science baked into the code that provides correct guidance for the construction of opaque walls.  Unfortunately . . .</a:t>
            </a:r>
          </a:p>
          <a:p>
            <a:pPr lvl="1"/>
            <a:r>
              <a:rPr lang="en-US" smtClean="0"/>
              <a:t>Sometimes important “ingredients” or inter-related provisions are ignored or misapplied.</a:t>
            </a:r>
          </a:p>
          <a:p>
            <a:pPr lvl="1"/>
            <a:r>
              <a:rPr lang="en-US" smtClean="0"/>
              <a:t>The code includes exceptions and trade-offs (i.e., allowing substitute ingredients) that can lead to unintended consequences</a:t>
            </a:r>
          </a:p>
          <a:p>
            <a:r>
              <a:rPr lang="en-US" smtClean="0"/>
              <a:t>We will identify problematic provisions and provide examples of the unintended consequences</a:t>
            </a:r>
          </a:p>
          <a:p>
            <a:r>
              <a:rPr lang="en-US" smtClean="0"/>
              <a:t>We will identify 2021 IECC solutions to some of the problematic exceptions in the current code</a:t>
            </a:r>
          </a:p>
          <a:p>
            <a:r>
              <a:rPr lang="en-US" smtClean="0"/>
              <a:t>We will provide recommendations for avoiding the other unintended consequences </a:t>
            </a:r>
            <a:endParaRPr lang="en-US" dirty="0"/>
          </a:p>
        </p:txBody>
      </p:sp>
    </p:spTree>
    <p:extLst>
      <p:ext uri="{BB962C8B-B14F-4D97-AF65-F5344CB8AC3E}">
        <p14:creationId xmlns:p14="http://schemas.microsoft.com/office/powerpoint/2010/main" val="20115559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Text Placeholder 2"/>
          <p:cNvSpPr>
            <a:spLocks noGrp="1"/>
          </p:cNvSpPr>
          <p:nvPr>
            <p:ph idx="1"/>
          </p:nvPr>
        </p:nvSpPr>
        <p:spPr/>
        <p:txBody>
          <a:bodyPr/>
          <a:lstStyle/>
          <a:p>
            <a:r>
              <a:rPr lang="en-US" dirty="0">
                <a:solidFill>
                  <a:schemeClr val="tx1"/>
                </a:solidFill>
              </a:rPr>
              <a:t>What are walls telling us?</a:t>
            </a:r>
          </a:p>
          <a:p>
            <a:pPr lvl="1"/>
            <a:r>
              <a:rPr lang="en-US" dirty="0">
                <a:solidFill>
                  <a:schemeClr val="tx1"/>
                </a:solidFill>
              </a:rPr>
              <a:t>With the right ingredients and recipe, advancements in the energy code can actually serve to improve energy performance </a:t>
            </a:r>
            <a:r>
              <a:rPr lang="en-US" u="sng" dirty="0">
                <a:solidFill>
                  <a:schemeClr val="tx1"/>
                </a:solidFill>
              </a:rPr>
              <a:t>and</a:t>
            </a:r>
            <a:r>
              <a:rPr lang="en-US" dirty="0">
                <a:solidFill>
                  <a:schemeClr val="tx1"/>
                </a:solidFill>
              </a:rPr>
              <a:t> durability.</a:t>
            </a:r>
          </a:p>
          <a:p>
            <a:pPr lvl="1"/>
            <a:r>
              <a:rPr lang="en-US" dirty="0">
                <a:solidFill>
                  <a:schemeClr val="tx1"/>
                </a:solidFill>
              </a:rPr>
              <a:t>Conversely, misinformed use of weakening trade-offs or even some of the existing prescriptive R-value solutions can result in unintended consequences (even though technically “code compliant”).</a:t>
            </a:r>
          </a:p>
          <a:p>
            <a:pPr lvl="1"/>
            <a:r>
              <a:rPr lang="en-US" dirty="0">
                <a:solidFill>
                  <a:schemeClr val="tx1"/>
                </a:solidFill>
              </a:rPr>
              <a:t>The IECC and latest water vapor control provisions of the 2021 IRC and IBC need to be used in tandem to ensure a good recipe “mix”.</a:t>
            </a:r>
            <a:r>
              <a:rPr lang="en-US" dirty="0">
                <a:solidFill>
                  <a:srgbClr val="FF0000"/>
                </a:solidFill>
              </a:rPr>
              <a:t> </a:t>
            </a:r>
          </a:p>
          <a:p>
            <a:pPr lvl="1"/>
            <a:r>
              <a:rPr lang="en-US" dirty="0">
                <a:solidFill>
                  <a:schemeClr val="tx1"/>
                </a:solidFill>
              </a:rPr>
              <a:t>All other factors equal, increasing the insulation ratio (adding more ci) will improve moisture and thermal performance; reducing ci will have the opposite effect (don’t go below the 2021 IRC code minimums for a given climate) </a:t>
            </a:r>
          </a:p>
          <a:p>
            <a:pPr lvl="1"/>
            <a:endParaRPr lang="en-US" dirty="0">
              <a:solidFill>
                <a:schemeClr val="tx1"/>
              </a:solidFill>
            </a:endParaRPr>
          </a:p>
          <a:p>
            <a:endParaRPr lang="en-US" dirty="0"/>
          </a:p>
        </p:txBody>
      </p:sp>
    </p:spTree>
    <p:extLst>
      <p:ext uri="{BB962C8B-B14F-4D97-AF65-F5344CB8AC3E}">
        <p14:creationId xmlns:p14="http://schemas.microsoft.com/office/powerpoint/2010/main" val="39455454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Text Placeholder 2"/>
          <p:cNvSpPr>
            <a:spLocks noGrp="1"/>
          </p:cNvSpPr>
          <p:nvPr>
            <p:ph idx="1"/>
          </p:nvPr>
        </p:nvSpPr>
        <p:spPr/>
        <p:txBody>
          <a:bodyPr/>
          <a:lstStyle/>
          <a:p>
            <a:pPr lvl="1"/>
            <a:r>
              <a:rPr lang="en-US" dirty="0">
                <a:solidFill>
                  <a:schemeClr val="tx1"/>
                </a:solidFill>
              </a:rPr>
              <a:t>Trading off ci can lead to moisture control problems when not meeting the required insulation ratio because of the absence of “</a:t>
            </a:r>
            <a:r>
              <a:rPr lang="en-US" dirty="0" err="1">
                <a:solidFill>
                  <a:schemeClr val="tx1"/>
                </a:solidFill>
              </a:rPr>
              <a:t>permeance</a:t>
            </a:r>
            <a:r>
              <a:rPr lang="en-US" dirty="0">
                <a:solidFill>
                  <a:schemeClr val="tx1"/>
                </a:solidFill>
              </a:rPr>
              <a:t> ratio” limits in the code (except when using a Class III VR).</a:t>
            </a:r>
          </a:p>
          <a:p>
            <a:pPr lvl="1"/>
            <a:r>
              <a:rPr lang="en-US" dirty="0"/>
              <a:t>Southern/Warm climates – using ci to block inward vapor drives (also applies to reservoir claddings – see new 2021 IRC stucco provisions); insulation ratio is not a concern in warm climates.</a:t>
            </a:r>
          </a:p>
          <a:p>
            <a:pPr lvl="1"/>
            <a:r>
              <a:rPr lang="en-US" dirty="0"/>
              <a:t>IECC residential above grade walls will include a “perfect wall” option for all climates using ci only (i.e., optimal from a moisture control standpoint for all climate zones)</a:t>
            </a:r>
          </a:p>
          <a:p>
            <a:endParaRPr lang="en-US" dirty="0"/>
          </a:p>
        </p:txBody>
      </p:sp>
    </p:spTree>
    <p:extLst>
      <p:ext uri="{BB962C8B-B14F-4D97-AF65-F5344CB8AC3E}">
        <p14:creationId xmlns:p14="http://schemas.microsoft.com/office/powerpoint/2010/main" val="7103828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1CAC-23D8-44FA-81A5-5EA948FDE8A4}"/>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5C35DE38-43D4-4906-9736-6D8327495433}"/>
              </a:ext>
            </a:extLst>
          </p:cNvPr>
          <p:cNvSpPr>
            <a:spLocks noGrp="1"/>
          </p:cNvSpPr>
          <p:nvPr>
            <p:ph idx="1"/>
          </p:nvPr>
        </p:nvSpPr>
        <p:spPr/>
        <p:txBody>
          <a:bodyPr/>
          <a:lstStyle/>
          <a:p>
            <a:pPr marL="76200" indent="0" algn="ctr">
              <a:buNone/>
            </a:pPr>
            <a:r>
              <a:rPr lang="en-US" dirty="0"/>
              <a:t>Jay Crandell</a:t>
            </a:r>
          </a:p>
          <a:p>
            <a:pPr marL="76200" indent="0" algn="ctr">
              <a:buNone/>
            </a:pPr>
            <a:r>
              <a:rPr lang="en-US" dirty="0">
                <a:hlinkClick r:id="rId3"/>
              </a:rPr>
              <a:t>jcrandell@aresconsulting.biz</a:t>
            </a:r>
            <a:endParaRPr lang="en-US" dirty="0"/>
          </a:p>
          <a:p>
            <a:pPr marL="76200" indent="0" algn="ctr">
              <a:buNone/>
            </a:pPr>
            <a:endParaRPr lang="en-US" dirty="0"/>
          </a:p>
          <a:p>
            <a:pPr marL="76200" indent="0" algn="ctr">
              <a:buNone/>
            </a:pPr>
            <a:endParaRPr lang="en-US" dirty="0"/>
          </a:p>
          <a:p>
            <a:pPr marL="76200" indent="0" algn="ctr">
              <a:buNone/>
            </a:pPr>
            <a:r>
              <a:rPr lang="en-US" dirty="0"/>
              <a:t>Amy Schmidt</a:t>
            </a:r>
          </a:p>
          <a:p>
            <a:pPr marL="76200" indent="0" algn="ctr">
              <a:buNone/>
            </a:pPr>
            <a:r>
              <a:rPr lang="en-US" dirty="0">
                <a:hlinkClick r:id="rId4"/>
              </a:rPr>
              <a:t>Amy.j.Schmidt@dupont.com</a:t>
            </a:r>
            <a:r>
              <a:rPr lang="en-US" dirty="0"/>
              <a:t> </a:t>
            </a:r>
          </a:p>
        </p:txBody>
      </p:sp>
    </p:spTree>
    <p:extLst>
      <p:ext uri="{BB962C8B-B14F-4D97-AF65-F5344CB8AC3E}">
        <p14:creationId xmlns:p14="http://schemas.microsoft.com/office/powerpoint/2010/main" val="1159557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“Recipe” and “Main Ingredients” of a Wall</a:t>
            </a:r>
            <a:endParaRPr lang="en-US" dirty="0"/>
          </a:p>
        </p:txBody>
      </p:sp>
      <p:sp>
        <p:nvSpPr>
          <p:cNvPr id="3" name="Text Placeholder 2"/>
          <p:cNvSpPr>
            <a:spLocks noGrp="1"/>
          </p:cNvSpPr>
          <p:nvPr>
            <p:ph idx="1"/>
          </p:nvPr>
        </p:nvSpPr>
        <p:spPr>
          <a:xfrm>
            <a:off x="457200" y="1123950"/>
            <a:ext cx="8229600" cy="3345691"/>
          </a:xfrm>
        </p:spPr>
        <p:txBody>
          <a:bodyPr>
            <a:normAutofit fontScale="92500" lnSpcReduction="10000"/>
          </a:bodyPr>
          <a:lstStyle/>
          <a:p>
            <a:r>
              <a:rPr lang="en-US" dirty="0" smtClean="0"/>
              <a:t>Structure, Safety and Durability</a:t>
            </a:r>
            <a:r>
              <a:rPr lang="en-US" dirty="0"/>
              <a:t>	</a:t>
            </a:r>
            <a:r>
              <a:rPr lang="en-US" dirty="0" smtClean="0"/>
              <a:t>		~1/3 Cup</a:t>
            </a:r>
          </a:p>
          <a:p>
            <a:pPr lvl="1"/>
            <a:r>
              <a:rPr lang="en-US" dirty="0" smtClean="0"/>
              <a:t>These are the foundational ingredients</a:t>
            </a:r>
          </a:p>
          <a:p>
            <a:pPr lvl="1"/>
            <a:r>
              <a:rPr lang="en-US" dirty="0" smtClean="0"/>
              <a:t>Thermal and moisture control ingredients must be correctly added to maximize value and protect the structure and occupants</a:t>
            </a:r>
          </a:p>
          <a:p>
            <a:pPr lvl="1"/>
            <a:r>
              <a:rPr lang="en-US" dirty="0" smtClean="0"/>
              <a:t>Recipe varies by climate/hazard condition</a:t>
            </a:r>
          </a:p>
          <a:p>
            <a:r>
              <a:rPr lang="en-US" dirty="0" smtClean="0"/>
              <a:t>Thermal Performance</a:t>
            </a:r>
            <a:r>
              <a:rPr lang="en-US" dirty="0"/>
              <a:t>	</a:t>
            </a:r>
            <a:r>
              <a:rPr lang="en-US" dirty="0" smtClean="0"/>
              <a:t>			~1/3 Cup</a:t>
            </a:r>
          </a:p>
          <a:p>
            <a:pPr lvl="1"/>
            <a:r>
              <a:rPr lang="en-US" dirty="0" smtClean="0"/>
              <a:t>Continuous Insulation</a:t>
            </a:r>
          </a:p>
          <a:p>
            <a:pPr lvl="1"/>
            <a:r>
              <a:rPr lang="en-US" dirty="0" smtClean="0"/>
              <a:t>Cavity Insulation &amp; Framing Factor (thermal bridging)</a:t>
            </a:r>
          </a:p>
          <a:p>
            <a:pPr lvl="1"/>
            <a:r>
              <a:rPr lang="en-US" dirty="0" smtClean="0"/>
              <a:t>Amount of each insulation component</a:t>
            </a:r>
          </a:p>
          <a:p>
            <a:r>
              <a:rPr lang="en-US" dirty="0" smtClean="0"/>
              <a:t>Moisture Control					~1/3 Cup</a:t>
            </a:r>
          </a:p>
          <a:p>
            <a:pPr lvl="1"/>
            <a:r>
              <a:rPr lang="en-US" dirty="0" smtClean="0"/>
              <a:t>Water-resistive barrier (WRB)</a:t>
            </a:r>
          </a:p>
          <a:p>
            <a:pPr lvl="1"/>
            <a:r>
              <a:rPr lang="en-US" dirty="0" smtClean="0"/>
              <a:t>Air barrier (AB) – also important for thermal performance</a:t>
            </a:r>
          </a:p>
          <a:p>
            <a:pPr lvl="1"/>
            <a:r>
              <a:rPr lang="en-US" dirty="0" smtClean="0"/>
              <a:t>Vapor retarders (VR)</a:t>
            </a:r>
          </a:p>
          <a:p>
            <a:pPr lvl="1"/>
            <a:r>
              <a:rPr lang="en-US" dirty="0" smtClean="0"/>
              <a:t>Proportion of Cavity and Ci insulation matters</a:t>
            </a:r>
            <a:endParaRPr lang="en-US" dirty="0"/>
          </a:p>
        </p:txBody>
      </p:sp>
    </p:spTree>
    <p:extLst>
      <p:ext uri="{BB962C8B-B14F-4D97-AF65-F5344CB8AC3E}">
        <p14:creationId xmlns:p14="http://schemas.microsoft.com/office/powerpoint/2010/main" val="3064633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for Incorrect R-value Compliance</a:t>
            </a:r>
            <a:endParaRPr lang="en-US" dirty="0"/>
          </a:p>
        </p:txBody>
      </p:sp>
      <p:sp>
        <p:nvSpPr>
          <p:cNvPr id="3" name="Text Placeholder 2"/>
          <p:cNvSpPr>
            <a:spLocks noGrp="1"/>
          </p:cNvSpPr>
          <p:nvPr>
            <p:ph idx="1"/>
          </p:nvPr>
        </p:nvSpPr>
        <p:spPr>
          <a:xfrm>
            <a:off x="4776716" y="1123951"/>
            <a:ext cx="3910084" cy="2971800"/>
          </a:xfrm>
          <a:solidFill>
            <a:schemeClr val="accent6">
              <a:lumMod val="60000"/>
              <a:lumOff val="40000"/>
            </a:schemeClr>
          </a:solidFill>
        </p:spPr>
        <p:txBody>
          <a:bodyPr/>
          <a:lstStyle/>
          <a:p>
            <a:r>
              <a:rPr lang="en-US" dirty="0" smtClean="0"/>
              <a:t>The Issues:  </a:t>
            </a:r>
          </a:p>
          <a:p>
            <a:pPr lvl="1"/>
            <a:r>
              <a:rPr lang="en-US" dirty="0" smtClean="0"/>
              <a:t>The performance characteristics of continuous insulation and cavity insulation are not well understood</a:t>
            </a:r>
          </a:p>
          <a:p>
            <a:pPr lvl="1"/>
            <a:r>
              <a:rPr lang="en-US" dirty="0" smtClean="0"/>
              <a:t>The definitions of cavity insulation and continuous insulation are not well understood</a:t>
            </a:r>
          </a:p>
          <a:p>
            <a:pPr lvl="1"/>
            <a:r>
              <a:rPr lang="en-US" dirty="0" smtClean="0"/>
              <a:t>The “+” is misinterpreted</a:t>
            </a:r>
          </a:p>
          <a:p>
            <a:pPr lvl="1"/>
            <a:r>
              <a:rPr lang="en-US" dirty="0" smtClean="0"/>
              <a:t>Users want an easy button for a cavity only solution</a:t>
            </a:r>
          </a:p>
          <a:p>
            <a:r>
              <a:rPr lang="en-US" dirty="0" smtClean="0"/>
              <a:t>Example: R20+5≠R25</a:t>
            </a:r>
            <a:endParaRPr lang="en-US" dirty="0"/>
          </a:p>
        </p:txBody>
      </p:sp>
      <p:pic>
        <p:nvPicPr>
          <p:cNvPr id="8" name="Picture 7">
            <a:extLst>
              <a:ext uri="{FF2B5EF4-FFF2-40B4-BE49-F238E27FC236}">
                <a16:creationId xmlns:a16="http://schemas.microsoft.com/office/drawing/2014/main" id="{8A520885-F5FB-4C70-ACD9-A28848F3522D}"/>
              </a:ext>
            </a:extLst>
          </p:cNvPr>
          <p:cNvPicPr>
            <a:picLocks noChangeAspect="1"/>
          </p:cNvPicPr>
          <p:nvPr/>
        </p:nvPicPr>
        <p:blipFill>
          <a:blip r:embed="rId3"/>
          <a:stretch>
            <a:fillRect/>
          </a:stretch>
        </p:blipFill>
        <p:spPr>
          <a:xfrm>
            <a:off x="507014" y="870277"/>
            <a:ext cx="3956091" cy="2612246"/>
          </a:xfrm>
          <a:prstGeom prst="rect">
            <a:avLst/>
          </a:prstGeom>
        </p:spPr>
      </p:pic>
      <p:pic>
        <p:nvPicPr>
          <p:cNvPr id="9" name="Picture 8">
            <a:extLst>
              <a:ext uri="{FF2B5EF4-FFF2-40B4-BE49-F238E27FC236}">
                <a16:creationId xmlns:a16="http://schemas.microsoft.com/office/drawing/2014/main" id="{155BD7E4-E2E9-4668-92CF-BFAB4F0785C7}"/>
              </a:ext>
            </a:extLst>
          </p:cNvPr>
          <p:cNvPicPr>
            <a:picLocks noChangeAspect="1"/>
          </p:cNvPicPr>
          <p:nvPr/>
        </p:nvPicPr>
        <p:blipFill>
          <a:blip r:embed="rId4"/>
          <a:stretch>
            <a:fillRect/>
          </a:stretch>
        </p:blipFill>
        <p:spPr>
          <a:xfrm>
            <a:off x="955267" y="2893894"/>
            <a:ext cx="3127716" cy="361817"/>
          </a:xfrm>
          <a:prstGeom prst="rect">
            <a:avLst/>
          </a:prstGeom>
        </p:spPr>
      </p:pic>
      <p:pic>
        <p:nvPicPr>
          <p:cNvPr id="10" name="Picture 9">
            <a:extLst>
              <a:ext uri="{FF2B5EF4-FFF2-40B4-BE49-F238E27FC236}">
                <a16:creationId xmlns:a16="http://schemas.microsoft.com/office/drawing/2014/main" id="{9FBA0A9B-50B3-4530-B21E-001EC4DCE65F}"/>
              </a:ext>
            </a:extLst>
          </p:cNvPr>
          <p:cNvPicPr>
            <a:picLocks noChangeAspect="1"/>
          </p:cNvPicPr>
          <p:nvPr/>
        </p:nvPicPr>
        <p:blipFill>
          <a:blip r:embed="rId5"/>
          <a:stretch>
            <a:fillRect/>
          </a:stretch>
        </p:blipFill>
        <p:spPr>
          <a:xfrm>
            <a:off x="955264" y="3255711"/>
            <a:ext cx="3127716" cy="1143123"/>
          </a:xfrm>
          <a:prstGeom prst="rect">
            <a:avLst/>
          </a:prstGeom>
        </p:spPr>
      </p:pic>
      <p:sp>
        <p:nvSpPr>
          <p:cNvPr id="11" name="Rectangle: Rounded Corners 10">
            <a:extLst>
              <a:ext uri="{FF2B5EF4-FFF2-40B4-BE49-F238E27FC236}">
                <a16:creationId xmlns:a16="http://schemas.microsoft.com/office/drawing/2014/main" id="{02F645D2-07A5-4489-9B7D-D72416490568}"/>
              </a:ext>
            </a:extLst>
          </p:cNvPr>
          <p:cNvSpPr/>
          <p:nvPr/>
        </p:nvSpPr>
        <p:spPr>
          <a:xfrm>
            <a:off x="955265" y="2893893"/>
            <a:ext cx="3127719" cy="1504940"/>
          </a:xfrm>
          <a:prstGeom prst="roundRect">
            <a:avLst>
              <a:gd name="adj" fmla="val 6452"/>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244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760C7-8E46-4CC0-AB2F-CAD617910B07}"/>
              </a:ext>
            </a:extLst>
          </p:cNvPr>
          <p:cNvSpPr>
            <a:spLocks noGrp="1"/>
          </p:cNvSpPr>
          <p:nvPr>
            <p:ph sz="half" idx="1"/>
          </p:nvPr>
        </p:nvSpPr>
        <p:spPr/>
        <p:txBody>
          <a:bodyPr/>
          <a:lstStyle/>
          <a:p>
            <a:r>
              <a:rPr lang="en-US" b="1" dirty="0"/>
              <a:t>CONTINUOUS INSULATION (ci): </a:t>
            </a:r>
            <a:r>
              <a:rPr lang="en-US" dirty="0"/>
              <a:t>Insulating material that is continuous across all structural members without thermal bridges other than fasteners and service openings. It is installed on the interior or exterior, or is integral to any opaque surface, of the building envelope.</a:t>
            </a:r>
          </a:p>
        </p:txBody>
      </p:sp>
      <p:sp>
        <p:nvSpPr>
          <p:cNvPr id="4" name="Text Placeholder 3">
            <a:extLst>
              <a:ext uri="{FF2B5EF4-FFF2-40B4-BE49-F238E27FC236}">
                <a16:creationId xmlns:a16="http://schemas.microsoft.com/office/drawing/2014/main" id="{E180AE5C-6E12-4408-ACD6-CEF1785BFEA9}"/>
              </a:ext>
            </a:extLst>
          </p:cNvPr>
          <p:cNvSpPr>
            <a:spLocks noGrp="1"/>
          </p:cNvSpPr>
          <p:nvPr>
            <p:ph sz="half" idx="2"/>
          </p:nvPr>
        </p:nvSpPr>
        <p:spPr/>
        <p:txBody>
          <a:bodyPr/>
          <a:lstStyle/>
          <a:p>
            <a:r>
              <a:rPr lang="en-US" b="1" dirty="0"/>
              <a:t>CAVITY INSULATION: </a:t>
            </a:r>
            <a:r>
              <a:rPr lang="en-US" dirty="0"/>
              <a:t>Insulating material located between framing members.</a:t>
            </a:r>
          </a:p>
        </p:txBody>
      </p:sp>
      <p:sp>
        <p:nvSpPr>
          <p:cNvPr id="2" name="Title 1">
            <a:extLst>
              <a:ext uri="{FF2B5EF4-FFF2-40B4-BE49-F238E27FC236}">
                <a16:creationId xmlns:a16="http://schemas.microsoft.com/office/drawing/2014/main" id="{1E32292B-33F5-4E97-B2AC-2B275ECBFEFA}"/>
              </a:ext>
            </a:extLst>
          </p:cNvPr>
          <p:cNvSpPr>
            <a:spLocks noGrp="1"/>
          </p:cNvSpPr>
          <p:nvPr>
            <p:ph type="title"/>
          </p:nvPr>
        </p:nvSpPr>
        <p:spPr/>
        <p:txBody>
          <a:bodyPr/>
          <a:lstStyle/>
          <a:p>
            <a:r>
              <a:rPr lang="en-US" sz="1800" dirty="0"/>
              <a:t>DEFINITIONS: Cavity and Continuous Insulation (2021 IECC)</a:t>
            </a:r>
          </a:p>
        </p:txBody>
      </p:sp>
      <p:pic>
        <p:nvPicPr>
          <p:cNvPr id="6" name="Picture 3"/>
          <p:cNvPicPr>
            <a:picLocks noChangeAspect="1"/>
          </p:cNvPicPr>
          <p:nvPr/>
        </p:nvPicPr>
        <p:blipFill rotWithShape="1">
          <a:blip r:embed="rId3">
            <a:extLst>
              <a:ext uri="{28A0092B-C50C-407E-A947-70E740481C1C}">
                <a14:useLocalDpi xmlns:a14="http://schemas.microsoft.com/office/drawing/2010/main" val="0"/>
              </a:ext>
            </a:extLst>
          </a:blip>
          <a:srcRect l="16249" t="55400" r="58034" b="18092"/>
          <a:stretch/>
        </p:blipFill>
        <p:spPr bwMode="auto">
          <a:xfrm>
            <a:off x="4761862" y="1940192"/>
            <a:ext cx="3482974"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5352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R-value computation clarified in 2021 IECC</a:t>
            </a:r>
          </a:p>
        </p:txBody>
      </p:sp>
      <p:sp>
        <p:nvSpPr>
          <p:cNvPr id="3" name="Text Placeholder 2"/>
          <p:cNvSpPr>
            <a:spLocks noGrp="1"/>
          </p:cNvSpPr>
          <p:nvPr>
            <p:ph idx="1"/>
          </p:nvPr>
        </p:nvSpPr>
        <p:spPr/>
        <p:txBody>
          <a:bodyPr/>
          <a:lstStyle/>
          <a:p>
            <a:r>
              <a:rPr lang="en-US" dirty="0"/>
              <a:t>2021 IECC revised as follows (CE60-19 Part II):</a:t>
            </a:r>
          </a:p>
          <a:p>
            <a:endParaRPr lang="en-US" dirty="0"/>
          </a:p>
        </p:txBody>
      </p:sp>
      <p:pic>
        <p:nvPicPr>
          <p:cNvPr id="6" name="Picture 5"/>
          <p:cNvPicPr>
            <a:picLocks noChangeAspect="1"/>
          </p:cNvPicPr>
          <p:nvPr/>
        </p:nvPicPr>
        <p:blipFill rotWithShape="1">
          <a:blip r:embed="rId3"/>
          <a:srcRect l="24916" t="45346" r="23636" b="22570"/>
          <a:stretch/>
        </p:blipFill>
        <p:spPr>
          <a:xfrm>
            <a:off x="1595720" y="1742633"/>
            <a:ext cx="6003361" cy="2105891"/>
          </a:xfrm>
          <a:prstGeom prst="rect">
            <a:avLst/>
          </a:prstGeom>
        </p:spPr>
      </p:pic>
      <p:sp>
        <p:nvSpPr>
          <p:cNvPr id="4" name="Oval 3">
            <a:extLst>
              <a:ext uri="{FF2B5EF4-FFF2-40B4-BE49-F238E27FC236}">
                <a16:creationId xmlns:a16="http://schemas.microsoft.com/office/drawing/2014/main" id="{06891FEB-5B27-48B5-877D-D8F7497A64F0}"/>
              </a:ext>
            </a:extLst>
          </p:cNvPr>
          <p:cNvSpPr/>
          <p:nvPr/>
        </p:nvSpPr>
        <p:spPr>
          <a:xfrm>
            <a:off x="4114800" y="1859891"/>
            <a:ext cx="799266" cy="282413"/>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3C97788-B7ED-4B08-B310-BF0F7E03F531}"/>
              </a:ext>
            </a:extLst>
          </p:cNvPr>
          <p:cNvSpPr/>
          <p:nvPr/>
        </p:nvSpPr>
        <p:spPr>
          <a:xfrm>
            <a:off x="4267200" y="2473975"/>
            <a:ext cx="799266" cy="282413"/>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969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half" idx="1"/>
          </p:nvPr>
        </p:nvSpPr>
        <p:spPr/>
        <p:txBody>
          <a:bodyPr/>
          <a:lstStyle/>
          <a:p>
            <a:r>
              <a:rPr lang="en-US" dirty="0"/>
              <a:t> The “+” was always a symbol meaning “AND”, not addition. Thus, “&amp;” is now used for insulation strategies requiring cavity </a:t>
            </a:r>
            <a:r>
              <a:rPr lang="en-US" u="sng" dirty="0"/>
              <a:t>and</a:t>
            </a:r>
            <a:r>
              <a:rPr lang="en-US" dirty="0"/>
              <a:t> continuous insulation.</a:t>
            </a:r>
          </a:p>
          <a:p>
            <a:r>
              <a:rPr lang="en-US" dirty="0"/>
              <a:t>The “/” was always as symbol meaning “OR”, not division.</a:t>
            </a:r>
          </a:p>
          <a:p>
            <a:r>
              <a:rPr lang="en-US" dirty="0"/>
              <a:t>The “ci” designation added to clarify cavity vs. continuous insulation components</a:t>
            </a:r>
          </a:p>
        </p:txBody>
      </p:sp>
      <p:sp>
        <p:nvSpPr>
          <p:cNvPr id="4" name="Content Placeholder 3"/>
          <p:cNvSpPr>
            <a:spLocks noGrp="1"/>
          </p:cNvSpPr>
          <p:nvPr>
            <p:ph sz="half" idx="2"/>
          </p:nvPr>
        </p:nvSpPr>
        <p:spPr/>
        <p:txBody>
          <a:bodyPr/>
          <a:lstStyle/>
          <a:p>
            <a:endParaRPr lang="en-US"/>
          </a:p>
        </p:txBody>
      </p:sp>
      <p:sp>
        <p:nvSpPr>
          <p:cNvPr id="2" name="Title 1"/>
          <p:cNvSpPr>
            <a:spLocks noGrp="1"/>
          </p:cNvSpPr>
          <p:nvPr>
            <p:ph type="title"/>
          </p:nvPr>
        </p:nvSpPr>
        <p:spPr/>
        <p:txBody>
          <a:bodyPr/>
          <a:lstStyle/>
          <a:p>
            <a:r>
              <a:rPr lang="en-US" sz="1800" dirty="0"/>
              <a:t>R-value “+” and “/” symbols clarified in 2021 IECC (RE28-19)</a:t>
            </a:r>
          </a:p>
        </p:txBody>
      </p:sp>
      <p:grpSp>
        <p:nvGrpSpPr>
          <p:cNvPr id="9" name="Group 8"/>
          <p:cNvGrpSpPr/>
          <p:nvPr/>
        </p:nvGrpSpPr>
        <p:grpSpPr>
          <a:xfrm>
            <a:off x="4988634" y="1105930"/>
            <a:ext cx="2678547" cy="3160246"/>
            <a:chOff x="3278908" y="1791854"/>
            <a:chExt cx="1514762" cy="1547091"/>
          </a:xfrm>
        </p:grpSpPr>
        <p:pic>
          <p:nvPicPr>
            <p:cNvPr id="6" name="Picture 5"/>
            <p:cNvPicPr>
              <a:picLocks noChangeAspect="1"/>
            </p:cNvPicPr>
            <p:nvPr/>
          </p:nvPicPr>
          <p:blipFill rotWithShape="1">
            <a:blip r:embed="rId3"/>
            <a:srcRect l="19260" t="29784" r="74006" b="30231"/>
            <a:stretch/>
          </p:blipFill>
          <p:spPr>
            <a:xfrm>
              <a:off x="3278908" y="1791854"/>
              <a:ext cx="461818" cy="1547091"/>
            </a:xfrm>
            <a:prstGeom prst="rect">
              <a:avLst/>
            </a:prstGeom>
          </p:spPr>
        </p:pic>
        <p:pic>
          <p:nvPicPr>
            <p:cNvPr id="7" name="Picture 6"/>
            <p:cNvPicPr>
              <a:picLocks noChangeAspect="1"/>
            </p:cNvPicPr>
            <p:nvPr/>
          </p:nvPicPr>
          <p:blipFill rotWithShape="1">
            <a:blip r:embed="rId4"/>
            <a:srcRect l="54545" t="30262" r="38856" b="30471"/>
            <a:stretch/>
          </p:blipFill>
          <p:spPr>
            <a:xfrm>
              <a:off x="3740726" y="1810328"/>
              <a:ext cx="452583" cy="1514764"/>
            </a:xfrm>
            <a:prstGeom prst="rect">
              <a:avLst/>
            </a:prstGeom>
          </p:spPr>
        </p:pic>
        <p:pic>
          <p:nvPicPr>
            <p:cNvPr id="8" name="Picture 7"/>
            <p:cNvPicPr>
              <a:picLocks noChangeAspect="1"/>
            </p:cNvPicPr>
            <p:nvPr/>
          </p:nvPicPr>
          <p:blipFill rotWithShape="1">
            <a:blip r:embed="rId5"/>
            <a:srcRect l="71380" t="30501" r="19866" b="30232"/>
            <a:stretch/>
          </p:blipFill>
          <p:spPr>
            <a:xfrm>
              <a:off x="4193307" y="1819564"/>
              <a:ext cx="600363" cy="1514763"/>
            </a:xfrm>
            <a:prstGeom prst="rect">
              <a:avLst/>
            </a:prstGeom>
          </p:spPr>
        </p:pic>
      </p:grpSp>
    </p:spTree>
    <p:extLst>
      <p:ext uri="{BB962C8B-B14F-4D97-AF65-F5344CB8AC3E}">
        <p14:creationId xmlns:p14="http://schemas.microsoft.com/office/powerpoint/2010/main" val="2995051104"/>
      </p:ext>
    </p:extLst>
  </p:cSld>
  <p:clrMapOvr>
    <a:masterClrMapping/>
  </p:clrMapOvr>
</p:sld>
</file>

<file path=ppt/theme/theme1.xml><?xml version="1.0" encoding="utf-8"?>
<a:theme xmlns:a="http://schemas.openxmlformats.org/drawingml/2006/main" name="ABTG PP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80525 Sample PPT NEW.pptx" id="{ADA3757C-7948-4AC9-925D-9208DE1290BA}" vid="{B6CB4614-C9E4-48B8-9766-FBEC9B977B49}"/>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b8ce77a0-e67f-416b-bd02-45cda2d68ae0" ContentTypeId="0x0101"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DCB6CCEBFCA58142B396A6DBD68C3EBB" ma:contentTypeVersion="12" ma:contentTypeDescription="Create a new document." ma:contentTypeScope="" ma:versionID="6a891fa009bb00623321a13691add181">
  <xsd:schema xmlns:xsd="http://www.w3.org/2001/XMLSchema" xmlns:xs="http://www.w3.org/2001/XMLSchema" xmlns:p="http://schemas.microsoft.com/office/2006/metadata/properties" xmlns:ns3="76a56100-c9db-461e-9021-87e045e17b39" targetNamespace="http://schemas.microsoft.com/office/2006/metadata/properties" ma:root="true" ma:fieldsID="feb86899ec62bc3f87728221caa50453" ns3:_="">
    <xsd:import namespace="76a56100-c9db-461e-9021-87e045e17b3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a56100-c9db-461e-9021-87e045e17b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5A820B-3A85-4318-B51B-A0377F11093C}">
  <ds:schemaRefs>
    <ds:schemaRef ds:uri="Microsoft.SharePoint.Taxonomy.ContentTypeSync"/>
  </ds:schemaRefs>
</ds:datastoreItem>
</file>

<file path=customXml/itemProps2.xml><?xml version="1.0" encoding="utf-8"?>
<ds:datastoreItem xmlns:ds="http://schemas.openxmlformats.org/officeDocument/2006/customXml" ds:itemID="{EBB95F33-0184-4DA8-B1EB-0AD4070E7FCD}">
  <ds:schemaRefs>
    <ds:schemaRef ds:uri="http://schemas.microsoft.com/sharepoint/v3/contenttype/forms"/>
  </ds:schemaRefs>
</ds:datastoreItem>
</file>

<file path=customXml/itemProps3.xml><?xml version="1.0" encoding="utf-8"?>
<ds:datastoreItem xmlns:ds="http://schemas.openxmlformats.org/officeDocument/2006/customXml" ds:itemID="{FFFE08D8-5EF6-4765-91EE-03D3974BDCF2}">
  <ds:schemaRefs>
    <ds:schemaRef ds:uri="76a56100-c9db-461e-9021-87e045e17b39"/>
    <ds:schemaRef ds:uri="http://schemas.microsoft.com/office/2006/metadata/properties"/>
    <ds:schemaRef ds:uri="http://purl.org/dc/elements/1.1/"/>
    <ds:schemaRef ds:uri="http://schemas.microsoft.com/office/2006/documentManagement/types"/>
    <ds:schemaRef ds:uri="http://purl.org/dc/dcmitype/"/>
    <ds:schemaRef ds:uri="http://purl.org/dc/term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484DFE23-BCAF-4768-87A2-C0CECB0B1B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a56100-c9db-461e-9021-87e045e17b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180525 Sample PPT NEW</Template>
  <TotalTime>6768</TotalTime>
  <Words>3536</Words>
  <Application>Microsoft Office PowerPoint</Application>
  <PresentationFormat>On-screen Show (16:9)</PresentationFormat>
  <Paragraphs>307</Paragraphs>
  <Slides>42</Slides>
  <Notes>41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Yu Gothic</vt:lpstr>
      <vt:lpstr>Yu Gothic Light</vt:lpstr>
      <vt:lpstr>Yu Gothic Medium</vt:lpstr>
      <vt:lpstr>Arial</vt:lpstr>
      <vt:lpstr>Calibri</vt:lpstr>
      <vt:lpstr>Roboto Condensed Light</vt:lpstr>
      <vt:lpstr>Segoe UI</vt:lpstr>
      <vt:lpstr>Times New Roman</vt:lpstr>
      <vt:lpstr>Wingdings</vt:lpstr>
      <vt:lpstr>ABTG PP Template</vt:lpstr>
      <vt:lpstr>If Walls Could Talk...</vt:lpstr>
      <vt:lpstr>PowerPoint Presentation</vt:lpstr>
      <vt:lpstr>PowerPoint Presentation</vt:lpstr>
      <vt:lpstr>If Walls Could Talk, What Might We Learn?</vt:lpstr>
      <vt:lpstr>The “Recipe” and “Main Ingredients” of a Wall</vt:lpstr>
      <vt:lpstr>Potential for Incorrect R-value Compliance</vt:lpstr>
      <vt:lpstr>DEFINITIONS: Cavity and Continuous Insulation (2021 IECC)</vt:lpstr>
      <vt:lpstr>R-value computation clarified in 2021 IECC</vt:lpstr>
      <vt:lpstr>R-value “+” and “/” symbols clarified in 2021 IECC (RE28-19)</vt:lpstr>
      <vt:lpstr>Why is this important?...(example)</vt:lpstr>
      <vt:lpstr>Weakening Footnote</vt:lpstr>
      <vt:lpstr>There’s a better way…</vt:lpstr>
      <vt:lpstr>Examples of a better way…</vt:lpstr>
      <vt:lpstr>Potentially Problematic Trade-offs in most Compliance Options</vt:lpstr>
      <vt:lpstr>Potentially Problematic Trade-offs in most Compliance Options</vt:lpstr>
      <vt:lpstr>Potentially Problematic Trade-offs in most Compliance Options</vt:lpstr>
      <vt:lpstr>WARNING #1:  Avoid “Trade-off” Tunnel Vision</vt:lpstr>
      <vt:lpstr>WARNING #2:  With flexibility comes responsibility</vt:lpstr>
      <vt:lpstr>Unintended Consequences:  Examples (All Energy Code Compliance Paths)</vt:lpstr>
      <vt:lpstr>WAIT A MINUTE!  What is Insulation Ratio? – the “secret” to the recipe</vt:lpstr>
      <vt:lpstr>Insulation Ratio (basis of 2021 IRC)</vt:lpstr>
      <vt:lpstr>Insulation Ratio (basis of 2021 IRC)</vt:lpstr>
      <vt:lpstr>Permeance Ratio (not included in 2021 IRC)</vt:lpstr>
      <vt:lpstr>Updated 2021 IRC and IBC Vapor Retarder Provisions</vt:lpstr>
      <vt:lpstr>Updated 2021 IRC and IBC Vapor Retarder Provisions</vt:lpstr>
      <vt:lpstr>Updated 2021 IRC and IBC Vapor Retarder Provisions</vt:lpstr>
      <vt:lpstr>Updated 2021 IRC and IBC Vapor Retarder Provisions</vt:lpstr>
      <vt:lpstr>Wall Calculator – Easy Button to IECC and IRC Coordinated Compliance </vt:lpstr>
      <vt:lpstr>Unintended Consequences:  Examples (All Energy Code Compliance Paths)</vt:lpstr>
      <vt:lpstr>Unintended Consequences:  Examples (All Energy Code Compliance Paths)</vt:lpstr>
      <vt:lpstr>Unintended Consequences:  Examples (All Energy Code Compliance Paths)</vt:lpstr>
      <vt:lpstr>Unintended Consequences: State &amp; Local Modifications (examples)</vt:lpstr>
      <vt:lpstr>2021 IECC Updates to R-value Path  (Section R402)</vt:lpstr>
      <vt:lpstr>2021 Updates to ERI Path (Section R406)</vt:lpstr>
      <vt:lpstr>2021 Updates to Performance Path (Section R405)</vt:lpstr>
      <vt:lpstr>Potentially Problematic Steel Frame Compliance</vt:lpstr>
      <vt:lpstr>2021 IECC Responds…</vt:lpstr>
      <vt:lpstr>Potentially Problematic Insulation trade-off on Walls with Partial Sheathing</vt:lpstr>
      <vt:lpstr>But, again, there’s a better way…</vt:lpstr>
      <vt:lpstr>CONCLUSIONS</vt:lpstr>
      <vt:lpstr>CONCLUSIONS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HERS RATERS</dc:title>
  <dc:creator>Jay Crandell</dc:creator>
  <cp:lastModifiedBy>Mindy Caldwell</cp:lastModifiedBy>
  <cp:revision>164</cp:revision>
  <cp:lastPrinted>2020-02-21T19:13:43Z</cp:lastPrinted>
  <dcterms:modified xsi:type="dcterms:W3CDTF">2021-08-19T21:27:27Z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0x010100DCB6CCEBFCA58142B396A6DBD68C3EBB</vt:lpwstr>
  </property>
</Properties>
</file>