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15" r:id="rId2"/>
    <p:sldId id="316" r:id="rId3"/>
    <p:sldId id="258" r:id="rId4"/>
    <p:sldId id="262" r:id="rId5"/>
    <p:sldId id="264" r:id="rId6"/>
    <p:sldId id="263" r:id="rId7"/>
    <p:sldId id="261" r:id="rId8"/>
    <p:sldId id="265" r:id="rId9"/>
    <p:sldId id="266" r:id="rId10"/>
    <p:sldId id="267" r:id="rId11"/>
    <p:sldId id="268" r:id="rId12"/>
    <p:sldId id="277" r:id="rId13"/>
    <p:sldId id="275" r:id="rId14"/>
    <p:sldId id="276" r:id="rId15"/>
    <p:sldId id="278" r:id="rId16"/>
    <p:sldId id="271" r:id="rId17"/>
    <p:sldId id="279" r:id="rId18"/>
    <p:sldId id="281" r:id="rId19"/>
    <p:sldId id="280" r:id="rId20"/>
    <p:sldId id="269" r:id="rId21"/>
    <p:sldId id="282" r:id="rId22"/>
    <p:sldId id="283" r:id="rId23"/>
    <p:sldId id="295" r:id="rId24"/>
    <p:sldId id="272" r:id="rId25"/>
    <p:sldId id="273" r:id="rId26"/>
    <p:sldId id="296" r:id="rId27"/>
    <p:sldId id="297" r:id="rId28"/>
    <p:sldId id="298" r:id="rId29"/>
    <p:sldId id="299" r:id="rId30"/>
    <p:sldId id="300" r:id="rId31"/>
    <p:sldId id="301" r:id="rId32"/>
    <p:sldId id="302" r:id="rId33"/>
    <p:sldId id="303" r:id="rId34"/>
    <p:sldId id="274" r:id="rId35"/>
    <p:sldId id="304" r:id="rId36"/>
    <p:sldId id="305" r:id="rId37"/>
    <p:sldId id="306" r:id="rId38"/>
    <p:sldId id="313" r:id="rId39"/>
    <p:sldId id="307" r:id="rId40"/>
    <p:sldId id="308" r:id="rId41"/>
    <p:sldId id="309" r:id="rId42"/>
    <p:sldId id="310" r:id="rId43"/>
    <p:sldId id="311" r:id="rId44"/>
    <p:sldId id="312" r:id="rId4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E11213E-45F1-4E80-9480-9A33C4B80FB8}" type="datetimeFigureOut">
              <a:rPr lang="en-US" smtClean="0"/>
              <a:t>8/19/2021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06B8F49F-A477-4D8B-B081-734F38F2B2D9}" type="slidenum">
              <a:rPr lang="en-US" smtClean="0"/>
              <a:t>‹#›</a:t>
            </a:fld>
            <a:endParaRPr lang="en-US"/>
          </a:p>
        </p:txBody>
      </p:sp>
    </p:spTree>
    <p:extLst>
      <p:ext uri="{BB962C8B-B14F-4D97-AF65-F5344CB8AC3E}">
        <p14:creationId xmlns:p14="http://schemas.microsoft.com/office/powerpoint/2010/main" val="185370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7FDC7DD-443E-42B0-90BC-B103B6B2462F}" type="datetimeFigureOut">
              <a:rPr lang="en-US" smtClean="0"/>
              <a:t>8/19/2021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D9A374F-9F60-4A07-B394-6E2D4783C07B}" type="slidenum">
              <a:rPr lang="en-US" smtClean="0"/>
              <a:t>‹#›</a:t>
            </a:fld>
            <a:endParaRPr lang="en-US"/>
          </a:p>
        </p:txBody>
      </p:sp>
    </p:spTree>
    <p:extLst>
      <p:ext uri="{BB962C8B-B14F-4D97-AF65-F5344CB8AC3E}">
        <p14:creationId xmlns:p14="http://schemas.microsoft.com/office/powerpoint/2010/main" val="76375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age Language (Slide 2)">
    <p:spTree>
      <p:nvGrpSpPr>
        <p:cNvPr id="1" name=""/>
        <p:cNvGrpSpPr/>
        <p:nvPr/>
      </p:nvGrpSpPr>
      <p:grpSpPr>
        <a:xfrm>
          <a:off x="0" y="0"/>
          <a:ext cx="0" cy="0"/>
          <a:chOff x="0" y="0"/>
          <a:chExt cx="0" cy="0"/>
        </a:xfrm>
      </p:grpSpPr>
      <p:grpSp>
        <p:nvGrpSpPr>
          <p:cNvPr id="4" name="Group 3"/>
          <p:cNvGrpSpPr/>
          <p:nvPr userDrawn="1"/>
        </p:nvGrpSpPr>
        <p:grpSpPr>
          <a:xfrm>
            <a:off x="0" y="626076"/>
            <a:ext cx="12192000" cy="6231924"/>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486379" y="6037486"/>
              <a:ext cx="5230919" cy="338554"/>
            </a:xfrm>
            <a:prstGeom prst="rect">
              <a:avLst/>
            </a:prstGeom>
            <a:noFill/>
          </p:spPr>
          <p:txBody>
            <a:bodyPr wrap="none" rtlCol="0">
              <a:spAutoFit/>
            </a:bodyPr>
            <a:lstStyle/>
            <a:p>
              <a:pPr algn="ct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Copyright © 2020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8" indent="0" algn="l">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work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with respect 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of </a:t>
              </a:r>
              <a:r>
                <a:rPr lang="en-US" sz="1800" dirty="0" smtClean="0">
                  <a:latin typeface="Yu Gothic" panose="020B0400000000000000" pitchFamily="34" charset="-128"/>
                  <a:ea typeface="Yu Gothic" panose="020B0400000000000000" pitchFamily="34" charset="-128"/>
                </a:rPr>
                <a:t>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none"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r>
                <a:rPr lang="en-US" sz="1800" dirty="0" smtClean="0">
                  <a:latin typeface="Yu Gothic" panose="020B0400000000000000" pitchFamily="34" charset="-128"/>
                  <a:ea typeface="Yu Gothic" panose="020B0400000000000000" pitchFamily="34" charset="-128"/>
                </a:rPr>
                <a:t>.</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lnSpc>
                  <a:spcPct val="110000"/>
                </a:lnSpc>
                <a:buNone/>
              </a:pPr>
              <a:r>
                <a:rPr lang="en-US" sz="140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40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8"/>
              <a:ext cx="5953048" cy="923330"/>
            </a:xfrm>
            <a:prstGeom prst="rect">
              <a:avLst/>
            </a:prstGeom>
            <a:noFill/>
          </p:spPr>
          <p:txBody>
            <a:bodyPr wrap="square" rtlCol="0">
              <a:spAutoFit/>
            </a:bodyPr>
            <a:lstStyle/>
            <a:p>
              <a:pPr marL="76198"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96140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40C5-5D3C-441E-AA4B-07CF0F1C0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51DCF2-1EB9-45EA-A886-D1709A82B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FC33A-A7B6-4C2C-81A1-CAEB7A557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A0DC3-C2D9-499B-BF83-4897E8F423D0}"/>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6" name="Footer Placeholder 5">
            <a:extLst>
              <a:ext uri="{FF2B5EF4-FFF2-40B4-BE49-F238E27FC236}">
                <a16:creationId xmlns:a16="http://schemas.microsoft.com/office/drawing/2014/main" id="{86399D01-FFB0-460B-9D0F-31C3BD058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70A7C-7486-4E28-A3A8-D16866801045}"/>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1575379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C75A-7878-4516-BC39-AD96B42910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5AE0EB-185D-4A6E-AA64-1DAB7A913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6DAA3-FCB7-4F4D-BCF5-6B32684A15E0}"/>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2D1C7BB3-3134-43E4-A9A2-9F3E84069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B565A-0A24-43B0-9418-3E61BACA3E3C}"/>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292251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7D76A-DD48-4926-B2D4-E87EB1AAE1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8891B2-BE8C-4A6D-8D3D-F4FD5AC92E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A7B1E-6F75-445D-A66B-D338EDE7EB38}"/>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3252DA4B-F08C-4EF3-BA20-41DE24D60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3EEF4-EC3B-436A-A745-DE61330D2320}"/>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233059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B86A-2598-45D9-8214-C8B68BFDED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00D1F7-3EF4-415A-B3A4-1F0037057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9D82F-8E44-4851-90E5-AC838F5EE83D}"/>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114A81E2-BC22-4F22-B161-B776D1E16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4155E-B2F3-4EF7-9B53-DB76DAC2BC05}"/>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364564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3BB9-7819-41C5-807A-414E1EFA9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C321E-15A9-456A-AE7A-F06EBA4326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D21BC-B2CF-409B-A2F1-7B87208AF02D}"/>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9CF34336-7DFF-494C-9144-2C06C2BDB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6785C-C2FB-448C-9F49-FD1F5AFE7140}"/>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945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90D0-F117-4C3D-A95E-55D38CEAD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C67B73-62F8-42AA-A9FB-4D2A02C90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DD710-A40E-4B6F-B46F-DF47DE909FA1}"/>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AB51028F-8568-4F8C-8D2E-1F6243D88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E602A-0747-4FEA-B31A-27BBE5172F16}"/>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104511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7308-7F2F-453E-BADA-71A82CC563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446036-5281-40A6-B2A0-6ED92D56F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5DDE98-385D-4F33-A54D-D9C4F9F761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905537-1877-4AE0-A440-5D822EF8A1C9}"/>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6" name="Footer Placeholder 5">
            <a:extLst>
              <a:ext uri="{FF2B5EF4-FFF2-40B4-BE49-F238E27FC236}">
                <a16:creationId xmlns:a16="http://schemas.microsoft.com/office/drawing/2014/main" id="{A835EA80-F4D0-4001-B02A-7C416AE38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CC86F-5B8B-44AF-BE4C-8162A9643FEC}"/>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284212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424A-042C-4109-AB4E-326DEF43F5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A4ABF-4472-49D3-B93D-C133AE2EB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C0726-5A87-4F55-968E-0B48918FA5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F6459-9485-464E-9937-15C72C028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DC22B2-B2CE-488A-A969-168D696840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D6B4B-DC82-499B-A7BB-BD07A9DA85E7}"/>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8" name="Footer Placeholder 7">
            <a:extLst>
              <a:ext uri="{FF2B5EF4-FFF2-40B4-BE49-F238E27FC236}">
                <a16:creationId xmlns:a16="http://schemas.microsoft.com/office/drawing/2014/main" id="{53FAED59-4E7E-43A2-9E57-A4078A43F4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9B14A7-1AB2-4924-B85B-698D2B2C6968}"/>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4319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EB44-4D9D-46FD-9F5A-6472FF52B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33F8D-2AD0-47FF-8759-4D0341C95CEF}"/>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4" name="Footer Placeholder 3">
            <a:extLst>
              <a:ext uri="{FF2B5EF4-FFF2-40B4-BE49-F238E27FC236}">
                <a16:creationId xmlns:a16="http://schemas.microsoft.com/office/drawing/2014/main" id="{E01D203E-00B7-44D5-825A-8F0C859460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791AD5-CE22-4765-8736-665FDB484320}"/>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320095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C3AFB-EA24-4DFD-8460-0A2DCDA0EA3F}"/>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3" name="Footer Placeholder 2">
            <a:extLst>
              <a:ext uri="{FF2B5EF4-FFF2-40B4-BE49-F238E27FC236}">
                <a16:creationId xmlns:a16="http://schemas.microsoft.com/office/drawing/2014/main" id="{8E1DAA51-A5A7-46CC-9B8E-7E52611544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407E1F-D36D-443B-BEC2-11901694B5AE}"/>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284433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79D5-FCEF-4E6E-A7D5-228543F6D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AFF20-70C6-465F-9D59-3CB8F94A90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4E3A33-57C7-4634-AA97-29A081282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6FDC1-0BF2-416C-A290-FFEAE0D93F1A}"/>
              </a:ext>
            </a:extLst>
          </p:cNvPr>
          <p:cNvSpPr>
            <a:spLocks noGrp="1"/>
          </p:cNvSpPr>
          <p:nvPr>
            <p:ph type="dt" sz="half" idx="10"/>
          </p:nvPr>
        </p:nvSpPr>
        <p:spPr/>
        <p:txBody>
          <a:bodyPr/>
          <a:lstStyle/>
          <a:p>
            <a:fld id="{5EB2D336-2AE7-4ACC-84B7-9770860BC440}" type="datetimeFigureOut">
              <a:rPr lang="en-US" smtClean="0"/>
              <a:t>8/19/2021</a:t>
            </a:fld>
            <a:endParaRPr lang="en-US"/>
          </a:p>
        </p:txBody>
      </p:sp>
      <p:sp>
        <p:nvSpPr>
          <p:cNvPr id="6" name="Footer Placeholder 5">
            <a:extLst>
              <a:ext uri="{FF2B5EF4-FFF2-40B4-BE49-F238E27FC236}">
                <a16:creationId xmlns:a16="http://schemas.microsoft.com/office/drawing/2014/main" id="{5AD9E449-CF6A-4242-A155-4E9646E50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F597B-BB94-4B5E-B7BB-8E820DF3AA18}"/>
              </a:ext>
            </a:extLst>
          </p:cNvPr>
          <p:cNvSpPr>
            <a:spLocks noGrp="1"/>
          </p:cNvSpPr>
          <p:nvPr>
            <p:ph type="sldNum" sz="quarter" idx="12"/>
          </p:nvPr>
        </p:nvSpPr>
        <p:spPr/>
        <p:txBody>
          <a:bodyPr/>
          <a:lstStyle/>
          <a:p>
            <a:fld id="{E6B654EE-264C-42D8-96F0-F758CB59C0FF}" type="slidenum">
              <a:rPr lang="en-US" smtClean="0"/>
              <a:t>‹#›</a:t>
            </a:fld>
            <a:endParaRPr lang="en-US"/>
          </a:p>
        </p:txBody>
      </p:sp>
    </p:spTree>
    <p:extLst>
      <p:ext uri="{BB962C8B-B14F-4D97-AF65-F5344CB8AC3E}">
        <p14:creationId xmlns:p14="http://schemas.microsoft.com/office/powerpoint/2010/main" val="11537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0A61E-D090-45B9-B793-75CF75F6F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83D54A-2F41-434B-9211-53251A453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651AB-620C-44BC-9A86-BCE8BCBB82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2D336-2AE7-4ACC-84B7-9770860BC440}" type="datetimeFigureOut">
              <a:rPr lang="en-US" smtClean="0"/>
              <a:t>8/19/2021</a:t>
            </a:fld>
            <a:endParaRPr lang="en-US"/>
          </a:p>
        </p:txBody>
      </p:sp>
      <p:sp>
        <p:nvSpPr>
          <p:cNvPr id="5" name="Footer Placeholder 4">
            <a:extLst>
              <a:ext uri="{FF2B5EF4-FFF2-40B4-BE49-F238E27FC236}">
                <a16:creationId xmlns:a16="http://schemas.microsoft.com/office/drawing/2014/main" id="{172BE681-82FB-446C-859E-95EC3DF35A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33C870-7F3F-4594-9E15-5369DFD2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654EE-264C-42D8-96F0-F758CB59C0FF}" type="slidenum">
              <a:rPr lang="en-US" smtClean="0"/>
              <a:t>‹#›</a:t>
            </a:fld>
            <a:endParaRPr lang="en-US"/>
          </a:p>
        </p:txBody>
      </p:sp>
    </p:spTree>
    <p:extLst>
      <p:ext uri="{BB962C8B-B14F-4D97-AF65-F5344CB8AC3E}">
        <p14:creationId xmlns:p14="http://schemas.microsoft.com/office/powerpoint/2010/main" val="230724281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greenbuildingadvisor.com/blogs/dept/musings/all-about-wall-rot" TargetMode="External"/><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www.appliedbuildingtech.com/rr/1410-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www.appliedbuildingtech.com/rr/1701-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www.appliedbuildingtech.com/rr/1701-0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ntinuousinsulation.org/"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appliedbuildingtech.com/sites/default/file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2938" y="4973367"/>
            <a:ext cx="1901889" cy="161078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51851" y="317824"/>
            <a:ext cx="11496924" cy="1540863"/>
          </a:xfrm>
          <a:prstGeom prst="rect">
            <a:avLst/>
          </a:prstGeom>
        </p:spPr>
        <p:txBody>
          <a:bodyP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mj-lt"/>
                <a:ea typeface="+mj-ea"/>
                <a:cs typeface="+mj-cs"/>
              </a:defRPr>
            </a:lvl1pPr>
          </a:lstStyle>
          <a:p>
            <a:pPr>
              <a:lnSpc>
                <a:spcPct val="120000"/>
              </a:lnSpc>
              <a:spcAft>
                <a:spcPts val="600"/>
              </a:spcAft>
            </a:pPr>
            <a:r>
              <a:rPr lang="en-US" altLang="en-US" sz="3600" dirty="0">
                <a:solidFill>
                  <a:schemeClr val="tx1"/>
                </a:solidFill>
              </a:rPr>
              <a:t>Applying Recent Building and Energy Code </a:t>
            </a:r>
            <a:r>
              <a:rPr lang="en-US" altLang="en-US" sz="3600" dirty="0" smtClean="0">
                <a:solidFill>
                  <a:schemeClr val="tx1"/>
                </a:solidFill>
              </a:rPr>
              <a:t>Advancements:</a:t>
            </a:r>
          </a:p>
          <a:p>
            <a:pPr>
              <a:lnSpc>
                <a:spcPct val="120000"/>
              </a:lnSpc>
              <a:spcAft>
                <a:spcPts val="600"/>
              </a:spcAft>
            </a:pPr>
            <a:r>
              <a:rPr lang="en-US" altLang="en-US" dirty="0" smtClean="0">
                <a:solidFill>
                  <a:schemeClr val="tx1"/>
                </a:solidFill>
              </a:rPr>
              <a:t>Durable </a:t>
            </a:r>
            <a:r>
              <a:rPr lang="en-US" altLang="en-US" dirty="0">
                <a:solidFill>
                  <a:schemeClr val="tx1"/>
                </a:solidFill>
              </a:rPr>
              <a:t>and Energy-Efficient Building Enclosures</a:t>
            </a:r>
          </a:p>
        </p:txBody>
      </p:sp>
      <p:grpSp>
        <p:nvGrpSpPr>
          <p:cNvPr id="13" name="Group 12"/>
          <p:cNvGrpSpPr/>
          <p:nvPr/>
        </p:nvGrpSpPr>
        <p:grpSpPr>
          <a:xfrm>
            <a:off x="-125150" y="2162250"/>
            <a:ext cx="12450454" cy="2498928"/>
            <a:chOff x="-38890" y="2098951"/>
            <a:chExt cx="12122035" cy="2433011"/>
          </a:xfrm>
        </p:grpSpPr>
        <p:pic>
          <p:nvPicPr>
            <p:cNvPr id="7" name="Picture 6"/>
            <p:cNvPicPr>
              <a:picLocks noChangeAspect="1"/>
            </p:cNvPicPr>
            <p:nvPr/>
          </p:nvPicPr>
          <p:blipFill rotWithShape="1">
            <a:blip r:embed="rId3"/>
            <a:srcRect l="3189" r="4896"/>
            <a:stretch/>
          </p:blipFill>
          <p:spPr>
            <a:xfrm>
              <a:off x="-28334" y="2104354"/>
              <a:ext cx="12102025" cy="2427607"/>
            </a:xfrm>
            <a:prstGeom prst="rect">
              <a:avLst/>
            </a:prstGeom>
          </p:spPr>
        </p:pic>
        <p:pic>
          <p:nvPicPr>
            <p:cNvPr id="10" name="Picture 10" descr="A white modern apartment building in Berl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7132031" y="2098951"/>
              <a:ext cx="4941660" cy="243301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38890" y="4418505"/>
              <a:ext cx="12122035" cy="252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5"/>
            <p:cNvSpPr txBox="1">
              <a:spLocks/>
            </p:cNvSpPr>
            <p:nvPr/>
          </p:nvSpPr>
          <p:spPr>
            <a:xfrm>
              <a:off x="274217" y="2325864"/>
              <a:ext cx="6555264" cy="1875517"/>
            </a:xfrm>
            <a:prstGeom prst="rect">
              <a:avLst/>
            </a:prstGeom>
          </p:spPr>
          <p:txBody>
            <a:bodyPr vert="horz" lIns="91440" tIns="45720" rIns="91440" bIns="45720" rtlCol="0" anchor="ctr"/>
            <a:lstStyle>
              <a:defPPr>
                <a:defRPr lang="en-US"/>
              </a:defPPr>
              <a:lvl1pPr marL="0" indent="0" algn="r" defTabSz="914400" rtl="0" eaLnBrk="1" latinLnBrk="0" hangingPunct="1">
                <a:buNone/>
                <a:defRPr sz="2400" b="1"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en-US" i="1" dirty="0">
                  <a:solidFill>
                    <a:schemeClr val="bg1"/>
                  </a:solidFill>
                  <a:latin typeface="Arial" panose="020B0604020202020204" pitchFamily="34" charset="0"/>
                </a:rPr>
                <a:t>Jay H. Crandell, P.E.</a:t>
              </a:r>
              <a:br>
                <a:rPr lang="en-US" altLang="en-US" i="1" dirty="0">
                  <a:solidFill>
                    <a:schemeClr val="bg1"/>
                  </a:solidFill>
                  <a:latin typeface="Arial" panose="020B0604020202020204" pitchFamily="34" charset="0"/>
                </a:rPr>
              </a:br>
              <a:r>
                <a:rPr lang="en-US" altLang="en-US" sz="2000" i="1" dirty="0">
                  <a:solidFill>
                    <a:schemeClr val="bg1"/>
                  </a:solidFill>
                  <a:latin typeface="Arial" panose="020B0604020202020204" pitchFamily="34" charset="0"/>
                </a:rPr>
                <a:t>ARES </a:t>
              </a:r>
              <a:r>
                <a:rPr lang="en-US" altLang="en-US" sz="2000" i="1" dirty="0" smtClean="0">
                  <a:solidFill>
                    <a:schemeClr val="bg1"/>
                  </a:solidFill>
                  <a:latin typeface="Arial" panose="020B0604020202020204" pitchFamily="34" charset="0"/>
                </a:rPr>
                <a:t>Consulting / ABTG</a:t>
              </a:r>
              <a:endParaRPr lang="en-US" altLang="en-US" i="1"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560182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Coordinated Building Code Advancements</a:t>
            </a:r>
            <a:endParaRPr lang="en-US" dirty="0"/>
          </a:p>
        </p:txBody>
      </p:sp>
      <p:sp>
        <p:nvSpPr>
          <p:cNvPr id="3" name="Content Placeholder 2"/>
          <p:cNvSpPr>
            <a:spLocks noGrp="1"/>
          </p:cNvSpPr>
          <p:nvPr>
            <p:ph idx="1"/>
          </p:nvPr>
        </p:nvSpPr>
        <p:spPr>
          <a:xfrm>
            <a:off x="529389" y="1482290"/>
            <a:ext cx="6497053" cy="5272840"/>
          </a:xfrm>
        </p:spPr>
        <p:txBody>
          <a:bodyPr>
            <a:normAutofit fontScale="77500" lnSpcReduction="20000"/>
          </a:bodyPr>
          <a:lstStyle/>
          <a:p>
            <a:r>
              <a:rPr lang="en-US" dirty="0" smtClean="0"/>
              <a:t>Energy code advancements and flexibility to make “trade-offs” requires coordinating advancements in the building code’s moisture control provisions.</a:t>
            </a:r>
          </a:p>
          <a:p>
            <a:r>
              <a:rPr lang="en-US" dirty="0" smtClean="0"/>
              <a:t>Why?</a:t>
            </a:r>
          </a:p>
          <a:p>
            <a:pPr lvl="1"/>
            <a:r>
              <a:rPr lang="en-US" dirty="0" smtClean="0"/>
              <a:t>To help avoid unintended consequences…</a:t>
            </a:r>
          </a:p>
          <a:p>
            <a:pPr lvl="1"/>
            <a:r>
              <a:rPr lang="en-US" dirty="0" smtClean="0"/>
              <a:t>Insulation materials, amounts, and their location on a building assembly can affect moisture control, for good or bad</a:t>
            </a:r>
          </a:p>
          <a:p>
            <a:pPr lvl="1"/>
            <a:r>
              <a:rPr lang="en-US" dirty="0" smtClean="0"/>
              <a:t>Building materials and their properties and locations within an envelope assembly also affect moisture control and durability, for good or bad. </a:t>
            </a:r>
          </a:p>
          <a:p>
            <a:pPr lvl="1"/>
            <a:r>
              <a:rPr lang="en-US" dirty="0" smtClean="0"/>
              <a:t>Healthy and durable buildings require materials to be protected against the effects of moisture (i.e., mold, corrosion, rot, shrink/swell, degradation due to moisture cycling, etc.)</a:t>
            </a:r>
          </a:p>
          <a:p>
            <a:r>
              <a:rPr lang="en-US" dirty="0" smtClean="0"/>
              <a:t>Codes have been largely silent or incomplete on many of the key factors that govern how an assembly will </a:t>
            </a:r>
            <a:r>
              <a:rPr lang="en-US" u="sng" dirty="0" smtClean="0"/>
              <a:t>perform as a system </a:t>
            </a:r>
            <a:r>
              <a:rPr lang="en-US" dirty="0" smtClean="0"/>
              <a:t>in controlling moisture.</a:t>
            </a:r>
          </a:p>
          <a:p>
            <a:r>
              <a:rPr lang="en-US" dirty="0" smtClean="0"/>
              <a:t>This is changing in the 2021 editions of the IRC and IBC…</a:t>
            </a:r>
            <a:endParaRPr lang="en-US" dirty="0"/>
          </a:p>
        </p:txBody>
      </p:sp>
      <p:pic>
        <p:nvPicPr>
          <p:cNvPr id="4" name="Picture 3"/>
          <p:cNvPicPr>
            <a:picLocks noChangeAspect="1"/>
          </p:cNvPicPr>
          <p:nvPr/>
        </p:nvPicPr>
        <p:blipFill rotWithShape="1">
          <a:blip r:embed="rId2"/>
          <a:srcRect l="34974" t="17824" r="33211" b="7509"/>
          <a:stretch/>
        </p:blipFill>
        <p:spPr>
          <a:xfrm>
            <a:off x="7239536" y="1482290"/>
            <a:ext cx="2289474" cy="3022333"/>
          </a:xfrm>
          <a:prstGeom prst="rect">
            <a:avLst/>
          </a:prstGeom>
        </p:spPr>
      </p:pic>
      <p:pic>
        <p:nvPicPr>
          <p:cNvPr id="5" name="Picture 4"/>
          <p:cNvPicPr>
            <a:picLocks noChangeAspect="1"/>
          </p:cNvPicPr>
          <p:nvPr/>
        </p:nvPicPr>
        <p:blipFill rotWithShape="1">
          <a:blip r:embed="rId3"/>
          <a:srcRect l="34184" t="17965" r="33211" b="7649"/>
          <a:stretch/>
        </p:blipFill>
        <p:spPr>
          <a:xfrm>
            <a:off x="8542033" y="3320716"/>
            <a:ext cx="2400142" cy="3080084"/>
          </a:xfrm>
          <a:prstGeom prst="rect">
            <a:avLst/>
          </a:prstGeom>
        </p:spPr>
      </p:pic>
    </p:spTree>
    <p:extLst>
      <p:ext uri="{BB962C8B-B14F-4D97-AF65-F5344CB8AC3E}">
        <p14:creationId xmlns:p14="http://schemas.microsoft.com/office/powerpoint/2010/main" val="1041923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Coordinated Building Code Advancements</a:t>
            </a:r>
            <a:endParaRPr lang="en-US" dirty="0"/>
          </a:p>
        </p:txBody>
      </p:sp>
      <p:sp>
        <p:nvSpPr>
          <p:cNvPr id="3" name="Content Placeholder 2"/>
          <p:cNvSpPr>
            <a:spLocks noGrp="1"/>
          </p:cNvSpPr>
          <p:nvPr>
            <p:ph idx="1"/>
          </p:nvPr>
        </p:nvSpPr>
        <p:spPr>
          <a:xfrm>
            <a:off x="838200" y="2175310"/>
            <a:ext cx="10515600" cy="4001654"/>
          </a:xfrm>
        </p:spPr>
        <p:txBody>
          <a:bodyPr/>
          <a:lstStyle/>
          <a:p>
            <a:pPr lvl="1"/>
            <a:r>
              <a:rPr lang="en-US" dirty="0" smtClean="0"/>
              <a:t>Water-resistive barriers and flashing </a:t>
            </a:r>
          </a:p>
          <a:p>
            <a:pPr lvl="1"/>
            <a:r>
              <a:rPr lang="en-US" dirty="0" smtClean="0"/>
              <a:t>Air-barriers</a:t>
            </a:r>
          </a:p>
          <a:p>
            <a:pPr lvl="1"/>
            <a:r>
              <a:rPr lang="en-US" dirty="0" smtClean="0"/>
              <a:t>Reservoir Claddings</a:t>
            </a:r>
            <a:endParaRPr lang="en-US" dirty="0"/>
          </a:p>
          <a:p>
            <a:pPr lvl="1"/>
            <a:r>
              <a:rPr lang="en-US" dirty="0" smtClean="0"/>
              <a:t>System-based vapor retarder provisions</a:t>
            </a:r>
            <a:endParaRPr lang="en-US" dirty="0"/>
          </a:p>
        </p:txBody>
      </p:sp>
    </p:spTree>
    <p:extLst>
      <p:ext uri="{BB962C8B-B14F-4D97-AF65-F5344CB8AC3E}">
        <p14:creationId xmlns:p14="http://schemas.microsoft.com/office/powerpoint/2010/main" val="189067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Water-Resistive Barriers &amp; Flashing</a:t>
            </a:r>
            <a:endParaRPr lang="en-US" dirty="0"/>
          </a:p>
        </p:txBody>
      </p:sp>
      <p:sp>
        <p:nvSpPr>
          <p:cNvPr id="3" name="Content Placeholder 2"/>
          <p:cNvSpPr>
            <a:spLocks noGrp="1"/>
          </p:cNvSpPr>
          <p:nvPr>
            <p:ph idx="1"/>
          </p:nvPr>
        </p:nvSpPr>
        <p:spPr>
          <a:xfrm>
            <a:off x="838200" y="1450207"/>
            <a:ext cx="6751320" cy="1646872"/>
          </a:xfrm>
        </p:spPr>
        <p:txBody>
          <a:bodyPr>
            <a:normAutofit fontScale="85000" lnSpcReduction="20000"/>
          </a:bodyPr>
          <a:lstStyle/>
          <a:p>
            <a:r>
              <a:rPr lang="en-US" dirty="0" smtClean="0"/>
              <a:t>Wind-driven rain is the water-intrusion hazard, especially for walls</a:t>
            </a:r>
          </a:p>
          <a:p>
            <a:r>
              <a:rPr lang="en-US" dirty="0" smtClean="0"/>
              <a:t>The code currently does not factor variations in WDR hazard into WRB, fenestration, and flashing requirements or assembly tests (e.g., ASTM E331)</a:t>
            </a:r>
          </a:p>
        </p:txBody>
      </p:sp>
      <p:pic>
        <p:nvPicPr>
          <p:cNvPr id="4" name="Picture 3"/>
          <p:cNvPicPr>
            <a:picLocks noChangeAspect="1"/>
          </p:cNvPicPr>
          <p:nvPr/>
        </p:nvPicPr>
        <p:blipFill rotWithShape="1">
          <a:blip r:embed="rId2"/>
          <a:srcRect l="33512" t="34186" r="24488" b="35550"/>
          <a:stretch/>
        </p:blipFill>
        <p:spPr>
          <a:xfrm>
            <a:off x="6326949" y="4182162"/>
            <a:ext cx="5147492" cy="2086360"/>
          </a:xfrm>
          <a:prstGeom prst="rect">
            <a:avLst/>
          </a:prstGeom>
        </p:spPr>
      </p:pic>
      <p:pic>
        <p:nvPicPr>
          <p:cNvPr id="5" name="Picture 2" descr="slid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455" y="1450207"/>
            <a:ext cx="3242915" cy="222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7" descr="\\NEWPORT\Newport\Projects\HUD Durability by Design\Chapter 4 - Moisture\Graphics\Wind driven rain map inches per yea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24" y="2919596"/>
            <a:ext cx="4705786" cy="3636129"/>
          </a:xfrm>
          <a:prstGeom prst="rect">
            <a:avLst/>
          </a:prstGeom>
        </p:spPr>
      </p:pic>
    </p:spTree>
    <p:extLst>
      <p:ext uri="{BB962C8B-B14F-4D97-AF65-F5344CB8AC3E}">
        <p14:creationId xmlns:p14="http://schemas.microsoft.com/office/powerpoint/2010/main" val="196016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Water-Resistive Barriers &amp; Flashing</a:t>
            </a:r>
            <a:endParaRPr lang="en-US" dirty="0"/>
          </a:p>
        </p:txBody>
      </p:sp>
      <p:sp>
        <p:nvSpPr>
          <p:cNvPr id="3" name="Content Placeholder 2"/>
          <p:cNvSpPr>
            <a:spLocks noGrp="1"/>
          </p:cNvSpPr>
          <p:nvPr>
            <p:ph idx="1"/>
          </p:nvPr>
        </p:nvSpPr>
        <p:spPr>
          <a:xfrm>
            <a:off x="838200" y="1520190"/>
            <a:ext cx="10515600" cy="4937760"/>
          </a:xfrm>
        </p:spPr>
        <p:txBody>
          <a:bodyPr>
            <a:normAutofit fontScale="70000" lnSpcReduction="20000"/>
          </a:bodyPr>
          <a:lstStyle/>
          <a:p>
            <a:r>
              <a:rPr lang="en-US" dirty="0" smtClean="0"/>
              <a:t>2021 IBC and IRC will expand guidance on selection of and criteria for water-resistive barriers (2021 IRC shown, IBC same except No15 felt installation instructions not included):</a:t>
            </a:r>
          </a:p>
          <a:p>
            <a:pPr marL="457200" lvl="1" indent="0">
              <a:buNone/>
            </a:pPr>
            <a:endParaRPr lang="en-US" b="1" dirty="0" smtClean="0"/>
          </a:p>
          <a:p>
            <a:pPr marL="457200" lvl="1" indent="0">
              <a:buNone/>
            </a:pPr>
            <a:r>
              <a:rPr lang="en-US" b="1" dirty="0" smtClean="0"/>
              <a:t>R703.2 </a:t>
            </a:r>
            <a:r>
              <a:rPr lang="en-US" b="1" dirty="0"/>
              <a:t>Water-resistive barrier.</a:t>
            </a:r>
            <a:r>
              <a:rPr lang="en-US" dirty="0"/>
              <a:t> Not fewer than one layer of water-resistive barrier shall be applied over studs or sheathing with flashing as indicated in Section R703.4, in such a manner as to provide a continuous water-resistive barrier behind the exterior wall veneer. Water-resistive barrier materials shall comply with one of the following:</a:t>
            </a:r>
          </a:p>
          <a:p>
            <a:pPr marL="457200" lvl="1" indent="0">
              <a:buNone/>
            </a:pPr>
            <a:r>
              <a:rPr lang="en-US" dirty="0"/>
              <a:t> </a:t>
            </a:r>
          </a:p>
          <a:p>
            <a:pPr marL="971550" lvl="1" indent="-514350">
              <a:buFont typeface="+mj-lt"/>
              <a:buAutoNum type="arabicPeriod"/>
            </a:pPr>
            <a:r>
              <a:rPr lang="en-US" dirty="0"/>
              <a:t>No. 15 felt complying with ASTM D226, Type 1</a:t>
            </a:r>
          </a:p>
          <a:p>
            <a:pPr marL="971550" lvl="1" indent="-514350">
              <a:buFont typeface="+mj-lt"/>
              <a:buAutoNum type="arabicPeriod"/>
            </a:pPr>
            <a:r>
              <a:rPr lang="en-US" dirty="0"/>
              <a:t>ASTM E2556, Type I or II</a:t>
            </a:r>
          </a:p>
          <a:p>
            <a:pPr marL="971550" lvl="1" indent="-514350">
              <a:buFont typeface="+mj-lt"/>
              <a:buAutoNum type="arabicPeriod"/>
            </a:pPr>
            <a:r>
              <a:rPr lang="en-US" dirty="0"/>
              <a:t>ASTM E331 in accordance with Section R703.1.1, or</a:t>
            </a:r>
          </a:p>
          <a:p>
            <a:pPr marL="971550" lvl="1" indent="-514350">
              <a:buFont typeface="+mj-lt"/>
              <a:buAutoNum type="arabicPeriod"/>
            </a:pPr>
            <a:r>
              <a:rPr lang="en-US" dirty="0"/>
              <a:t>Other approved materials in accordance with the manufacturer’s installation instructions.</a:t>
            </a:r>
          </a:p>
          <a:p>
            <a:pPr marL="457200" lvl="1" indent="0">
              <a:buNone/>
            </a:pPr>
            <a:r>
              <a:rPr lang="en-US" dirty="0"/>
              <a:t> </a:t>
            </a:r>
          </a:p>
          <a:p>
            <a:pPr marL="457200" lvl="1" indent="0">
              <a:buNone/>
            </a:pPr>
            <a:r>
              <a:rPr lang="en-US" dirty="0"/>
              <a:t>No.15 asphalt felt and water-resistive barriers complying with ASTM E2556 shall be applied horizontally, with the upper layer lapped over the lower layer not less than 2 inches (51 mm), and where joints occur, shall be lapped not less than 6 inches (152 mm</a:t>
            </a:r>
            <a:r>
              <a:rPr lang="en-US" dirty="0" smtClean="0"/>
              <a:t>).</a:t>
            </a:r>
          </a:p>
          <a:p>
            <a:pPr marL="457200" lvl="1" indent="0">
              <a:buNone/>
            </a:pPr>
            <a:endParaRPr lang="en-US" dirty="0"/>
          </a:p>
          <a:p>
            <a:r>
              <a:rPr lang="en-US" dirty="0" smtClean="0"/>
              <a:t>Be sure to follow manufacturer’s instructions (especially for “other approved materials” such as sheathing type WRBs, fluid-applied, adhered, etc.)!</a:t>
            </a:r>
          </a:p>
          <a:p>
            <a:endParaRPr lang="en-US" dirty="0"/>
          </a:p>
        </p:txBody>
      </p:sp>
    </p:spTree>
    <p:extLst>
      <p:ext uri="{BB962C8B-B14F-4D97-AF65-F5344CB8AC3E}">
        <p14:creationId xmlns:p14="http://schemas.microsoft.com/office/powerpoint/2010/main" val="2036148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Water-Resistive Barriers &amp; Flashing</a:t>
            </a:r>
            <a:endParaRPr lang="en-US" dirty="0"/>
          </a:p>
        </p:txBody>
      </p:sp>
      <p:sp>
        <p:nvSpPr>
          <p:cNvPr id="3" name="Content Placeholder 2"/>
          <p:cNvSpPr>
            <a:spLocks noGrp="1"/>
          </p:cNvSpPr>
          <p:nvPr>
            <p:ph idx="1"/>
          </p:nvPr>
        </p:nvSpPr>
        <p:spPr>
          <a:xfrm>
            <a:off x="838200" y="1451610"/>
            <a:ext cx="10515600" cy="4725353"/>
          </a:xfrm>
        </p:spPr>
        <p:txBody>
          <a:bodyPr>
            <a:normAutofit fontScale="85000" lnSpcReduction="10000"/>
          </a:bodyPr>
          <a:lstStyle/>
          <a:p>
            <a:r>
              <a:rPr lang="en-US" dirty="0" smtClean="0"/>
              <a:t>2021 IRC (re-organization of flashing for fenestration):</a:t>
            </a:r>
          </a:p>
          <a:p>
            <a:pPr marL="457200" lvl="1" indent="0">
              <a:buNone/>
            </a:pPr>
            <a:endParaRPr lang="en-US" b="1" dirty="0" smtClean="0"/>
          </a:p>
          <a:p>
            <a:pPr marL="457200" lvl="1" indent="0">
              <a:buNone/>
            </a:pPr>
            <a:r>
              <a:rPr lang="en-US" b="1" dirty="0" smtClean="0"/>
              <a:t>R703.4.1 </a:t>
            </a:r>
            <a:r>
              <a:rPr lang="en-US" b="1" dirty="0"/>
              <a:t>Flashing installation at exterior window and door openings. </a:t>
            </a:r>
            <a:r>
              <a:rPr lang="en-US" dirty="0"/>
              <a:t>Flashing at exterior window and door openings shall extend to the surface of the exterior wall finish or to the water-resistive barrier complying with Section 703.2 for subsequent drainage. Mechanically attached flexible flashings shall comply with AAMA 712. Flashing at exterior window and door openings shall be installed in accordance with one or more of the following:</a:t>
            </a:r>
          </a:p>
          <a:p>
            <a:pPr marL="457200" lvl="1" indent="0">
              <a:buNone/>
            </a:pPr>
            <a:r>
              <a:rPr lang="en-US" dirty="0"/>
              <a:t> </a:t>
            </a:r>
          </a:p>
          <a:p>
            <a:pPr marL="971550" lvl="1" indent="-514350">
              <a:buFont typeface="+mj-lt"/>
              <a:buAutoNum type="arabicPeriod"/>
            </a:pPr>
            <a:r>
              <a:rPr lang="en-US" dirty="0"/>
              <a:t>The fenestration manufacturer’s installation and flashing instructions, or for applications not addressed in the fenestration manufacturer’s instructions, in accordance with the flashing manufacturer’s instructions. Where flashing instructions or details are not provided, pan flashing shall be installed at the sill of exterior window and door openings. Pan flashing shall be sealed or sloped in such a manner as to direct water to the surface of the exterior wall finish or to the water resistive barrier for subsequent drainage. Openings using pan flashing shall incorporate flashing or protection at the head and sides.</a:t>
            </a:r>
          </a:p>
          <a:p>
            <a:pPr marL="971550" lvl="1" indent="-514350">
              <a:buFont typeface="+mj-lt"/>
              <a:buAutoNum type="arabicPeriod"/>
            </a:pPr>
            <a:r>
              <a:rPr lang="en-US" dirty="0"/>
              <a:t>In accordance with the flashing design or method of a registered design professional. </a:t>
            </a:r>
          </a:p>
          <a:p>
            <a:pPr marL="971550" lvl="1" indent="-514350">
              <a:buFont typeface="+mj-lt"/>
              <a:buAutoNum type="arabicPeriod"/>
            </a:pPr>
            <a:r>
              <a:rPr lang="en-US" dirty="0"/>
              <a:t>In accordance with other approved methods.</a:t>
            </a:r>
          </a:p>
          <a:p>
            <a:pPr marL="0" indent="0">
              <a:buNone/>
            </a:pPr>
            <a:endParaRPr lang="en-US" dirty="0"/>
          </a:p>
        </p:txBody>
      </p:sp>
    </p:spTree>
    <p:extLst>
      <p:ext uri="{BB962C8B-B14F-4D97-AF65-F5344CB8AC3E}">
        <p14:creationId xmlns:p14="http://schemas.microsoft.com/office/powerpoint/2010/main" val="382077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Water-Resistive Barriers &amp; Flashing</a:t>
            </a:r>
            <a:endParaRPr lang="en-US" dirty="0"/>
          </a:p>
        </p:txBody>
      </p:sp>
      <p:sp>
        <p:nvSpPr>
          <p:cNvPr id="3" name="Content Placeholder 2"/>
          <p:cNvSpPr>
            <a:spLocks noGrp="1"/>
          </p:cNvSpPr>
          <p:nvPr>
            <p:ph idx="1"/>
          </p:nvPr>
        </p:nvSpPr>
        <p:spPr>
          <a:xfrm>
            <a:off x="838200" y="1825625"/>
            <a:ext cx="10515600" cy="746125"/>
          </a:xfrm>
        </p:spPr>
        <p:txBody>
          <a:bodyPr/>
          <a:lstStyle/>
          <a:p>
            <a:r>
              <a:rPr lang="en-US" dirty="0" smtClean="0"/>
              <a:t>2021 IBC (clarification that flashing to WRB is permissible):</a:t>
            </a:r>
          </a:p>
          <a:p>
            <a:pPr marL="0" indent="0">
              <a:buNone/>
            </a:pPr>
            <a:endParaRPr lang="en-US" dirty="0"/>
          </a:p>
        </p:txBody>
      </p:sp>
      <p:pic>
        <p:nvPicPr>
          <p:cNvPr id="4" name="Picture 3"/>
          <p:cNvPicPr>
            <a:picLocks noChangeAspect="1"/>
          </p:cNvPicPr>
          <p:nvPr/>
        </p:nvPicPr>
        <p:blipFill rotWithShape="1">
          <a:blip r:embed="rId2"/>
          <a:srcRect l="20906" t="40667" r="19094" b="35833"/>
          <a:stretch/>
        </p:blipFill>
        <p:spPr>
          <a:xfrm>
            <a:off x="838200" y="2829719"/>
            <a:ext cx="10635575" cy="2343150"/>
          </a:xfrm>
          <a:prstGeom prst="rect">
            <a:avLst/>
          </a:prstGeom>
        </p:spPr>
      </p:pic>
    </p:spTree>
    <p:extLst>
      <p:ext uri="{BB962C8B-B14F-4D97-AF65-F5344CB8AC3E}">
        <p14:creationId xmlns:p14="http://schemas.microsoft.com/office/powerpoint/2010/main" val="326180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6761"/>
          </a:xfrm>
        </p:spPr>
        <p:txBody>
          <a:bodyPr/>
          <a:lstStyle/>
          <a:p>
            <a:r>
              <a:rPr lang="en-US" dirty="0" smtClean="0"/>
              <a:t>Air Barriers</a:t>
            </a:r>
            <a:endParaRPr lang="en-US" dirty="0"/>
          </a:p>
        </p:txBody>
      </p:sp>
      <p:sp>
        <p:nvSpPr>
          <p:cNvPr id="3" name="Content Placeholder 2"/>
          <p:cNvSpPr>
            <a:spLocks noGrp="1"/>
          </p:cNvSpPr>
          <p:nvPr>
            <p:ph idx="1"/>
          </p:nvPr>
        </p:nvSpPr>
        <p:spPr>
          <a:xfrm>
            <a:off x="786263" y="1539875"/>
            <a:ext cx="8003407" cy="4807066"/>
          </a:xfrm>
        </p:spPr>
        <p:txBody>
          <a:bodyPr>
            <a:normAutofit/>
          </a:bodyPr>
          <a:lstStyle/>
          <a:p>
            <a:r>
              <a:rPr lang="en-US" dirty="0" smtClean="0"/>
              <a:t>Air leakage can introduce moist air into assemblies increasing the likelihood of at least localized moisture problems</a:t>
            </a:r>
          </a:p>
          <a:p>
            <a:pPr lvl="1"/>
            <a:r>
              <a:rPr lang="en-US" dirty="0" smtClean="0"/>
              <a:t>Similar to flashing defects resulting in a localized rain water leaks that typically cause localized moisture problems</a:t>
            </a:r>
          </a:p>
          <a:p>
            <a:r>
              <a:rPr lang="en-US" dirty="0" smtClean="0"/>
              <a:t>Air leakage, under the right circumstances, can help an assembly dry out, but this is unreliable, cuts both ways.</a:t>
            </a:r>
          </a:p>
          <a:p>
            <a:r>
              <a:rPr lang="en-US" dirty="0" smtClean="0"/>
              <a:t>It is better to prevent wetting by controlling water and air leaks.</a:t>
            </a:r>
          </a:p>
        </p:txBody>
      </p:sp>
      <p:pic>
        <p:nvPicPr>
          <p:cNvPr id="4" name="Picture 3">
            <a:extLst>
              <a:ext uri="{FF2B5EF4-FFF2-40B4-BE49-F238E27FC236}">
                <a16:creationId xmlns:a16="http://schemas.microsoft.com/office/drawing/2014/main" id="{DBB1B646-516E-4F8F-9C0D-ADCEE8636B8F}"/>
              </a:ext>
            </a:extLst>
          </p:cNvPr>
          <p:cNvPicPr>
            <a:picLocks noChangeAspect="1"/>
          </p:cNvPicPr>
          <p:nvPr/>
        </p:nvPicPr>
        <p:blipFill>
          <a:blip r:embed="rId2"/>
          <a:stretch>
            <a:fillRect/>
          </a:stretch>
        </p:blipFill>
        <p:spPr>
          <a:xfrm>
            <a:off x="9292590" y="365125"/>
            <a:ext cx="2327879" cy="3103840"/>
          </a:xfrm>
          <a:prstGeom prst="rect">
            <a:avLst/>
          </a:prstGeom>
        </p:spPr>
      </p:pic>
      <p:pic>
        <p:nvPicPr>
          <p:cNvPr id="5" name="Picture 4">
            <a:extLst>
              <a:ext uri="{FF2B5EF4-FFF2-40B4-BE49-F238E27FC236}">
                <a16:creationId xmlns:a16="http://schemas.microsoft.com/office/drawing/2014/main" id="{92B25934-3452-4E2F-8F0D-2886AA00C4B1}"/>
              </a:ext>
            </a:extLst>
          </p:cNvPr>
          <p:cNvPicPr>
            <a:picLocks noChangeAspect="1"/>
          </p:cNvPicPr>
          <p:nvPr/>
        </p:nvPicPr>
        <p:blipFill>
          <a:blip r:embed="rId3"/>
          <a:stretch>
            <a:fillRect/>
          </a:stretch>
        </p:blipFill>
        <p:spPr>
          <a:xfrm>
            <a:off x="9292590" y="3566954"/>
            <a:ext cx="2327879" cy="3103838"/>
          </a:xfrm>
          <a:prstGeom prst="rect">
            <a:avLst/>
          </a:prstGeom>
        </p:spPr>
      </p:pic>
    </p:spTree>
    <p:extLst>
      <p:ext uri="{BB962C8B-B14F-4D97-AF65-F5344CB8AC3E}">
        <p14:creationId xmlns:p14="http://schemas.microsoft.com/office/powerpoint/2010/main" val="310080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Barriers</a:t>
            </a:r>
            <a:endParaRPr lang="en-US" dirty="0"/>
          </a:p>
        </p:txBody>
      </p:sp>
      <p:sp>
        <p:nvSpPr>
          <p:cNvPr id="3" name="Content Placeholder 2"/>
          <p:cNvSpPr>
            <a:spLocks noGrp="1"/>
          </p:cNvSpPr>
          <p:nvPr>
            <p:ph idx="1"/>
          </p:nvPr>
        </p:nvSpPr>
        <p:spPr>
          <a:xfrm>
            <a:off x="838200" y="1825625"/>
            <a:ext cx="5925672" cy="4351338"/>
          </a:xfrm>
        </p:spPr>
        <p:txBody>
          <a:bodyPr>
            <a:normAutofit/>
          </a:bodyPr>
          <a:lstStyle/>
          <a:p>
            <a:r>
              <a:rPr lang="en-US" dirty="0"/>
              <a:t>Air barrier system installation requirements and whole building air leakage testing requirements are found in the energy code.</a:t>
            </a:r>
          </a:p>
          <a:p>
            <a:pPr lvl="1"/>
            <a:r>
              <a:rPr lang="en-US" dirty="0"/>
              <a:t>Blower door tests are only required for one- and two-family homes, but 2021 IECC is expected to require it for some commercial buildings</a:t>
            </a:r>
          </a:p>
          <a:p>
            <a:r>
              <a:rPr lang="en-US" dirty="0" smtClean="0"/>
              <a:t>There is no mention of air barriers in the building code from a moisture control perspective.</a:t>
            </a:r>
          </a:p>
        </p:txBody>
      </p:sp>
      <p:pic>
        <p:nvPicPr>
          <p:cNvPr id="4" name="Picture 3"/>
          <p:cNvPicPr>
            <a:picLocks noChangeAspect="1"/>
          </p:cNvPicPr>
          <p:nvPr/>
        </p:nvPicPr>
        <p:blipFill>
          <a:blip r:embed="rId2"/>
          <a:stretch>
            <a:fillRect/>
          </a:stretch>
        </p:blipFill>
        <p:spPr>
          <a:xfrm>
            <a:off x="6678706" y="646420"/>
            <a:ext cx="5087857" cy="5583544"/>
          </a:xfrm>
          <a:prstGeom prst="rect">
            <a:avLst/>
          </a:prstGeom>
        </p:spPr>
      </p:pic>
    </p:spTree>
    <p:extLst>
      <p:ext uri="{BB962C8B-B14F-4D97-AF65-F5344CB8AC3E}">
        <p14:creationId xmlns:p14="http://schemas.microsoft.com/office/powerpoint/2010/main" val="400062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Barriers</a:t>
            </a:r>
            <a:endParaRPr lang="en-US" dirty="0"/>
          </a:p>
        </p:txBody>
      </p:sp>
      <p:sp>
        <p:nvSpPr>
          <p:cNvPr id="3" name="Content Placeholder 2"/>
          <p:cNvSpPr>
            <a:spLocks noGrp="1"/>
          </p:cNvSpPr>
          <p:nvPr>
            <p:ph idx="1"/>
          </p:nvPr>
        </p:nvSpPr>
        <p:spPr>
          <a:xfrm>
            <a:off x="838200" y="1608455"/>
            <a:ext cx="10515600" cy="4586157"/>
          </a:xfrm>
        </p:spPr>
        <p:txBody>
          <a:bodyPr>
            <a:normAutofit/>
          </a:bodyPr>
          <a:lstStyle/>
          <a:p>
            <a:r>
              <a:rPr lang="en-US" dirty="0" smtClean="0"/>
              <a:t>One proposal attempted to make the link between air-barriers and moisture control, but was not approved for the 2021 I-codes:</a:t>
            </a:r>
          </a:p>
          <a:p>
            <a:pPr marL="457200" lvl="1" indent="0">
              <a:buNone/>
            </a:pPr>
            <a:endParaRPr lang="en-US" b="1" dirty="0" smtClean="0"/>
          </a:p>
          <a:p>
            <a:pPr marL="457200" lvl="1" indent="0">
              <a:buNone/>
            </a:pPr>
            <a:r>
              <a:rPr lang="en-US" b="1" dirty="0" smtClean="0"/>
              <a:t>702.7.4 </a:t>
            </a:r>
            <a:r>
              <a:rPr lang="en-US" b="1" dirty="0"/>
              <a:t>Installation. </a:t>
            </a:r>
            <a:r>
              <a:rPr lang="en-US" dirty="0"/>
              <a:t>Vapor retarders shall be installed in accordance with the manufacturer’s instructions or an approved design. The vapor retarder shall be installed as an air barrier or in conjunction with an air barrier</a:t>
            </a:r>
            <a:r>
              <a:rPr lang="en-US" dirty="0" smtClean="0"/>
              <a:t>.</a:t>
            </a:r>
          </a:p>
          <a:p>
            <a:pPr marL="457200" lvl="1" indent="0">
              <a:buNone/>
            </a:pPr>
            <a:endParaRPr lang="en-US" dirty="0"/>
          </a:p>
          <a:p>
            <a:r>
              <a:rPr lang="en-US" dirty="0" smtClean="0"/>
              <a:t>Vapor retarders work on the principle of controlling vapor diffusion; if they are “flanked” by air movement through the assembly the vapor retarder is bypassed or at least rendered less effective.</a:t>
            </a:r>
            <a:endParaRPr lang="en-US" dirty="0"/>
          </a:p>
        </p:txBody>
      </p:sp>
    </p:spTree>
    <p:extLst>
      <p:ext uri="{BB962C8B-B14F-4D97-AF65-F5344CB8AC3E}">
        <p14:creationId xmlns:p14="http://schemas.microsoft.com/office/powerpoint/2010/main" val="2250529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Claddings</a:t>
            </a:r>
            <a:endParaRPr lang="en-US" dirty="0"/>
          </a:p>
        </p:txBody>
      </p:sp>
      <p:sp>
        <p:nvSpPr>
          <p:cNvPr id="3" name="Content Placeholder 2"/>
          <p:cNvSpPr>
            <a:spLocks noGrp="1"/>
          </p:cNvSpPr>
          <p:nvPr>
            <p:ph idx="1"/>
          </p:nvPr>
        </p:nvSpPr>
        <p:spPr>
          <a:xfrm>
            <a:off x="628469" y="1565910"/>
            <a:ext cx="6570189" cy="4656773"/>
          </a:xfrm>
        </p:spPr>
        <p:txBody>
          <a:bodyPr>
            <a:normAutofit fontScale="92500"/>
          </a:bodyPr>
          <a:lstStyle/>
          <a:p>
            <a:r>
              <a:rPr lang="en-US" dirty="0" smtClean="0"/>
              <a:t>Reservoir claddings include PC stucco and adhered veneers </a:t>
            </a:r>
          </a:p>
          <a:p>
            <a:r>
              <a:rPr lang="en-US" dirty="0" smtClean="0"/>
              <a:t>Inward vapor drives during summer, especially when solar-driven after rainfall and with </a:t>
            </a:r>
            <a:r>
              <a:rPr lang="en-US" dirty="0" err="1" smtClean="0"/>
              <a:t>AC’d</a:t>
            </a:r>
            <a:r>
              <a:rPr lang="en-US" dirty="0" smtClean="0"/>
              <a:t> buildings, can result in significant wetting of:</a:t>
            </a:r>
          </a:p>
          <a:p>
            <a:pPr lvl="1"/>
            <a:r>
              <a:rPr lang="en-US" dirty="0" smtClean="0"/>
              <a:t>exterior sheathing</a:t>
            </a:r>
          </a:p>
          <a:p>
            <a:pPr lvl="1"/>
            <a:r>
              <a:rPr lang="en-US" dirty="0" smtClean="0"/>
              <a:t>interior finish materials</a:t>
            </a:r>
          </a:p>
          <a:p>
            <a:pPr lvl="1"/>
            <a:r>
              <a:rPr lang="en-US" dirty="0" smtClean="0"/>
              <a:t>Interior vapor retarder</a:t>
            </a:r>
          </a:p>
          <a:p>
            <a:r>
              <a:rPr lang="en-US" dirty="0" smtClean="0"/>
              <a:t>If combined with inadequate outward vapor control in the winter (in colder climates), then the wall never has opportunity to dry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382" y="3679888"/>
            <a:ext cx="3210176" cy="2395472"/>
          </a:xfrm>
          <a:prstGeom prst="rect">
            <a:avLst/>
          </a:prstGeom>
        </p:spPr>
      </p:pic>
      <p:sp>
        <p:nvSpPr>
          <p:cNvPr id="5" name="TextBox 4"/>
          <p:cNvSpPr txBox="1"/>
          <p:nvPr/>
        </p:nvSpPr>
        <p:spPr>
          <a:xfrm>
            <a:off x="7949675" y="5991850"/>
            <a:ext cx="3025589" cy="461665"/>
          </a:xfrm>
          <a:prstGeom prst="rect">
            <a:avLst/>
          </a:prstGeom>
          <a:noFill/>
        </p:spPr>
        <p:txBody>
          <a:bodyPr wrap="square" rtlCol="0">
            <a:spAutoFit/>
          </a:bodyPr>
          <a:lstStyle/>
          <a:p>
            <a:r>
              <a:rPr lang="en-US" sz="1200" dirty="0" smtClean="0">
                <a:hlinkClick r:id="rId3"/>
              </a:rPr>
              <a:t>http</a:t>
            </a:r>
            <a:r>
              <a:rPr lang="en-US" sz="1200" dirty="0">
                <a:hlinkClick r:id="rId3"/>
              </a:rPr>
              <a:t>://</a:t>
            </a:r>
            <a:r>
              <a:rPr lang="en-US" sz="1200" dirty="0" smtClean="0">
                <a:hlinkClick r:id="rId3"/>
              </a:rPr>
              <a:t>www.greenbuildingadvisor.com/blogs/dept/musings/all-about-wall-rot</a:t>
            </a:r>
            <a:r>
              <a:rPr lang="en-US" sz="1200" dirty="0" smtClean="0"/>
              <a:t> </a:t>
            </a:r>
            <a:endParaRPr lang="en-US" sz="1200" dirty="0"/>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l="24374" t="42223" r="39375" b="14444"/>
          <a:stretch>
            <a:fillRect/>
          </a:stretch>
        </p:blipFill>
        <p:spPr bwMode="auto">
          <a:xfrm>
            <a:off x="7198658" y="545805"/>
            <a:ext cx="4442280" cy="298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785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594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Claddings</a:t>
            </a:r>
            <a:endParaRPr lang="en-US" dirty="0"/>
          </a:p>
        </p:txBody>
      </p:sp>
      <p:sp>
        <p:nvSpPr>
          <p:cNvPr id="3" name="Content Placeholder 2"/>
          <p:cNvSpPr>
            <a:spLocks noGrp="1"/>
          </p:cNvSpPr>
          <p:nvPr>
            <p:ph idx="1"/>
          </p:nvPr>
        </p:nvSpPr>
        <p:spPr>
          <a:xfrm>
            <a:off x="838200" y="1554480"/>
            <a:ext cx="10515600" cy="3749039"/>
          </a:xfrm>
        </p:spPr>
        <p:txBody>
          <a:bodyPr/>
          <a:lstStyle/>
          <a:p>
            <a:r>
              <a:rPr lang="en-US" dirty="0" smtClean="0"/>
              <a:t>The 2021 IBC and IRC significantly upgrade and clarify stucco WRB and drainage requirements to protect against inward vapor movement:</a:t>
            </a:r>
          </a:p>
          <a:p>
            <a:pPr marL="457200" lvl="1" indent="0">
              <a:buNone/>
            </a:pPr>
            <a:endParaRPr lang="en-US" b="1" dirty="0" smtClean="0"/>
          </a:p>
          <a:p>
            <a:pPr marL="457200" lvl="1" indent="0">
              <a:buNone/>
            </a:pPr>
            <a:r>
              <a:rPr lang="en-US" b="1" dirty="0" smtClean="0"/>
              <a:t>2510.6 </a:t>
            </a:r>
            <a:r>
              <a:rPr lang="en-US" b="1" dirty="0"/>
              <a:t>Water-resistive barriers. </a:t>
            </a:r>
            <a:r>
              <a:rPr lang="en-US" dirty="0"/>
              <a:t>Water-resistive barriers shall be installed as required in Section 1403.2 and, where applied over wood-based sheathing, shall comply with Section 2510.6.1 or Section 2510.6.2. </a:t>
            </a:r>
          </a:p>
        </p:txBody>
      </p:sp>
    </p:spTree>
    <p:extLst>
      <p:ext uri="{BB962C8B-B14F-4D97-AF65-F5344CB8AC3E}">
        <p14:creationId xmlns:p14="http://schemas.microsoft.com/office/powerpoint/2010/main" val="3837806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 y="352741"/>
            <a:ext cx="10515600" cy="1325563"/>
          </a:xfrm>
        </p:spPr>
        <p:txBody>
          <a:bodyPr/>
          <a:lstStyle/>
          <a:p>
            <a:r>
              <a:rPr lang="en-US" dirty="0" smtClean="0"/>
              <a:t>Reservoir Claddings</a:t>
            </a:r>
            <a:endParaRPr lang="en-US" dirty="0"/>
          </a:p>
        </p:txBody>
      </p:sp>
      <p:sp>
        <p:nvSpPr>
          <p:cNvPr id="3" name="Content Placeholder 2"/>
          <p:cNvSpPr>
            <a:spLocks noGrp="1"/>
          </p:cNvSpPr>
          <p:nvPr>
            <p:ph idx="1"/>
          </p:nvPr>
        </p:nvSpPr>
        <p:spPr>
          <a:xfrm>
            <a:off x="838200" y="1690689"/>
            <a:ext cx="6739890" cy="1669732"/>
          </a:xfrm>
        </p:spPr>
        <p:txBody>
          <a:bodyPr>
            <a:normAutofit/>
          </a:bodyPr>
          <a:lstStyle/>
          <a:p>
            <a:r>
              <a:rPr lang="en-US" dirty="0" smtClean="0"/>
              <a:t>For “dry” climate regions, the traditional practice of two layers of 10-min Grade D paper or  one layer of 60-min Grade D paper is still permitted and further clarified:</a:t>
            </a:r>
          </a:p>
        </p:txBody>
      </p:sp>
      <p:pic>
        <p:nvPicPr>
          <p:cNvPr id="4" name="image16.png"/>
          <p:cNvPicPr/>
          <p:nvPr/>
        </p:nvPicPr>
        <p:blipFill>
          <a:blip r:embed="rId2"/>
          <a:srcRect/>
          <a:stretch>
            <a:fillRect/>
          </a:stretch>
        </p:blipFill>
        <p:spPr>
          <a:xfrm>
            <a:off x="7886700" y="1017271"/>
            <a:ext cx="3957694" cy="2434870"/>
          </a:xfrm>
          <a:prstGeom prst="rect">
            <a:avLst/>
          </a:prstGeom>
          <a:ln/>
        </p:spPr>
      </p:pic>
      <p:sp>
        <p:nvSpPr>
          <p:cNvPr id="5" name="TextBox 4"/>
          <p:cNvSpPr txBox="1"/>
          <p:nvPr/>
        </p:nvSpPr>
        <p:spPr>
          <a:xfrm>
            <a:off x="452836" y="3604379"/>
            <a:ext cx="11391558" cy="3139321"/>
          </a:xfrm>
          <a:prstGeom prst="rect">
            <a:avLst/>
          </a:prstGeom>
          <a:noFill/>
        </p:spPr>
        <p:txBody>
          <a:bodyPr wrap="square" rtlCol="0">
            <a:spAutoFit/>
          </a:bodyPr>
          <a:lstStyle/>
          <a:p>
            <a:pPr lvl="1"/>
            <a:r>
              <a:rPr lang="en-US" b="1" dirty="0"/>
              <a:t>2510.6.1 Dry climates. </a:t>
            </a:r>
            <a:r>
              <a:rPr lang="en-US" dirty="0"/>
              <a:t>One of the following shall apply for dry (B) climate zones:</a:t>
            </a:r>
          </a:p>
          <a:p>
            <a:pPr marL="914400" lvl="1" indent="-457200">
              <a:buFont typeface="+mj-lt"/>
              <a:buAutoNum type="arabicPeriod"/>
            </a:pPr>
            <a:r>
              <a:rPr lang="en-US" dirty="0"/>
              <a:t>The water-resistive barrier shall be two layers of 10-minute Grade D paper or have a water resistance equal to or greater than two layers of water-resistive barrier complying with ASTM E2556, Type I. The individual layers shall be installed independently such that each layer provides a separate continuous plane and any flashing, installed in accordance with Section 1404.4 and intended to drain to the water-resistive barrier, is directed between the layers.</a:t>
            </a:r>
          </a:p>
          <a:p>
            <a:pPr marL="914400" lvl="1" indent="-457200">
              <a:buFont typeface="+mj-lt"/>
              <a:buAutoNum type="arabicPeriod"/>
            </a:pPr>
            <a:r>
              <a:rPr lang="en-US" dirty="0"/>
              <a:t>The water-resistive barrier shall be 60-minute Grade D paper or have a water resistance equal to or greater than one layer of water-resistive barrier complying with ASTM E2556, Type II. The water-resistive barrier shall be separated from the stucco by a layer of foam plastic insulating sheathing or other non-water absorbing layer.</a:t>
            </a:r>
          </a:p>
          <a:p>
            <a:endParaRPr lang="en-US" dirty="0"/>
          </a:p>
        </p:txBody>
      </p:sp>
      <p:sp>
        <p:nvSpPr>
          <p:cNvPr id="6" name="Down Arrow 5"/>
          <p:cNvSpPr/>
          <p:nvPr/>
        </p:nvSpPr>
        <p:spPr>
          <a:xfrm>
            <a:off x="8515350" y="592611"/>
            <a:ext cx="484632" cy="4229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337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Claddings</a:t>
            </a:r>
            <a:endParaRPr lang="en-US" dirty="0"/>
          </a:p>
        </p:txBody>
      </p:sp>
      <p:sp>
        <p:nvSpPr>
          <p:cNvPr id="3" name="Content Placeholder 2"/>
          <p:cNvSpPr>
            <a:spLocks noGrp="1"/>
          </p:cNvSpPr>
          <p:nvPr>
            <p:ph idx="1"/>
          </p:nvPr>
        </p:nvSpPr>
        <p:spPr>
          <a:xfrm>
            <a:off x="838200" y="1825625"/>
            <a:ext cx="6865620" cy="1260475"/>
          </a:xfrm>
        </p:spPr>
        <p:txBody>
          <a:bodyPr>
            <a:normAutofit/>
          </a:bodyPr>
          <a:lstStyle/>
          <a:p>
            <a:r>
              <a:rPr lang="en-US" dirty="0" smtClean="0"/>
              <a:t>In “moist” or “marine” climate regions, a drainage gap or minimum drainage efficiency is a required enhancement: </a:t>
            </a:r>
          </a:p>
        </p:txBody>
      </p:sp>
      <p:pic>
        <p:nvPicPr>
          <p:cNvPr id="4" name="image16.png"/>
          <p:cNvPicPr/>
          <p:nvPr/>
        </p:nvPicPr>
        <p:blipFill>
          <a:blip r:embed="rId2"/>
          <a:srcRect/>
          <a:stretch>
            <a:fillRect/>
          </a:stretch>
        </p:blipFill>
        <p:spPr>
          <a:xfrm>
            <a:off x="7886700" y="1017271"/>
            <a:ext cx="3957694" cy="2434870"/>
          </a:xfrm>
          <a:prstGeom prst="rect">
            <a:avLst/>
          </a:prstGeom>
          <a:ln/>
        </p:spPr>
      </p:pic>
      <p:sp>
        <p:nvSpPr>
          <p:cNvPr id="5" name="TextBox 4"/>
          <p:cNvSpPr txBox="1"/>
          <p:nvPr/>
        </p:nvSpPr>
        <p:spPr>
          <a:xfrm>
            <a:off x="838200" y="3916334"/>
            <a:ext cx="9723120" cy="2308324"/>
          </a:xfrm>
          <a:prstGeom prst="rect">
            <a:avLst/>
          </a:prstGeom>
          <a:noFill/>
        </p:spPr>
        <p:txBody>
          <a:bodyPr wrap="square" rtlCol="0">
            <a:spAutoFit/>
          </a:bodyPr>
          <a:lstStyle/>
          <a:p>
            <a:pPr lvl="1"/>
            <a:r>
              <a:rPr lang="en-US" b="1" dirty="0"/>
              <a:t>2510.6.2 Moist or marine climates. </a:t>
            </a:r>
            <a:r>
              <a:rPr lang="en-US" dirty="0"/>
              <a:t>In moist (A) or marine (C) climate zones, water-resistive barrier shall comply with of one of the following:</a:t>
            </a:r>
          </a:p>
          <a:p>
            <a:pPr marL="914400" lvl="1" indent="-457200">
              <a:buFont typeface="+mj-lt"/>
              <a:buAutoNum type="arabicPeriod"/>
            </a:pPr>
            <a:r>
              <a:rPr lang="en-US" dirty="0"/>
              <a:t>In addition to complying with Item 1 or 2 of Section 2510.6.1, a minimum 3/16 inch (4.8 mm) space shall be added to the exterior side of the water-resistive barrier.</a:t>
            </a:r>
          </a:p>
          <a:p>
            <a:pPr marL="914400" lvl="1" indent="-457200">
              <a:buFont typeface="+mj-lt"/>
              <a:buAutoNum type="arabicPeriod"/>
            </a:pPr>
            <a:r>
              <a:rPr lang="en-US" dirty="0"/>
              <a:t>In addition to complying with Item 2 of Section 2510.6.1, a space with a minimum drainage efficiency of 90% as measured in accordance with ASTM E2273 or Annex A2 of ASTM E2925 is added to the exterior side of the water-resistive barrier.</a:t>
            </a:r>
          </a:p>
          <a:p>
            <a:endParaRPr lang="en-US" dirty="0"/>
          </a:p>
        </p:txBody>
      </p:sp>
      <p:sp>
        <p:nvSpPr>
          <p:cNvPr id="6" name="Down Arrow 5"/>
          <p:cNvSpPr/>
          <p:nvPr/>
        </p:nvSpPr>
        <p:spPr>
          <a:xfrm>
            <a:off x="10319004" y="568005"/>
            <a:ext cx="484632" cy="434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7886700" y="593566"/>
            <a:ext cx="484632" cy="434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76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Claddings</a:t>
            </a:r>
            <a:endParaRPr lang="en-US" dirty="0"/>
          </a:p>
        </p:txBody>
      </p:sp>
      <p:sp>
        <p:nvSpPr>
          <p:cNvPr id="3" name="Content Placeholder 2"/>
          <p:cNvSpPr>
            <a:spLocks noGrp="1"/>
          </p:cNvSpPr>
          <p:nvPr>
            <p:ph idx="1"/>
          </p:nvPr>
        </p:nvSpPr>
        <p:spPr>
          <a:xfrm>
            <a:off x="797859" y="1565648"/>
            <a:ext cx="4365812" cy="478305"/>
          </a:xfrm>
        </p:spPr>
        <p:txBody>
          <a:bodyPr>
            <a:normAutofit/>
          </a:bodyPr>
          <a:lstStyle/>
          <a:p>
            <a:r>
              <a:rPr lang="en-US" dirty="0" smtClean="0"/>
              <a:t>Example Applications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330" y="2476499"/>
            <a:ext cx="4670612" cy="35029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617" y="1308847"/>
            <a:ext cx="3543300" cy="4724400"/>
          </a:xfrm>
          <a:prstGeom prst="rect">
            <a:avLst/>
          </a:prstGeom>
        </p:spPr>
      </p:pic>
    </p:spTree>
    <p:extLst>
      <p:ext uri="{BB962C8B-B14F-4D97-AF65-F5344CB8AC3E}">
        <p14:creationId xmlns:p14="http://schemas.microsoft.com/office/powerpoint/2010/main" val="3036710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Retarders</a:t>
            </a:r>
            <a:endParaRPr lang="en-US" dirty="0"/>
          </a:p>
        </p:txBody>
      </p:sp>
      <p:sp>
        <p:nvSpPr>
          <p:cNvPr id="3" name="Content Placeholder 2"/>
          <p:cNvSpPr>
            <a:spLocks noGrp="1"/>
          </p:cNvSpPr>
          <p:nvPr>
            <p:ph idx="1"/>
          </p:nvPr>
        </p:nvSpPr>
        <p:spPr>
          <a:xfrm>
            <a:off x="838200" y="1825625"/>
            <a:ext cx="10515600" cy="4534834"/>
          </a:xfrm>
        </p:spPr>
        <p:txBody>
          <a:bodyPr>
            <a:normAutofit fontScale="92500"/>
          </a:bodyPr>
          <a:lstStyle/>
          <a:p>
            <a:r>
              <a:rPr lang="en-US" dirty="0" smtClean="0"/>
              <a:t>Water vapor diffusion is the movement of water vapor through the layers of an assembly due to vapor pressure differentials caused by indoor air temperature and humidity and outdoor air temperature and humidity.</a:t>
            </a:r>
          </a:p>
          <a:p>
            <a:pPr lvl="1"/>
            <a:r>
              <a:rPr lang="en-US" dirty="0" smtClean="0"/>
              <a:t>It’s direction changes seasonally (winter vs. summer)</a:t>
            </a:r>
          </a:p>
          <a:p>
            <a:pPr lvl="1"/>
            <a:r>
              <a:rPr lang="en-US" dirty="0" smtClean="0"/>
              <a:t>It’s affect on an assembly depends on the vapor </a:t>
            </a:r>
            <a:r>
              <a:rPr lang="en-US" dirty="0" err="1" smtClean="0"/>
              <a:t>permeance</a:t>
            </a:r>
            <a:r>
              <a:rPr lang="en-US" dirty="0" smtClean="0"/>
              <a:t> of all material layers</a:t>
            </a:r>
          </a:p>
          <a:p>
            <a:pPr lvl="1"/>
            <a:r>
              <a:rPr lang="en-US" dirty="0" smtClean="0"/>
              <a:t>It’s affect depends on the temperatures within the assembly </a:t>
            </a:r>
          </a:p>
          <a:p>
            <a:r>
              <a:rPr lang="en-US" dirty="0" smtClean="0"/>
              <a:t>The old “rules of thumb” that only address a designated interior vapor retarder layer are incomplete and unreliable. </a:t>
            </a:r>
          </a:p>
          <a:p>
            <a:r>
              <a:rPr lang="en-US" dirty="0" smtClean="0"/>
              <a:t>SOLUTION:  Codes must be updated to give more complete guidance.</a:t>
            </a:r>
          </a:p>
          <a:p>
            <a:r>
              <a:rPr lang="en-US" dirty="0" smtClean="0"/>
              <a:t>WHY? It affects the whole assembly area, not just localized.  It controls or balances both wetting and drying effects in all seasons. </a:t>
            </a:r>
            <a:endParaRPr lang="en-US" dirty="0"/>
          </a:p>
        </p:txBody>
      </p:sp>
    </p:spTree>
    <p:extLst>
      <p:ext uri="{BB962C8B-B14F-4D97-AF65-F5344CB8AC3E}">
        <p14:creationId xmlns:p14="http://schemas.microsoft.com/office/powerpoint/2010/main" val="241849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949"/>
            <a:ext cx="10515600" cy="1325563"/>
          </a:xfrm>
        </p:spPr>
        <p:txBody>
          <a:bodyPr/>
          <a:lstStyle/>
          <a:p>
            <a:r>
              <a:rPr lang="en-US" dirty="0" smtClean="0"/>
              <a:t>Vapor Control Principles</a:t>
            </a:r>
            <a:endParaRPr lang="en-US" dirty="0"/>
          </a:p>
        </p:txBody>
      </p:sp>
      <p:sp>
        <p:nvSpPr>
          <p:cNvPr id="3" name="Content Placeholder 2"/>
          <p:cNvSpPr>
            <a:spLocks noGrp="1"/>
          </p:cNvSpPr>
          <p:nvPr>
            <p:ph idx="1"/>
          </p:nvPr>
        </p:nvSpPr>
        <p:spPr>
          <a:xfrm>
            <a:off x="838200" y="1492625"/>
            <a:ext cx="10515600" cy="1277470"/>
          </a:xfrm>
        </p:spPr>
        <p:txBody>
          <a:bodyPr/>
          <a:lstStyle/>
          <a:p>
            <a:r>
              <a:rPr lang="en-US" dirty="0" smtClean="0"/>
              <a:t>Two approaches to control water vapor:</a:t>
            </a:r>
          </a:p>
          <a:p>
            <a:pPr lvl="1"/>
            <a:r>
              <a:rPr lang="en-US" dirty="0" err="1" smtClean="0"/>
              <a:t>Permeance</a:t>
            </a:r>
            <a:r>
              <a:rPr lang="en-US" dirty="0"/>
              <a:t> </a:t>
            </a:r>
            <a:r>
              <a:rPr lang="en-US" dirty="0" smtClean="0"/>
              <a:t>Controlled Design (</a:t>
            </a:r>
            <a:r>
              <a:rPr lang="en-US" dirty="0" err="1" smtClean="0"/>
              <a:t>permeance</a:t>
            </a:r>
            <a:r>
              <a:rPr lang="en-US" dirty="0" smtClean="0"/>
              <a:t> ratio)</a:t>
            </a:r>
          </a:p>
          <a:p>
            <a:pPr lvl="1"/>
            <a:r>
              <a:rPr lang="en-US" dirty="0" smtClean="0"/>
              <a:t>Temperature Controlled Design (insulation ratio, IR = Re/</a:t>
            </a:r>
            <a:r>
              <a:rPr lang="en-US" dirty="0" err="1" smtClean="0"/>
              <a:t>Ri</a:t>
            </a:r>
            <a:r>
              <a:rPr lang="en-US" dirty="0" smtClean="0"/>
              <a:t>)</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068" y="2873232"/>
            <a:ext cx="7463023" cy="352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187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Ratio</a:t>
            </a:r>
            <a:br>
              <a:rPr lang="en-US" dirty="0"/>
            </a:br>
            <a:r>
              <a:rPr lang="en-US" dirty="0"/>
              <a:t>(basis of 2021 IBC and IRC)</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694" y="1898292"/>
            <a:ext cx="6237192" cy="41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1405" r="632" b="24342"/>
          <a:stretch/>
        </p:blipFill>
        <p:spPr bwMode="auto">
          <a:xfrm>
            <a:off x="7903188" y="2421255"/>
            <a:ext cx="3589565" cy="33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87748" y="6158120"/>
            <a:ext cx="6134115" cy="400110"/>
          </a:xfrm>
          <a:prstGeom prst="rect">
            <a:avLst/>
          </a:prstGeom>
          <a:noFill/>
        </p:spPr>
        <p:txBody>
          <a:bodyPr wrap="none" rtlCol="0">
            <a:spAutoFit/>
          </a:bodyPr>
          <a:lstStyle/>
          <a:p>
            <a:r>
              <a:rPr lang="en-US" sz="2000" dirty="0"/>
              <a:t>Source: </a:t>
            </a:r>
            <a:r>
              <a:rPr lang="en-US" sz="2000" dirty="0">
                <a:hlinkClick r:id="rId4"/>
              </a:rPr>
              <a:t>http://www.appliedbuildingtech.com/rr/1410-03</a:t>
            </a:r>
            <a:endParaRPr lang="en-US" sz="2000" dirty="0"/>
          </a:p>
        </p:txBody>
      </p:sp>
    </p:spTree>
    <p:extLst>
      <p:ext uri="{BB962C8B-B14F-4D97-AF65-F5344CB8AC3E}">
        <p14:creationId xmlns:p14="http://schemas.microsoft.com/office/powerpoint/2010/main" val="207480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Insulation Ratio </a:t>
            </a:r>
            <a:br>
              <a:rPr lang="en-US" dirty="0"/>
            </a:br>
            <a:r>
              <a:rPr lang="en-US" dirty="0"/>
              <a:t>(basis of 2021 IRC)</a:t>
            </a:r>
          </a:p>
        </p:txBody>
      </p:sp>
      <p:pic>
        <p:nvPicPr>
          <p:cNvPr id="4" name="Picture 3"/>
          <p:cNvPicPr>
            <a:picLocks noChangeAspect="1"/>
          </p:cNvPicPr>
          <p:nvPr/>
        </p:nvPicPr>
        <p:blipFill rotWithShape="1">
          <a:blip r:embed="rId2"/>
          <a:srcRect l="19683" t="31644" r="35238" b="31301"/>
          <a:stretch/>
        </p:blipFill>
        <p:spPr>
          <a:xfrm>
            <a:off x="1157877" y="2186317"/>
            <a:ext cx="7668329" cy="3545737"/>
          </a:xfrm>
          <a:prstGeom prst="rect">
            <a:avLst/>
          </a:prstGeom>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219" r="17602" b="45747"/>
          <a:stretch/>
        </p:blipFill>
        <p:spPr bwMode="auto">
          <a:xfrm>
            <a:off x="9601200" y="2186317"/>
            <a:ext cx="1131389" cy="316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75445" y="5827573"/>
            <a:ext cx="6134115" cy="400110"/>
          </a:xfrm>
          <a:prstGeom prst="rect">
            <a:avLst/>
          </a:prstGeom>
          <a:noFill/>
        </p:spPr>
        <p:txBody>
          <a:bodyPr wrap="none" rtlCol="0">
            <a:spAutoFit/>
          </a:bodyPr>
          <a:lstStyle/>
          <a:p>
            <a:r>
              <a:rPr lang="en-US" sz="2000" dirty="0"/>
              <a:t>Source: </a:t>
            </a:r>
            <a:r>
              <a:rPr lang="en-US" sz="2000" dirty="0">
                <a:hlinkClick r:id="rId4"/>
              </a:rPr>
              <a:t>http://www.appliedbuildingtech.com/rr/1701-01</a:t>
            </a:r>
            <a:endParaRPr lang="en-US" sz="2000" dirty="0"/>
          </a:p>
        </p:txBody>
      </p:sp>
    </p:spTree>
    <p:extLst>
      <p:ext uri="{BB962C8B-B14F-4D97-AF65-F5344CB8AC3E}">
        <p14:creationId xmlns:p14="http://schemas.microsoft.com/office/powerpoint/2010/main" val="266168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Permeance</a:t>
            </a:r>
            <a:r>
              <a:rPr lang="en-US" dirty="0"/>
              <a:t> Ratio </a:t>
            </a:r>
            <a:br>
              <a:rPr lang="en-US" dirty="0"/>
            </a:br>
            <a:r>
              <a:rPr lang="en-US" dirty="0"/>
              <a:t>(not included in 2021 IRC)</a:t>
            </a:r>
          </a:p>
        </p:txBody>
      </p:sp>
      <p:pic>
        <p:nvPicPr>
          <p:cNvPr id="5" name="Picture 4"/>
          <p:cNvPicPr>
            <a:picLocks noChangeAspect="1"/>
          </p:cNvPicPr>
          <p:nvPr/>
        </p:nvPicPr>
        <p:blipFill rotWithShape="1">
          <a:blip r:embed="rId2"/>
          <a:srcRect l="22985" t="35481" r="35110" b="32914"/>
          <a:stretch/>
        </p:blipFill>
        <p:spPr>
          <a:xfrm>
            <a:off x="963930" y="2060076"/>
            <a:ext cx="7111020" cy="3016795"/>
          </a:xfrm>
          <a:prstGeom prst="rect">
            <a:avLst/>
          </a:prstGeom>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60221" b="25000"/>
          <a:stretch/>
        </p:blipFill>
        <p:spPr bwMode="auto">
          <a:xfrm>
            <a:off x="8478745" y="2060076"/>
            <a:ext cx="2968673" cy="264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604258" y="5151030"/>
            <a:ext cx="7756912" cy="830997"/>
          </a:xfrm>
          <a:prstGeom prst="rect">
            <a:avLst/>
          </a:prstGeom>
          <a:noFill/>
        </p:spPr>
        <p:txBody>
          <a:bodyPr wrap="square" rtlCol="0">
            <a:spAutoFit/>
          </a:bodyPr>
          <a:lstStyle/>
          <a:p>
            <a:r>
              <a:rPr lang="en-US" sz="2400" dirty="0"/>
              <a:t>NOTE: For use with cavity insulation only walls, or walls that have continuous insulation but inadequate insulation ratio.</a:t>
            </a:r>
          </a:p>
        </p:txBody>
      </p:sp>
      <p:sp>
        <p:nvSpPr>
          <p:cNvPr id="8" name="TextBox 7"/>
          <p:cNvSpPr txBox="1"/>
          <p:nvPr/>
        </p:nvSpPr>
        <p:spPr>
          <a:xfrm>
            <a:off x="2341155" y="6056186"/>
            <a:ext cx="6134115" cy="400110"/>
          </a:xfrm>
          <a:prstGeom prst="rect">
            <a:avLst/>
          </a:prstGeom>
          <a:noFill/>
        </p:spPr>
        <p:txBody>
          <a:bodyPr wrap="none" rtlCol="0">
            <a:spAutoFit/>
          </a:bodyPr>
          <a:lstStyle/>
          <a:p>
            <a:r>
              <a:rPr lang="en-US" sz="2000" dirty="0"/>
              <a:t>Source: </a:t>
            </a:r>
            <a:r>
              <a:rPr lang="en-US" sz="2000" dirty="0">
                <a:hlinkClick r:id="rId4"/>
              </a:rPr>
              <a:t>http://www.appliedbuildingtech.com/rr/1701-01</a:t>
            </a:r>
            <a:endParaRPr lang="en-US" sz="2000" dirty="0"/>
          </a:p>
        </p:txBody>
      </p:sp>
    </p:spTree>
    <p:extLst>
      <p:ext uri="{BB962C8B-B14F-4D97-AF65-F5344CB8AC3E}">
        <p14:creationId xmlns:p14="http://schemas.microsoft.com/office/powerpoint/2010/main" val="165708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2021 IRC and IBC Vapor Retarder Provisions</a:t>
            </a:r>
          </a:p>
        </p:txBody>
      </p:sp>
      <p:sp>
        <p:nvSpPr>
          <p:cNvPr id="3" name="Content Placeholder 2"/>
          <p:cNvSpPr>
            <a:spLocks noGrp="1"/>
          </p:cNvSpPr>
          <p:nvPr>
            <p:ph idx="1"/>
          </p:nvPr>
        </p:nvSpPr>
        <p:spPr>
          <a:xfrm>
            <a:off x="838200" y="1825625"/>
            <a:ext cx="10515600" cy="1054735"/>
          </a:xfrm>
        </p:spPr>
        <p:txBody>
          <a:bodyPr/>
          <a:lstStyle/>
          <a:p>
            <a:r>
              <a:rPr lang="en-US" dirty="0"/>
              <a:t>Based on IRC proposal RB223-19 (nearly identical for IBC) </a:t>
            </a:r>
          </a:p>
          <a:p>
            <a:r>
              <a:rPr lang="en-US" dirty="0"/>
              <a:t>First, vapor retarder classes are broadly defined</a:t>
            </a:r>
            <a:r>
              <a:rPr lang="en-US" dirty="0" smtClean="0"/>
              <a:t>…</a:t>
            </a:r>
            <a:endParaRPr lang="en-US" dirty="0"/>
          </a:p>
        </p:txBody>
      </p:sp>
      <p:pic>
        <p:nvPicPr>
          <p:cNvPr id="4" name="Picture 3"/>
          <p:cNvPicPr>
            <a:picLocks noChangeAspect="1"/>
          </p:cNvPicPr>
          <p:nvPr/>
        </p:nvPicPr>
        <p:blipFill rotWithShape="1">
          <a:blip r:embed="rId2"/>
          <a:srcRect l="18794" t="38191" r="23048" b="34494"/>
          <a:stretch/>
        </p:blipFill>
        <p:spPr>
          <a:xfrm>
            <a:off x="1122705" y="3015297"/>
            <a:ext cx="9079737" cy="2398795"/>
          </a:xfrm>
          <a:prstGeom prst="rect">
            <a:avLst/>
          </a:prstGeom>
        </p:spPr>
      </p:pic>
    </p:spTree>
    <p:extLst>
      <p:ext uri="{BB962C8B-B14F-4D97-AF65-F5344CB8AC3E}">
        <p14:creationId xmlns:p14="http://schemas.microsoft.com/office/powerpoint/2010/main" val="363862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Energy Code Advancements</a:t>
            </a:r>
          </a:p>
          <a:p>
            <a:r>
              <a:rPr lang="en-US" dirty="0" smtClean="0"/>
              <a:t>Coordinated Building Code Advancements</a:t>
            </a:r>
          </a:p>
          <a:p>
            <a:r>
              <a:rPr lang="en-US" dirty="0" smtClean="0"/>
              <a:t>Example Applications</a:t>
            </a:r>
          </a:p>
          <a:p>
            <a:r>
              <a:rPr lang="en-US" dirty="0" smtClean="0"/>
              <a:t>Conclusions &amp; Questions</a:t>
            </a:r>
          </a:p>
          <a:p>
            <a:r>
              <a:rPr lang="en-US" dirty="0" smtClean="0"/>
              <a:t>FOCUS: Above-grade exterior walls</a:t>
            </a:r>
            <a:endParaRPr lang="en-US" dirty="0"/>
          </a:p>
        </p:txBody>
      </p:sp>
    </p:spTree>
    <p:extLst>
      <p:ext uri="{BB962C8B-B14F-4D97-AF65-F5344CB8AC3E}">
        <p14:creationId xmlns:p14="http://schemas.microsoft.com/office/powerpoint/2010/main" val="1124250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2021 IRC and IBC Vapor Retarder Provisions</a:t>
            </a:r>
          </a:p>
        </p:txBody>
      </p:sp>
      <p:sp>
        <p:nvSpPr>
          <p:cNvPr id="3" name="Content Placeholder 2"/>
          <p:cNvSpPr>
            <a:spLocks noGrp="1"/>
          </p:cNvSpPr>
          <p:nvPr>
            <p:ph idx="1"/>
          </p:nvPr>
        </p:nvSpPr>
        <p:spPr>
          <a:xfrm>
            <a:off x="838200" y="1825625"/>
            <a:ext cx="10515600" cy="1237615"/>
          </a:xfrm>
        </p:spPr>
        <p:txBody>
          <a:bodyPr>
            <a:normAutofit lnSpcReduction="10000"/>
          </a:bodyPr>
          <a:lstStyle/>
          <a:p>
            <a:r>
              <a:rPr lang="en-US" dirty="0"/>
              <a:t>Second, their application by climate zone is tabulated with footnotes addressing cases where ci is used or may be necessary to help control </a:t>
            </a:r>
            <a:r>
              <a:rPr lang="en-US" dirty="0" smtClean="0"/>
              <a:t>moisture</a:t>
            </a:r>
            <a:endParaRPr lang="en-US" dirty="0"/>
          </a:p>
        </p:txBody>
      </p:sp>
      <p:pic>
        <p:nvPicPr>
          <p:cNvPr id="4" name="Picture 3"/>
          <p:cNvPicPr>
            <a:picLocks noChangeAspect="1"/>
          </p:cNvPicPr>
          <p:nvPr/>
        </p:nvPicPr>
        <p:blipFill rotWithShape="1">
          <a:blip r:embed="rId2"/>
          <a:srcRect l="18795" t="37288" r="19873" b="27269"/>
          <a:stretch/>
        </p:blipFill>
        <p:spPr>
          <a:xfrm>
            <a:off x="1636632" y="2863591"/>
            <a:ext cx="8455703" cy="2748539"/>
          </a:xfrm>
          <a:prstGeom prst="rect">
            <a:avLst/>
          </a:prstGeom>
        </p:spPr>
      </p:pic>
      <p:sp>
        <p:nvSpPr>
          <p:cNvPr id="5" name="TextBox 4"/>
          <p:cNvSpPr txBox="1"/>
          <p:nvPr/>
        </p:nvSpPr>
        <p:spPr>
          <a:xfrm>
            <a:off x="1585271" y="5726430"/>
            <a:ext cx="8558424" cy="830997"/>
          </a:xfrm>
          <a:prstGeom prst="rect">
            <a:avLst/>
          </a:prstGeom>
          <a:noFill/>
        </p:spPr>
        <p:txBody>
          <a:bodyPr wrap="square" rtlCol="0">
            <a:spAutoFit/>
          </a:bodyPr>
          <a:lstStyle/>
          <a:p>
            <a:pPr marL="228594" indent="-228594">
              <a:buClr>
                <a:schemeClr val="accent4">
                  <a:lumMod val="60000"/>
                  <a:lumOff val="40000"/>
                </a:schemeClr>
              </a:buClr>
              <a:buFont typeface="Wingdings" panose="05000000000000000000" pitchFamily="2" charset="2"/>
              <a:buChar char="§"/>
            </a:pPr>
            <a:r>
              <a:rPr lang="en-US" sz="1600" dirty="0">
                <a:solidFill>
                  <a:schemeClr val="accent3">
                    <a:lumMod val="50000"/>
                  </a:schemeClr>
                </a:solidFill>
                <a:latin typeface="Roboto Condensed Light" panose="020B0604020202020204" charset="0"/>
                <a:ea typeface="Roboto Condensed Light" panose="020B0604020202020204" charset="0"/>
              </a:rPr>
              <a:t>Footnote ‘b’ prevents double vapor barrier unless designed – generally meaning use of a Class I smart vapor retarder (see footnote ‘a’)</a:t>
            </a:r>
          </a:p>
          <a:p>
            <a:pPr marL="228594" indent="-228594">
              <a:buClr>
                <a:schemeClr val="accent4">
                  <a:lumMod val="60000"/>
                  <a:lumOff val="40000"/>
                </a:schemeClr>
              </a:buClr>
              <a:buFont typeface="Wingdings" panose="05000000000000000000" pitchFamily="2" charset="2"/>
              <a:buChar char="§"/>
            </a:pPr>
            <a:r>
              <a:rPr lang="en-US" sz="1600" dirty="0">
                <a:solidFill>
                  <a:schemeClr val="accent3">
                    <a:lumMod val="50000"/>
                  </a:schemeClr>
                </a:solidFill>
                <a:latin typeface="Roboto Condensed Light" panose="020B0604020202020204" charset="0"/>
                <a:ea typeface="Roboto Condensed Light" panose="020B0604020202020204" charset="0"/>
              </a:rPr>
              <a:t>Footnote ‘c’ and Table R702.7(3) provide requirements when foam sheathing (‘ci’) is used.</a:t>
            </a:r>
          </a:p>
        </p:txBody>
      </p:sp>
    </p:spTree>
    <p:extLst>
      <p:ext uri="{BB962C8B-B14F-4D97-AF65-F5344CB8AC3E}">
        <p14:creationId xmlns:p14="http://schemas.microsoft.com/office/powerpoint/2010/main" val="3448728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2021 IRC and IBC Vapor Retarder Provisions</a:t>
            </a:r>
          </a:p>
        </p:txBody>
      </p:sp>
      <p:sp>
        <p:nvSpPr>
          <p:cNvPr id="3" name="Content Placeholder 2"/>
          <p:cNvSpPr>
            <a:spLocks noGrp="1"/>
          </p:cNvSpPr>
          <p:nvPr>
            <p:ph idx="1"/>
          </p:nvPr>
        </p:nvSpPr>
        <p:spPr>
          <a:xfrm>
            <a:off x="838200" y="1825625"/>
            <a:ext cx="10515600" cy="586105"/>
          </a:xfrm>
        </p:spPr>
        <p:txBody>
          <a:bodyPr/>
          <a:lstStyle/>
          <a:p>
            <a:r>
              <a:rPr lang="en-US" dirty="0"/>
              <a:t>Next, where the wall has a Class II VR and foam sheathing ci</a:t>
            </a:r>
            <a:r>
              <a:rPr lang="en-US" dirty="0" smtClean="0"/>
              <a:t>…</a:t>
            </a:r>
            <a:endParaRPr lang="en-US" dirty="0"/>
          </a:p>
        </p:txBody>
      </p:sp>
      <p:pic>
        <p:nvPicPr>
          <p:cNvPr id="4" name="Picture 3"/>
          <p:cNvPicPr>
            <a:picLocks noChangeAspect="1"/>
          </p:cNvPicPr>
          <p:nvPr/>
        </p:nvPicPr>
        <p:blipFill rotWithShape="1">
          <a:blip r:embed="rId2"/>
          <a:srcRect l="27429" t="33676" r="19238" b="31785"/>
          <a:stretch/>
        </p:blipFill>
        <p:spPr>
          <a:xfrm>
            <a:off x="1720878" y="2352961"/>
            <a:ext cx="7749600" cy="2823068"/>
          </a:xfrm>
          <a:prstGeom prst="rect">
            <a:avLst/>
          </a:prstGeom>
        </p:spPr>
      </p:pic>
      <p:sp>
        <p:nvSpPr>
          <p:cNvPr id="5" name="TextBox 4"/>
          <p:cNvSpPr txBox="1"/>
          <p:nvPr/>
        </p:nvSpPr>
        <p:spPr>
          <a:xfrm>
            <a:off x="1508178" y="5231418"/>
            <a:ext cx="8558424" cy="1323439"/>
          </a:xfrm>
          <a:prstGeom prst="rect">
            <a:avLst/>
          </a:prstGeom>
          <a:noFill/>
        </p:spPr>
        <p:txBody>
          <a:bodyPr wrap="square" rtlCol="0">
            <a:spAutoFit/>
          </a:bodyPr>
          <a:lstStyle/>
          <a:p>
            <a:pPr marL="228594" indent="-228594">
              <a:buClr>
                <a:schemeClr val="accent1">
                  <a:lumMod val="40000"/>
                  <a:lumOff val="60000"/>
                </a:schemeClr>
              </a:buClr>
              <a:buFont typeface="Wingdings" panose="05000000000000000000" pitchFamily="2" charset="2"/>
              <a:buChar char="§"/>
            </a:pPr>
            <a:r>
              <a:rPr lang="en-US" sz="1600" dirty="0">
                <a:latin typeface="Roboto Condensed Light" panose="020B0604020202020204" charset="0"/>
                <a:ea typeface="Roboto Condensed Light" panose="020B0604020202020204" charset="0"/>
              </a:rPr>
              <a:t>This is the “insulation ratio” in prescriptive form (same format as used in the existing Class III VR table shown in next slide) </a:t>
            </a:r>
          </a:p>
          <a:p>
            <a:pPr marL="228594" indent="-228594">
              <a:buClr>
                <a:schemeClr val="accent1">
                  <a:lumMod val="40000"/>
                  <a:lumOff val="60000"/>
                </a:schemeClr>
              </a:buClr>
              <a:buFont typeface="Wingdings" panose="05000000000000000000" pitchFamily="2" charset="2"/>
              <a:buChar char="§"/>
            </a:pPr>
            <a:r>
              <a:rPr lang="en-US" sz="1600" dirty="0">
                <a:latin typeface="Roboto Condensed Light" panose="020B0604020202020204" charset="0"/>
                <a:ea typeface="Roboto Condensed Light" panose="020B0604020202020204" charset="0"/>
              </a:rPr>
              <a:t>As noted in footnote ‘c’ the Class II VR must have a </a:t>
            </a:r>
            <a:r>
              <a:rPr lang="en-US" sz="1600" dirty="0" err="1">
                <a:latin typeface="Roboto Condensed Light" panose="020B0604020202020204" charset="0"/>
                <a:ea typeface="Roboto Condensed Light" panose="020B0604020202020204" charset="0"/>
              </a:rPr>
              <a:t>permeance</a:t>
            </a:r>
            <a:r>
              <a:rPr lang="en-US" sz="1600" dirty="0">
                <a:latin typeface="Roboto Condensed Light" panose="020B0604020202020204" charset="0"/>
                <a:ea typeface="Roboto Condensed Light" panose="020B0604020202020204" charset="0"/>
              </a:rPr>
              <a:t> of &gt; 1 perm under “wet cup” ASTM E96 test (e.g., is a smart vapor retarder). Generically, this means a Kraft paper facer on fiberglass batts (or similar).</a:t>
            </a:r>
          </a:p>
        </p:txBody>
      </p:sp>
    </p:spTree>
    <p:extLst>
      <p:ext uri="{BB962C8B-B14F-4D97-AF65-F5344CB8AC3E}">
        <p14:creationId xmlns:p14="http://schemas.microsoft.com/office/powerpoint/2010/main" val="2017806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2021 IRC and IBC Vapor Retarder Provisions</a:t>
            </a:r>
          </a:p>
        </p:txBody>
      </p:sp>
      <p:sp>
        <p:nvSpPr>
          <p:cNvPr id="3" name="Content Placeholder 2"/>
          <p:cNvSpPr>
            <a:spLocks noGrp="1"/>
          </p:cNvSpPr>
          <p:nvPr>
            <p:ph idx="1"/>
          </p:nvPr>
        </p:nvSpPr>
        <p:spPr>
          <a:xfrm>
            <a:off x="7479030" y="2194560"/>
            <a:ext cx="3962400" cy="4149458"/>
          </a:xfrm>
        </p:spPr>
        <p:txBody>
          <a:bodyPr>
            <a:normAutofit fontScale="70000" lnSpcReduction="20000"/>
          </a:bodyPr>
          <a:lstStyle/>
          <a:p>
            <a:pPr>
              <a:buFont typeface="Wingdings" panose="05000000000000000000" pitchFamily="2" charset="2"/>
              <a:buChar char="§"/>
            </a:pPr>
            <a:r>
              <a:rPr lang="en-US" dirty="0" smtClean="0">
                <a:latin typeface="Roboto Condensed Light" panose="020B0604020202020204" charset="0"/>
                <a:ea typeface="Roboto Condensed Light" panose="020B0604020202020204" charset="0"/>
              </a:rPr>
              <a:t>As with the Class II VR table, the colder the climate the more ci R-value required (greater insulation ratio) – this is the temperature controlled design approach. In CZ 7 &amp; 8, this is the only solution.</a:t>
            </a:r>
            <a:endParaRPr lang="en-US" dirty="0">
              <a:latin typeface="Roboto Condensed Light" panose="020B0604020202020204" charset="0"/>
              <a:ea typeface="Roboto Condensed Light" panose="020B0604020202020204" charset="0"/>
            </a:endParaRPr>
          </a:p>
          <a:p>
            <a:pPr>
              <a:buFont typeface="Wingdings" panose="05000000000000000000" pitchFamily="2" charset="2"/>
              <a:buChar char="§"/>
            </a:pPr>
            <a:r>
              <a:rPr lang="en-US" dirty="0">
                <a:latin typeface="Roboto Condensed Light" panose="020B0604020202020204" charset="0"/>
                <a:ea typeface="Roboto Condensed Light" panose="020B0604020202020204" charset="0"/>
              </a:rPr>
              <a:t>Also, </a:t>
            </a:r>
            <a:r>
              <a:rPr lang="en-US" dirty="0" smtClean="0">
                <a:latin typeface="Roboto Condensed Light" panose="020B0604020202020204" charset="0"/>
                <a:ea typeface="Roboto Condensed Light" panose="020B0604020202020204" charset="0"/>
              </a:rPr>
              <a:t>as </a:t>
            </a:r>
            <a:r>
              <a:rPr lang="en-US" dirty="0">
                <a:latin typeface="Roboto Condensed Light" panose="020B0604020202020204" charset="0"/>
                <a:ea typeface="Roboto Condensed Light" panose="020B0604020202020204" charset="0"/>
              </a:rPr>
              <a:t>the climate gets colder a higher exterior sheathing </a:t>
            </a:r>
            <a:r>
              <a:rPr lang="en-US" dirty="0" err="1">
                <a:latin typeface="Roboto Condensed Light" panose="020B0604020202020204" charset="0"/>
                <a:ea typeface="Roboto Condensed Light" panose="020B0604020202020204" charset="0"/>
              </a:rPr>
              <a:t>permeance</a:t>
            </a:r>
            <a:r>
              <a:rPr lang="en-US" dirty="0">
                <a:latin typeface="Roboto Condensed Light" panose="020B0604020202020204" charset="0"/>
                <a:ea typeface="Roboto Condensed Light" panose="020B0604020202020204" charset="0"/>
              </a:rPr>
              <a:t> is required if not using ‘ci’ to protect the wall from moisture accumulation (same should apply with use of a Class II VR, but </a:t>
            </a:r>
            <a:r>
              <a:rPr lang="en-US" dirty="0" smtClean="0">
                <a:latin typeface="Roboto Condensed Light" panose="020B0604020202020204" charset="0"/>
                <a:ea typeface="Roboto Condensed Light" panose="020B0604020202020204" charset="0"/>
              </a:rPr>
              <a:t>is not </a:t>
            </a:r>
            <a:r>
              <a:rPr lang="en-US" dirty="0">
                <a:latin typeface="Roboto Condensed Light" panose="020B0604020202020204" charset="0"/>
                <a:ea typeface="Roboto Condensed Light" panose="020B0604020202020204" charset="0"/>
              </a:rPr>
              <a:t>currently in the code</a:t>
            </a:r>
            <a:r>
              <a:rPr lang="en-US" dirty="0" smtClean="0">
                <a:latin typeface="Roboto Condensed Light" panose="020B0604020202020204" charset="0"/>
                <a:ea typeface="Roboto Condensed Light" panose="020B0604020202020204" charset="0"/>
              </a:rPr>
              <a:t>) – this is the </a:t>
            </a:r>
            <a:r>
              <a:rPr lang="en-US" dirty="0" err="1" smtClean="0">
                <a:latin typeface="Roboto Condensed Light" panose="020B0604020202020204" charset="0"/>
                <a:ea typeface="Roboto Condensed Light" panose="020B0604020202020204" charset="0"/>
              </a:rPr>
              <a:t>permeance</a:t>
            </a:r>
            <a:r>
              <a:rPr lang="en-US" dirty="0" smtClean="0">
                <a:latin typeface="Roboto Condensed Light" panose="020B0604020202020204" charset="0"/>
                <a:ea typeface="Roboto Condensed Light" panose="020B0604020202020204" charset="0"/>
              </a:rPr>
              <a:t> controlled design, but only for Class III VR applications.</a:t>
            </a:r>
            <a:endParaRPr lang="en-US" dirty="0">
              <a:latin typeface="Roboto Condensed Light" panose="020B0604020202020204" charset="0"/>
              <a:ea typeface="Roboto Condensed Light" panose="020B0604020202020204" charset="0"/>
            </a:endParaRPr>
          </a:p>
          <a:p>
            <a:endParaRPr lang="en-US" dirty="0"/>
          </a:p>
        </p:txBody>
      </p:sp>
      <p:pic>
        <p:nvPicPr>
          <p:cNvPr id="4" name="Picture 3"/>
          <p:cNvPicPr>
            <a:picLocks noChangeAspect="1"/>
          </p:cNvPicPr>
          <p:nvPr/>
        </p:nvPicPr>
        <p:blipFill rotWithShape="1">
          <a:blip r:embed="rId2"/>
          <a:srcRect l="27555" t="23375" r="22413" b="19510"/>
          <a:stretch/>
        </p:blipFill>
        <p:spPr>
          <a:xfrm>
            <a:off x="801243" y="2366347"/>
            <a:ext cx="6194477" cy="3977671"/>
          </a:xfrm>
          <a:prstGeom prst="rect">
            <a:avLst/>
          </a:prstGeom>
        </p:spPr>
      </p:pic>
      <p:sp>
        <p:nvSpPr>
          <p:cNvPr id="6" name="TextBox 5"/>
          <p:cNvSpPr txBox="1"/>
          <p:nvPr/>
        </p:nvSpPr>
        <p:spPr>
          <a:xfrm>
            <a:off x="982980" y="1720016"/>
            <a:ext cx="4948471" cy="738664"/>
          </a:xfrm>
          <a:prstGeom prst="rect">
            <a:avLst/>
          </a:prstGeom>
          <a:noFill/>
        </p:spPr>
        <p:txBody>
          <a:bodyPr wrap="none" rtlCol="0">
            <a:spAutoFit/>
          </a:bodyPr>
          <a:lstStyle/>
          <a:p>
            <a:pPr marL="285750" indent="-285750">
              <a:buFont typeface="Arial" panose="020B0604020202020204" pitchFamily="34" charset="0"/>
              <a:buChar char="•"/>
            </a:pPr>
            <a:r>
              <a:rPr lang="en-US" sz="2400" dirty="0"/>
              <a:t>Finally, where a Class III VR is used…</a:t>
            </a:r>
          </a:p>
          <a:p>
            <a:endParaRPr lang="en-US" dirty="0"/>
          </a:p>
        </p:txBody>
      </p:sp>
    </p:spTree>
    <p:extLst>
      <p:ext uri="{BB962C8B-B14F-4D97-AF65-F5344CB8AC3E}">
        <p14:creationId xmlns:p14="http://schemas.microsoft.com/office/powerpoint/2010/main" val="1790120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Wall Calculator – Easy Button to IECC and </a:t>
            </a:r>
            <a:r>
              <a:rPr lang="en-US" dirty="0" smtClean="0"/>
              <a:t>IBC/IRC </a:t>
            </a:r>
            <a:r>
              <a:rPr lang="en-US" dirty="0"/>
              <a:t>Coordinated Compliance </a:t>
            </a:r>
          </a:p>
        </p:txBody>
      </p:sp>
      <p:sp>
        <p:nvSpPr>
          <p:cNvPr id="4" name="TextBox 3"/>
          <p:cNvSpPr txBox="1"/>
          <p:nvPr/>
        </p:nvSpPr>
        <p:spPr>
          <a:xfrm>
            <a:off x="514350" y="1793558"/>
            <a:ext cx="357759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Roboto Condensed Light" panose="020B0604020202020204" charset="0"/>
                <a:ea typeface="Roboto Condensed Light" panose="020B0604020202020204" charset="0"/>
              </a:rPr>
              <a:t>Implements R-value and U-factor checks per IECC and also a moisture control check </a:t>
            </a:r>
            <a:r>
              <a:rPr lang="en-US" sz="2400" dirty="0" smtClean="0">
                <a:latin typeface="Roboto Condensed Light" panose="020B0604020202020204" charset="0"/>
                <a:ea typeface="Roboto Condensed Light" panose="020B0604020202020204" charset="0"/>
              </a:rPr>
              <a:t>(</a:t>
            </a:r>
            <a:r>
              <a:rPr lang="en-US" sz="2400" dirty="0">
                <a:latin typeface="Roboto Condensed Light" panose="020B0604020202020204" charset="0"/>
                <a:ea typeface="Roboto Condensed Light" panose="020B0604020202020204" charset="0"/>
              </a:rPr>
              <a:t>including insulation and </a:t>
            </a:r>
            <a:r>
              <a:rPr lang="en-US" sz="2400" dirty="0" err="1">
                <a:latin typeface="Roboto Condensed Light" panose="020B0604020202020204" charset="0"/>
                <a:ea typeface="Roboto Condensed Light" panose="020B0604020202020204" charset="0"/>
              </a:rPr>
              <a:t>permeance</a:t>
            </a:r>
            <a:r>
              <a:rPr lang="en-US" sz="2400" dirty="0">
                <a:latin typeface="Roboto Condensed Light" panose="020B0604020202020204" charset="0"/>
                <a:ea typeface="Roboto Condensed Light" panose="020B0604020202020204" charset="0"/>
              </a:rPr>
              <a:t> ratio checks</a:t>
            </a:r>
            <a:r>
              <a:rPr lang="en-US" sz="2400" dirty="0" smtClean="0">
                <a:latin typeface="Roboto Condensed Light" panose="020B0604020202020204" charset="0"/>
                <a:ea typeface="Roboto Condensed Light" panose="020B0604020202020204" charset="0"/>
              </a:rPr>
              <a:t>)</a:t>
            </a:r>
            <a:endParaRPr lang="en-US" sz="2400" dirty="0">
              <a:latin typeface="Roboto Condensed Light" panose="020B0604020202020204" charset="0"/>
              <a:ea typeface="Roboto Condensed Light" panose="020B0604020202020204" charset="0"/>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l="23125" t="22223" r="21875" b="14722"/>
          <a:stretch>
            <a:fillRect/>
          </a:stretch>
        </p:blipFill>
        <p:spPr bwMode="auto">
          <a:xfrm>
            <a:off x="4224457" y="1690688"/>
            <a:ext cx="7129343" cy="45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5223" y="4848204"/>
            <a:ext cx="3372975" cy="338554"/>
          </a:xfrm>
          <a:prstGeom prst="rect">
            <a:avLst/>
          </a:prstGeom>
          <a:noFill/>
        </p:spPr>
        <p:txBody>
          <a:bodyPr wrap="none" rtlCol="0">
            <a:spAutoFit/>
          </a:bodyPr>
          <a:lstStyle/>
          <a:p>
            <a:r>
              <a:rPr lang="en-US" sz="1600" dirty="0">
                <a:hlinkClick r:id="rId3"/>
              </a:rPr>
              <a:t>https://www.continuousinsulation.org</a:t>
            </a:r>
            <a:endParaRPr lang="en-US" sz="1600" dirty="0"/>
          </a:p>
        </p:txBody>
      </p:sp>
    </p:spTree>
    <p:extLst>
      <p:ext uri="{BB962C8B-B14F-4D97-AF65-F5344CB8AC3E}">
        <p14:creationId xmlns:p14="http://schemas.microsoft.com/office/powerpoint/2010/main" val="594817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Examples</a:t>
            </a:r>
            <a:endParaRPr lang="en-US" dirty="0"/>
          </a:p>
        </p:txBody>
      </p:sp>
      <p:sp>
        <p:nvSpPr>
          <p:cNvPr id="3" name="Content Placeholder 2"/>
          <p:cNvSpPr>
            <a:spLocks noGrp="1"/>
          </p:cNvSpPr>
          <p:nvPr>
            <p:ph idx="1"/>
          </p:nvPr>
        </p:nvSpPr>
        <p:spPr>
          <a:xfrm>
            <a:off x="838200" y="1825625"/>
            <a:ext cx="9734550" cy="4351338"/>
          </a:xfrm>
        </p:spPr>
        <p:txBody>
          <a:bodyPr>
            <a:normAutofit/>
          </a:bodyPr>
          <a:lstStyle/>
          <a:p>
            <a:r>
              <a:rPr lang="en-US" u="sng" dirty="0"/>
              <a:t>Example 1 – Residential (One- and Two-Family Dwelling)</a:t>
            </a:r>
            <a:endParaRPr lang="en-US" dirty="0"/>
          </a:p>
          <a:p>
            <a:pPr marL="0" indent="0">
              <a:buNone/>
            </a:pPr>
            <a:endParaRPr lang="en-US" dirty="0"/>
          </a:p>
          <a:p>
            <a:r>
              <a:rPr lang="en-US" u="sng" dirty="0"/>
              <a:t>Given</a:t>
            </a:r>
            <a:r>
              <a:rPr lang="en-US" dirty="0"/>
              <a:t>:  In Climate Zone 6, the energy code </a:t>
            </a:r>
            <a:r>
              <a:rPr lang="en-US" dirty="0" smtClean="0"/>
              <a:t>requires one of the following prescriptive R-value solutions for wood-frame walls:</a:t>
            </a:r>
            <a:endParaRPr lang="en-US" dirty="0"/>
          </a:p>
          <a:p>
            <a:pPr marL="0" indent="0">
              <a:buNone/>
            </a:pPr>
            <a:endParaRPr lang="en-US" dirty="0"/>
          </a:p>
          <a:p>
            <a:pPr lvl="1"/>
            <a:r>
              <a:rPr lang="en-US" dirty="0"/>
              <a:t>30+0ci, 20+5ci, 13+10ci, or 0+20ci</a:t>
            </a:r>
          </a:p>
          <a:p>
            <a:pPr marL="0" indent="0">
              <a:buNone/>
            </a:pPr>
            <a:endParaRPr lang="en-US" dirty="0"/>
          </a:p>
          <a:p>
            <a:r>
              <a:rPr lang="en-US" u="sng" dirty="0"/>
              <a:t>Find</a:t>
            </a:r>
            <a:r>
              <a:rPr lang="en-US" dirty="0"/>
              <a:t>:  For each </a:t>
            </a:r>
            <a:r>
              <a:rPr lang="en-US" dirty="0" smtClean="0"/>
              <a:t>R-value option, </a:t>
            </a:r>
            <a:r>
              <a:rPr lang="en-US" dirty="0"/>
              <a:t>what vapor retarder options are appropriate in accordance with the building </a:t>
            </a:r>
            <a:r>
              <a:rPr lang="en-US" dirty="0" smtClean="0"/>
              <a:t>code?</a:t>
            </a:r>
            <a:endParaRPr lang="en-US" dirty="0"/>
          </a:p>
        </p:txBody>
      </p:sp>
    </p:spTree>
    <p:extLst>
      <p:ext uri="{BB962C8B-B14F-4D97-AF65-F5344CB8AC3E}">
        <p14:creationId xmlns:p14="http://schemas.microsoft.com/office/powerpoint/2010/main" val="378523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a:xfrm>
            <a:off x="838200" y="1825625"/>
            <a:ext cx="10515600" cy="871855"/>
          </a:xfrm>
        </p:spPr>
        <p:txBody>
          <a:bodyPr/>
          <a:lstStyle/>
          <a:p>
            <a:r>
              <a:rPr lang="en-US" dirty="0"/>
              <a:t>In Climate Zone 6 any of the following vapor retarder options are </a:t>
            </a:r>
            <a:r>
              <a:rPr lang="en-US" dirty="0" smtClean="0"/>
              <a:t>permitted:</a:t>
            </a:r>
            <a:endParaRPr lang="en-US" dirty="0"/>
          </a:p>
        </p:txBody>
      </p:sp>
      <p:pic>
        <p:nvPicPr>
          <p:cNvPr id="4" name="Picture 3"/>
          <p:cNvPicPr>
            <a:picLocks noChangeAspect="1"/>
          </p:cNvPicPr>
          <p:nvPr/>
        </p:nvPicPr>
        <p:blipFill rotWithShape="1">
          <a:blip r:embed="rId2"/>
          <a:srcRect l="25595" t="39833" r="22093" b="20000"/>
          <a:stretch/>
        </p:blipFill>
        <p:spPr>
          <a:xfrm>
            <a:off x="1405890" y="2731770"/>
            <a:ext cx="8092440" cy="3495122"/>
          </a:xfrm>
          <a:prstGeom prst="rect">
            <a:avLst/>
          </a:prstGeom>
        </p:spPr>
      </p:pic>
    </p:spTree>
    <p:extLst>
      <p:ext uri="{BB962C8B-B14F-4D97-AF65-F5344CB8AC3E}">
        <p14:creationId xmlns:p14="http://schemas.microsoft.com/office/powerpoint/2010/main" val="1526350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a:xfrm>
            <a:off x="838200" y="1690688"/>
            <a:ext cx="10515600" cy="4755832"/>
          </a:xfrm>
        </p:spPr>
        <p:txBody>
          <a:bodyPr>
            <a:normAutofit fontScale="85000" lnSpcReduction="20000"/>
          </a:bodyPr>
          <a:lstStyle/>
          <a:p>
            <a:r>
              <a:rPr lang="en-US" dirty="0"/>
              <a:t>30+0ci Wall </a:t>
            </a:r>
            <a:r>
              <a:rPr lang="en-US" dirty="0" smtClean="0"/>
              <a:t>Assembly  (cavity insulation only – </a:t>
            </a:r>
            <a:r>
              <a:rPr lang="en-US" dirty="0" err="1" smtClean="0"/>
              <a:t>permeance</a:t>
            </a:r>
            <a:r>
              <a:rPr lang="en-US" dirty="0" smtClean="0"/>
              <a:t> based design)</a:t>
            </a:r>
            <a:endParaRPr lang="en-US" dirty="0"/>
          </a:p>
          <a:p>
            <a:pPr lvl="1"/>
            <a:r>
              <a:rPr lang="en-US" dirty="0" smtClean="0"/>
              <a:t>Class I vapor retarder is permitted in CZ 6</a:t>
            </a:r>
          </a:p>
          <a:p>
            <a:pPr lvl="2"/>
            <a:r>
              <a:rPr lang="en-US" dirty="0" smtClean="0"/>
              <a:t>Provides great protection against moisture accumulation in exterior sheathing in winter</a:t>
            </a:r>
          </a:p>
          <a:p>
            <a:pPr lvl="2"/>
            <a:r>
              <a:rPr lang="en-US" dirty="0" smtClean="0"/>
              <a:t>Can cause moisture accumulation in summer for </a:t>
            </a:r>
            <a:r>
              <a:rPr lang="en-US" dirty="0" err="1" smtClean="0"/>
              <a:t>AC’d</a:t>
            </a:r>
            <a:r>
              <a:rPr lang="en-US" dirty="0" smtClean="0"/>
              <a:t> buildings</a:t>
            </a:r>
          </a:p>
          <a:p>
            <a:pPr lvl="2"/>
            <a:r>
              <a:rPr lang="en-US" dirty="0" smtClean="0"/>
              <a:t>Best solution is a “smart” Class I vapor retarder</a:t>
            </a:r>
          </a:p>
          <a:p>
            <a:pPr lvl="1"/>
            <a:r>
              <a:rPr lang="en-US" dirty="0" smtClean="0"/>
              <a:t>Class II vapor retarder is permitted in CZ 6</a:t>
            </a:r>
          </a:p>
          <a:p>
            <a:pPr lvl="2"/>
            <a:r>
              <a:rPr lang="en-US" dirty="0" smtClean="0"/>
              <a:t>Can result in high moisture content in exterior sheathing in winter</a:t>
            </a:r>
          </a:p>
          <a:p>
            <a:pPr lvl="2"/>
            <a:r>
              <a:rPr lang="en-US" dirty="0" smtClean="0"/>
              <a:t>While allowed by code, several studies have shown high moisture content cycling of exterior sheathing (&gt;20% and even near saturation depending on indoor RH levels)</a:t>
            </a:r>
          </a:p>
          <a:p>
            <a:pPr lvl="1"/>
            <a:r>
              <a:rPr lang="en-US" dirty="0" smtClean="0"/>
              <a:t>Class III vapor retarder is permitted in CZ 6</a:t>
            </a:r>
          </a:p>
          <a:p>
            <a:pPr lvl="2"/>
            <a:r>
              <a:rPr lang="en-US" dirty="0" smtClean="0"/>
              <a:t>Must be used with vented cladding and high perm exterior sheathing (e.g., fiberboard or gypsum sheathing)</a:t>
            </a:r>
          </a:p>
          <a:p>
            <a:pPr lvl="2"/>
            <a:r>
              <a:rPr lang="en-US" dirty="0" smtClean="0"/>
              <a:t>Wood structural panels not allowed</a:t>
            </a:r>
          </a:p>
          <a:p>
            <a:pPr lvl="2"/>
            <a:r>
              <a:rPr lang="en-US" dirty="0" smtClean="0"/>
              <a:t>While allowed by code, will result in substantial moisture flow-through which, for cold materials like exterior sheathing or siding in winter, moisture levels will rise (this wall has no temperature control with absence of exterior ci)</a:t>
            </a:r>
          </a:p>
          <a:p>
            <a:pPr lvl="1"/>
            <a:r>
              <a:rPr lang="en-US" dirty="0" smtClean="0"/>
              <a:t>Alternative: Use </a:t>
            </a:r>
            <a:r>
              <a:rPr lang="en-US" dirty="0" err="1" smtClean="0"/>
              <a:t>ccSPF</a:t>
            </a:r>
            <a:r>
              <a:rPr lang="en-US" dirty="0" smtClean="0"/>
              <a:t> in cavity for at least partial fill to meet insulation ratio required and it also would serve as a Class II vapor retarder.</a:t>
            </a:r>
            <a:endParaRPr lang="en-US" dirty="0"/>
          </a:p>
        </p:txBody>
      </p:sp>
    </p:spTree>
    <p:extLst>
      <p:ext uri="{BB962C8B-B14F-4D97-AF65-F5344CB8AC3E}">
        <p14:creationId xmlns:p14="http://schemas.microsoft.com/office/powerpoint/2010/main" val="2989933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0755"/>
          </a:xfrm>
        </p:spPr>
        <p:txBody>
          <a:bodyPr/>
          <a:lstStyle/>
          <a:p>
            <a:r>
              <a:rPr lang="en-US" dirty="0"/>
              <a:t>Design Examples</a:t>
            </a:r>
          </a:p>
        </p:txBody>
      </p:sp>
      <p:sp>
        <p:nvSpPr>
          <p:cNvPr id="3" name="Content Placeholder 2"/>
          <p:cNvSpPr>
            <a:spLocks noGrp="1"/>
          </p:cNvSpPr>
          <p:nvPr>
            <p:ph idx="1"/>
          </p:nvPr>
        </p:nvSpPr>
        <p:spPr>
          <a:xfrm>
            <a:off x="525780" y="1485900"/>
            <a:ext cx="4240530" cy="5006340"/>
          </a:xfrm>
        </p:spPr>
        <p:txBody>
          <a:bodyPr>
            <a:normAutofit fontScale="92500" lnSpcReduction="10000"/>
          </a:bodyPr>
          <a:lstStyle/>
          <a:p>
            <a:r>
              <a:rPr lang="en-US" dirty="0"/>
              <a:t>20+5ci Wall Assembly</a:t>
            </a:r>
          </a:p>
          <a:p>
            <a:pPr lvl="1"/>
            <a:r>
              <a:rPr lang="en-US" dirty="0" smtClean="0"/>
              <a:t>Class II vapor retarder --  permitted in accordance with footnote ‘c’ which requires compliance with continuous insulation ratios.   </a:t>
            </a:r>
          </a:p>
          <a:p>
            <a:pPr lvl="2"/>
            <a:r>
              <a:rPr lang="en-US" dirty="0" smtClean="0"/>
              <a:t>RI = 5/20 = 0.25 which is greater than 0.2 (good for CZ 6 or lower, but not CZ 7 or 8).  </a:t>
            </a:r>
          </a:p>
          <a:p>
            <a:pPr lvl="2"/>
            <a:r>
              <a:rPr lang="en-US" dirty="0" smtClean="0">
                <a:solidFill>
                  <a:srgbClr val="00B050"/>
                </a:solidFill>
              </a:rPr>
              <a:t>2021 code prescriptively requires min. R5ci for 2x6 wall (max R25 vapor permeable cavity insulation) which has IR = 0.2 (OK).</a:t>
            </a:r>
          </a:p>
          <a:p>
            <a:pPr lvl="2"/>
            <a:r>
              <a:rPr lang="en-US" dirty="0" smtClean="0"/>
              <a:t>Also requires that the Class II vapor retarder be “smart”  (e.g., Kraft paper)</a:t>
            </a:r>
          </a:p>
        </p:txBody>
      </p:sp>
      <p:pic>
        <p:nvPicPr>
          <p:cNvPr id="4" name="Picture 3"/>
          <p:cNvPicPr>
            <a:picLocks noChangeAspect="1"/>
          </p:cNvPicPr>
          <p:nvPr/>
        </p:nvPicPr>
        <p:blipFill rotWithShape="1">
          <a:blip r:embed="rId2"/>
          <a:srcRect l="27429" t="33676" r="19238" b="31785"/>
          <a:stretch/>
        </p:blipFill>
        <p:spPr>
          <a:xfrm>
            <a:off x="5168270" y="3600450"/>
            <a:ext cx="7023730" cy="2558644"/>
          </a:xfrm>
          <a:prstGeom prst="rect">
            <a:avLst/>
          </a:prstGeom>
        </p:spPr>
      </p:pic>
      <p:pic>
        <p:nvPicPr>
          <p:cNvPr id="5" name="Picture 4"/>
          <p:cNvPicPr>
            <a:picLocks noChangeAspect="1"/>
          </p:cNvPicPr>
          <p:nvPr/>
        </p:nvPicPr>
        <p:blipFill rotWithShape="1">
          <a:blip r:embed="rId3"/>
          <a:srcRect l="25595" t="39833" r="22093" b="20000"/>
          <a:stretch/>
        </p:blipFill>
        <p:spPr>
          <a:xfrm>
            <a:off x="4766310" y="459658"/>
            <a:ext cx="6795680" cy="2935052"/>
          </a:xfrm>
          <a:prstGeom prst="rect">
            <a:avLst/>
          </a:prstGeom>
        </p:spPr>
      </p:pic>
      <p:sp>
        <p:nvSpPr>
          <p:cNvPr id="6" name="Oval 5"/>
          <p:cNvSpPr/>
          <p:nvPr/>
        </p:nvSpPr>
        <p:spPr>
          <a:xfrm>
            <a:off x="8092440" y="1680210"/>
            <a:ext cx="1268730" cy="32004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60820" y="4549140"/>
            <a:ext cx="3897630" cy="33147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766310" y="2640330"/>
            <a:ext cx="6926580" cy="75438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729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0755"/>
          </a:xfrm>
        </p:spPr>
        <p:txBody>
          <a:bodyPr/>
          <a:lstStyle/>
          <a:p>
            <a:r>
              <a:rPr lang="en-US" dirty="0"/>
              <a:t>Design Examples</a:t>
            </a:r>
          </a:p>
        </p:txBody>
      </p:sp>
      <p:sp>
        <p:nvSpPr>
          <p:cNvPr id="3" name="Content Placeholder 2"/>
          <p:cNvSpPr>
            <a:spLocks noGrp="1"/>
          </p:cNvSpPr>
          <p:nvPr>
            <p:ph idx="1"/>
          </p:nvPr>
        </p:nvSpPr>
        <p:spPr>
          <a:xfrm>
            <a:off x="571500" y="1485900"/>
            <a:ext cx="4194810" cy="5006340"/>
          </a:xfrm>
        </p:spPr>
        <p:txBody>
          <a:bodyPr>
            <a:normAutofit fontScale="85000" lnSpcReduction="20000"/>
          </a:bodyPr>
          <a:lstStyle/>
          <a:p>
            <a:r>
              <a:rPr lang="en-US" dirty="0"/>
              <a:t>20+5ci Wall Assembly</a:t>
            </a:r>
          </a:p>
          <a:p>
            <a:pPr lvl="1"/>
            <a:r>
              <a:rPr lang="en-US" dirty="0" smtClean="0"/>
              <a:t>Class III vapor retarder --  </a:t>
            </a:r>
            <a:r>
              <a:rPr lang="en-US" dirty="0" smtClean="0">
                <a:solidFill>
                  <a:srgbClr val="FF0000"/>
                </a:solidFill>
              </a:rPr>
              <a:t>Minimum R-11.25ci required on 2x6 wall per code. Thus, R20+5ci wall does not work if the R20 cavity insulation is all vapor permeable.</a:t>
            </a:r>
          </a:p>
          <a:p>
            <a:pPr lvl="1"/>
            <a:r>
              <a:rPr lang="en-US" dirty="0" smtClean="0">
                <a:solidFill>
                  <a:srgbClr val="00B050"/>
                </a:solidFill>
              </a:rPr>
              <a:t>Alternative:</a:t>
            </a:r>
            <a:r>
              <a:rPr lang="en-US" dirty="0" smtClean="0"/>
              <a:t> </a:t>
            </a:r>
          </a:p>
          <a:p>
            <a:pPr lvl="2"/>
            <a:r>
              <a:rPr lang="en-US" dirty="0" smtClean="0"/>
              <a:t>Use minimum R-6.25 </a:t>
            </a:r>
            <a:r>
              <a:rPr lang="en-US" dirty="0" err="1" smtClean="0"/>
              <a:t>ccSPF</a:t>
            </a:r>
            <a:r>
              <a:rPr lang="en-US" dirty="0" smtClean="0"/>
              <a:t> in cavity with R-15 cavity insulation and R-5ci on exterior.  </a:t>
            </a:r>
          </a:p>
          <a:p>
            <a:pPr lvl="2"/>
            <a:r>
              <a:rPr lang="en-US" dirty="0" smtClean="0"/>
              <a:t>R-(15+6.25) + 5ci wall </a:t>
            </a:r>
            <a:r>
              <a:rPr lang="en-US" dirty="0" smtClean="0">
                <a:sym typeface="Wingdings" panose="05000000000000000000" pitchFamily="2" charset="2"/>
              </a:rPr>
              <a:t> </a:t>
            </a:r>
            <a:r>
              <a:rPr lang="en-US" dirty="0" smtClean="0"/>
              <a:t>R21 + 5ci wall which meets energy code and allows use of Class III VR.  </a:t>
            </a:r>
          </a:p>
          <a:p>
            <a:pPr lvl="2"/>
            <a:r>
              <a:rPr lang="en-US" dirty="0" smtClean="0"/>
              <a:t>The R-6.25 </a:t>
            </a:r>
            <a:r>
              <a:rPr lang="en-US" dirty="0" err="1" smtClean="0"/>
              <a:t>ccSPF</a:t>
            </a:r>
            <a:r>
              <a:rPr lang="en-US" dirty="0" smtClean="0"/>
              <a:t> and R-5ci can be added together only for the purpose of meeting this table and can’t be added together for energy code compliance.</a:t>
            </a:r>
          </a:p>
          <a:p>
            <a:pPr lvl="2"/>
            <a:r>
              <a:rPr lang="en-US" dirty="0" err="1" smtClean="0"/>
              <a:t>ccSPF</a:t>
            </a:r>
            <a:r>
              <a:rPr lang="en-US" dirty="0" smtClean="0"/>
              <a:t> in cavity must be installed to thickness required for minimum 1.5 perms.</a:t>
            </a:r>
            <a:endParaRPr lang="en-US" dirty="0"/>
          </a:p>
        </p:txBody>
      </p:sp>
      <p:pic>
        <p:nvPicPr>
          <p:cNvPr id="5" name="Picture 4"/>
          <p:cNvPicPr>
            <a:picLocks noChangeAspect="1"/>
          </p:cNvPicPr>
          <p:nvPr/>
        </p:nvPicPr>
        <p:blipFill rotWithShape="1">
          <a:blip r:embed="rId2"/>
          <a:srcRect l="27555" t="23375" r="22413" b="19510"/>
          <a:stretch/>
        </p:blipFill>
        <p:spPr>
          <a:xfrm>
            <a:off x="5698044" y="845502"/>
            <a:ext cx="5549636" cy="3563598"/>
          </a:xfrm>
          <a:prstGeom prst="rect">
            <a:avLst/>
          </a:prstGeom>
        </p:spPr>
      </p:pic>
      <p:pic>
        <p:nvPicPr>
          <p:cNvPr id="6" name="Picture 5"/>
          <p:cNvPicPr>
            <a:picLocks noChangeAspect="1"/>
          </p:cNvPicPr>
          <p:nvPr/>
        </p:nvPicPr>
        <p:blipFill rotWithShape="1">
          <a:blip r:embed="rId3"/>
          <a:srcRect l="22031" t="45000" r="19750" b="33167"/>
          <a:stretch/>
        </p:blipFill>
        <p:spPr>
          <a:xfrm>
            <a:off x="4923847" y="4572000"/>
            <a:ext cx="7098030" cy="1497330"/>
          </a:xfrm>
          <a:prstGeom prst="rect">
            <a:avLst/>
          </a:prstGeom>
        </p:spPr>
      </p:pic>
      <p:sp>
        <p:nvSpPr>
          <p:cNvPr id="7" name="Oval 6"/>
          <p:cNvSpPr/>
          <p:nvPr/>
        </p:nvSpPr>
        <p:spPr>
          <a:xfrm>
            <a:off x="7246620" y="3497580"/>
            <a:ext cx="3543300" cy="2628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882600" y="4572000"/>
            <a:ext cx="7180523" cy="149733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21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p:txBody>
          <a:bodyPr>
            <a:normAutofit fontScale="92500" lnSpcReduction="10000"/>
          </a:bodyPr>
          <a:lstStyle/>
          <a:p>
            <a:r>
              <a:rPr lang="en-US" u="sng" dirty="0"/>
              <a:t>Example 2 – Commercial Building (Group R Residential)</a:t>
            </a:r>
            <a:endParaRPr lang="en-US" dirty="0"/>
          </a:p>
          <a:p>
            <a:pPr marL="0" indent="0">
              <a:buNone/>
            </a:pPr>
            <a:r>
              <a:rPr lang="en-US" dirty="0"/>
              <a:t> </a:t>
            </a:r>
          </a:p>
          <a:p>
            <a:r>
              <a:rPr lang="en-US" u="sng" dirty="0"/>
              <a:t>Given</a:t>
            </a:r>
            <a:r>
              <a:rPr lang="en-US" dirty="0"/>
              <a:t>:  In Climate Zone 5 for a Group R building, the energy code provides the following prescriptive </a:t>
            </a:r>
            <a:r>
              <a:rPr lang="en-US" dirty="0" smtClean="0"/>
              <a:t>wood-frame </a:t>
            </a:r>
            <a:r>
              <a:rPr lang="en-US" dirty="0"/>
              <a:t>wall insulation </a:t>
            </a:r>
            <a:r>
              <a:rPr lang="en-US" dirty="0" smtClean="0"/>
              <a:t>options:</a:t>
            </a:r>
            <a:endParaRPr lang="en-US" dirty="0"/>
          </a:p>
          <a:p>
            <a:pPr marL="0" indent="0">
              <a:buNone/>
            </a:pPr>
            <a:endParaRPr lang="en-US" dirty="0"/>
          </a:p>
          <a:p>
            <a:pPr lvl="1"/>
            <a:r>
              <a:rPr lang="en-US" sz="2600" dirty="0"/>
              <a:t>R-13+R-7.5ci</a:t>
            </a:r>
          </a:p>
          <a:p>
            <a:pPr lvl="1"/>
            <a:r>
              <a:rPr lang="en-US" sz="2600" dirty="0"/>
              <a:t>R-20+R-3.8ci</a:t>
            </a:r>
          </a:p>
          <a:p>
            <a:pPr marL="0" indent="0">
              <a:buNone/>
            </a:pPr>
            <a:endParaRPr lang="en-US" dirty="0"/>
          </a:p>
          <a:p>
            <a:r>
              <a:rPr lang="en-US" u="sng" dirty="0"/>
              <a:t>Find</a:t>
            </a:r>
            <a:r>
              <a:rPr lang="en-US" dirty="0"/>
              <a:t>:  For each of the assembly insulation conditions above, what vapor retarder options are appropriate in accordance with the building </a:t>
            </a:r>
            <a:r>
              <a:rPr lang="en-US" dirty="0" smtClean="0"/>
              <a:t>code?  </a:t>
            </a:r>
            <a:endParaRPr lang="en-US" dirty="0"/>
          </a:p>
        </p:txBody>
      </p:sp>
    </p:spTree>
    <p:extLst>
      <p:ext uri="{BB962C8B-B14F-4D97-AF65-F5344CB8AC3E}">
        <p14:creationId xmlns:p14="http://schemas.microsoft.com/office/powerpoint/2010/main" val="132405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Code Advancements</a:t>
            </a:r>
            <a:endParaRPr lang="en-US" dirty="0"/>
          </a:p>
        </p:txBody>
      </p:sp>
      <p:sp>
        <p:nvSpPr>
          <p:cNvPr id="3" name="Content Placeholder 2"/>
          <p:cNvSpPr>
            <a:spLocks noGrp="1"/>
          </p:cNvSpPr>
          <p:nvPr>
            <p:ph idx="1"/>
          </p:nvPr>
        </p:nvSpPr>
        <p:spPr>
          <a:xfrm>
            <a:off x="838200" y="1825625"/>
            <a:ext cx="7256646" cy="4132413"/>
          </a:xfrm>
        </p:spPr>
        <p:txBody>
          <a:bodyPr/>
          <a:lstStyle/>
          <a:p>
            <a:r>
              <a:rPr lang="en-US" dirty="0" smtClean="0"/>
              <a:t>Major advancement of building energy code occurred in 2012 (~30% increase in energy efficiency, reduction in energy use).</a:t>
            </a:r>
          </a:p>
          <a:p>
            <a:r>
              <a:rPr lang="en-US" dirty="0" smtClean="0"/>
              <a:t>Since 2012, there have been few advances in the 2015 and 2018 IECC.</a:t>
            </a:r>
          </a:p>
          <a:p>
            <a:r>
              <a:rPr lang="en-US" dirty="0" smtClean="0"/>
              <a:t>In 2021 IECC, significant additional energy efficiency improvements are expected.</a:t>
            </a:r>
            <a:endParaRPr lang="en-US" dirty="0"/>
          </a:p>
        </p:txBody>
      </p:sp>
      <p:pic>
        <p:nvPicPr>
          <p:cNvPr id="4" name="Picture 3"/>
          <p:cNvPicPr>
            <a:picLocks noChangeAspect="1"/>
          </p:cNvPicPr>
          <p:nvPr/>
        </p:nvPicPr>
        <p:blipFill rotWithShape="1">
          <a:blip r:embed="rId2"/>
          <a:srcRect l="34500" t="17263" r="32973" b="7368"/>
          <a:stretch/>
        </p:blipFill>
        <p:spPr>
          <a:xfrm>
            <a:off x="8320942" y="1690688"/>
            <a:ext cx="3219748" cy="4196615"/>
          </a:xfrm>
          <a:prstGeom prst="rect">
            <a:avLst/>
          </a:prstGeom>
        </p:spPr>
      </p:pic>
    </p:spTree>
    <p:extLst>
      <p:ext uri="{BB962C8B-B14F-4D97-AF65-F5344CB8AC3E}">
        <p14:creationId xmlns:p14="http://schemas.microsoft.com/office/powerpoint/2010/main" val="4068453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a:xfrm>
            <a:off x="838200" y="1825625"/>
            <a:ext cx="10515600" cy="654685"/>
          </a:xfrm>
        </p:spPr>
        <p:txBody>
          <a:bodyPr/>
          <a:lstStyle/>
          <a:p>
            <a:r>
              <a:rPr lang="en-US" dirty="0" smtClean="0"/>
              <a:t>In Climate Zone 5 any of the following vapor retarders are permitted:</a:t>
            </a:r>
            <a:endParaRPr lang="en-US" dirty="0"/>
          </a:p>
        </p:txBody>
      </p:sp>
      <p:pic>
        <p:nvPicPr>
          <p:cNvPr id="4" name="Picture 3"/>
          <p:cNvPicPr>
            <a:picLocks noChangeAspect="1"/>
          </p:cNvPicPr>
          <p:nvPr/>
        </p:nvPicPr>
        <p:blipFill rotWithShape="1">
          <a:blip r:embed="rId2"/>
          <a:srcRect l="25875" t="39833" r="22187" b="22500"/>
          <a:stretch/>
        </p:blipFill>
        <p:spPr>
          <a:xfrm>
            <a:off x="1474470" y="2731769"/>
            <a:ext cx="8012430" cy="3268609"/>
          </a:xfrm>
          <a:prstGeom prst="rect">
            <a:avLst/>
          </a:prstGeom>
        </p:spPr>
      </p:pic>
    </p:spTree>
    <p:extLst>
      <p:ext uri="{BB962C8B-B14F-4D97-AF65-F5344CB8AC3E}">
        <p14:creationId xmlns:p14="http://schemas.microsoft.com/office/powerpoint/2010/main" val="3422898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85260" cy="1063625"/>
          </a:xfrm>
        </p:spPr>
        <p:txBody>
          <a:bodyPr/>
          <a:lstStyle/>
          <a:p>
            <a:r>
              <a:rPr lang="en-US" dirty="0"/>
              <a:t>Design Examples</a:t>
            </a:r>
          </a:p>
        </p:txBody>
      </p:sp>
      <p:sp>
        <p:nvSpPr>
          <p:cNvPr id="3" name="Content Placeholder 2"/>
          <p:cNvSpPr>
            <a:spLocks noGrp="1"/>
          </p:cNvSpPr>
          <p:nvPr>
            <p:ph idx="1"/>
          </p:nvPr>
        </p:nvSpPr>
        <p:spPr>
          <a:xfrm>
            <a:off x="838200" y="1825625"/>
            <a:ext cx="3893820" cy="4632325"/>
          </a:xfrm>
        </p:spPr>
        <p:txBody>
          <a:bodyPr>
            <a:normAutofit fontScale="77500" lnSpcReduction="20000"/>
          </a:bodyPr>
          <a:lstStyle/>
          <a:p>
            <a:r>
              <a:rPr lang="en-US" dirty="0" smtClean="0"/>
              <a:t>R-13+R-7.5ci</a:t>
            </a:r>
          </a:p>
          <a:p>
            <a:pPr lvl="1"/>
            <a:r>
              <a:rPr lang="en-US" dirty="0" smtClean="0">
                <a:solidFill>
                  <a:srgbClr val="00B050"/>
                </a:solidFill>
              </a:rPr>
              <a:t>Complies with Class II “smart” (Kraft) vapor retarder</a:t>
            </a:r>
          </a:p>
          <a:p>
            <a:pPr lvl="1"/>
            <a:r>
              <a:rPr lang="en-US" dirty="0" smtClean="0">
                <a:solidFill>
                  <a:srgbClr val="00B050"/>
                </a:solidFill>
              </a:rPr>
              <a:t>Complies with use of Class III vapor retarder</a:t>
            </a:r>
          </a:p>
          <a:p>
            <a:r>
              <a:rPr lang="en-US" dirty="0"/>
              <a:t>R-20+R-3.8ci</a:t>
            </a:r>
          </a:p>
          <a:p>
            <a:pPr lvl="1"/>
            <a:r>
              <a:rPr lang="en-US" dirty="0" smtClean="0">
                <a:solidFill>
                  <a:srgbClr val="FF0000"/>
                </a:solidFill>
              </a:rPr>
              <a:t>Does not comply with min. ci R-value for 2x6 wall in CZ 5 with Class II VR</a:t>
            </a:r>
          </a:p>
          <a:p>
            <a:pPr lvl="1"/>
            <a:r>
              <a:rPr lang="en-US" dirty="0" smtClean="0">
                <a:solidFill>
                  <a:srgbClr val="FF0000"/>
                </a:solidFill>
              </a:rPr>
              <a:t>Does not comply with min. ci R-value for 2x6 wall in CZ 5 with Class III vapor retarder</a:t>
            </a:r>
          </a:p>
          <a:p>
            <a:pPr lvl="1"/>
            <a:r>
              <a:rPr lang="en-US" u="sng" dirty="0" smtClean="0"/>
              <a:t>Alternate:</a:t>
            </a:r>
            <a:r>
              <a:rPr lang="en-US" dirty="0" smtClean="0"/>
              <a:t> Increase ci R-value or use </a:t>
            </a:r>
            <a:r>
              <a:rPr lang="en-US" dirty="0" err="1" smtClean="0"/>
              <a:t>ccSPF</a:t>
            </a:r>
            <a:r>
              <a:rPr lang="en-US" dirty="0" smtClean="0"/>
              <a:t> in cavity for partial fill to meet ci R-value, but </a:t>
            </a:r>
            <a:r>
              <a:rPr lang="en-US" dirty="0" err="1" smtClean="0"/>
              <a:t>ccSPF</a:t>
            </a:r>
            <a:r>
              <a:rPr lang="en-US" dirty="0" smtClean="0"/>
              <a:t> must be thick enough to meet minimum 1.5 perm</a:t>
            </a:r>
          </a:p>
          <a:p>
            <a:pPr lvl="1"/>
            <a:endParaRPr lang="en-US" dirty="0"/>
          </a:p>
          <a:p>
            <a:endParaRPr lang="en-US" dirty="0"/>
          </a:p>
        </p:txBody>
      </p:sp>
      <p:pic>
        <p:nvPicPr>
          <p:cNvPr id="4" name="Picture 3"/>
          <p:cNvPicPr>
            <a:picLocks noChangeAspect="1"/>
          </p:cNvPicPr>
          <p:nvPr/>
        </p:nvPicPr>
        <p:blipFill rotWithShape="1">
          <a:blip r:embed="rId2"/>
          <a:srcRect l="27429" t="33676" r="19238" b="31785"/>
          <a:stretch/>
        </p:blipFill>
        <p:spPr>
          <a:xfrm>
            <a:off x="4944683" y="365125"/>
            <a:ext cx="7023730" cy="2558644"/>
          </a:xfrm>
          <a:prstGeom prst="rect">
            <a:avLst/>
          </a:prstGeom>
        </p:spPr>
      </p:pic>
      <p:pic>
        <p:nvPicPr>
          <p:cNvPr id="5" name="Picture 4"/>
          <p:cNvPicPr>
            <a:picLocks noChangeAspect="1"/>
          </p:cNvPicPr>
          <p:nvPr/>
        </p:nvPicPr>
        <p:blipFill rotWithShape="1">
          <a:blip r:embed="rId3"/>
          <a:srcRect l="27555" t="23375" r="22413" b="19510"/>
          <a:stretch/>
        </p:blipFill>
        <p:spPr>
          <a:xfrm>
            <a:off x="5469444" y="3017520"/>
            <a:ext cx="5549636" cy="3563598"/>
          </a:xfrm>
          <a:prstGeom prst="rect">
            <a:avLst/>
          </a:prstGeom>
        </p:spPr>
      </p:pic>
      <p:sp>
        <p:nvSpPr>
          <p:cNvPr id="6" name="Oval 5"/>
          <p:cNvSpPr/>
          <p:nvPr/>
        </p:nvSpPr>
        <p:spPr>
          <a:xfrm>
            <a:off x="6983730" y="4834890"/>
            <a:ext cx="3406140" cy="20574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52210" y="1108710"/>
            <a:ext cx="4137660" cy="32004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52210" y="1362481"/>
            <a:ext cx="4137660" cy="28343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83730" y="5040630"/>
            <a:ext cx="3406140" cy="1828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77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p:txBody>
          <a:bodyPr>
            <a:normAutofit fontScale="92500"/>
          </a:bodyPr>
          <a:lstStyle/>
          <a:p>
            <a:r>
              <a:rPr lang="en-US" u="sng" dirty="0"/>
              <a:t>Example 3 – Commercial Building (“All Other” – non-Residential)</a:t>
            </a:r>
            <a:endParaRPr lang="en-US" dirty="0"/>
          </a:p>
          <a:p>
            <a:pPr marL="0" indent="0">
              <a:buNone/>
            </a:pPr>
            <a:endParaRPr lang="en-US" dirty="0"/>
          </a:p>
          <a:p>
            <a:r>
              <a:rPr lang="en-US" u="sng" dirty="0"/>
              <a:t>Given</a:t>
            </a:r>
            <a:r>
              <a:rPr lang="en-US" dirty="0"/>
              <a:t>:  In Climate Zone 2 for a non-residential metal-frame building, the energy code provides the following prescriptive wall insulation </a:t>
            </a:r>
            <a:r>
              <a:rPr lang="en-US" dirty="0" smtClean="0"/>
              <a:t>options:</a:t>
            </a:r>
            <a:endParaRPr lang="en-US" dirty="0"/>
          </a:p>
          <a:p>
            <a:pPr marL="0" indent="0">
              <a:buNone/>
            </a:pPr>
            <a:endParaRPr lang="en-US" dirty="0"/>
          </a:p>
          <a:p>
            <a:pPr lvl="1"/>
            <a:r>
              <a:rPr lang="en-US" sz="2600" dirty="0"/>
              <a:t>R-13+R-5ci</a:t>
            </a:r>
          </a:p>
          <a:p>
            <a:pPr marL="0" indent="0">
              <a:buNone/>
            </a:pPr>
            <a:endParaRPr lang="en-US" dirty="0"/>
          </a:p>
          <a:p>
            <a:r>
              <a:rPr lang="en-US" u="sng" dirty="0"/>
              <a:t>Find</a:t>
            </a:r>
            <a:r>
              <a:rPr lang="en-US" dirty="0"/>
              <a:t>:  For each of the assembly insulation conditions above, what vapor retarder options are appropriate in accordance with the building code </a:t>
            </a:r>
          </a:p>
        </p:txBody>
      </p:sp>
    </p:spTree>
    <p:extLst>
      <p:ext uri="{BB962C8B-B14F-4D97-AF65-F5344CB8AC3E}">
        <p14:creationId xmlns:p14="http://schemas.microsoft.com/office/powerpoint/2010/main" val="2462923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Examples</a:t>
            </a:r>
          </a:p>
        </p:txBody>
      </p:sp>
      <p:sp>
        <p:nvSpPr>
          <p:cNvPr id="3" name="Content Placeholder 2"/>
          <p:cNvSpPr>
            <a:spLocks noGrp="1"/>
          </p:cNvSpPr>
          <p:nvPr>
            <p:ph idx="1"/>
          </p:nvPr>
        </p:nvSpPr>
        <p:spPr>
          <a:xfrm>
            <a:off x="701040" y="1779905"/>
            <a:ext cx="4396740" cy="4563745"/>
          </a:xfrm>
        </p:spPr>
        <p:txBody>
          <a:bodyPr>
            <a:normAutofit fontScale="92500" lnSpcReduction="20000"/>
          </a:bodyPr>
          <a:lstStyle/>
          <a:p>
            <a:r>
              <a:rPr lang="en-US" dirty="0" smtClean="0"/>
              <a:t>In Climate Zone 2:</a:t>
            </a:r>
          </a:p>
          <a:p>
            <a:pPr lvl="1"/>
            <a:r>
              <a:rPr lang="en-US" dirty="0" smtClean="0"/>
              <a:t>Only Class III VR is permitted</a:t>
            </a:r>
          </a:p>
          <a:p>
            <a:pPr lvl="1"/>
            <a:r>
              <a:rPr lang="en-US" dirty="0" smtClean="0"/>
              <a:t>There is no minimum limit on ci R-value</a:t>
            </a:r>
          </a:p>
          <a:p>
            <a:pPr lvl="1"/>
            <a:r>
              <a:rPr lang="en-US" dirty="0" smtClean="0"/>
              <a:t>Footnote ‘a’ would allow use of Class I or II “smart” vapor retarder</a:t>
            </a:r>
          </a:p>
          <a:p>
            <a:r>
              <a:rPr lang="en-US" u="sng" dirty="0" smtClean="0"/>
              <a:t>Solution</a:t>
            </a:r>
            <a:r>
              <a:rPr lang="en-US" dirty="0" smtClean="0"/>
              <a:t>: use Class III VR in CZ 2 with R-13 + R-5ci assembly for maximum drying to interior in warm climate.</a:t>
            </a:r>
          </a:p>
          <a:p>
            <a:r>
              <a:rPr lang="en-US" dirty="0" smtClean="0"/>
              <a:t>Use of lower-perm ci will also help minimize inward vapor drives which are more persistent in warm climates.</a:t>
            </a:r>
          </a:p>
        </p:txBody>
      </p:sp>
      <p:pic>
        <p:nvPicPr>
          <p:cNvPr id="4" name="Picture 3"/>
          <p:cNvPicPr>
            <a:picLocks noChangeAspect="1"/>
          </p:cNvPicPr>
          <p:nvPr/>
        </p:nvPicPr>
        <p:blipFill rotWithShape="1">
          <a:blip r:embed="rId2"/>
          <a:srcRect l="25500" t="37833" r="22188" b="23833"/>
          <a:stretch/>
        </p:blipFill>
        <p:spPr>
          <a:xfrm>
            <a:off x="5314950" y="2222130"/>
            <a:ext cx="6621780" cy="2729408"/>
          </a:xfrm>
          <a:prstGeom prst="rect">
            <a:avLst/>
          </a:prstGeom>
        </p:spPr>
      </p:pic>
    </p:spTree>
    <p:extLst>
      <p:ext uri="{BB962C8B-B14F-4D97-AF65-F5344CB8AC3E}">
        <p14:creationId xmlns:p14="http://schemas.microsoft.com/office/powerpoint/2010/main" val="3536909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a:t>Energy Code </a:t>
            </a:r>
            <a:r>
              <a:rPr lang="en-US" dirty="0" smtClean="0"/>
              <a:t>Advancements</a:t>
            </a:r>
          </a:p>
          <a:p>
            <a:pPr lvl="1"/>
            <a:r>
              <a:rPr lang="en-US" dirty="0" smtClean="0"/>
              <a:t>Significant advancements have been made and are continuing</a:t>
            </a:r>
          </a:p>
          <a:p>
            <a:pPr lvl="1"/>
            <a:r>
              <a:rPr lang="en-US" dirty="0" smtClean="0"/>
              <a:t>These require improved and coordinated building code moisture control requirements as per 2021 IBC and IRC</a:t>
            </a:r>
            <a:endParaRPr lang="en-US" dirty="0"/>
          </a:p>
          <a:p>
            <a:r>
              <a:rPr lang="en-US" dirty="0"/>
              <a:t>Coordinated Building Code </a:t>
            </a:r>
            <a:r>
              <a:rPr lang="en-US" dirty="0" smtClean="0"/>
              <a:t>Advancements</a:t>
            </a:r>
          </a:p>
          <a:p>
            <a:pPr lvl="1"/>
            <a:r>
              <a:rPr lang="en-US" dirty="0" smtClean="0"/>
              <a:t>Significant expansion and improvement of water vapor retarder provisions</a:t>
            </a:r>
          </a:p>
          <a:p>
            <a:pPr lvl="1"/>
            <a:r>
              <a:rPr lang="en-US" dirty="0" smtClean="0"/>
              <a:t>Still some work needed (e.g., guidance </a:t>
            </a:r>
            <a:r>
              <a:rPr lang="en-US" dirty="0" err="1" smtClean="0"/>
              <a:t>permeance</a:t>
            </a:r>
            <a:r>
              <a:rPr lang="en-US" dirty="0" smtClean="0"/>
              <a:t> controlled assemblies)</a:t>
            </a:r>
          </a:p>
          <a:p>
            <a:pPr lvl="1"/>
            <a:r>
              <a:rPr lang="en-US" dirty="0" smtClean="0"/>
              <a:t>Major improvement for reservoir claddings</a:t>
            </a:r>
            <a:endParaRPr lang="en-US" dirty="0"/>
          </a:p>
          <a:p>
            <a:r>
              <a:rPr lang="en-US" dirty="0"/>
              <a:t>Example </a:t>
            </a:r>
            <a:r>
              <a:rPr lang="en-US" dirty="0" smtClean="0"/>
              <a:t>Applications</a:t>
            </a:r>
          </a:p>
          <a:p>
            <a:pPr lvl="1"/>
            <a:r>
              <a:rPr lang="en-US" dirty="0" smtClean="0"/>
              <a:t>Demonstrate coordinated energy code and building code provisions</a:t>
            </a:r>
          </a:p>
          <a:p>
            <a:pPr lvl="1"/>
            <a:r>
              <a:rPr lang="en-US" dirty="0" smtClean="0"/>
              <a:t>Allows flexibility to optimize energy code and building code compliance</a:t>
            </a:r>
            <a:endParaRPr lang="en-US" dirty="0"/>
          </a:p>
          <a:p>
            <a:endParaRPr lang="en-US" dirty="0"/>
          </a:p>
        </p:txBody>
      </p:sp>
    </p:spTree>
    <p:extLst>
      <p:ext uri="{BB962C8B-B14F-4D97-AF65-F5344CB8AC3E}">
        <p14:creationId xmlns:p14="http://schemas.microsoft.com/office/powerpoint/2010/main" val="197795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Zone Map</a:t>
            </a:r>
            <a:endParaRPr lang="en-US" dirty="0"/>
          </a:p>
        </p:txBody>
      </p:sp>
      <p:sp>
        <p:nvSpPr>
          <p:cNvPr id="3" name="Content Placeholder 2"/>
          <p:cNvSpPr>
            <a:spLocks noGrp="1"/>
          </p:cNvSpPr>
          <p:nvPr>
            <p:ph idx="1"/>
          </p:nvPr>
        </p:nvSpPr>
        <p:spPr>
          <a:xfrm>
            <a:off x="2227729" y="6107112"/>
            <a:ext cx="6051176" cy="623328"/>
          </a:xfrm>
        </p:spPr>
        <p:txBody>
          <a:bodyPr/>
          <a:lstStyle/>
          <a:p>
            <a:r>
              <a:rPr lang="en-US" dirty="0" smtClean="0"/>
              <a:t>2021 code will use an updated map</a:t>
            </a:r>
            <a:endParaRPr lang="en-US" dirty="0"/>
          </a:p>
        </p:txBody>
      </p:sp>
      <p:pic>
        <p:nvPicPr>
          <p:cNvPr id="4" name="image16.png"/>
          <p:cNvPicPr/>
          <p:nvPr/>
        </p:nvPicPr>
        <p:blipFill>
          <a:blip r:embed="rId2"/>
          <a:srcRect/>
          <a:stretch>
            <a:fillRect/>
          </a:stretch>
        </p:blipFill>
        <p:spPr>
          <a:xfrm>
            <a:off x="1676400" y="1367118"/>
            <a:ext cx="7893424" cy="4567517"/>
          </a:xfrm>
          <a:prstGeom prst="rect">
            <a:avLst/>
          </a:prstGeom>
          <a:ln/>
        </p:spPr>
      </p:pic>
    </p:spTree>
    <p:extLst>
      <p:ext uri="{BB962C8B-B14F-4D97-AF65-F5344CB8AC3E}">
        <p14:creationId xmlns:p14="http://schemas.microsoft.com/office/powerpoint/2010/main" val="340869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2018 IECC-R / IRC Ch11  Wall R-value Options</a:t>
            </a:r>
            <a:br>
              <a:rPr lang="en-US" dirty="0" smtClean="0"/>
            </a:br>
            <a:r>
              <a:rPr lang="en-US" sz="3100" dirty="0" smtClean="0"/>
              <a:t>(one- and two-family dwellings incl. townhouses)</a:t>
            </a: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8780839"/>
              </p:ext>
            </p:extLst>
          </p:nvPr>
        </p:nvGraphicFramePr>
        <p:xfrm>
          <a:off x="2460808" y="1792942"/>
          <a:ext cx="6149792" cy="4280648"/>
        </p:xfrm>
        <a:graphic>
          <a:graphicData uri="http://schemas.openxmlformats.org/drawingml/2006/table">
            <a:tbl>
              <a:tblPr firstRow="1" firstCol="1" bandRow="1">
                <a:tableStyleId>{5C22544A-7EE6-4342-B048-85BDC9FD1C3A}</a:tableStyleId>
              </a:tblPr>
              <a:tblGrid>
                <a:gridCol w="2644592">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611521">
                <a:tc>
                  <a:txBody>
                    <a:bodyPr/>
                    <a:lstStyle/>
                    <a:p>
                      <a:pPr marL="0" marR="0">
                        <a:spcBef>
                          <a:spcPts val="0"/>
                        </a:spcBef>
                        <a:spcAft>
                          <a:spcPts val="0"/>
                        </a:spcAft>
                      </a:pPr>
                      <a:r>
                        <a:rPr lang="en-US" sz="1800" dirty="0">
                          <a:effectLst/>
                        </a:rPr>
                        <a:t>Climate Zone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Wood Frame Wall</a:t>
                      </a:r>
                    </a:p>
                    <a:p>
                      <a:pPr marL="0" marR="0">
                        <a:spcBef>
                          <a:spcPts val="0"/>
                        </a:spcBef>
                        <a:spcAft>
                          <a:spcPts val="0"/>
                        </a:spcAft>
                      </a:pPr>
                      <a:r>
                        <a:rPr lang="en-US" sz="1800" dirty="0">
                          <a:effectLst/>
                        </a:rPr>
                        <a:t>R-value (16”oc)</a:t>
                      </a:r>
                      <a:r>
                        <a:rPr lang="en-US" sz="1800" baseline="30000" dirty="0">
                          <a:effectLst/>
                        </a:rPr>
                        <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5761">
                <a:tc>
                  <a:txBody>
                    <a:bodyPr/>
                    <a:lstStyle/>
                    <a:p>
                      <a:pPr marL="0" marR="0">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13+0ci or 0+10ci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05761">
                <a:tc>
                  <a:txBody>
                    <a:bodyPr/>
                    <a:lstStyle/>
                    <a:p>
                      <a:pPr marL="0" marR="0">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13+0ci or 0+10ci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11521">
                <a:tc>
                  <a:txBody>
                    <a:bodyPr/>
                    <a:lstStyle/>
                    <a:p>
                      <a:pPr marL="0" marR="0">
                        <a:spcBef>
                          <a:spcPts val="0"/>
                        </a:spcBef>
                        <a:spcAft>
                          <a:spcPts val="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20+0ci, 13+5ci, or 0+15ci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11521">
                <a:tc>
                  <a:txBody>
                    <a:bodyPr/>
                    <a:lstStyle/>
                    <a:p>
                      <a:pPr marL="0" marR="0">
                        <a:spcBef>
                          <a:spcPts val="0"/>
                        </a:spcBef>
                        <a:spcAft>
                          <a:spcPts val="0"/>
                        </a:spcAft>
                      </a:pPr>
                      <a:r>
                        <a:rPr lang="en-US" sz="1800">
                          <a:effectLst/>
                        </a:rPr>
                        <a:t>4 except Marine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20+0ci, 13+5ci, or 0+15ci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11521">
                <a:tc>
                  <a:txBody>
                    <a:bodyPr/>
                    <a:lstStyle/>
                    <a:p>
                      <a:pPr marL="0" marR="0">
                        <a:spcBef>
                          <a:spcPts val="0"/>
                        </a:spcBef>
                        <a:spcAft>
                          <a:spcPts val="0"/>
                        </a:spcAft>
                      </a:pPr>
                      <a:r>
                        <a:rPr lang="en-US" sz="1800">
                          <a:effectLst/>
                        </a:rPr>
                        <a:t>5 and Marine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20+0ci, 13+5ci, or 0+15ci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11521">
                <a:tc>
                  <a:txBody>
                    <a:bodyPr/>
                    <a:lstStyle/>
                    <a:p>
                      <a:pPr marL="0" marR="0">
                        <a:spcBef>
                          <a:spcPts val="0"/>
                        </a:spcBef>
                        <a:spcAft>
                          <a:spcPts val="0"/>
                        </a:spcAft>
                      </a:pPr>
                      <a:r>
                        <a:rPr lang="en-US" sz="1800" dirty="0">
                          <a:solidFill>
                            <a:srgbClr val="FF0000"/>
                          </a:solidFill>
                          <a:effectLst/>
                        </a:rPr>
                        <a:t>6</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FF0000"/>
                          </a:solidFill>
                          <a:effectLst/>
                        </a:rPr>
                        <a:t>30+0ci, 20+5ci, 13+10ci, or 0+20ci</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611521">
                <a:tc>
                  <a:txBody>
                    <a:bodyPr/>
                    <a:lstStyle/>
                    <a:p>
                      <a:pPr marL="0" marR="0">
                        <a:spcBef>
                          <a:spcPts val="0"/>
                        </a:spcBef>
                        <a:spcAft>
                          <a:spcPts val="0"/>
                        </a:spcAft>
                      </a:pPr>
                      <a:r>
                        <a:rPr lang="en-US" sz="1800">
                          <a:effectLst/>
                        </a:rPr>
                        <a:t>7 and 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30+0ci, 20+5ci, 13+10ci, or 0+20ci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TextBox 4"/>
          <p:cNvSpPr txBox="1"/>
          <p:nvPr/>
        </p:nvSpPr>
        <p:spPr>
          <a:xfrm>
            <a:off x="2151852" y="6073590"/>
            <a:ext cx="6998647" cy="646331"/>
          </a:xfrm>
          <a:prstGeom prst="rect">
            <a:avLst/>
          </a:prstGeom>
          <a:noFill/>
        </p:spPr>
        <p:txBody>
          <a:bodyPr wrap="none" rtlCol="0">
            <a:spAutoFit/>
          </a:bodyPr>
          <a:lstStyle/>
          <a:p>
            <a:r>
              <a:rPr lang="en-US" dirty="0" smtClean="0"/>
              <a:t>Equivalent R-value options are added as expected in 2021 code. </a:t>
            </a:r>
          </a:p>
          <a:p>
            <a:r>
              <a:rPr lang="en-US" dirty="0" smtClean="0"/>
              <a:t>Not shown are expected improvements in CZ 4 &amp; 5 to equal CZ 6, 7, &amp; 8</a:t>
            </a:r>
            <a:endParaRPr lang="en-US" dirty="0"/>
          </a:p>
        </p:txBody>
      </p:sp>
      <p:sp>
        <p:nvSpPr>
          <p:cNvPr id="3" name="Left Arrow 2"/>
          <p:cNvSpPr/>
          <p:nvPr/>
        </p:nvSpPr>
        <p:spPr>
          <a:xfrm>
            <a:off x="8610600" y="4903470"/>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704070" y="4961120"/>
            <a:ext cx="1772473" cy="369332"/>
          </a:xfrm>
          <a:prstGeom prst="rect">
            <a:avLst/>
          </a:prstGeom>
          <a:noFill/>
        </p:spPr>
        <p:txBody>
          <a:bodyPr wrap="none" rtlCol="0">
            <a:spAutoFit/>
          </a:bodyPr>
          <a:lstStyle/>
          <a:p>
            <a:r>
              <a:rPr lang="en-US" dirty="0" smtClean="0"/>
              <a:t>Example 1 (later)</a:t>
            </a:r>
            <a:endParaRPr lang="en-US" dirty="0"/>
          </a:p>
        </p:txBody>
      </p:sp>
    </p:spTree>
    <p:extLst>
      <p:ext uri="{BB962C8B-B14F-4D97-AF65-F5344CB8AC3E}">
        <p14:creationId xmlns:p14="http://schemas.microsoft.com/office/powerpoint/2010/main" val="329882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43752" cy="823595"/>
          </a:xfrm>
        </p:spPr>
        <p:txBody>
          <a:bodyPr>
            <a:normAutofit fontScale="90000"/>
          </a:bodyPr>
          <a:lstStyle/>
          <a:p>
            <a:r>
              <a:rPr lang="en-US" dirty="0" smtClean="0"/>
              <a:t>2018 IECC-C Above-grade Wall R-value Options</a:t>
            </a:r>
            <a:br>
              <a:rPr lang="en-US" dirty="0" smtClean="0"/>
            </a:br>
            <a:r>
              <a:rPr lang="en-US" sz="3200" dirty="0" smtClean="0"/>
              <a:t>(commercial and Group R MF residential buildings) </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808482439"/>
              </p:ext>
            </p:extLst>
          </p:nvPr>
        </p:nvGraphicFramePr>
        <p:xfrm>
          <a:off x="4732021" y="1280161"/>
          <a:ext cx="6849931" cy="5577839"/>
        </p:xfrm>
        <a:graphic>
          <a:graphicData uri="http://schemas.openxmlformats.org/drawingml/2006/table">
            <a:tbl>
              <a:tblPr firstRow="1" firstCol="1" bandRow="1">
                <a:tableStyleId>{5C22544A-7EE6-4342-B048-85BDC9FD1C3A}</a:tableStyleId>
              </a:tblPr>
              <a:tblGrid>
                <a:gridCol w="864905">
                  <a:extLst>
                    <a:ext uri="{9D8B030D-6E8A-4147-A177-3AD203B41FA5}">
                      <a16:colId xmlns:a16="http://schemas.microsoft.com/office/drawing/2014/main" val="20000"/>
                    </a:ext>
                  </a:extLst>
                </a:gridCol>
                <a:gridCol w="864905">
                  <a:extLst>
                    <a:ext uri="{9D8B030D-6E8A-4147-A177-3AD203B41FA5}">
                      <a16:colId xmlns:a16="http://schemas.microsoft.com/office/drawing/2014/main" val="20001"/>
                    </a:ext>
                  </a:extLst>
                </a:gridCol>
                <a:gridCol w="1068040">
                  <a:extLst>
                    <a:ext uri="{9D8B030D-6E8A-4147-A177-3AD203B41FA5}">
                      <a16:colId xmlns:a16="http://schemas.microsoft.com/office/drawing/2014/main" val="20002"/>
                    </a:ext>
                  </a:extLst>
                </a:gridCol>
                <a:gridCol w="1113308">
                  <a:extLst>
                    <a:ext uri="{9D8B030D-6E8A-4147-A177-3AD203B41FA5}">
                      <a16:colId xmlns:a16="http://schemas.microsoft.com/office/drawing/2014/main" val="20003"/>
                    </a:ext>
                  </a:extLst>
                </a:gridCol>
                <a:gridCol w="1095279">
                  <a:extLst>
                    <a:ext uri="{9D8B030D-6E8A-4147-A177-3AD203B41FA5}">
                      <a16:colId xmlns:a16="http://schemas.microsoft.com/office/drawing/2014/main" val="20004"/>
                    </a:ext>
                  </a:extLst>
                </a:gridCol>
                <a:gridCol w="1843494">
                  <a:extLst>
                    <a:ext uri="{9D8B030D-6E8A-4147-A177-3AD203B41FA5}">
                      <a16:colId xmlns:a16="http://schemas.microsoft.com/office/drawing/2014/main" val="20005"/>
                    </a:ext>
                  </a:extLst>
                </a:gridCol>
              </a:tblGrid>
              <a:tr h="183977">
                <a:tc rowSpan="2">
                  <a:txBody>
                    <a:bodyPr/>
                    <a:lstStyle/>
                    <a:p>
                      <a:pPr marL="0" marR="0" algn="ctr">
                        <a:spcBef>
                          <a:spcPts val="0"/>
                        </a:spcBef>
                        <a:spcAft>
                          <a:spcPts val="0"/>
                        </a:spcAft>
                      </a:pPr>
                      <a:r>
                        <a:rPr lang="en-US" sz="1200" dirty="0">
                          <a:effectLst/>
                        </a:rPr>
                        <a:t>Climate Zone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rowSpan="2">
                  <a:txBody>
                    <a:bodyPr/>
                    <a:lstStyle/>
                    <a:p>
                      <a:pPr marL="0" marR="0" algn="ctr">
                        <a:spcBef>
                          <a:spcPts val="0"/>
                        </a:spcBef>
                        <a:spcAft>
                          <a:spcPts val="0"/>
                        </a:spcAft>
                      </a:pPr>
                      <a:r>
                        <a:rPr lang="en-US" sz="1200">
                          <a:effectLst/>
                        </a:rPr>
                        <a:t>Occupancy &amp; Use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gridSpan="4">
                  <a:txBody>
                    <a:bodyPr/>
                    <a:lstStyle/>
                    <a:p>
                      <a:pPr marL="0" marR="0" algn="ctr">
                        <a:spcBef>
                          <a:spcPts val="0"/>
                        </a:spcBef>
                        <a:spcAft>
                          <a:spcPts val="0"/>
                        </a:spcAft>
                      </a:pPr>
                      <a:r>
                        <a:rPr lang="en-US" sz="1200" dirty="0">
                          <a:effectLst/>
                        </a:rPr>
                        <a:t>Construction 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181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a:effectLst/>
                        </a:rPr>
                        <a:t>Mass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Metal </a:t>
                      </a:r>
                      <a:r>
                        <a:rPr lang="en-US" sz="1200" dirty="0" err="1">
                          <a:effectLst/>
                        </a:rPr>
                        <a:t>Bldg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Metal Frame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Wood Frame &amp;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1"/>
                  </a:ext>
                </a:extLst>
              </a:tr>
              <a:tr h="281817">
                <a:tc rowSpan="2">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R-5.7ci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R-13+R-6.5ci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R-13+R-3.8ci or R-20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2"/>
                  </a:ext>
                </a:extLst>
              </a:tr>
              <a:tr h="281817">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R-5.7ci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R-13+R-6.5ci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3"/>
                  </a:ext>
                </a:extLst>
              </a:tr>
              <a:tr h="281817">
                <a:tc rowSpan="2">
                  <a:txBody>
                    <a:bodyPr/>
                    <a:lstStyle/>
                    <a:p>
                      <a:pPr marL="0" marR="0" algn="ctr">
                        <a:spcBef>
                          <a:spcPts val="0"/>
                        </a:spcBef>
                        <a:spcAft>
                          <a:spcPts val="0"/>
                        </a:spcAft>
                      </a:pPr>
                      <a:r>
                        <a:rPr lang="en-US" sz="1200" dirty="0">
                          <a:solidFill>
                            <a:srgbClr val="FF0000"/>
                          </a:solidFill>
                          <a:effectLst/>
                        </a:rPr>
                        <a:t>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R-7.6ci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4"/>
                  </a:ext>
                </a:extLst>
              </a:tr>
              <a:tr h="281817">
                <a:tc vMerge="1">
                  <a:txBody>
                    <a:bodyPr/>
                    <a:lstStyle/>
                    <a:p>
                      <a:endParaRPr lang="en-US"/>
                    </a:p>
                  </a:txBody>
                  <a:tcPr/>
                </a:tc>
                <a:tc>
                  <a:txBody>
                    <a:bodyPr/>
                    <a:lstStyle/>
                    <a:p>
                      <a:pPr marL="0" marR="0" algn="ctr">
                        <a:spcBef>
                          <a:spcPts val="0"/>
                        </a:spcBef>
                        <a:spcAft>
                          <a:spcPts val="0"/>
                        </a:spcAft>
                      </a:pPr>
                      <a:r>
                        <a:rPr lang="en-US" sz="1200" dirty="0">
                          <a:solidFill>
                            <a:srgbClr val="FF0000"/>
                          </a:solidFill>
                          <a:effectLst/>
                        </a:rPr>
                        <a:t>All Other</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R-5.7ci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R-13+R-6.5ci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solidFill>
                            <a:srgbClr val="FF0000"/>
                          </a:solidFill>
                          <a:effectLst/>
                        </a:rPr>
                        <a:t>R-13+R-5ci</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5"/>
                  </a:ext>
                </a:extLst>
              </a:tr>
              <a:tr h="281817">
                <a:tc rowSpan="2">
                  <a:txBody>
                    <a:bodyPr/>
                    <a:lstStyle/>
                    <a:p>
                      <a:pPr marL="0" marR="0" algn="ctr">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R-9.5ci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6"/>
                  </a:ext>
                </a:extLst>
              </a:tr>
              <a:tr h="281817">
                <a:tc vMerge="1">
                  <a:txBody>
                    <a:bodyPr/>
                    <a:lstStyle/>
                    <a:p>
                      <a:endParaRPr lang="en-US"/>
                    </a:p>
                  </a:txBody>
                  <a:tcPr/>
                </a:tc>
                <a:tc>
                  <a:txBody>
                    <a:bodyPr/>
                    <a:lstStyle/>
                    <a:p>
                      <a:pPr marL="0" marR="0" algn="ctr">
                        <a:spcBef>
                          <a:spcPts val="0"/>
                        </a:spcBef>
                        <a:spcAft>
                          <a:spcPts val="0"/>
                        </a:spcAft>
                      </a:pPr>
                      <a:r>
                        <a:rPr lang="en-US" sz="1200" dirty="0">
                          <a:effectLst/>
                        </a:rPr>
                        <a:t>All Other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R-7.6ci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R-13+R-13ci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7"/>
                  </a:ext>
                </a:extLst>
              </a:tr>
              <a:tr h="281817">
                <a:tc rowSpan="2">
                  <a:txBody>
                    <a:bodyPr/>
                    <a:lstStyle/>
                    <a:p>
                      <a:pPr marL="0" marR="0" algn="ctr">
                        <a:spcBef>
                          <a:spcPts val="0"/>
                        </a:spcBef>
                        <a:spcAft>
                          <a:spcPts val="0"/>
                        </a:spcAft>
                      </a:pPr>
                      <a:r>
                        <a:rPr lang="en-US" sz="1200">
                          <a:effectLst/>
                        </a:rPr>
                        <a:t>4 except Marine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R-11.4ci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R-13+R-13ci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8"/>
                  </a:ext>
                </a:extLst>
              </a:tr>
              <a:tr h="281817">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R-9.5ci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R-13+R-13ci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or </a:t>
                      </a:r>
                      <a:r>
                        <a:rPr lang="en-US" sz="1200" dirty="0">
                          <a:effectLst/>
                        </a:rPr>
                        <a:t>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09"/>
                  </a:ext>
                </a:extLst>
              </a:tr>
              <a:tr h="367956">
                <a:tc rowSpan="2">
                  <a:txBody>
                    <a:bodyPr/>
                    <a:lstStyle/>
                    <a:p>
                      <a:pPr marL="0" marR="0" algn="ctr">
                        <a:spcBef>
                          <a:spcPts val="0"/>
                        </a:spcBef>
                        <a:spcAft>
                          <a:spcPts val="0"/>
                        </a:spcAft>
                      </a:pPr>
                      <a:r>
                        <a:rPr lang="en-US" sz="1200" dirty="0">
                          <a:solidFill>
                            <a:srgbClr val="FF0000"/>
                          </a:solidFill>
                          <a:effectLst/>
                        </a:rPr>
                        <a:t>5</a:t>
                      </a:r>
                      <a:r>
                        <a:rPr lang="en-US" sz="1200" dirty="0">
                          <a:effectLst/>
                        </a:rPr>
                        <a:t> and Marine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solidFill>
                            <a:srgbClr val="FF0000"/>
                          </a:solidFill>
                          <a:effectLst/>
                        </a:rPr>
                        <a:t>Group R</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solidFill>
                            <a:srgbClr val="FF0000"/>
                          </a:solidFill>
                          <a:effectLst/>
                        </a:rPr>
                        <a:t>R-13+R-7.5ci</a:t>
                      </a:r>
                    </a:p>
                    <a:p>
                      <a:pPr marL="0" marR="0" algn="ctr">
                        <a:spcBef>
                          <a:spcPts val="0"/>
                        </a:spcBef>
                        <a:spcAft>
                          <a:spcPts val="0"/>
                        </a:spcAft>
                      </a:pPr>
                      <a:r>
                        <a:rPr lang="en-US" sz="1200" dirty="0">
                          <a:solidFill>
                            <a:srgbClr val="FF0000"/>
                          </a:solidFill>
                          <a:effectLst/>
                        </a:rPr>
                        <a:t>R-20+R-3.8ci</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0"/>
                  </a:ext>
                </a:extLst>
              </a:tr>
              <a:tr h="281817">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R-11.4ci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smtClean="0">
                          <a:effectLst/>
                        </a:rPr>
                        <a:t>R-13+R-3.8ci  </a:t>
                      </a:r>
                      <a:r>
                        <a:rPr lang="en-US" sz="1200" dirty="0">
                          <a:effectLst/>
                        </a:rPr>
                        <a:t>or R-20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1"/>
                  </a:ext>
                </a:extLst>
              </a:tr>
              <a:tr h="367956">
                <a:tc rowSpan="2">
                  <a:txBody>
                    <a:bodyPr/>
                    <a:lstStyle/>
                    <a:p>
                      <a:pPr marL="0" marR="0" algn="ctr">
                        <a:spcBef>
                          <a:spcPts val="0"/>
                        </a:spcBef>
                        <a:spcAft>
                          <a:spcPts val="0"/>
                        </a:spcAft>
                      </a:pPr>
                      <a:r>
                        <a:rPr lang="en-US"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R-15.2ci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R-13+R-7.5ci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p>
                    <a:p>
                      <a:pPr marL="0" marR="0" algn="ctr">
                        <a:spcBef>
                          <a:spcPts val="0"/>
                        </a:spcBef>
                        <a:spcAft>
                          <a:spcPts val="0"/>
                        </a:spcAft>
                      </a:pPr>
                      <a:r>
                        <a:rPr lang="en-US" sz="1200">
                          <a:effectLst/>
                        </a:rPr>
                        <a:t>R-20+R-3.8ci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2"/>
                  </a:ext>
                </a:extLst>
              </a:tr>
              <a:tr h="367956">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R-13+R-7.5ci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p>
                    <a:p>
                      <a:pPr marL="0" marR="0" algn="ctr">
                        <a:spcBef>
                          <a:spcPts val="0"/>
                        </a:spcBef>
                        <a:spcAft>
                          <a:spcPts val="0"/>
                        </a:spcAft>
                      </a:pPr>
                      <a:r>
                        <a:rPr lang="en-US" sz="1200">
                          <a:effectLst/>
                        </a:rPr>
                        <a:t>R-20+R-3.8ci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3"/>
                  </a:ext>
                </a:extLst>
              </a:tr>
              <a:tr h="367956">
                <a:tc rowSpan="2">
                  <a:txBody>
                    <a:bodyPr/>
                    <a:lstStyle/>
                    <a:p>
                      <a:pPr marL="0" marR="0" algn="ctr">
                        <a:spcBef>
                          <a:spcPts val="0"/>
                        </a:spcBef>
                        <a:spcAft>
                          <a:spcPts val="0"/>
                        </a:spcAft>
                      </a:pPr>
                      <a:r>
                        <a:rPr lang="en-US"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R-15.2ci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R-13+R-19.5ci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R-13+R15.6ci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R-13+R-7.5ci</a:t>
                      </a:r>
                    </a:p>
                    <a:p>
                      <a:pPr marL="0" marR="0" algn="ctr">
                        <a:spcBef>
                          <a:spcPts val="0"/>
                        </a:spcBef>
                        <a:spcAft>
                          <a:spcPts val="0"/>
                        </a:spcAft>
                      </a:pPr>
                      <a:r>
                        <a:rPr lang="en-US" sz="1200" dirty="0">
                          <a:effectLst/>
                        </a:rPr>
                        <a:t>R-20+R-3.8ci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4"/>
                  </a:ext>
                </a:extLst>
              </a:tr>
              <a:tr h="367956">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R-15.2ci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R-13+R-7.5ci</a:t>
                      </a:r>
                    </a:p>
                    <a:p>
                      <a:pPr marL="0" marR="0" algn="ctr">
                        <a:spcBef>
                          <a:spcPts val="0"/>
                        </a:spcBef>
                        <a:spcAft>
                          <a:spcPts val="0"/>
                        </a:spcAft>
                      </a:pPr>
                      <a:r>
                        <a:rPr lang="en-US" sz="1200" dirty="0">
                          <a:effectLst/>
                        </a:rPr>
                        <a:t>R-20+R-3.8ci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5"/>
                  </a:ext>
                </a:extLst>
              </a:tr>
              <a:tr h="367956">
                <a:tc rowSpan="2">
                  <a:txBody>
                    <a:bodyPr/>
                    <a:lstStyle/>
                    <a:p>
                      <a:pPr marL="0" marR="0" algn="ctr">
                        <a:spcBef>
                          <a:spcPts val="0"/>
                        </a:spcBef>
                        <a:spcAft>
                          <a:spcPts val="0"/>
                        </a:spcAft>
                      </a:pPr>
                      <a:r>
                        <a:rPr lang="en-US" sz="12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Group 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R-25ci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R-13+R-19.5ci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R-13+R-15.6ci</a:t>
                      </a:r>
                    </a:p>
                    <a:p>
                      <a:pPr marL="0" marR="0" algn="ctr">
                        <a:spcBef>
                          <a:spcPts val="0"/>
                        </a:spcBef>
                        <a:spcAft>
                          <a:spcPts val="0"/>
                        </a:spcAft>
                      </a:pPr>
                      <a:r>
                        <a:rPr lang="en-US" sz="1200" dirty="0">
                          <a:effectLst/>
                        </a:rPr>
                        <a:t>R-20+R10ci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6"/>
                  </a:ext>
                </a:extLst>
              </a:tr>
              <a:tr h="367956">
                <a:tc vMerge="1">
                  <a:txBody>
                    <a:bodyPr/>
                    <a:lstStyle/>
                    <a:p>
                      <a:endParaRPr lang="en-US"/>
                    </a:p>
                  </a:txBody>
                  <a:tcPr/>
                </a:tc>
                <a:tc>
                  <a:txBody>
                    <a:bodyPr/>
                    <a:lstStyle/>
                    <a:p>
                      <a:pPr marL="0" marR="0" algn="ctr">
                        <a:spcBef>
                          <a:spcPts val="0"/>
                        </a:spcBef>
                        <a:spcAft>
                          <a:spcPts val="0"/>
                        </a:spcAft>
                      </a:pPr>
                      <a:r>
                        <a:rPr lang="en-US" sz="1200">
                          <a:effectLst/>
                        </a:rPr>
                        <a:t>All 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R-25ci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R-13+R-13ci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a:effectLst/>
                        </a:rPr>
                        <a:t>R-13+R-7.5ci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tc>
                  <a:txBody>
                    <a:bodyPr/>
                    <a:lstStyle/>
                    <a:p>
                      <a:pPr marL="0" marR="0" algn="ctr">
                        <a:spcBef>
                          <a:spcPts val="0"/>
                        </a:spcBef>
                        <a:spcAft>
                          <a:spcPts val="0"/>
                        </a:spcAft>
                      </a:pPr>
                      <a:r>
                        <a:rPr lang="en-US" sz="1200" dirty="0">
                          <a:effectLst/>
                        </a:rPr>
                        <a:t>R-13+R-15.6ci</a:t>
                      </a:r>
                    </a:p>
                    <a:p>
                      <a:pPr marL="0" marR="0" algn="ctr">
                        <a:spcBef>
                          <a:spcPts val="0"/>
                        </a:spcBef>
                        <a:spcAft>
                          <a:spcPts val="0"/>
                        </a:spcAft>
                      </a:pPr>
                      <a:r>
                        <a:rPr lang="en-US" sz="1200" dirty="0">
                          <a:effectLst/>
                        </a:rPr>
                        <a:t>R-20+R10ci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946" marR="55946" marT="0" marB="0" anchor="ctr"/>
                </a:tc>
                <a:extLst>
                  <a:ext uri="{0D108BD9-81ED-4DB2-BD59-A6C34878D82A}">
                    <a16:rowId xmlns:a16="http://schemas.microsoft.com/office/drawing/2014/main" val="10017"/>
                  </a:ext>
                </a:extLst>
              </a:tr>
            </a:tbl>
          </a:graphicData>
        </a:graphic>
      </p:graphicFrame>
      <p:sp>
        <p:nvSpPr>
          <p:cNvPr id="3" name="Right Arrow 2"/>
          <p:cNvSpPr/>
          <p:nvPr/>
        </p:nvSpPr>
        <p:spPr>
          <a:xfrm>
            <a:off x="3589020" y="230886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589020" y="406908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51954" y="4126730"/>
            <a:ext cx="1772473" cy="369332"/>
          </a:xfrm>
          <a:prstGeom prst="rect">
            <a:avLst/>
          </a:prstGeom>
          <a:noFill/>
        </p:spPr>
        <p:txBody>
          <a:bodyPr wrap="none" rtlCol="0">
            <a:spAutoFit/>
          </a:bodyPr>
          <a:lstStyle/>
          <a:p>
            <a:r>
              <a:rPr lang="en-US" dirty="0" smtClean="0"/>
              <a:t>Example 2 (later)</a:t>
            </a:r>
            <a:endParaRPr lang="en-US" dirty="0"/>
          </a:p>
        </p:txBody>
      </p:sp>
      <p:sp>
        <p:nvSpPr>
          <p:cNvPr id="7" name="TextBox 6"/>
          <p:cNvSpPr txBox="1"/>
          <p:nvPr/>
        </p:nvSpPr>
        <p:spPr>
          <a:xfrm>
            <a:off x="1651953" y="2366510"/>
            <a:ext cx="1772473" cy="369332"/>
          </a:xfrm>
          <a:prstGeom prst="rect">
            <a:avLst/>
          </a:prstGeom>
          <a:noFill/>
        </p:spPr>
        <p:txBody>
          <a:bodyPr wrap="none" rtlCol="0">
            <a:spAutoFit/>
          </a:bodyPr>
          <a:lstStyle/>
          <a:p>
            <a:r>
              <a:rPr lang="en-US" dirty="0" smtClean="0"/>
              <a:t>Example 3 (later)</a:t>
            </a:r>
            <a:endParaRPr lang="en-US" dirty="0"/>
          </a:p>
        </p:txBody>
      </p:sp>
      <p:sp>
        <p:nvSpPr>
          <p:cNvPr id="8" name="TextBox 7"/>
          <p:cNvSpPr txBox="1"/>
          <p:nvPr/>
        </p:nvSpPr>
        <p:spPr>
          <a:xfrm>
            <a:off x="838201" y="5350686"/>
            <a:ext cx="3162300" cy="923330"/>
          </a:xfrm>
          <a:prstGeom prst="rect">
            <a:avLst/>
          </a:prstGeom>
          <a:noFill/>
        </p:spPr>
        <p:txBody>
          <a:bodyPr wrap="square" rtlCol="0">
            <a:spAutoFit/>
          </a:bodyPr>
          <a:lstStyle/>
          <a:p>
            <a:r>
              <a:rPr lang="en-US" dirty="0" smtClean="0"/>
              <a:t>Some R-values expected to increase in 2021 IECC where less stringent than ASHRAE 90.1</a:t>
            </a:r>
            <a:endParaRPr lang="en-US" dirty="0"/>
          </a:p>
        </p:txBody>
      </p:sp>
    </p:spTree>
    <p:extLst>
      <p:ext uri="{BB962C8B-B14F-4D97-AF65-F5344CB8AC3E}">
        <p14:creationId xmlns:p14="http://schemas.microsoft.com/office/powerpoint/2010/main" val="8662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R-value Trade-offs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several ways that alternative R-values can be determined for code compliance:</a:t>
            </a:r>
          </a:p>
          <a:p>
            <a:pPr lvl="1"/>
            <a:r>
              <a:rPr lang="en-US" dirty="0" smtClean="0"/>
              <a:t>Use of U-factors for equivalent assemblies but different amounts and locations of insulation and building materials</a:t>
            </a:r>
          </a:p>
          <a:p>
            <a:pPr lvl="1"/>
            <a:r>
              <a:rPr lang="en-US" dirty="0" smtClean="0"/>
              <a:t>Use of total UA trade-off, e.g., strengthening one assembly to weaken another (e.g., use </a:t>
            </a:r>
            <a:r>
              <a:rPr lang="en-US" dirty="0" err="1" smtClean="0"/>
              <a:t>REScheck</a:t>
            </a:r>
            <a:r>
              <a:rPr lang="en-US" dirty="0" smtClean="0"/>
              <a:t> or </a:t>
            </a:r>
            <a:r>
              <a:rPr lang="en-US" dirty="0" err="1" smtClean="0"/>
              <a:t>COMcheck</a:t>
            </a:r>
            <a:r>
              <a:rPr lang="en-US" dirty="0" smtClean="0"/>
              <a:t>)</a:t>
            </a:r>
          </a:p>
          <a:p>
            <a:pPr lvl="1"/>
            <a:r>
              <a:rPr lang="en-US" dirty="0" smtClean="0"/>
              <a:t>Use of building performance methods (e.g., ERI path or building simulation path)</a:t>
            </a:r>
          </a:p>
          <a:p>
            <a:r>
              <a:rPr lang="en-US" dirty="0" smtClean="0"/>
              <a:t>Any of the approaches give flexibility to have more or less insulation or a different arrangement of the insulation for good or bad…</a:t>
            </a:r>
          </a:p>
          <a:p>
            <a:r>
              <a:rPr lang="en-US" dirty="0" smtClean="0"/>
              <a:t>CAUTION! – UNINTENDED CONSEQUENCE #1: This flexibility for energy code compliance can result in assemblies that perform differently (better or worse) from a moisture control and durability perspective.</a:t>
            </a:r>
          </a:p>
          <a:p>
            <a:pPr marL="914400" lvl="2" indent="0">
              <a:buNone/>
            </a:pPr>
            <a:endParaRPr lang="en-US" dirty="0"/>
          </a:p>
        </p:txBody>
      </p:sp>
    </p:spTree>
    <p:extLst>
      <p:ext uri="{BB962C8B-B14F-4D97-AF65-F5344CB8AC3E}">
        <p14:creationId xmlns:p14="http://schemas.microsoft.com/office/powerpoint/2010/main" val="281717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R-value Trade-offs</a:t>
            </a:r>
            <a:endParaRPr lang="en-US" dirty="0"/>
          </a:p>
        </p:txBody>
      </p:sp>
      <p:sp>
        <p:nvSpPr>
          <p:cNvPr id="3" name="Content Placeholder 2"/>
          <p:cNvSpPr>
            <a:spLocks noGrp="1"/>
          </p:cNvSpPr>
          <p:nvPr>
            <p:ph idx="1"/>
          </p:nvPr>
        </p:nvSpPr>
        <p:spPr>
          <a:xfrm>
            <a:off x="838200" y="2931460"/>
            <a:ext cx="10515600" cy="3588355"/>
          </a:xfrm>
        </p:spPr>
        <p:txBody>
          <a:bodyPr>
            <a:normAutofit fontScale="85000" lnSpcReduction="10000"/>
          </a:bodyPr>
          <a:lstStyle/>
          <a:p>
            <a:r>
              <a:rPr lang="en-US" dirty="0" smtClean="0"/>
              <a:t>WHY?</a:t>
            </a:r>
          </a:p>
          <a:p>
            <a:pPr lvl="1"/>
            <a:r>
              <a:rPr lang="en-US" dirty="0" smtClean="0"/>
              <a:t>Doing this causes more net energy use by the building (with renewables used only to offset the increase in energy use from a weaker building envelope)</a:t>
            </a:r>
          </a:p>
          <a:p>
            <a:pPr lvl="1"/>
            <a:r>
              <a:rPr lang="en-US" dirty="0" smtClean="0"/>
              <a:t>This works against energy conservation and wastes renewable energy resources and technology to allow a “weaker” building envelope.</a:t>
            </a:r>
          </a:p>
          <a:p>
            <a:pPr lvl="1"/>
            <a:r>
              <a:rPr lang="en-US" dirty="0" smtClean="0"/>
              <a:t>Consequently, the use of renewable (“clean”) energy would do little or nothing to reduce the use of non-renewable (fossil) energy sources and GHG emissions.</a:t>
            </a:r>
          </a:p>
          <a:p>
            <a:r>
              <a:rPr lang="en-US" dirty="0" smtClean="0"/>
              <a:t>SOLUTION:  Sustainable Energy Strategy = Conservation + Renewables </a:t>
            </a:r>
          </a:p>
          <a:p>
            <a:r>
              <a:rPr lang="en-US" dirty="0" smtClean="0"/>
              <a:t>Newer energy codes </a:t>
            </a:r>
            <a:r>
              <a:rPr lang="en-US" dirty="0"/>
              <a:t>are becoming more intelligent in preventing bad “trade deals” by instituting renewable trade-off limits and/or envelope R-value </a:t>
            </a:r>
            <a:r>
              <a:rPr lang="en-US" dirty="0" smtClean="0"/>
              <a:t>backstops in the performance compliance paths (e.g., ERI or simulation).</a:t>
            </a:r>
            <a:endParaRPr lang="en-US" dirty="0"/>
          </a:p>
          <a:p>
            <a:endParaRPr lang="en-US" dirty="0"/>
          </a:p>
        </p:txBody>
      </p:sp>
      <p:pic>
        <p:nvPicPr>
          <p:cNvPr id="1026" name="Picture 2" descr="https://www.everguardsolar.com/wp-content/uploads/2019/02/img_68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4738" y="591320"/>
            <a:ext cx="3205417" cy="24040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26145" y="1492568"/>
            <a:ext cx="7648593" cy="142111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CAUTION! – UNINTENDED CONSEQUENCE #2: Value of “clean” renewable energy (e.g., solar PV) can be traded-off for reduced energy efficiency (i.e., trade-off envelope R-value).</a:t>
            </a:r>
          </a:p>
        </p:txBody>
      </p:sp>
      <p:sp>
        <p:nvSpPr>
          <p:cNvPr id="4" name="TextBox 3"/>
          <p:cNvSpPr txBox="1"/>
          <p:nvPr/>
        </p:nvSpPr>
        <p:spPr>
          <a:xfrm>
            <a:off x="8452952" y="2977234"/>
            <a:ext cx="3059492" cy="307777"/>
          </a:xfrm>
          <a:prstGeom prst="rect">
            <a:avLst/>
          </a:prstGeom>
          <a:noFill/>
        </p:spPr>
        <p:txBody>
          <a:bodyPr wrap="none" rtlCol="0">
            <a:spAutoFit/>
          </a:bodyPr>
          <a:lstStyle/>
          <a:p>
            <a:r>
              <a:rPr lang="en-US" sz="1400" dirty="0" smtClean="0"/>
              <a:t>Source: Everguardsolar.com, 2/27/2020</a:t>
            </a:r>
            <a:endParaRPr lang="en-US" sz="1400" dirty="0"/>
          </a:p>
        </p:txBody>
      </p:sp>
    </p:spTree>
    <p:extLst>
      <p:ext uri="{BB962C8B-B14F-4D97-AF65-F5344CB8AC3E}">
        <p14:creationId xmlns:p14="http://schemas.microsoft.com/office/powerpoint/2010/main" val="2417128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2750</TotalTime>
  <Words>3481</Words>
  <Application>Microsoft Office PowerPoint</Application>
  <PresentationFormat>Widescreen</PresentationFormat>
  <Paragraphs>357</Paragraphs>
  <Slides>44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Yu Gothic</vt:lpstr>
      <vt:lpstr>Yu Gothic Medium</vt:lpstr>
      <vt:lpstr>Arial</vt:lpstr>
      <vt:lpstr>Calibri</vt:lpstr>
      <vt:lpstr>Calibri Light</vt:lpstr>
      <vt:lpstr>Roboto Condensed Light</vt:lpstr>
      <vt:lpstr>Segoe UI</vt:lpstr>
      <vt:lpstr>Times New Roman</vt:lpstr>
      <vt:lpstr>Wingdings</vt:lpstr>
      <vt:lpstr>Office Theme</vt:lpstr>
      <vt:lpstr>PowerPoint Presentation</vt:lpstr>
      <vt:lpstr>PowerPoint Presentation</vt:lpstr>
      <vt:lpstr>Outline</vt:lpstr>
      <vt:lpstr>Energy Code Advancements</vt:lpstr>
      <vt:lpstr>Climate Zone Map</vt:lpstr>
      <vt:lpstr>2018 IECC-R / IRC Ch11  Wall R-value Options (one- and two-family dwellings incl. townhouses)</vt:lpstr>
      <vt:lpstr>2018 IECC-C Above-grade Wall R-value Options (commercial and Group R MF residential buildings) </vt:lpstr>
      <vt:lpstr>R-value Trade-offs</vt:lpstr>
      <vt:lpstr>R-value Trade-offs</vt:lpstr>
      <vt:lpstr>Coordinated Building Code Advancements</vt:lpstr>
      <vt:lpstr>Coordinated Building Code Advancements</vt:lpstr>
      <vt:lpstr>Water-Resistive Barriers &amp; Flashing</vt:lpstr>
      <vt:lpstr>Water-Resistive Barriers &amp; Flashing</vt:lpstr>
      <vt:lpstr>Water-Resistive Barriers &amp; Flashing</vt:lpstr>
      <vt:lpstr>Water-Resistive Barriers &amp; Flashing</vt:lpstr>
      <vt:lpstr>Air Barriers</vt:lpstr>
      <vt:lpstr>Air Barriers</vt:lpstr>
      <vt:lpstr>Air Barriers</vt:lpstr>
      <vt:lpstr>Reservoir Claddings</vt:lpstr>
      <vt:lpstr>Reservoir Claddings</vt:lpstr>
      <vt:lpstr>Reservoir Claddings</vt:lpstr>
      <vt:lpstr>Reservoir Claddings</vt:lpstr>
      <vt:lpstr>Reservoir Claddings</vt:lpstr>
      <vt:lpstr>Water Vapor Retarders</vt:lpstr>
      <vt:lpstr>Vapor Control Principles</vt:lpstr>
      <vt:lpstr>Insulation Ratio (basis of 2021 IBC and IRC)</vt:lpstr>
      <vt:lpstr>Insulation Ratio  (basis of 2021 IRC)</vt:lpstr>
      <vt:lpstr>Permeance Ratio  (not included in 2021 IRC)</vt:lpstr>
      <vt:lpstr>Updated 2021 IRC and IBC Vapor Retarder Provisions</vt:lpstr>
      <vt:lpstr>Updated 2021 IRC and IBC Vapor Retarder Provisions</vt:lpstr>
      <vt:lpstr>Updated 2021 IRC and IBC Vapor Retarder Provisions</vt:lpstr>
      <vt:lpstr>Updated 2021 IRC and IBC Vapor Retarder Provisions</vt:lpstr>
      <vt:lpstr>Wall Calculator – Easy Button to IECC and IBC/IRC Coordinated Compliance </vt:lpstr>
      <vt:lpstr>Design Examples</vt:lpstr>
      <vt:lpstr>Design Examples</vt:lpstr>
      <vt:lpstr>Design Examples</vt:lpstr>
      <vt:lpstr>Design Examples</vt:lpstr>
      <vt:lpstr>Design Examples</vt:lpstr>
      <vt:lpstr>Design Examples</vt:lpstr>
      <vt:lpstr>Design Examples</vt:lpstr>
      <vt:lpstr>Design Examples</vt:lpstr>
      <vt:lpstr>Design Examples</vt:lpstr>
      <vt:lpstr>Design Examples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Mindy Caldwell</cp:lastModifiedBy>
  <cp:revision>92</cp:revision>
  <cp:lastPrinted>2020-03-06T02:28:15Z</cp:lastPrinted>
  <dcterms:created xsi:type="dcterms:W3CDTF">2019-05-02T18:18:38Z</dcterms:created>
  <dcterms:modified xsi:type="dcterms:W3CDTF">2021-08-19T21:24:07Z</dcterms:modified>
</cp:coreProperties>
</file>