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94" r:id="rId4"/>
    <p:sldId id="289" r:id="rId5"/>
    <p:sldId id="290" r:id="rId6"/>
    <p:sldId id="257" r:id="rId7"/>
    <p:sldId id="263" r:id="rId8"/>
    <p:sldId id="291" r:id="rId9"/>
    <p:sldId id="292" r:id="rId10"/>
    <p:sldId id="293" r:id="rId11"/>
    <p:sldId id="261" r:id="rId12"/>
    <p:sldId id="262" r:id="rId13"/>
    <p:sldId id="270" r:id="rId14"/>
    <p:sldId id="264" r:id="rId15"/>
    <p:sldId id="258" r:id="rId16"/>
    <p:sldId id="265" r:id="rId17"/>
    <p:sldId id="266" r:id="rId18"/>
    <p:sldId id="267" r:id="rId19"/>
    <p:sldId id="269" r:id="rId20"/>
    <p:sldId id="268" r:id="rId21"/>
    <p:sldId id="271" r:id="rId22"/>
    <p:sldId id="272" r:id="rId23"/>
    <p:sldId id="273" r:id="rId24"/>
    <p:sldId id="274" r:id="rId25"/>
    <p:sldId id="275" r:id="rId26"/>
    <p:sldId id="276" r:id="rId27"/>
    <p:sldId id="278" r:id="rId28"/>
    <p:sldId id="277" r:id="rId29"/>
    <p:sldId id="280" r:id="rId30"/>
    <p:sldId id="287" r:id="rId31"/>
    <p:sldId id="285" r:id="rId32"/>
    <p:sldId id="282" r:id="rId33"/>
  </p:sldIdLst>
  <p:sldSz cx="9144000" cy="6858000" type="screen4x3"/>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bby Davidson" initials="AD"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4" autoAdjust="0"/>
    <p:restoredTop sz="94660"/>
  </p:normalViewPr>
  <p:slideViewPr>
    <p:cSldViewPr>
      <p:cViewPr varScale="1">
        <p:scale>
          <a:sx n="109" d="100"/>
          <a:sy n="109" d="100"/>
        </p:scale>
        <p:origin x="166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hyperlink" Target="https://up.codes/viewer/wyoming/ibc-2015/chapter/17/special-inspections-and-tests#17" TargetMode="External"/><Relationship Id="rId3" Type="http://schemas.openxmlformats.org/officeDocument/2006/relationships/hyperlink" Target="http://www.continuousinsulation.org/about" TargetMode="External"/><Relationship Id="rId7" Type="http://schemas.openxmlformats.org/officeDocument/2006/relationships/hyperlink" Target="https://up.codes/viewer/wyoming/ibc-2015/chapter/17/special-inspections-and-tests#1703.1.1" TargetMode="External"/><Relationship Id="rId2" Type="http://schemas.openxmlformats.org/officeDocument/2006/relationships/hyperlink" Target="https://www.appliedbuildingtech.com/content/technical-resources" TargetMode="External"/><Relationship Id="rId1" Type="http://schemas.openxmlformats.org/officeDocument/2006/relationships/slideMaster" Target="../slideMasters/slideMaster2.xml"/><Relationship Id="rId6" Type="http://schemas.openxmlformats.org/officeDocument/2006/relationships/hyperlink" Target="https://up.codes/viewer/wyoming/ibc-2015/chapter/2/definitions#2" TargetMode="External"/><Relationship Id="rId5" Type="http://schemas.openxmlformats.org/officeDocument/2006/relationships/hyperlink" Target="https://up.codes/viewer/wyoming/ibc-2015/chapter/2/definitions#approved_source" TargetMode="External"/><Relationship Id="rId10" Type="http://schemas.openxmlformats.org/officeDocument/2006/relationships/hyperlink" Target="http://www.continuousinsulation.org/" TargetMode="External"/><Relationship Id="rId4" Type="http://schemas.openxmlformats.org/officeDocument/2006/relationships/hyperlink" Target="https://fsc.americanchemistry.com/" TargetMode="External"/><Relationship Id="rId9"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52400" y="2949575"/>
            <a:ext cx="7772400" cy="1470025"/>
          </a:xfrm>
        </p:spPr>
        <p:txBody>
          <a:bodyPr anchor="b"/>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 y="4419600"/>
            <a:ext cx="7772400" cy="6858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724400"/>
            <a:ext cx="2305050" cy="1954682"/>
          </a:xfrm>
          <a:prstGeom prst="rect">
            <a:avLst/>
          </a:prstGeom>
        </p:spPr>
      </p:pic>
    </p:spTree>
    <p:extLst>
      <p:ext uri="{BB962C8B-B14F-4D97-AF65-F5344CB8AC3E}">
        <p14:creationId xmlns:p14="http://schemas.microsoft.com/office/powerpoint/2010/main" val="4232743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3043377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4242931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Usage Language (Slide 2)">
    <p:spTree>
      <p:nvGrpSpPr>
        <p:cNvPr id="1" name=""/>
        <p:cNvGrpSpPr/>
        <p:nvPr/>
      </p:nvGrpSpPr>
      <p:grpSpPr>
        <a:xfrm>
          <a:off x="0" y="0"/>
          <a:ext cx="0" cy="0"/>
          <a:chOff x="0" y="0"/>
          <a:chExt cx="0" cy="0"/>
        </a:xfrm>
      </p:grpSpPr>
      <p:sp>
        <p:nvSpPr>
          <p:cNvPr id="6" name="Rectangle 5"/>
          <p:cNvSpPr/>
          <p:nvPr userDrawn="1"/>
        </p:nvSpPr>
        <p:spPr>
          <a:xfrm>
            <a:off x="0" y="5562601"/>
            <a:ext cx="9144000" cy="1295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TextBox 10"/>
          <p:cNvSpPr txBox="1"/>
          <p:nvPr/>
        </p:nvSpPr>
        <p:spPr>
          <a:xfrm>
            <a:off x="2605661" y="5580288"/>
            <a:ext cx="3966150" cy="276999"/>
          </a:xfrm>
          <a:prstGeom prst="rect">
            <a:avLst/>
          </a:prstGeom>
          <a:noFill/>
        </p:spPr>
        <p:txBody>
          <a:bodyPr wrap="none" rtlCol="0">
            <a:spAutoFit/>
          </a:bodyPr>
          <a:lstStyle/>
          <a:p>
            <a:pPr algn="ctr"/>
            <a:r>
              <a:rPr lang="en-US" altLang="en-US" sz="1200" dirty="0" smtClean="0">
                <a:latin typeface="Yu Gothic" panose="020B0400000000000000" pitchFamily="34" charset="-128"/>
                <a:ea typeface="Yu Gothic" panose="020B0400000000000000" pitchFamily="34" charset="-128"/>
                <a:cs typeface="Segoe UI" panose="020B0502040204020203" pitchFamily="34" charset="0"/>
              </a:rPr>
              <a:t>Copyright © 2015 Applied Building Technology Group</a:t>
            </a:r>
          </a:p>
        </p:txBody>
      </p:sp>
      <p:sp>
        <p:nvSpPr>
          <p:cNvPr id="10" name="Rectangle 9"/>
          <p:cNvSpPr/>
          <p:nvPr/>
        </p:nvSpPr>
        <p:spPr>
          <a:xfrm>
            <a:off x="1042341" y="1066800"/>
            <a:ext cx="7010032" cy="3145460"/>
          </a:xfrm>
          <a:prstGeom prst="rect">
            <a:avLst/>
          </a:prstGeom>
          <a:ln w="19050">
            <a:noFill/>
          </a:ln>
        </p:spPr>
        <p:style>
          <a:lnRef idx="2">
            <a:schemeClr val="dk1"/>
          </a:lnRef>
          <a:fillRef idx="1">
            <a:schemeClr val="lt1"/>
          </a:fillRef>
          <a:effectRef idx="0">
            <a:schemeClr val="dk1"/>
          </a:effectRef>
          <a:fontRef idx="minor">
            <a:schemeClr val="dk1"/>
          </a:fontRef>
        </p:style>
        <p:txBody>
          <a:bodyPr lIns="91440" tIns="182880" rIns="182880" bIns="91440" rtlCol="0" anchor="ctr"/>
          <a:lstStyle/>
          <a:p>
            <a:pPr marL="57149" indent="0" algn="l">
              <a:buNone/>
            </a:pPr>
            <a:r>
              <a:rPr lang="en-US" sz="1350" u="sng" dirty="0" smtClean="0">
                <a:latin typeface="Yu Gothic" panose="020B0400000000000000" pitchFamily="34" charset="-128"/>
                <a:ea typeface="Yu Gothic" panose="020B0400000000000000" pitchFamily="34" charset="-128"/>
                <a:hlinkClick r:id="rId2"/>
              </a:rPr>
              <a:t>Applied Building Technology Group (ABTG)</a:t>
            </a:r>
            <a:r>
              <a:rPr lang="en-US" sz="1350" dirty="0" smtClean="0">
                <a:latin typeface="Yu Gothic" panose="020B0400000000000000" pitchFamily="34" charset="-128"/>
                <a:ea typeface="Yu Gothic" panose="020B0400000000000000" pitchFamily="34" charset="-128"/>
              </a:rPr>
              <a:t> is committed to using sound science </a:t>
            </a:r>
            <a:br>
              <a:rPr lang="en-US" sz="1350" dirty="0" smtClean="0">
                <a:latin typeface="Yu Gothic" panose="020B0400000000000000" pitchFamily="34" charset="-128"/>
                <a:ea typeface="Yu Gothic" panose="020B0400000000000000" pitchFamily="34" charset="-128"/>
              </a:rPr>
            </a:br>
            <a:r>
              <a:rPr lang="en-US" sz="1350" dirty="0" smtClean="0">
                <a:latin typeface="Yu Gothic" panose="020B0400000000000000" pitchFamily="34" charset="-128"/>
                <a:ea typeface="Yu Gothic" panose="020B0400000000000000" pitchFamily="34" charset="-128"/>
              </a:rPr>
              <a:t>and generally accepted engineering practice to develop research supporting the </a:t>
            </a:r>
            <a:br>
              <a:rPr lang="en-US" sz="1350" dirty="0" smtClean="0">
                <a:latin typeface="Yu Gothic" panose="020B0400000000000000" pitchFamily="34" charset="-128"/>
                <a:ea typeface="Yu Gothic" panose="020B0400000000000000" pitchFamily="34" charset="-128"/>
              </a:rPr>
            </a:br>
            <a:r>
              <a:rPr lang="en-US" sz="1350" dirty="0" smtClean="0">
                <a:latin typeface="Yu Gothic" panose="020B0400000000000000" pitchFamily="34" charset="-128"/>
                <a:ea typeface="Yu Gothic" panose="020B0400000000000000" pitchFamily="34" charset="-128"/>
              </a:rPr>
              <a:t>reliable design and installation of foam sheathing. ABTG’s educational program work with respect to foam sheathing is supported by the </a:t>
            </a:r>
            <a:r>
              <a:rPr lang="en-US" sz="1350" u="sng" dirty="0" smtClean="0">
                <a:latin typeface="Yu Gothic" panose="020B0400000000000000" pitchFamily="34" charset="-128"/>
                <a:ea typeface="Yu Gothic" panose="020B0400000000000000" pitchFamily="34" charset="-128"/>
                <a:hlinkClick r:id="rId3"/>
              </a:rPr>
              <a:t>Foam Sheathing Committee (FSC)</a:t>
            </a:r>
            <a:r>
              <a:rPr lang="en-US" sz="1350" dirty="0" smtClean="0">
                <a:latin typeface="Yu Gothic" panose="020B0400000000000000" pitchFamily="34" charset="-128"/>
                <a:ea typeface="Yu Gothic" panose="020B0400000000000000" pitchFamily="34" charset="-128"/>
              </a:rPr>
              <a:t> of the </a:t>
            </a:r>
            <a:r>
              <a:rPr lang="en-US" sz="1350" u="sng" dirty="0" smtClean="0">
                <a:latin typeface="Yu Gothic" panose="020B0400000000000000" pitchFamily="34" charset="-128"/>
                <a:ea typeface="Yu Gothic" panose="020B0400000000000000" pitchFamily="34" charset="-128"/>
                <a:hlinkClick r:id="rId4"/>
              </a:rPr>
              <a:t>American Chemistry Council.</a:t>
            </a:r>
            <a:r>
              <a:rPr lang="en-US" sz="1350" u="sng" dirty="0" smtClean="0">
                <a:latin typeface="Yu Gothic" panose="020B0400000000000000" pitchFamily="34" charset="-128"/>
                <a:ea typeface="Yu Gothic" panose="020B0400000000000000" pitchFamily="34" charset="-128"/>
              </a:rPr>
              <a:t> </a:t>
            </a:r>
          </a:p>
          <a:p>
            <a:pPr marL="57149" indent="0" algn="l">
              <a:buNone/>
            </a:pPr>
            <a:endParaRPr lang="en-US" sz="1350" dirty="0" smtClean="0">
              <a:latin typeface="Yu Gothic" panose="020B0400000000000000" pitchFamily="34" charset="-128"/>
              <a:ea typeface="Yu Gothic" panose="020B0400000000000000" pitchFamily="34" charset="-128"/>
            </a:endParaRPr>
          </a:p>
          <a:p>
            <a:pPr marL="57149" indent="0" algn="l">
              <a:buNone/>
            </a:pPr>
            <a:r>
              <a:rPr lang="en-US" sz="1350" dirty="0" smtClean="0">
                <a:latin typeface="Yu Gothic" panose="020B0400000000000000" pitchFamily="34" charset="-128"/>
                <a:ea typeface="Yu Gothic" panose="020B0400000000000000" pitchFamily="34" charset="-128"/>
              </a:rPr>
              <a:t>ABTG</a:t>
            </a:r>
            <a:r>
              <a:rPr lang="x-none" sz="1350" dirty="0" smtClean="0">
                <a:latin typeface="Yu Gothic" panose="020B0400000000000000" pitchFamily="34" charset="-128"/>
                <a:ea typeface="Yu Gothic" panose="020B0400000000000000" pitchFamily="34" charset="-128"/>
              </a:rPr>
              <a:t> is a </a:t>
            </a:r>
            <a:r>
              <a:rPr lang="x-none" sz="1350" u="sng" dirty="0" smtClean="0">
                <a:latin typeface="Yu Gothic" panose="020B0400000000000000" pitchFamily="34" charset="-128"/>
                <a:ea typeface="Yu Gothic" panose="020B0400000000000000" pitchFamily="34" charset="-128"/>
                <a:hlinkClick r:id="rId2"/>
              </a:rPr>
              <a:t>professional engineering </a:t>
            </a:r>
            <a:r>
              <a:rPr lang="en-US" sz="1350" u="sng" dirty="0" smtClean="0">
                <a:latin typeface="Yu Gothic" panose="020B0400000000000000" pitchFamily="34" charset="-128"/>
                <a:ea typeface="Yu Gothic" panose="020B0400000000000000" pitchFamily="34" charset="-128"/>
                <a:hlinkClick r:id="rId2"/>
              </a:rPr>
              <a:t>firm</a:t>
            </a:r>
            <a:r>
              <a:rPr lang="en-US" sz="1350" u="none" dirty="0" smtClean="0">
                <a:latin typeface="Yu Gothic" panose="020B0400000000000000" pitchFamily="34" charset="-128"/>
                <a:ea typeface="Yu Gothic" panose="020B0400000000000000" pitchFamily="34" charset="-128"/>
              </a:rPr>
              <a:t>, </a:t>
            </a:r>
            <a:r>
              <a:rPr lang="en-US" sz="1350" dirty="0" smtClean="0">
                <a:latin typeface="Yu Gothic" panose="020B0400000000000000" pitchFamily="34" charset="-128"/>
                <a:ea typeface="Yu Gothic" panose="020B0400000000000000" pitchFamily="34" charset="-128"/>
              </a:rPr>
              <a:t>an </a:t>
            </a:r>
            <a:r>
              <a:rPr lang="en-US" sz="1350" dirty="0" smtClean="0">
                <a:latin typeface="Yu Gothic" panose="020B0400000000000000" pitchFamily="34" charset="-128"/>
                <a:ea typeface="Yu Gothic" panose="020B0400000000000000" pitchFamily="34" charset="-128"/>
                <a:hlinkClick r:id="rId5"/>
              </a:rPr>
              <a:t>approved source</a:t>
            </a:r>
            <a:r>
              <a:rPr lang="en-US" sz="1350" dirty="0" smtClean="0">
                <a:latin typeface="Yu Gothic" panose="020B0400000000000000" pitchFamily="34" charset="-128"/>
                <a:ea typeface="Yu Gothic" panose="020B0400000000000000" pitchFamily="34" charset="-128"/>
              </a:rPr>
              <a:t> as defined in </a:t>
            </a:r>
            <a:r>
              <a:rPr lang="en-US" sz="1350" dirty="0" smtClean="0">
                <a:latin typeface="Yu Gothic" panose="020B0400000000000000" pitchFamily="34" charset="-128"/>
                <a:ea typeface="Yu Gothic" panose="020B0400000000000000" pitchFamily="34" charset="-128"/>
                <a:hlinkClick r:id="rId6"/>
              </a:rPr>
              <a:t>Chapter 2</a:t>
            </a:r>
            <a:r>
              <a:rPr lang="en-US" sz="1350" dirty="0" smtClean="0">
                <a:latin typeface="Yu Gothic" panose="020B0400000000000000" pitchFamily="34" charset="-128"/>
                <a:ea typeface="Yu Gothic" panose="020B0400000000000000" pitchFamily="34" charset="-128"/>
              </a:rPr>
              <a:t> </a:t>
            </a:r>
            <a:br>
              <a:rPr lang="en-US" sz="1350" dirty="0" smtClean="0">
                <a:latin typeface="Yu Gothic" panose="020B0400000000000000" pitchFamily="34" charset="-128"/>
                <a:ea typeface="Yu Gothic" panose="020B0400000000000000" pitchFamily="34" charset="-128"/>
              </a:rPr>
            </a:br>
            <a:r>
              <a:rPr lang="en-US" sz="1350" dirty="0" smtClean="0">
                <a:latin typeface="Yu Gothic" panose="020B0400000000000000" pitchFamily="34" charset="-128"/>
                <a:ea typeface="Yu Gothic" panose="020B0400000000000000" pitchFamily="34" charset="-128"/>
              </a:rPr>
              <a:t>and </a:t>
            </a:r>
            <a:r>
              <a:rPr lang="en-US" sz="1350" dirty="0" smtClean="0">
                <a:latin typeface="Yu Gothic" panose="020B0400000000000000" pitchFamily="34" charset="-128"/>
                <a:ea typeface="Yu Gothic" panose="020B0400000000000000" pitchFamily="34" charset="-128"/>
                <a:hlinkClick r:id="rId7"/>
              </a:rPr>
              <a:t>independent</a:t>
            </a:r>
            <a:r>
              <a:rPr lang="en-US" sz="1350" dirty="0" smtClean="0">
                <a:latin typeface="Yu Gothic" panose="020B0400000000000000" pitchFamily="34" charset="-128"/>
                <a:ea typeface="Yu Gothic" panose="020B0400000000000000" pitchFamily="34" charset="-128"/>
              </a:rPr>
              <a:t> as defined in </a:t>
            </a:r>
            <a:r>
              <a:rPr lang="en-US" sz="1350" dirty="0" smtClean="0">
                <a:latin typeface="Yu Gothic" panose="020B0400000000000000" pitchFamily="34" charset="-128"/>
                <a:ea typeface="Yu Gothic" panose="020B0400000000000000" pitchFamily="34" charset="-128"/>
                <a:hlinkClick r:id="rId8"/>
              </a:rPr>
              <a:t>Chapter 17</a:t>
            </a:r>
            <a:r>
              <a:rPr lang="en-US" sz="1350" dirty="0" smtClean="0">
                <a:latin typeface="Yu Gothic" panose="020B0400000000000000" pitchFamily="34" charset="-128"/>
                <a:ea typeface="Yu Gothic" panose="020B0400000000000000" pitchFamily="34" charset="-128"/>
              </a:rPr>
              <a:t> of the IBC.</a:t>
            </a:r>
          </a:p>
          <a:p>
            <a:pPr marL="57149" indent="0" algn="l">
              <a:buNone/>
            </a:pPr>
            <a:endParaRPr lang="en-US" sz="1350" dirty="0" smtClean="0">
              <a:latin typeface="Yu Gothic" panose="020B0400000000000000" pitchFamily="34" charset="-128"/>
              <a:ea typeface="Yu Gothic" panose="020B0400000000000000" pitchFamily="34" charset="-128"/>
            </a:endParaRPr>
          </a:p>
          <a:p>
            <a:pPr marL="57149" indent="0" algn="l">
              <a:lnSpc>
                <a:spcPct val="110000"/>
              </a:lnSpc>
              <a:buNone/>
            </a:pPr>
            <a:r>
              <a:rPr lang="en-US" sz="1050" b="1" kern="1200" dirty="0" smtClean="0">
                <a:solidFill>
                  <a:schemeClr val="dk1"/>
                </a:solidFill>
                <a:effectLst/>
                <a:latin typeface="Yu Gothic" panose="020B0400000000000000" pitchFamily="34" charset="-128"/>
                <a:ea typeface="Yu Gothic" panose="020B0400000000000000" pitchFamily="34" charset="-128"/>
                <a:cs typeface="+mn-cs"/>
              </a:rPr>
              <a:t>DISCLAIMER</a:t>
            </a:r>
            <a:r>
              <a:rPr lang="en-US" sz="1050" kern="1200" dirty="0" smtClean="0">
                <a:solidFill>
                  <a:schemeClr val="dk1"/>
                </a:solidFill>
                <a:effectLst/>
                <a:latin typeface="Yu Gothic" panose="020B0400000000000000" pitchFamily="34" charset="-128"/>
                <a:ea typeface="Yu Gothic" panose="020B0400000000000000" pitchFamily="34" charset="-128"/>
                <a:cs typeface="+mn-cs"/>
              </a:rPr>
              <a:t>: While reasonable effort has been made to ensure the accuracy of the information presented, the actual design, suitability and use of this information for any particular application is the responsibility of the user. Where used in the design of buildings, the design, suitability and use of this information for any particular building is the responsibility of the Owner or the Owner’s authorized agent.</a:t>
            </a:r>
            <a:endParaRPr lang="en-US" sz="1350" dirty="0" smtClean="0">
              <a:latin typeface="Yu Gothic" panose="020B0400000000000000" pitchFamily="34" charset="-128"/>
              <a:ea typeface="Yu Gothic" panose="020B0400000000000000" pitchFamily="34" charset="-128"/>
            </a:endParaRPr>
          </a:p>
          <a:p>
            <a:pPr marL="57149" indent="0" algn="ctr">
              <a:buNone/>
            </a:pPr>
            <a:endParaRPr lang="en-US" sz="1350" dirty="0" smtClean="0">
              <a:latin typeface="Yu Gothic" panose="020B0400000000000000" pitchFamily="34" charset="-128"/>
              <a:ea typeface="Yu Gothic" panose="020B0400000000000000" pitchFamily="34" charset="-128"/>
            </a:endParaRPr>
          </a:p>
        </p:txBody>
      </p:sp>
      <p:pic>
        <p:nvPicPr>
          <p:cNvPr id="12" name="Picture 2"/>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5727063" y="4500919"/>
            <a:ext cx="2373284" cy="47798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1042342" y="4327120"/>
            <a:ext cx="4464786" cy="715581"/>
          </a:xfrm>
          <a:prstGeom prst="rect">
            <a:avLst/>
          </a:prstGeom>
          <a:noFill/>
        </p:spPr>
        <p:txBody>
          <a:bodyPr wrap="square" rtlCol="0">
            <a:spAutoFit/>
          </a:bodyPr>
          <a:lstStyle/>
          <a:p>
            <a:pPr marL="57149" indent="0" algn="just">
              <a:buNone/>
            </a:pPr>
            <a:r>
              <a:rPr lang="en-US" sz="1350" b="0" dirty="0" smtClean="0">
                <a:latin typeface="Yu Gothic Medium" panose="020B0500000000000000" pitchFamily="34" charset="-128"/>
                <a:ea typeface="Yu Gothic Medium" panose="020B0500000000000000" pitchFamily="34" charset="-128"/>
              </a:rPr>
              <a:t>Foam sheathing research reports, code compliance documents, educational programs and best practices can be found at </a:t>
            </a:r>
            <a:r>
              <a:rPr lang="en-US" sz="1350" b="0" u="sng" dirty="0" smtClean="0">
                <a:latin typeface="Yu Gothic Medium" panose="020B0500000000000000" pitchFamily="34" charset="-128"/>
                <a:ea typeface="Yu Gothic Medium" panose="020B0500000000000000" pitchFamily="34" charset="-128"/>
                <a:hlinkClick r:id="rId10"/>
              </a:rPr>
              <a:t>www.continuousinsulation.org</a:t>
            </a:r>
            <a:r>
              <a:rPr lang="en-US" sz="1350" b="0" dirty="0" smtClean="0">
                <a:latin typeface="Yu Gothic Medium" panose="020B0500000000000000" pitchFamily="34" charset="-128"/>
                <a:ea typeface="Yu Gothic Medium" panose="020B0500000000000000" pitchFamily="34" charset="-128"/>
              </a:rPr>
              <a:t>. </a:t>
            </a:r>
          </a:p>
        </p:txBody>
      </p:sp>
      <p:cxnSp>
        <p:nvCxnSpPr>
          <p:cNvPr id="14" name="Straight Connector 13"/>
          <p:cNvCxnSpPr/>
          <p:nvPr/>
        </p:nvCxnSpPr>
        <p:spPr>
          <a:xfrm>
            <a:off x="1125100" y="4133762"/>
            <a:ext cx="6927273" cy="0"/>
          </a:xfrm>
          <a:prstGeom prst="line">
            <a:avLst/>
          </a:prstGeom>
        </p:spPr>
        <p:style>
          <a:lnRef idx="1">
            <a:schemeClr val="dk1"/>
          </a:lnRef>
          <a:fillRef idx="0">
            <a:schemeClr val="dk1"/>
          </a:fillRef>
          <a:effectRef idx="0">
            <a:schemeClr val="dk1"/>
          </a:effectRef>
          <a:fontRef idx="minor">
            <a:schemeClr val="tx1"/>
          </a:fontRef>
        </p:style>
      </p:cxnSp>
      <p:sp>
        <p:nvSpPr>
          <p:cNvPr id="2" name="Rectangle 1"/>
          <p:cNvSpPr/>
          <p:nvPr userDrawn="1"/>
        </p:nvSpPr>
        <p:spPr>
          <a:xfrm>
            <a:off x="941304" y="990600"/>
            <a:ext cx="7288296" cy="44010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Tree>
    <p:extLst>
      <p:ext uri="{BB962C8B-B14F-4D97-AF65-F5344CB8AC3E}">
        <p14:creationId xmlns:p14="http://schemas.microsoft.com/office/powerpoint/2010/main" val="22285503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192349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3781808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32303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307173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4208438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2249141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270074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fld id="{4FC91FB1-7436-47D6-B336-A28A6F38E003}" type="datetimeFigureOut">
              <a:rPr lang="en-US" smtClean="0"/>
              <a:t>8/19/2021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D5ECD57-2CB9-4B3B-9719-A1CEACB0F4FB}" type="slidenum">
              <a:rPr lang="en-US" smtClean="0"/>
              <a:t>‹#›</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6161471"/>
            <a:ext cx="731520" cy="620329"/>
          </a:xfrm>
          <a:prstGeom prst="rect">
            <a:avLst/>
          </a:prstGeom>
        </p:spPr>
      </p:pic>
    </p:spTree>
    <p:extLst>
      <p:ext uri="{BB962C8B-B14F-4D97-AF65-F5344CB8AC3E}">
        <p14:creationId xmlns:p14="http://schemas.microsoft.com/office/powerpoint/2010/main" val="1632636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Title Placeholder 1"/>
          <p:cNvSpPr>
            <a:spLocks noGrp="1"/>
          </p:cNvSpPr>
          <p:nvPr>
            <p:ph type="title"/>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fld id="{6D5ECD57-2CB9-4B3B-9719-A1CEACB0F4F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Calibri" pitchFamily="34" charset="0"/>
        </a:defRPr>
      </a:lvl2pPr>
      <a:lvl3pPr algn="l" rtl="0" eaLnBrk="1" fontAlgn="base" hangingPunct="1">
        <a:spcBef>
          <a:spcPct val="0"/>
        </a:spcBef>
        <a:spcAft>
          <a:spcPct val="0"/>
        </a:spcAft>
        <a:defRPr sz="4400">
          <a:solidFill>
            <a:schemeClr val="bg1"/>
          </a:solidFill>
          <a:latin typeface="Calibri" pitchFamily="34" charset="0"/>
        </a:defRPr>
      </a:lvl3pPr>
      <a:lvl4pPr algn="l" rtl="0" eaLnBrk="1" fontAlgn="base" hangingPunct="1">
        <a:spcBef>
          <a:spcPct val="0"/>
        </a:spcBef>
        <a:spcAft>
          <a:spcPct val="0"/>
        </a:spcAft>
        <a:defRPr sz="4400">
          <a:solidFill>
            <a:schemeClr val="bg1"/>
          </a:solidFill>
          <a:latin typeface="Calibri" pitchFamily="34" charset="0"/>
        </a:defRPr>
      </a:lvl4pPr>
      <a:lvl5pPr algn="l" rtl="0" eaLnBrk="1" fontAlgn="base" hangingPunct="1">
        <a:spcBef>
          <a:spcPct val="0"/>
        </a:spcBef>
        <a:spcAft>
          <a:spcPct val="0"/>
        </a:spcAft>
        <a:defRPr sz="4400">
          <a:solidFill>
            <a:schemeClr val="bg1"/>
          </a:solidFill>
          <a:latin typeface="Calibri" pitchFamily="34" charset="0"/>
        </a:defRPr>
      </a:lvl5pPr>
      <a:lvl6pPr marL="457200" algn="l" rtl="0" eaLnBrk="1" fontAlgn="base" hangingPunct="1">
        <a:spcBef>
          <a:spcPct val="0"/>
        </a:spcBef>
        <a:spcAft>
          <a:spcPct val="0"/>
        </a:spcAft>
        <a:defRPr sz="4400">
          <a:solidFill>
            <a:schemeClr val="bg1"/>
          </a:solidFill>
          <a:latin typeface="Calibri" pitchFamily="34" charset="0"/>
        </a:defRPr>
      </a:lvl6pPr>
      <a:lvl7pPr marL="914400" algn="l" rtl="0" eaLnBrk="1" fontAlgn="base" hangingPunct="1">
        <a:spcBef>
          <a:spcPct val="0"/>
        </a:spcBef>
        <a:spcAft>
          <a:spcPct val="0"/>
        </a:spcAft>
        <a:defRPr sz="4400">
          <a:solidFill>
            <a:schemeClr val="bg1"/>
          </a:solidFill>
          <a:latin typeface="Calibri" pitchFamily="34" charset="0"/>
        </a:defRPr>
      </a:lvl7pPr>
      <a:lvl8pPr marL="1371600" algn="l" rtl="0" eaLnBrk="1" fontAlgn="base" hangingPunct="1">
        <a:spcBef>
          <a:spcPct val="0"/>
        </a:spcBef>
        <a:spcAft>
          <a:spcPct val="0"/>
        </a:spcAft>
        <a:defRPr sz="4400">
          <a:solidFill>
            <a:schemeClr val="bg1"/>
          </a:solidFill>
          <a:latin typeface="Calibri" pitchFamily="34" charset="0"/>
        </a:defRPr>
      </a:lvl8pPr>
      <a:lvl9pPr marL="1828800" algn="l" rtl="0" eaLnBrk="1" fontAlgn="base" hangingPunct="1">
        <a:spcBef>
          <a:spcPct val="0"/>
        </a:spcBef>
        <a:spcAft>
          <a:spcPct val="0"/>
        </a:spcAft>
        <a:defRPr sz="4400">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0172F-F792-4727-9057-FBE7BD8BE63B}" type="datetimeFigureOut">
              <a:rPr lang="en-US" smtClean="0"/>
              <a:t>8/19/2021</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9A739-338A-4168-9B3D-D622FCE85DF5}" type="slidenum">
              <a:rPr lang="en-US" smtClean="0"/>
              <a:t>‹#›</a:t>
            </a:fld>
            <a:endParaRPr lang="en-US"/>
          </a:p>
        </p:txBody>
      </p:sp>
    </p:spTree>
    <p:extLst>
      <p:ext uri="{BB962C8B-B14F-4D97-AF65-F5344CB8AC3E}">
        <p14:creationId xmlns:p14="http://schemas.microsoft.com/office/powerpoint/2010/main" val="3300736600"/>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Engineering Analysis of</a:t>
            </a:r>
            <a:br>
              <a:rPr lang="en-US" dirty="0" smtClean="0"/>
            </a:br>
            <a:r>
              <a:rPr lang="en-US" i="1" dirty="0" smtClean="0"/>
              <a:t>NFPA 285</a:t>
            </a:r>
            <a:r>
              <a:rPr lang="en-US" dirty="0" smtClean="0"/>
              <a:t> Tested Assemblies</a:t>
            </a:r>
            <a:endParaRPr lang="en-US" dirty="0"/>
          </a:p>
        </p:txBody>
      </p:sp>
      <p:sp>
        <p:nvSpPr>
          <p:cNvPr id="10" name="Subtitle 9"/>
          <p:cNvSpPr>
            <a:spLocks noGrp="1"/>
          </p:cNvSpPr>
          <p:nvPr>
            <p:ph type="subTitle" idx="1"/>
          </p:nvPr>
        </p:nvSpPr>
        <p:spPr/>
        <p:txBody>
          <a:bodyPr/>
          <a:lstStyle/>
          <a:p>
            <a:endParaRPr lang="en-US" dirty="0"/>
          </a:p>
        </p:txBody>
      </p:sp>
    </p:spTree>
    <p:custDataLst>
      <p:tags r:id="rId1"/>
    </p:custDataLst>
    <p:extLst>
      <p:ext uri="{BB962C8B-B14F-4D97-AF65-F5344CB8AC3E}">
        <p14:creationId xmlns:p14="http://schemas.microsoft.com/office/powerpoint/2010/main" val="2867727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Requirements</a:t>
            </a:r>
            <a:endParaRPr lang="en-US" dirty="0"/>
          </a:p>
        </p:txBody>
      </p:sp>
      <p:sp>
        <p:nvSpPr>
          <p:cNvPr id="3" name="Content Placeholder 2"/>
          <p:cNvSpPr>
            <a:spLocks noGrp="1"/>
          </p:cNvSpPr>
          <p:nvPr>
            <p:ph idx="1"/>
          </p:nvPr>
        </p:nvSpPr>
        <p:spPr/>
        <p:txBody>
          <a:bodyPr/>
          <a:lstStyle/>
          <a:p>
            <a:r>
              <a:rPr lang="en-US" sz="2800" dirty="0" smtClean="0"/>
              <a:t>Alternative materials code provisions (</a:t>
            </a:r>
            <a:r>
              <a:rPr lang="en-US" sz="2800" i="1" dirty="0" smtClean="0"/>
              <a:t>IBC</a:t>
            </a:r>
            <a:r>
              <a:rPr lang="en-US" sz="2800" dirty="0" smtClean="0"/>
              <a:t> 2015): </a:t>
            </a:r>
          </a:p>
          <a:p>
            <a:endParaRPr lang="en-US"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267" y="2133600"/>
            <a:ext cx="6991350" cy="3409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183541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Requirements</a:t>
            </a:r>
            <a:endParaRPr lang="en-US" dirty="0"/>
          </a:p>
        </p:txBody>
      </p:sp>
      <p:sp>
        <p:nvSpPr>
          <p:cNvPr id="3" name="Content Placeholder 2"/>
          <p:cNvSpPr>
            <a:spLocks noGrp="1"/>
          </p:cNvSpPr>
          <p:nvPr>
            <p:ph idx="1"/>
          </p:nvPr>
        </p:nvSpPr>
        <p:spPr/>
        <p:txBody>
          <a:bodyPr/>
          <a:lstStyle/>
          <a:p>
            <a:r>
              <a:rPr lang="en-US" dirty="0" smtClean="0"/>
              <a:t>“Shall be tested” – what does this mean?</a:t>
            </a:r>
          </a:p>
          <a:p>
            <a:pPr lvl="1"/>
            <a:r>
              <a:rPr lang="en-US" dirty="0" smtClean="0"/>
              <a:t>Any exterior </a:t>
            </a:r>
            <a:r>
              <a:rPr lang="en-US" dirty="0"/>
              <a:t>wall assembly needs to be tested to, and comply with, </a:t>
            </a:r>
            <a:r>
              <a:rPr lang="en-US" i="1" dirty="0"/>
              <a:t>NFPA </a:t>
            </a:r>
            <a:r>
              <a:rPr lang="en-US" i="1" dirty="0" smtClean="0"/>
              <a:t>285</a:t>
            </a:r>
            <a:r>
              <a:rPr lang="en-US" dirty="0" smtClean="0"/>
              <a:t> </a:t>
            </a:r>
          </a:p>
          <a:p>
            <a:r>
              <a:rPr lang="en-US" dirty="0" smtClean="0"/>
              <a:t>Is </a:t>
            </a:r>
            <a:r>
              <a:rPr lang="en-US" dirty="0"/>
              <a:t>testing </a:t>
            </a:r>
            <a:r>
              <a:rPr lang="en-US" dirty="0" smtClean="0"/>
              <a:t>of each individual assembly required </a:t>
            </a:r>
            <a:r>
              <a:rPr lang="en-US" dirty="0"/>
              <a:t>as stated, or </a:t>
            </a:r>
            <a:r>
              <a:rPr lang="en-US" dirty="0" smtClean="0"/>
              <a:t>does Section </a:t>
            </a:r>
            <a:r>
              <a:rPr lang="en-US" dirty="0"/>
              <a:t>104.11 apply? </a:t>
            </a:r>
            <a:endParaRPr lang="en-US" dirty="0" smtClean="0"/>
          </a:p>
          <a:p>
            <a:pPr lvl="1"/>
            <a:r>
              <a:rPr lang="en-US" dirty="0" smtClean="0"/>
              <a:t>Analysis </a:t>
            </a:r>
            <a:r>
              <a:rPr lang="en-US" dirty="0"/>
              <a:t>may be permitted, if the requirements of Section 104.11 are </a:t>
            </a:r>
            <a:r>
              <a:rPr lang="en-US" dirty="0" smtClean="0"/>
              <a:t>met</a:t>
            </a:r>
          </a:p>
        </p:txBody>
      </p:sp>
    </p:spTree>
    <p:custDataLst>
      <p:tags r:id="rId1"/>
    </p:custDataLst>
    <p:extLst>
      <p:ext uri="{BB962C8B-B14F-4D97-AF65-F5344CB8AC3E}">
        <p14:creationId xmlns:p14="http://schemas.microsoft.com/office/powerpoint/2010/main" val="3972053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Code Requirements – </a:t>
            </a:r>
            <a:r>
              <a:rPr lang="en-US" sz="3200" i="1" dirty="0" smtClean="0"/>
              <a:t>2015 IBC</a:t>
            </a:r>
            <a:r>
              <a:rPr lang="en-US" sz="3200" dirty="0" smtClean="0"/>
              <a:t> Combustible Components That Can Trigger </a:t>
            </a:r>
            <a:r>
              <a:rPr lang="en-US" sz="3200" i="1" dirty="0" smtClean="0"/>
              <a:t>NFPA 285</a:t>
            </a:r>
            <a:r>
              <a:rPr lang="en-US" sz="3200" dirty="0" smtClean="0"/>
              <a:t> Testing</a:t>
            </a:r>
            <a:endParaRPr lang="en-US" sz="3200" dirty="0"/>
          </a:p>
        </p:txBody>
      </p:sp>
      <p:sp>
        <p:nvSpPr>
          <p:cNvPr id="3" name="Content Placeholder 2"/>
          <p:cNvSpPr>
            <a:spLocks noGrp="1"/>
          </p:cNvSpPr>
          <p:nvPr>
            <p:ph idx="1"/>
          </p:nvPr>
        </p:nvSpPr>
        <p:spPr/>
        <p:txBody>
          <a:bodyPr/>
          <a:lstStyle/>
          <a:p>
            <a:r>
              <a:rPr lang="en-US" sz="2400" dirty="0" smtClean="0"/>
              <a:t>Combustible air and Water Resistive Barriers (WRB) – 1403.5 </a:t>
            </a:r>
          </a:p>
          <a:p>
            <a:pPr lvl="1"/>
            <a:r>
              <a:rPr lang="en-US" sz="2400" i="1" dirty="0" smtClean="0"/>
              <a:t>2015 </a:t>
            </a:r>
            <a:r>
              <a:rPr lang="en-US" sz="2400" i="1" dirty="0"/>
              <a:t>IBC</a:t>
            </a:r>
            <a:r>
              <a:rPr lang="en-US" sz="2400" dirty="0"/>
              <a:t> includes two new </a:t>
            </a:r>
            <a:r>
              <a:rPr lang="en-US" sz="2400" dirty="0" smtClean="0"/>
              <a:t>exceptions for limited combustible WRBs</a:t>
            </a:r>
            <a:endParaRPr lang="en-US" sz="2400" dirty="0"/>
          </a:p>
          <a:p>
            <a:r>
              <a:rPr lang="en-US" sz="2400" dirty="0" smtClean="0"/>
              <a:t>Foam </a:t>
            </a:r>
            <a:r>
              <a:rPr lang="en-US" sz="2400" dirty="0"/>
              <a:t>plastic insulation </a:t>
            </a:r>
            <a:r>
              <a:rPr lang="en-US" sz="2400" dirty="0" smtClean="0"/>
              <a:t>– 2603.5.5</a:t>
            </a:r>
            <a:endParaRPr lang="en-US" sz="2400" dirty="0"/>
          </a:p>
          <a:p>
            <a:r>
              <a:rPr lang="en-US" sz="2400" dirty="0" smtClean="0"/>
              <a:t>Combustible </a:t>
            </a:r>
            <a:r>
              <a:rPr lang="en-US" sz="2400" dirty="0"/>
              <a:t>claddings </a:t>
            </a:r>
            <a:endParaRPr lang="en-US" sz="2400" dirty="0" smtClean="0"/>
          </a:p>
          <a:p>
            <a:pPr lvl="1"/>
            <a:r>
              <a:rPr lang="en-US" sz="2400" dirty="0" smtClean="0"/>
              <a:t>In </a:t>
            </a:r>
            <a:r>
              <a:rPr lang="en-US" sz="2400" dirty="0"/>
              <a:t>buildings over 40' </a:t>
            </a:r>
            <a:r>
              <a:rPr lang="en-US" sz="2400" dirty="0" smtClean="0"/>
              <a:t>tall:</a:t>
            </a:r>
            <a:endParaRPr lang="en-US" sz="2400" dirty="0"/>
          </a:p>
          <a:p>
            <a:pPr lvl="2"/>
            <a:r>
              <a:rPr lang="en-US" dirty="0" smtClean="0"/>
              <a:t>EIFS </a:t>
            </a:r>
            <a:r>
              <a:rPr lang="en-US" dirty="0"/>
              <a:t>– </a:t>
            </a:r>
            <a:r>
              <a:rPr lang="en-US" dirty="0" smtClean="0"/>
              <a:t>1408.2	</a:t>
            </a:r>
            <a:endParaRPr lang="en-US" dirty="0"/>
          </a:p>
          <a:p>
            <a:pPr lvl="2"/>
            <a:r>
              <a:rPr lang="en-US" dirty="0" smtClean="0"/>
              <a:t>MCM </a:t>
            </a:r>
            <a:r>
              <a:rPr lang="en-US" dirty="0"/>
              <a:t>– 1407.10</a:t>
            </a:r>
          </a:p>
          <a:p>
            <a:pPr lvl="2"/>
            <a:r>
              <a:rPr lang="en-US" dirty="0" smtClean="0"/>
              <a:t>FRP </a:t>
            </a:r>
            <a:r>
              <a:rPr lang="en-US" dirty="0"/>
              <a:t>– 2612.5</a:t>
            </a:r>
          </a:p>
          <a:p>
            <a:pPr lvl="2"/>
            <a:r>
              <a:rPr lang="en-US" dirty="0" smtClean="0"/>
              <a:t>HPL </a:t>
            </a:r>
            <a:r>
              <a:rPr lang="en-US" dirty="0"/>
              <a:t>– 1409.10</a:t>
            </a:r>
          </a:p>
        </p:txBody>
      </p:sp>
    </p:spTree>
    <p:custDataLst>
      <p:tags r:id="rId1"/>
    </p:custDataLst>
    <p:extLst>
      <p:ext uri="{BB962C8B-B14F-4D97-AF65-F5344CB8AC3E}">
        <p14:creationId xmlns:p14="http://schemas.microsoft.com/office/powerpoint/2010/main" val="943948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NFPA 285</a:t>
            </a:r>
            <a:r>
              <a:rPr lang="en-US" dirty="0" smtClean="0"/>
              <a:t> Testing</a:t>
            </a:r>
            <a:endParaRPr lang="en-US" dirty="0"/>
          </a:p>
        </p:txBody>
      </p:sp>
      <p:sp>
        <p:nvSpPr>
          <p:cNvPr id="3" name="Content Placeholder 2"/>
          <p:cNvSpPr>
            <a:spLocks noGrp="1"/>
          </p:cNvSpPr>
          <p:nvPr>
            <p:ph idx="1"/>
          </p:nvPr>
        </p:nvSpPr>
        <p:spPr/>
        <p:txBody>
          <a:bodyPr/>
          <a:lstStyle/>
          <a:p>
            <a:r>
              <a:rPr lang="en-US" dirty="0" smtClean="0"/>
              <a:t>When is </a:t>
            </a:r>
            <a:r>
              <a:rPr lang="en-US" i="1" dirty="0" smtClean="0"/>
              <a:t>NFPA </a:t>
            </a:r>
            <a:r>
              <a:rPr lang="en-US" i="1" dirty="0"/>
              <a:t>285 </a:t>
            </a:r>
            <a:r>
              <a:rPr lang="en-US" dirty="0"/>
              <a:t>testing of an actual wall assembly </a:t>
            </a:r>
            <a:r>
              <a:rPr lang="en-US" dirty="0" smtClean="0"/>
              <a:t>required?</a:t>
            </a:r>
          </a:p>
          <a:p>
            <a:pPr lvl="1"/>
            <a:r>
              <a:rPr lang="en-US" dirty="0" smtClean="0"/>
              <a:t>Generally, </a:t>
            </a:r>
            <a:r>
              <a:rPr lang="en-US" dirty="0"/>
              <a:t>when “noncombustible” walls contain “combustible” </a:t>
            </a:r>
            <a:r>
              <a:rPr lang="en-US" dirty="0" smtClean="0"/>
              <a:t>materials </a:t>
            </a:r>
          </a:p>
          <a:p>
            <a:pPr lvl="1"/>
            <a:r>
              <a:rPr lang="en-US" dirty="0" smtClean="0"/>
              <a:t>Mid and High rise buildings</a:t>
            </a:r>
          </a:p>
          <a:p>
            <a:pPr lvl="1"/>
            <a:r>
              <a:rPr lang="en-US" dirty="0" smtClean="0"/>
              <a:t>Applications where assembly </a:t>
            </a:r>
            <a:r>
              <a:rPr lang="en-US" dirty="0"/>
              <a:t>fire performance is critical for evacuation and </a:t>
            </a:r>
            <a:r>
              <a:rPr lang="en-US" dirty="0" smtClean="0"/>
              <a:t>life safety </a:t>
            </a:r>
          </a:p>
        </p:txBody>
      </p:sp>
    </p:spTree>
    <p:custDataLst>
      <p:tags r:id="rId1"/>
    </p:custDataLst>
    <p:extLst>
      <p:ext uri="{BB962C8B-B14F-4D97-AF65-F5344CB8AC3E}">
        <p14:creationId xmlns:p14="http://schemas.microsoft.com/office/powerpoint/2010/main" val="2457855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i="1" dirty="0" smtClean="0"/>
              <a:t>NFPA 285</a:t>
            </a:r>
            <a:r>
              <a:rPr lang="en-US" dirty="0" smtClean="0"/>
              <a:t> Testing?</a:t>
            </a:r>
            <a:endParaRPr lang="en-US" dirty="0"/>
          </a:p>
        </p:txBody>
      </p:sp>
      <p:sp>
        <p:nvSpPr>
          <p:cNvPr id="3" name="Content Placeholder 2"/>
          <p:cNvSpPr>
            <a:spLocks noGrp="1"/>
          </p:cNvSpPr>
          <p:nvPr>
            <p:ph idx="1"/>
          </p:nvPr>
        </p:nvSpPr>
        <p:spPr/>
        <p:txBody>
          <a:bodyPr/>
          <a:lstStyle/>
          <a:p>
            <a:r>
              <a:rPr lang="en-US" i="1" dirty="0"/>
              <a:t>NFPA 285 </a:t>
            </a:r>
            <a:r>
              <a:rPr lang="en-US" dirty="0"/>
              <a:t>is a two-story test of a wall assembly </a:t>
            </a:r>
            <a:r>
              <a:rPr lang="en-US" dirty="0" smtClean="0"/>
              <a:t>testing flame propagation in the following areas: </a:t>
            </a:r>
          </a:p>
          <a:p>
            <a:pPr lvl="1"/>
            <a:r>
              <a:rPr lang="en-US" dirty="0" smtClean="0"/>
              <a:t>Over the </a:t>
            </a:r>
            <a:r>
              <a:rPr lang="en-US" dirty="0"/>
              <a:t>face of the wall </a:t>
            </a:r>
            <a:r>
              <a:rPr lang="en-US" dirty="0" smtClean="0"/>
              <a:t>covering</a:t>
            </a:r>
          </a:p>
          <a:p>
            <a:pPr lvl="1"/>
            <a:r>
              <a:rPr lang="en-US" dirty="0" smtClean="0"/>
              <a:t>Vertical </a:t>
            </a:r>
            <a:r>
              <a:rPr lang="en-US" dirty="0"/>
              <a:t>flame propagation within the combustible core or </a:t>
            </a:r>
            <a:r>
              <a:rPr lang="en-US" dirty="0" smtClean="0"/>
              <a:t>components</a:t>
            </a:r>
          </a:p>
          <a:p>
            <a:pPr lvl="1"/>
            <a:r>
              <a:rPr lang="en-US" dirty="0" smtClean="0"/>
              <a:t>Over </a:t>
            </a:r>
            <a:r>
              <a:rPr lang="en-US" dirty="0"/>
              <a:t>the interior surface from one floor to the </a:t>
            </a:r>
            <a:r>
              <a:rPr lang="en-US" dirty="0" smtClean="0"/>
              <a:t>next </a:t>
            </a:r>
          </a:p>
          <a:p>
            <a:pPr lvl="1"/>
            <a:r>
              <a:rPr lang="en-US" dirty="0" smtClean="0"/>
              <a:t>Lateral </a:t>
            </a:r>
            <a:r>
              <a:rPr lang="en-US" dirty="0"/>
              <a:t>flame propagation to adjacent </a:t>
            </a:r>
            <a:r>
              <a:rPr lang="en-US" dirty="0" smtClean="0"/>
              <a:t>compartments</a:t>
            </a:r>
            <a:endParaRPr lang="en-US" dirty="0"/>
          </a:p>
        </p:txBody>
      </p:sp>
    </p:spTree>
    <p:custDataLst>
      <p:tags r:id="rId1"/>
    </p:custDataLst>
    <p:extLst>
      <p:ext uri="{BB962C8B-B14F-4D97-AF65-F5344CB8AC3E}">
        <p14:creationId xmlns:p14="http://schemas.microsoft.com/office/powerpoint/2010/main" val="3400710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i="1" dirty="0" smtClean="0"/>
              <a:t>NFPA 285</a:t>
            </a:r>
            <a:r>
              <a:rPr lang="en-US" dirty="0" smtClean="0"/>
              <a:t> Test Setup?</a:t>
            </a:r>
            <a:endParaRPr lang="en-US" dirty="0"/>
          </a:p>
        </p:txBody>
      </p:sp>
      <p:sp>
        <p:nvSpPr>
          <p:cNvPr id="3" name="Content Placeholder 2"/>
          <p:cNvSpPr>
            <a:spLocks noGrp="1"/>
          </p:cNvSpPr>
          <p:nvPr>
            <p:ph idx="1"/>
          </p:nvPr>
        </p:nvSpPr>
        <p:spPr/>
        <p:txBody>
          <a:bodyPr/>
          <a:lstStyle/>
          <a:p>
            <a:r>
              <a:rPr lang="en-US" dirty="0" smtClean="0"/>
              <a:t>Fixed </a:t>
            </a:r>
            <a:r>
              <a:rPr lang="en-US" dirty="0"/>
              <a:t>gas burner in the center of the first-story test room </a:t>
            </a:r>
          </a:p>
          <a:p>
            <a:r>
              <a:rPr lang="en-US" dirty="0" smtClean="0"/>
              <a:t>The test room contains a window opening with a </a:t>
            </a:r>
            <a:r>
              <a:rPr lang="en-US" dirty="0"/>
              <a:t>p</a:t>
            </a:r>
            <a:r>
              <a:rPr lang="en-US" dirty="0" smtClean="0"/>
              <a:t>ortable gas burner placed in it </a:t>
            </a:r>
          </a:p>
        </p:txBody>
      </p:sp>
    </p:spTree>
    <p:custDataLst>
      <p:tags r:id="rId1"/>
    </p:custDataLst>
    <p:extLst>
      <p:ext uri="{BB962C8B-B14F-4D97-AF65-F5344CB8AC3E}">
        <p14:creationId xmlns:p14="http://schemas.microsoft.com/office/powerpoint/2010/main" val="2213289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NFPA 285</a:t>
            </a:r>
            <a:r>
              <a:rPr lang="en-US" dirty="0" smtClean="0"/>
              <a:t> Test Procedure</a:t>
            </a:r>
            <a:endParaRPr lang="en-US" dirty="0"/>
          </a:p>
        </p:txBody>
      </p:sp>
      <p:sp>
        <p:nvSpPr>
          <p:cNvPr id="3" name="Content Placeholder 2"/>
          <p:cNvSpPr>
            <a:spLocks noGrp="1"/>
          </p:cNvSpPr>
          <p:nvPr>
            <p:ph idx="1"/>
          </p:nvPr>
        </p:nvSpPr>
        <p:spPr/>
        <p:txBody>
          <a:bodyPr/>
          <a:lstStyle/>
          <a:p>
            <a:r>
              <a:rPr lang="en-US" dirty="0" smtClean="0"/>
              <a:t>Minutes 0-5: </a:t>
            </a:r>
          </a:p>
          <a:p>
            <a:pPr lvl="1"/>
            <a:r>
              <a:rPr lang="en-US" dirty="0" smtClean="0"/>
              <a:t>The </a:t>
            </a:r>
            <a:r>
              <a:rPr lang="en-US" dirty="0"/>
              <a:t>room burner is ignited and must achieve a first-story room temperature of </a:t>
            </a:r>
            <a:r>
              <a:rPr lang="en-US" dirty="0" smtClean="0"/>
              <a:t>1151°F</a:t>
            </a:r>
          </a:p>
          <a:p>
            <a:r>
              <a:rPr lang="en-US" dirty="0" smtClean="0"/>
              <a:t>Minutes 5-30: </a:t>
            </a:r>
          </a:p>
          <a:p>
            <a:pPr lvl="1"/>
            <a:r>
              <a:rPr lang="en-US" dirty="0" smtClean="0"/>
              <a:t>The </a:t>
            </a:r>
            <a:r>
              <a:rPr lang="en-US" dirty="0"/>
              <a:t>window burner is </a:t>
            </a:r>
            <a:r>
              <a:rPr lang="en-US" dirty="0" smtClean="0"/>
              <a:t>ignited at minute 5</a:t>
            </a:r>
          </a:p>
          <a:p>
            <a:pPr lvl="1"/>
            <a:r>
              <a:rPr lang="en-US" dirty="0" smtClean="0"/>
              <a:t>Both </a:t>
            </a:r>
            <a:r>
              <a:rPr lang="en-US" dirty="0"/>
              <a:t>continue to burn for </a:t>
            </a:r>
            <a:r>
              <a:rPr lang="en-US" dirty="0" smtClean="0"/>
              <a:t>the 25-minute period</a:t>
            </a:r>
          </a:p>
          <a:p>
            <a:pPr lvl="1"/>
            <a:r>
              <a:rPr lang="en-US" dirty="0" smtClean="0"/>
              <a:t>Together, they must achieve </a:t>
            </a:r>
            <a:r>
              <a:rPr lang="en-US" dirty="0"/>
              <a:t>an average first-story room temperature of </a:t>
            </a:r>
            <a:r>
              <a:rPr lang="en-US" dirty="0" smtClean="0"/>
              <a:t>1648°F </a:t>
            </a:r>
            <a:endParaRPr lang="en-US" dirty="0"/>
          </a:p>
        </p:txBody>
      </p:sp>
    </p:spTree>
    <p:custDataLst>
      <p:tags r:id="rId1"/>
    </p:custDataLst>
    <p:extLst>
      <p:ext uri="{BB962C8B-B14F-4D97-AF65-F5344CB8AC3E}">
        <p14:creationId xmlns:p14="http://schemas.microsoft.com/office/powerpoint/2010/main" val="3198493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NFPA 285 Pass Criteria</a:t>
            </a:r>
            <a:endParaRPr lang="en-US" dirty="0"/>
          </a:p>
        </p:txBody>
      </p:sp>
      <p:sp>
        <p:nvSpPr>
          <p:cNvPr id="3" name="Content Placeholder 2"/>
          <p:cNvSpPr>
            <a:spLocks noGrp="1"/>
          </p:cNvSpPr>
          <p:nvPr>
            <p:ph idx="1"/>
          </p:nvPr>
        </p:nvSpPr>
        <p:spPr/>
        <p:txBody>
          <a:bodyPr/>
          <a:lstStyle/>
          <a:p>
            <a:r>
              <a:rPr lang="en-US" dirty="0" smtClean="0"/>
              <a:t>For </a:t>
            </a:r>
            <a:r>
              <a:rPr lang="en-US" dirty="0"/>
              <a:t>the </a:t>
            </a:r>
            <a:r>
              <a:rPr lang="en-US" dirty="0" smtClean="0"/>
              <a:t>interior: </a:t>
            </a:r>
          </a:p>
          <a:p>
            <a:pPr lvl="1"/>
            <a:r>
              <a:rPr lang="en-US" dirty="0" smtClean="0"/>
              <a:t>No </a:t>
            </a:r>
            <a:r>
              <a:rPr lang="en-US" dirty="0"/>
              <a:t>flame propagation into the second-floor </a:t>
            </a:r>
            <a:r>
              <a:rPr lang="en-US" dirty="0" smtClean="0"/>
              <a:t>room</a:t>
            </a:r>
          </a:p>
          <a:p>
            <a:pPr lvl="1"/>
            <a:r>
              <a:rPr lang="en-US" dirty="0" smtClean="0"/>
              <a:t>No </a:t>
            </a:r>
            <a:r>
              <a:rPr lang="en-US" dirty="0"/>
              <a:t>thermocouple </a:t>
            </a:r>
            <a:r>
              <a:rPr lang="en-US" dirty="0" smtClean="0"/>
              <a:t>within </a:t>
            </a:r>
            <a:r>
              <a:rPr lang="en-US" dirty="0"/>
              <a:t>1" of the interior wall surface at the second-story test room can exceed </a:t>
            </a:r>
            <a:r>
              <a:rPr lang="en-US" dirty="0" smtClean="0"/>
              <a:t>500°F </a:t>
            </a:r>
            <a:endParaRPr lang="en-US" dirty="0"/>
          </a:p>
        </p:txBody>
      </p:sp>
    </p:spTree>
    <p:custDataLst>
      <p:tags r:id="rId1"/>
    </p:custDataLst>
    <p:extLst>
      <p:ext uri="{BB962C8B-B14F-4D97-AF65-F5344CB8AC3E}">
        <p14:creationId xmlns:p14="http://schemas.microsoft.com/office/powerpoint/2010/main" val="44825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NFPA 285</a:t>
            </a:r>
            <a:r>
              <a:rPr lang="en-US" dirty="0"/>
              <a:t> Pass Criteria</a:t>
            </a:r>
          </a:p>
        </p:txBody>
      </p:sp>
      <p:sp>
        <p:nvSpPr>
          <p:cNvPr id="3" name="Content Placeholder 2"/>
          <p:cNvSpPr>
            <a:spLocks noGrp="1"/>
          </p:cNvSpPr>
          <p:nvPr>
            <p:ph idx="1"/>
          </p:nvPr>
        </p:nvSpPr>
        <p:spPr/>
        <p:txBody>
          <a:bodyPr/>
          <a:lstStyle/>
          <a:p>
            <a:r>
              <a:rPr lang="en-US" dirty="0" smtClean="0"/>
              <a:t>For </a:t>
            </a:r>
            <a:r>
              <a:rPr lang="en-US" dirty="0"/>
              <a:t>the </a:t>
            </a:r>
            <a:r>
              <a:rPr lang="en-US" dirty="0" smtClean="0"/>
              <a:t>exterior:</a:t>
            </a:r>
          </a:p>
          <a:p>
            <a:pPr lvl="1"/>
            <a:r>
              <a:rPr lang="en-US" dirty="0" smtClean="0"/>
              <a:t>Flames </a:t>
            </a:r>
            <a:r>
              <a:rPr lang="en-US" dirty="0"/>
              <a:t>shall not reach 10' above the top of the window opening and shall not reach 5' laterally from the window’s </a:t>
            </a:r>
            <a:r>
              <a:rPr lang="en-US" dirty="0" smtClean="0"/>
              <a:t>centerline </a:t>
            </a:r>
          </a:p>
          <a:p>
            <a:pPr lvl="1"/>
            <a:r>
              <a:rPr lang="en-US" dirty="0" smtClean="0"/>
              <a:t>Thermocouples </a:t>
            </a:r>
            <a:r>
              <a:rPr lang="en-US" dirty="0"/>
              <a:t>inside the wall assembly shall not exceed 1000°F during the </a:t>
            </a:r>
            <a:r>
              <a:rPr lang="en-US" dirty="0" smtClean="0"/>
              <a:t>test</a:t>
            </a:r>
            <a:endParaRPr lang="en-US" dirty="0"/>
          </a:p>
        </p:txBody>
      </p:sp>
    </p:spTree>
    <p:custDataLst>
      <p:tags r:id="rId1"/>
    </p:custDataLst>
    <p:extLst>
      <p:ext uri="{BB962C8B-B14F-4D97-AF65-F5344CB8AC3E}">
        <p14:creationId xmlns:p14="http://schemas.microsoft.com/office/powerpoint/2010/main" val="3878654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NFPA 285 Pass Criteria</a:t>
            </a:r>
          </a:p>
        </p:txBody>
      </p:sp>
      <p:sp>
        <p:nvSpPr>
          <p:cNvPr id="3" name="Content Placeholder 2"/>
          <p:cNvSpPr>
            <a:spLocks noGrp="1"/>
          </p:cNvSpPr>
          <p:nvPr>
            <p:ph idx="1"/>
          </p:nvPr>
        </p:nvSpPr>
        <p:spPr>
          <a:xfrm>
            <a:off x="457200" y="1600200"/>
            <a:ext cx="8534400" cy="4525963"/>
          </a:xfrm>
        </p:spPr>
        <p:txBody>
          <a:bodyPr/>
          <a:lstStyle/>
          <a:p>
            <a:r>
              <a:rPr lang="en-US" dirty="0" smtClean="0"/>
              <a:t>For </a:t>
            </a:r>
            <a:r>
              <a:rPr lang="en-US" dirty="0"/>
              <a:t>the internal </a:t>
            </a:r>
            <a:r>
              <a:rPr lang="en-US" dirty="0" smtClean="0"/>
              <a:t>assembly (i.e., inside assembly)</a:t>
            </a:r>
          </a:p>
          <a:p>
            <a:pPr lvl="1"/>
            <a:r>
              <a:rPr lang="en-US" dirty="0" smtClean="0"/>
              <a:t>Assemblies with: </a:t>
            </a:r>
          </a:p>
          <a:p>
            <a:pPr lvl="2"/>
            <a:r>
              <a:rPr lang="en-US" dirty="0" smtClean="0"/>
              <a:t>Wall </a:t>
            </a:r>
            <a:r>
              <a:rPr lang="en-US" dirty="0"/>
              <a:t>coverings </a:t>
            </a:r>
            <a:r>
              <a:rPr lang="en-US" dirty="0" smtClean="0"/>
              <a:t>&gt; ¼" thick; or wall coverings ≤ </a:t>
            </a:r>
            <a:r>
              <a:rPr lang="en-US" dirty="0"/>
              <a:t>¼" </a:t>
            </a:r>
            <a:r>
              <a:rPr lang="en-US" dirty="0" smtClean="0"/>
              <a:t>thick without an air space</a:t>
            </a:r>
          </a:p>
          <a:p>
            <a:pPr lvl="3"/>
            <a:r>
              <a:rPr lang="en-US" dirty="0" smtClean="0"/>
              <a:t>Cannot </a:t>
            </a:r>
            <a:r>
              <a:rPr lang="en-US" dirty="0"/>
              <a:t>have combustible components that exceed 750°F at thermocouples near the assembly perimeter at the second-story test </a:t>
            </a:r>
            <a:r>
              <a:rPr lang="en-US" dirty="0" smtClean="0"/>
              <a:t>room </a:t>
            </a:r>
          </a:p>
          <a:p>
            <a:pPr lvl="2"/>
            <a:r>
              <a:rPr lang="en-US" dirty="0" smtClean="0"/>
              <a:t>Wall </a:t>
            </a:r>
            <a:r>
              <a:rPr lang="en-US" dirty="0"/>
              <a:t>coverings ≤ </a:t>
            </a:r>
            <a:r>
              <a:rPr lang="en-US" dirty="0" smtClean="0"/>
              <a:t>¼" with an </a:t>
            </a:r>
            <a:r>
              <a:rPr lang="en-US" dirty="0"/>
              <a:t>air </a:t>
            </a:r>
            <a:r>
              <a:rPr lang="en-US" dirty="0" smtClean="0"/>
              <a:t>space</a:t>
            </a:r>
          </a:p>
          <a:p>
            <a:pPr lvl="3"/>
            <a:r>
              <a:rPr lang="en-US" dirty="0" smtClean="0"/>
              <a:t>Temperatures </a:t>
            </a:r>
            <a:r>
              <a:rPr lang="en-US" dirty="0"/>
              <a:t>in the air cavity </a:t>
            </a:r>
            <a:r>
              <a:rPr lang="en-US" dirty="0" smtClean="0"/>
              <a:t>must not exceed 1000°F </a:t>
            </a:r>
          </a:p>
          <a:p>
            <a:pPr lvl="3"/>
            <a:r>
              <a:rPr lang="en-US" dirty="0" smtClean="0"/>
              <a:t>Temperatures in </a:t>
            </a:r>
            <a:r>
              <a:rPr lang="en-US" dirty="0"/>
              <a:t>the insulation </a:t>
            </a:r>
            <a:r>
              <a:rPr lang="en-US" dirty="0" smtClean="0"/>
              <a:t>must not exceed </a:t>
            </a:r>
            <a:r>
              <a:rPr lang="en-US" dirty="0"/>
              <a:t>750°F at thermocouples near the assembly perimeter at the second-story test </a:t>
            </a:r>
            <a:r>
              <a:rPr lang="en-US" dirty="0" smtClean="0"/>
              <a:t>room</a:t>
            </a:r>
            <a:endParaRPr lang="en-US" dirty="0"/>
          </a:p>
        </p:txBody>
      </p:sp>
    </p:spTree>
    <p:custDataLst>
      <p:tags r:id="rId1"/>
    </p:custDataLst>
    <p:extLst>
      <p:ext uri="{BB962C8B-B14F-4D97-AF65-F5344CB8AC3E}">
        <p14:creationId xmlns:p14="http://schemas.microsoft.com/office/powerpoint/2010/main" val="1726945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9795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Material </a:t>
            </a:r>
            <a:r>
              <a:rPr lang="en-US" dirty="0"/>
              <a:t>A</a:t>
            </a:r>
            <a:r>
              <a:rPr lang="en-US" dirty="0" smtClean="0"/>
              <a:t>pproval Criteria</a:t>
            </a:r>
            <a:endParaRPr lang="en-US" dirty="0"/>
          </a:p>
        </p:txBody>
      </p:sp>
      <p:sp>
        <p:nvSpPr>
          <p:cNvPr id="3" name="Content Placeholder 2"/>
          <p:cNvSpPr>
            <a:spLocks noGrp="1"/>
          </p:cNvSpPr>
          <p:nvPr>
            <p:ph idx="1"/>
          </p:nvPr>
        </p:nvSpPr>
        <p:spPr/>
        <p:txBody>
          <a:bodyPr/>
          <a:lstStyle/>
          <a:p>
            <a:r>
              <a:rPr lang="en-US" sz="2800" dirty="0" smtClean="0"/>
              <a:t>IBC 104.11 provides the following instructions:</a:t>
            </a:r>
          </a:p>
          <a:p>
            <a:pPr marL="914400" lvl="1" indent="-514350">
              <a:buFont typeface="+mj-lt"/>
              <a:buAutoNum type="arabicPeriod"/>
            </a:pPr>
            <a:r>
              <a:rPr lang="en-US" sz="2400" dirty="0" smtClean="0"/>
              <a:t>Design </a:t>
            </a:r>
            <a:r>
              <a:rPr lang="en-US" sz="2400" dirty="0"/>
              <a:t>is satisfactory </a:t>
            </a:r>
          </a:p>
          <a:p>
            <a:pPr marL="914400" lvl="1" indent="-514350">
              <a:buFont typeface="+mj-lt"/>
              <a:buAutoNum type="arabicPeriod"/>
            </a:pPr>
            <a:r>
              <a:rPr lang="en-US" sz="2400" dirty="0" smtClean="0"/>
              <a:t>Complies </a:t>
            </a:r>
            <a:r>
              <a:rPr lang="en-US" sz="2400" dirty="0"/>
              <a:t>with the intent of the code </a:t>
            </a:r>
          </a:p>
          <a:p>
            <a:pPr marL="914400" lvl="1" indent="-514350">
              <a:buFont typeface="+mj-lt"/>
              <a:buAutoNum type="arabicPeriod"/>
            </a:pPr>
            <a:r>
              <a:rPr lang="en-US" sz="2400" dirty="0" smtClean="0"/>
              <a:t>Not </a:t>
            </a:r>
            <a:r>
              <a:rPr lang="en-US" sz="2400" dirty="0"/>
              <a:t>less than that prescribed in the code in: </a:t>
            </a:r>
          </a:p>
          <a:p>
            <a:pPr marL="1314450" lvl="2" indent="-514350">
              <a:buFont typeface="+mj-lt"/>
              <a:buAutoNum type="alphaLcParenR"/>
            </a:pPr>
            <a:r>
              <a:rPr lang="en-US" sz="2000" dirty="0" smtClean="0"/>
              <a:t>quality </a:t>
            </a:r>
            <a:endParaRPr lang="en-US" sz="2000" dirty="0"/>
          </a:p>
          <a:p>
            <a:pPr marL="1314450" lvl="2" indent="-514350">
              <a:buFont typeface="+mj-lt"/>
              <a:buAutoNum type="alphaLcParenR"/>
            </a:pPr>
            <a:r>
              <a:rPr lang="en-US" sz="2000" dirty="0" smtClean="0"/>
              <a:t>strength </a:t>
            </a:r>
            <a:endParaRPr lang="en-US" sz="2000" dirty="0"/>
          </a:p>
          <a:p>
            <a:pPr marL="1314450" lvl="2" indent="-514350">
              <a:buFont typeface="+mj-lt"/>
              <a:buAutoNum type="alphaLcParenR"/>
            </a:pPr>
            <a:r>
              <a:rPr lang="en-US" sz="2000" dirty="0" smtClean="0"/>
              <a:t>effectiveness </a:t>
            </a:r>
            <a:endParaRPr lang="en-US" sz="2000" dirty="0"/>
          </a:p>
          <a:p>
            <a:pPr marL="1314450" lvl="2" indent="-514350">
              <a:buFont typeface="+mj-lt"/>
              <a:buAutoNum type="alphaLcParenR"/>
            </a:pPr>
            <a:r>
              <a:rPr lang="en-US" sz="2000" dirty="0" smtClean="0"/>
              <a:t>fire </a:t>
            </a:r>
            <a:r>
              <a:rPr lang="en-US" sz="2000" dirty="0"/>
              <a:t>resistance </a:t>
            </a:r>
          </a:p>
          <a:p>
            <a:pPr marL="1314450" lvl="2" indent="-514350">
              <a:buFont typeface="+mj-lt"/>
              <a:buAutoNum type="alphaLcParenR"/>
            </a:pPr>
            <a:r>
              <a:rPr lang="en-US" sz="2000" dirty="0" smtClean="0"/>
              <a:t>durability </a:t>
            </a:r>
            <a:endParaRPr lang="en-US" sz="2000" dirty="0"/>
          </a:p>
          <a:p>
            <a:pPr marL="1314450" lvl="2" indent="-514350">
              <a:buFont typeface="+mj-lt"/>
              <a:buAutoNum type="alphaLcParenR"/>
            </a:pPr>
            <a:r>
              <a:rPr lang="en-US" sz="2000" dirty="0" smtClean="0"/>
              <a:t>safety </a:t>
            </a:r>
            <a:endParaRPr lang="en-US" sz="2000" dirty="0"/>
          </a:p>
          <a:p>
            <a:pPr marL="914400" lvl="1" indent="-514350">
              <a:buFont typeface="+mj-lt"/>
              <a:buAutoNum type="arabicPeriod"/>
            </a:pPr>
            <a:r>
              <a:rPr lang="en-US" sz="2400" dirty="0" smtClean="0"/>
              <a:t>Research </a:t>
            </a:r>
            <a:r>
              <a:rPr lang="en-US" sz="2400" dirty="0"/>
              <a:t>report </a:t>
            </a:r>
            <a:r>
              <a:rPr lang="en-US" sz="2400" dirty="0" smtClean="0"/>
              <a:t>from an approved source </a:t>
            </a:r>
            <a:endParaRPr lang="en-US" sz="2400" dirty="0"/>
          </a:p>
          <a:p>
            <a:pPr marL="914400" lvl="1" indent="-514350">
              <a:buFont typeface="+mj-lt"/>
              <a:buAutoNum type="arabicPeriod"/>
            </a:pPr>
            <a:r>
              <a:rPr lang="en-US" sz="2400" dirty="0" smtClean="0"/>
              <a:t>Testing from an approved agency</a:t>
            </a:r>
            <a:endParaRPr lang="en-US" sz="2400" dirty="0"/>
          </a:p>
        </p:txBody>
      </p:sp>
    </p:spTree>
    <p:custDataLst>
      <p:tags r:id="rId1"/>
    </p:custDataLst>
    <p:extLst>
      <p:ext uri="{BB962C8B-B14F-4D97-AF65-F5344CB8AC3E}">
        <p14:creationId xmlns:p14="http://schemas.microsoft.com/office/powerpoint/2010/main" val="4833443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Independent Evaluation by an Approved Source</a:t>
            </a:r>
            <a:endParaRPr lang="en-US" dirty="0"/>
          </a:p>
        </p:txBody>
      </p:sp>
      <p:sp>
        <p:nvSpPr>
          <p:cNvPr id="3" name="Content Placeholder 2"/>
          <p:cNvSpPr>
            <a:spLocks noGrp="1"/>
          </p:cNvSpPr>
          <p:nvPr>
            <p:ph idx="1"/>
          </p:nvPr>
        </p:nvSpPr>
        <p:spPr>
          <a:ln>
            <a:noFill/>
          </a:ln>
        </p:spPr>
        <p:txBody>
          <a:bodyPr/>
          <a:lstStyle/>
          <a:p>
            <a:r>
              <a:rPr lang="en-US" dirty="0" smtClean="0"/>
              <a:t>DrJ Engineering, ICC-ES, IAPMO, ATI/Intertek and NTA are all examples of approved sources that can provide evaluation of alternatives for code compliance</a:t>
            </a:r>
          </a:p>
        </p:txBody>
      </p:sp>
    </p:spTree>
    <p:custDataLst>
      <p:tags r:id="rId1"/>
    </p:custDataLst>
    <p:extLst>
      <p:ext uri="{BB962C8B-B14F-4D97-AF65-F5344CB8AC3E}">
        <p14:creationId xmlns:p14="http://schemas.microsoft.com/office/powerpoint/2010/main" val="2810741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Material </a:t>
            </a:r>
            <a:r>
              <a:rPr lang="en-US" dirty="0"/>
              <a:t>A</a:t>
            </a:r>
            <a:r>
              <a:rPr lang="en-US" dirty="0" smtClean="0"/>
              <a:t>pproval Criteria</a:t>
            </a:r>
            <a:endParaRPr lang="en-US" dirty="0"/>
          </a:p>
        </p:txBody>
      </p:sp>
      <p:sp>
        <p:nvSpPr>
          <p:cNvPr id="3" name="Content Placeholder 2"/>
          <p:cNvSpPr>
            <a:spLocks noGrp="1"/>
          </p:cNvSpPr>
          <p:nvPr>
            <p:ph idx="1"/>
          </p:nvPr>
        </p:nvSpPr>
        <p:spPr/>
        <p:txBody>
          <a:bodyPr/>
          <a:lstStyle/>
          <a:p>
            <a:r>
              <a:rPr lang="en-US" i="1" dirty="0" smtClean="0"/>
              <a:t>One example is ICC-ES AC12 </a:t>
            </a:r>
            <a:r>
              <a:rPr lang="en-US" i="1" dirty="0"/>
              <a:t>– Acceptance Criteria for Foam Plastic </a:t>
            </a:r>
            <a:r>
              <a:rPr lang="en-US" i="1" dirty="0" smtClean="0"/>
              <a:t>Insulation</a:t>
            </a:r>
            <a:r>
              <a:rPr lang="en-US" dirty="0" smtClean="0"/>
              <a:t> </a:t>
            </a:r>
          </a:p>
          <a:p>
            <a:pPr marL="457200" lvl="1" indent="-57150">
              <a:buNone/>
            </a:pPr>
            <a:r>
              <a:rPr lang="en-US" b="1" dirty="0" smtClean="0"/>
              <a:t>AC12 Section 6.6:</a:t>
            </a:r>
          </a:p>
          <a:p>
            <a:endParaRPr lang="en-US" dirty="0" smtClean="0"/>
          </a:p>
          <a:p>
            <a:endParaRPr lang="en-US" dirty="0"/>
          </a:p>
          <a:p>
            <a:r>
              <a:rPr lang="en-US" dirty="0" smtClean="0"/>
              <a:t>Provides specific allowance of engineering analysis to extend </a:t>
            </a:r>
            <a:r>
              <a:rPr lang="en-US" i="1" dirty="0" smtClean="0"/>
              <a:t>NFPA 285</a:t>
            </a:r>
            <a:r>
              <a:rPr lang="en-US" dirty="0" smtClean="0"/>
              <a:t> test results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487" y="3124200"/>
            <a:ext cx="74390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1924038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Analysis Example</a:t>
            </a:r>
            <a:endParaRPr lang="en-US" dirty="0"/>
          </a:p>
        </p:txBody>
      </p:sp>
      <p:sp>
        <p:nvSpPr>
          <p:cNvPr id="3" name="Content Placeholder 2"/>
          <p:cNvSpPr>
            <a:spLocks noGrp="1"/>
          </p:cNvSpPr>
          <p:nvPr>
            <p:ph idx="1"/>
          </p:nvPr>
        </p:nvSpPr>
        <p:spPr/>
        <p:txBody>
          <a:bodyPr/>
          <a:lstStyle/>
          <a:p>
            <a:r>
              <a:rPr lang="en-US" dirty="0" smtClean="0"/>
              <a:t>Assembly </a:t>
            </a:r>
            <a:r>
              <a:rPr lang="en-US" dirty="0"/>
              <a:t>1 </a:t>
            </a:r>
            <a:r>
              <a:rPr lang="en-US" dirty="0" smtClean="0"/>
              <a:t>contains </a:t>
            </a:r>
            <a:r>
              <a:rPr lang="en-US" dirty="0"/>
              <a:t>Product </a:t>
            </a:r>
            <a:r>
              <a:rPr lang="en-US" dirty="0" smtClean="0"/>
              <a:t>X and passes </a:t>
            </a:r>
            <a:r>
              <a:rPr lang="en-US" i="1" dirty="0" smtClean="0"/>
              <a:t>NFPA 285</a:t>
            </a:r>
            <a:r>
              <a:rPr lang="en-US" dirty="0" smtClean="0"/>
              <a:t> testing</a:t>
            </a:r>
          </a:p>
          <a:p>
            <a:pPr lvl="1"/>
            <a:r>
              <a:rPr lang="en-US" dirty="0" smtClean="0"/>
              <a:t>Product X also undergoes cone </a:t>
            </a:r>
            <a:r>
              <a:rPr lang="en-US" dirty="0"/>
              <a:t>calorimeter flammability testing to establish the baseline fuel load of the </a:t>
            </a:r>
            <a:r>
              <a:rPr lang="en-US" dirty="0" smtClean="0"/>
              <a:t>product</a:t>
            </a:r>
          </a:p>
          <a:p>
            <a:r>
              <a:rPr lang="en-US" dirty="0"/>
              <a:t>Product </a:t>
            </a:r>
            <a:r>
              <a:rPr lang="en-US" dirty="0" smtClean="0"/>
              <a:t>Z then undergoes </a:t>
            </a:r>
            <a:r>
              <a:rPr lang="en-US" dirty="0"/>
              <a:t>cone calorimeter flammability </a:t>
            </a:r>
            <a:r>
              <a:rPr lang="en-US" dirty="0" smtClean="0"/>
              <a:t>testing</a:t>
            </a:r>
          </a:p>
          <a:p>
            <a:pPr lvl="1"/>
            <a:r>
              <a:rPr lang="en-US" dirty="0" smtClean="0"/>
              <a:t>If the </a:t>
            </a:r>
            <a:r>
              <a:rPr lang="en-US" dirty="0"/>
              <a:t>results are the same or better than Product X, then Product Z </a:t>
            </a:r>
            <a:r>
              <a:rPr lang="en-US" dirty="0" smtClean="0"/>
              <a:t>is </a:t>
            </a:r>
            <a:r>
              <a:rPr lang="en-US" dirty="0"/>
              <a:t>an acceptable alternative to Product </a:t>
            </a:r>
            <a:r>
              <a:rPr lang="en-US" dirty="0" smtClean="0"/>
              <a:t>X</a:t>
            </a:r>
          </a:p>
          <a:p>
            <a:pPr lvl="1"/>
            <a:endParaRPr lang="en-US" dirty="0" smtClean="0"/>
          </a:p>
          <a:p>
            <a:endParaRPr lang="en-US" dirty="0" smtClean="0"/>
          </a:p>
        </p:txBody>
      </p:sp>
    </p:spTree>
    <p:custDataLst>
      <p:tags r:id="rId1"/>
    </p:custDataLst>
    <p:extLst>
      <p:ext uri="{BB962C8B-B14F-4D97-AF65-F5344CB8AC3E}">
        <p14:creationId xmlns:p14="http://schemas.microsoft.com/office/powerpoint/2010/main" val="3344139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Analysis Example</a:t>
            </a:r>
            <a:endParaRPr lang="en-US" dirty="0"/>
          </a:p>
        </p:txBody>
      </p:sp>
      <p:sp>
        <p:nvSpPr>
          <p:cNvPr id="3" name="Content Placeholder 2"/>
          <p:cNvSpPr>
            <a:spLocks noGrp="1"/>
          </p:cNvSpPr>
          <p:nvPr>
            <p:ph idx="1"/>
          </p:nvPr>
        </p:nvSpPr>
        <p:spPr/>
        <p:txBody>
          <a:bodyPr/>
          <a:lstStyle/>
          <a:p>
            <a:r>
              <a:rPr lang="en-US" dirty="0" smtClean="0"/>
              <a:t>By passing the </a:t>
            </a:r>
            <a:r>
              <a:rPr lang="en-US" dirty="0"/>
              <a:t>same cone calorimeter flammability </a:t>
            </a:r>
            <a:r>
              <a:rPr lang="en-US" dirty="0" smtClean="0"/>
              <a:t>test as Product X, </a:t>
            </a:r>
            <a:r>
              <a:rPr lang="en-US" dirty="0"/>
              <a:t>Product Z </a:t>
            </a:r>
            <a:r>
              <a:rPr lang="en-US" dirty="0" smtClean="0"/>
              <a:t>is proven equivalent to Product X </a:t>
            </a:r>
          </a:p>
          <a:p>
            <a:r>
              <a:rPr lang="en-US" dirty="0" smtClean="0"/>
              <a:t>Thus, Product </a:t>
            </a:r>
            <a:r>
              <a:rPr lang="en-US" dirty="0"/>
              <a:t>Z can be substituted into Assembly </a:t>
            </a:r>
            <a:r>
              <a:rPr lang="en-US" dirty="0" smtClean="0"/>
              <a:t>1 with the expectation that it would also pass </a:t>
            </a:r>
            <a:r>
              <a:rPr lang="en-US" i="1" dirty="0" smtClean="0"/>
              <a:t>NFPA 285</a:t>
            </a:r>
          </a:p>
        </p:txBody>
      </p:sp>
    </p:spTree>
    <p:custDataLst>
      <p:tags r:id="rId1"/>
    </p:custDataLst>
    <p:extLst>
      <p:ext uri="{BB962C8B-B14F-4D97-AF65-F5344CB8AC3E}">
        <p14:creationId xmlns:p14="http://schemas.microsoft.com/office/powerpoint/2010/main" val="41202586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Analysis Reasoning</a:t>
            </a:r>
            <a:endParaRPr lang="en-US" dirty="0"/>
          </a:p>
        </p:txBody>
      </p:sp>
      <p:sp>
        <p:nvSpPr>
          <p:cNvPr id="3" name="Content Placeholder 2"/>
          <p:cNvSpPr>
            <a:spLocks noGrp="1"/>
          </p:cNvSpPr>
          <p:nvPr>
            <p:ph idx="1"/>
          </p:nvPr>
        </p:nvSpPr>
        <p:spPr/>
        <p:txBody>
          <a:bodyPr/>
          <a:lstStyle/>
          <a:p>
            <a:r>
              <a:rPr lang="en-US" dirty="0" smtClean="0"/>
              <a:t>Only complete </a:t>
            </a:r>
            <a:r>
              <a:rPr lang="en-US" dirty="0"/>
              <a:t>assemblies are tested for compliance </a:t>
            </a:r>
            <a:r>
              <a:rPr lang="en-US" dirty="0" smtClean="0"/>
              <a:t>with </a:t>
            </a:r>
            <a:r>
              <a:rPr lang="en-US" i="1" dirty="0" smtClean="0"/>
              <a:t>NFPA 285</a:t>
            </a:r>
          </a:p>
          <a:p>
            <a:pPr lvl="1"/>
            <a:r>
              <a:rPr lang="en-US" dirty="0" smtClean="0"/>
              <a:t>Therefore, the </a:t>
            </a:r>
            <a:r>
              <a:rPr lang="en-US" dirty="0"/>
              <a:t>specific products used in the assemblies are the only products deemed to pass testing </a:t>
            </a:r>
            <a:r>
              <a:rPr lang="en-US" dirty="0" smtClean="0"/>
              <a:t>criteria</a:t>
            </a:r>
            <a:endParaRPr lang="en-US" dirty="0"/>
          </a:p>
          <a:p>
            <a:pPr lvl="1"/>
            <a:endParaRPr lang="en-US" dirty="0" smtClean="0"/>
          </a:p>
        </p:txBody>
      </p:sp>
    </p:spTree>
    <p:custDataLst>
      <p:tags r:id="rId1"/>
    </p:custDataLst>
    <p:extLst>
      <p:ext uri="{BB962C8B-B14F-4D97-AF65-F5344CB8AC3E}">
        <p14:creationId xmlns:p14="http://schemas.microsoft.com/office/powerpoint/2010/main" val="1499121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Analysis Reasoning</a:t>
            </a:r>
            <a:endParaRPr lang="en-US" dirty="0"/>
          </a:p>
        </p:txBody>
      </p:sp>
      <p:sp>
        <p:nvSpPr>
          <p:cNvPr id="3" name="Content Placeholder 2"/>
          <p:cNvSpPr>
            <a:spLocks noGrp="1"/>
          </p:cNvSpPr>
          <p:nvPr>
            <p:ph idx="1"/>
          </p:nvPr>
        </p:nvSpPr>
        <p:spPr/>
        <p:txBody>
          <a:bodyPr/>
          <a:lstStyle/>
          <a:p>
            <a:r>
              <a:rPr lang="en-US" dirty="0" smtClean="0"/>
              <a:t>The language regarding approval of alternative materials is </a:t>
            </a:r>
            <a:r>
              <a:rPr lang="en-US" dirty="0"/>
              <a:t>very </a:t>
            </a:r>
            <a:r>
              <a:rPr lang="en-US" dirty="0" smtClean="0"/>
              <a:t>clear: </a:t>
            </a:r>
          </a:p>
          <a:p>
            <a:pPr lvl="1"/>
            <a:r>
              <a:rPr lang="en-US" dirty="0" smtClean="0"/>
              <a:t>Alternative </a:t>
            </a:r>
            <a:r>
              <a:rPr lang="en-US" dirty="0"/>
              <a:t>materials “shall be approved” if they are found to comply with Section </a:t>
            </a:r>
            <a:r>
              <a:rPr lang="en-US" dirty="0" smtClean="0"/>
              <a:t>104.11, meet the intent of the code </a:t>
            </a:r>
            <a:r>
              <a:rPr lang="en-US" dirty="0"/>
              <a:t>and are proven to </a:t>
            </a:r>
            <a:r>
              <a:rPr lang="en-US" dirty="0" smtClean="0"/>
              <a:t>be at least equivalent to material </a:t>
            </a:r>
            <a:r>
              <a:rPr lang="en-US" dirty="0"/>
              <a:t>tested in the original </a:t>
            </a:r>
            <a:r>
              <a:rPr lang="en-US" dirty="0" smtClean="0"/>
              <a:t>assembly</a:t>
            </a:r>
          </a:p>
        </p:txBody>
      </p:sp>
    </p:spTree>
    <p:custDataLst>
      <p:tags r:id="rId1"/>
    </p:custDataLst>
    <p:extLst>
      <p:ext uri="{BB962C8B-B14F-4D97-AF65-F5344CB8AC3E}">
        <p14:creationId xmlns:p14="http://schemas.microsoft.com/office/powerpoint/2010/main" val="28048378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Analysis Reasoning</a:t>
            </a:r>
            <a:endParaRPr lang="en-US" dirty="0"/>
          </a:p>
        </p:txBody>
      </p:sp>
      <p:sp>
        <p:nvSpPr>
          <p:cNvPr id="3" name="Content Placeholder 2"/>
          <p:cNvSpPr>
            <a:spLocks noGrp="1"/>
          </p:cNvSpPr>
          <p:nvPr>
            <p:ph idx="1"/>
          </p:nvPr>
        </p:nvSpPr>
        <p:spPr/>
        <p:txBody>
          <a:bodyPr/>
          <a:lstStyle/>
          <a:p>
            <a:r>
              <a:rPr lang="en-US" dirty="0" smtClean="0"/>
              <a:t>If </a:t>
            </a:r>
            <a:r>
              <a:rPr lang="en-US" dirty="0"/>
              <a:t>a material that was not tested in the original assembly is brought into question as being a </a:t>
            </a:r>
            <a:r>
              <a:rPr lang="en-US" dirty="0" smtClean="0"/>
              <a:t>suitable replacement</a:t>
            </a:r>
            <a:r>
              <a:rPr lang="en-US" dirty="0"/>
              <a:t>, the following language dictates the appropriate </a:t>
            </a:r>
            <a:r>
              <a:rPr lang="en-US" dirty="0" smtClean="0"/>
              <a:t>steps</a:t>
            </a:r>
          </a:p>
          <a:p>
            <a:pPr marL="457200" lvl="1" indent="0">
              <a:buNone/>
            </a:pPr>
            <a:r>
              <a:rPr lang="en-US" b="1" i="1" dirty="0"/>
              <a:t>IBC </a:t>
            </a:r>
            <a:r>
              <a:rPr lang="en-US" b="1" dirty="0"/>
              <a:t>Section </a:t>
            </a:r>
            <a:r>
              <a:rPr lang="en-US" b="1" dirty="0" smtClean="0"/>
              <a:t>104.11.2:</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467" y="4233332"/>
            <a:ext cx="69532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2305616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i="1" dirty="0" smtClean="0"/>
              <a:t>2012</a:t>
            </a:r>
            <a:r>
              <a:rPr lang="en-US" dirty="0" smtClean="0"/>
              <a:t> </a:t>
            </a:r>
            <a:r>
              <a:rPr lang="en-US" i="1" dirty="0"/>
              <a:t>IBC </a:t>
            </a:r>
            <a:r>
              <a:rPr lang="en-US" dirty="0"/>
              <a:t>Commentary </a:t>
            </a:r>
            <a:r>
              <a:rPr lang="en-US" dirty="0" smtClean="0"/>
              <a:t>explains:</a:t>
            </a:r>
            <a:endParaRPr lang="en-US" dirty="0"/>
          </a:p>
          <a:p>
            <a:pPr lvl="1"/>
            <a:r>
              <a:rPr lang="en-US" dirty="0"/>
              <a:t>The focus of the requirement in </a:t>
            </a:r>
            <a:r>
              <a:rPr lang="en-US" i="1" dirty="0"/>
              <a:t>IBC</a:t>
            </a:r>
            <a:r>
              <a:rPr lang="en-US" dirty="0"/>
              <a:t> Section 2603.5.5 for exterior wall assemblies is flammability rather than fire </a:t>
            </a:r>
            <a:r>
              <a:rPr lang="en-US" dirty="0" smtClean="0"/>
              <a:t>resistance </a:t>
            </a:r>
            <a:endParaRPr lang="en-US" dirty="0"/>
          </a:p>
          <a:p>
            <a:r>
              <a:rPr lang="en-US" dirty="0" smtClean="0"/>
              <a:t>If </a:t>
            </a:r>
            <a:r>
              <a:rPr lang="en-US" dirty="0"/>
              <a:t>material tests prove products are equivalent or better, assembly tests can maintain validity even after alternative material </a:t>
            </a:r>
            <a:r>
              <a:rPr lang="en-US" dirty="0" smtClean="0"/>
              <a:t>substitution</a:t>
            </a:r>
          </a:p>
          <a:p>
            <a:endParaRPr lang="en-US" dirty="0"/>
          </a:p>
        </p:txBody>
      </p:sp>
    </p:spTree>
    <p:custDataLst>
      <p:tags r:id="rId1"/>
    </p:custDataLst>
    <p:extLst>
      <p:ext uri="{BB962C8B-B14F-4D97-AF65-F5344CB8AC3E}">
        <p14:creationId xmlns:p14="http://schemas.microsoft.com/office/powerpoint/2010/main" val="2149039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For </a:t>
            </a:r>
            <a:r>
              <a:rPr lang="en-US" dirty="0"/>
              <a:t>assemblies using foam plastic insulation, </a:t>
            </a:r>
            <a:r>
              <a:rPr lang="en-US" dirty="0" smtClean="0"/>
              <a:t>either option shall be permitted by the building code official:</a:t>
            </a:r>
          </a:p>
          <a:p>
            <a:pPr lvl="1"/>
            <a:r>
              <a:rPr lang="en-US" dirty="0" smtClean="0"/>
              <a:t>Testing </a:t>
            </a:r>
            <a:r>
              <a:rPr lang="en-US" dirty="0"/>
              <a:t>to </a:t>
            </a:r>
            <a:r>
              <a:rPr lang="en-US" i="1" dirty="0"/>
              <a:t>NFPA </a:t>
            </a:r>
            <a:r>
              <a:rPr lang="en-US" i="1" dirty="0" smtClean="0"/>
              <a:t>285, </a:t>
            </a:r>
            <a:r>
              <a:rPr lang="en-US" dirty="0" smtClean="0"/>
              <a:t>or</a:t>
            </a:r>
            <a:endParaRPr lang="en-US" i="1" dirty="0" smtClean="0"/>
          </a:p>
          <a:p>
            <a:pPr lvl="1"/>
            <a:r>
              <a:rPr lang="en-US" dirty="0"/>
              <a:t>A</a:t>
            </a:r>
            <a:r>
              <a:rPr lang="en-US" dirty="0" smtClean="0"/>
              <a:t>nalysis </a:t>
            </a:r>
            <a:r>
              <a:rPr lang="en-US" dirty="0"/>
              <a:t>of the substitution of a different product in a tested assembly </a:t>
            </a:r>
            <a:r>
              <a:rPr lang="en-US" dirty="0" smtClean="0"/>
              <a:t>in accordance </a:t>
            </a:r>
            <a:r>
              <a:rPr lang="en-US" dirty="0"/>
              <a:t>with Section </a:t>
            </a:r>
            <a:r>
              <a:rPr lang="en-US" dirty="0" smtClean="0"/>
              <a:t>104.11</a:t>
            </a:r>
            <a:endParaRPr lang="en-US" dirty="0"/>
          </a:p>
        </p:txBody>
      </p:sp>
    </p:spTree>
    <p:custDataLst>
      <p:tags r:id="rId1"/>
    </p:custDataLst>
    <p:extLst>
      <p:ext uri="{BB962C8B-B14F-4D97-AF65-F5344CB8AC3E}">
        <p14:creationId xmlns:p14="http://schemas.microsoft.com/office/powerpoint/2010/main" val="1345738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Foam plastics used in buildings of Types I-IV construction require an assessment of their ability to resist vertical and lateral flame spread</a:t>
            </a:r>
          </a:p>
          <a:p>
            <a:pPr marL="0" lvl="1" indent="0">
              <a:buNone/>
            </a:pPr>
            <a:endParaRPr lang="en-US" dirty="0" smtClean="0"/>
          </a:p>
          <a:p>
            <a:pPr marL="0" lvl="1" indent="0">
              <a:buNone/>
            </a:pPr>
            <a:r>
              <a:rPr lang="en-US" b="1" i="1" dirty="0" smtClean="0"/>
              <a:t>IBC</a:t>
            </a:r>
            <a:r>
              <a:rPr lang="en-US" b="1" dirty="0" smtClean="0"/>
              <a:t> </a:t>
            </a:r>
            <a:r>
              <a:rPr lang="en-US" b="1" dirty="0"/>
              <a:t>Section 2603.5.5</a:t>
            </a:r>
            <a:r>
              <a:rPr lang="en-US" b="1" dirty="0" smtClean="0"/>
              <a:t>:</a:t>
            </a:r>
          </a:p>
          <a:p>
            <a:pPr marL="0" lvl="1" indent="0">
              <a:buNone/>
            </a:pPr>
            <a:r>
              <a:rPr lang="en-US" dirty="0" smtClean="0"/>
              <a:t>“The exterior wall assembly shall be tested in accordance with and comply with the acceptance criteria of NFPA 285”</a:t>
            </a:r>
            <a:endParaRPr lang="en-US" dirty="0"/>
          </a:p>
          <a:p>
            <a:pPr lvl="2"/>
            <a:endParaRPr lang="en-US" dirty="0" smtClean="0"/>
          </a:p>
          <a:p>
            <a:pPr lvl="1"/>
            <a:endParaRPr lang="en-US" dirty="0"/>
          </a:p>
          <a:p>
            <a:pPr lvl="1"/>
            <a:endParaRPr lang="en-US" dirty="0" smtClean="0"/>
          </a:p>
          <a:p>
            <a:pPr lvl="1"/>
            <a:endParaRPr lang="en-US" dirty="0"/>
          </a:p>
          <a:p>
            <a:pPr lvl="1"/>
            <a:endParaRPr lang="en-US" dirty="0" smtClean="0"/>
          </a:p>
        </p:txBody>
      </p:sp>
      <p:sp>
        <p:nvSpPr>
          <p:cNvPr id="4" name="Rectangle 3"/>
          <p:cNvSpPr/>
          <p:nvPr/>
        </p:nvSpPr>
        <p:spPr>
          <a:xfrm>
            <a:off x="4572000" y="4343400"/>
            <a:ext cx="2133600" cy="214745"/>
          </a:xfrm>
          <a:prstGeom prst="rect">
            <a:avLst/>
          </a:prstGeom>
          <a:solidFill>
            <a:srgbClr val="FFFF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2430832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C</a:t>
            </a:r>
            <a:r>
              <a:rPr lang="en-US" dirty="0" smtClean="0"/>
              <a:t>ompliance </a:t>
            </a:r>
            <a:r>
              <a:rPr lang="en-US" dirty="0"/>
              <a:t>report for a substituted foam plastic insulation </a:t>
            </a:r>
            <a:r>
              <a:rPr lang="en-US" dirty="0" smtClean="0"/>
              <a:t>product should: </a:t>
            </a:r>
          </a:p>
          <a:p>
            <a:pPr lvl="1"/>
            <a:r>
              <a:rPr lang="en-US" dirty="0" smtClean="0"/>
              <a:t>Be </a:t>
            </a:r>
            <a:r>
              <a:rPr lang="en-US" dirty="0"/>
              <a:t>written by an independent source: </a:t>
            </a:r>
          </a:p>
          <a:p>
            <a:pPr lvl="2"/>
            <a:r>
              <a:rPr lang="en-US" dirty="0"/>
              <a:t>A</a:t>
            </a:r>
            <a:r>
              <a:rPr lang="en-US" dirty="0" smtClean="0"/>
              <a:t>pproved </a:t>
            </a:r>
            <a:r>
              <a:rPr lang="en-US" dirty="0"/>
              <a:t>by the building official </a:t>
            </a:r>
            <a:r>
              <a:rPr lang="en-US" dirty="0" smtClean="0"/>
              <a:t>with </a:t>
            </a:r>
            <a:r>
              <a:rPr lang="en-US" dirty="0"/>
              <a:t>the proper qualifications for the analysis of the engineering principles of materials and methods </a:t>
            </a:r>
          </a:p>
          <a:p>
            <a:pPr lvl="1"/>
            <a:r>
              <a:rPr lang="en-US" dirty="0"/>
              <a:t>Reference specific </a:t>
            </a:r>
            <a:r>
              <a:rPr lang="en-US" i="1" dirty="0"/>
              <a:t>NFPA 285 </a:t>
            </a:r>
            <a:r>
              <a:rPr lang="en-US" dirty="0"/>
              <a:t>pass test results </a:t>
            </a:r>
          </a:p>
          <a:p>
            <a:pPr lvl="1"/>
            <a:r>
              <a:rPr lang="en-US" dirty="0"/>
              <a:t>Include small-scale testing, if </a:t>
            </a:r>
            <a:r>
              <a:rPr lang="en-US" dirty="0" smtClean="0"/>
              <a:t>appropriate</a:t>
            </a:r>
          </a:p>
          <a:p>
            <a:pPr lvl="1"/>
            <a:r>
              <a:rPr lang="en-US" dirty="0"/>
              <a:t>Specify all assembly components and constructions </a:t>
            </a:r>
          </a:p>
          <a:p>
            <a:endParaRPr lang="en-US" dirty="0"/>
          </a:p>
          <a:p>
            <a:endParaRPr lang="en-US" dirty="0"/>
          </a:p>
        </p:txBody>
      </p:sp>
    </p:spTree>
    <p:custDataLst>
      <p:tags r:id="rId1"/>
    </p:custDataLst>
    <p:extLst>
      <p:ext uri="{BB962C8B-B14F-4D97-AF65-F5344CB8AC3E}">
        <p14:creationId xmlns:p14="http://schemas.microsoft.com/office/powerpoint/2010/main" val="18665562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C</a:t>
            </a:r>
            <a:r>
              <a:rPr lang="en-US" dirty="0" smtClean="0"/>
              <a:t>ompliance report should also: </a:t>
            </a:r>
          </a:p>
          <a:p>
            <a:pPr lvl="1"/>
            <a:r>
              <a:rPr lang="en-US" dirty="0" smtClean="0"/>
              <a:t>Substitute </a:t>
            </a:r>
            <a:r>
              <a:rPr lang="en-US" dirty="0"/>
              <a:t>only one specific component in a tested assembly in the same location with the same installation requirements </a:t>
            </a:r>
            <a:r>
              <a:rPr lang="en-US" dirty="0" smtClean="0"/>
              <a:t>(e.g., </a:t>
            </a:r>
            <a:r>
              <a:rPr lang="en-US" dirty="0"/>
              <a:t>air gap, attachment </a:t>
            </a:r>
            <a:r>
              <a:rPr lang="en-US" dirty="0" smtClean="0"/>
              <a:t>method). </a:t>
            </a:r>
            <a:endParaRPr lang="en-US" dirty="0"/>
          </a:p>
          <a:p>
            <a:pPr lvl="1"/>
            <a:r>
              <a:rPr lang="en-US" dirty="0" smtClean="0"/>
              <a:t>Include </a:t>
            </a:r>
            <a:r>
              <a:rPr lang="en-US" dirty="0"/>
              <a:t>opening and flashing details, where </a:t>
            </a:r>
            <a:r>
              <a:rPr lang="en-US" dirty="0" smtClean="0"/>
              <a:t>required </a:t>
            </a:r>
            <a:endParaRPr lang="en-US" dirty="0"/>
          </a:p>
          <a:p>
            <a:pPr lvl="1"/>
            <a:r>
              <a:rPr lang="en-US" dirty="0" smtClean="0"/>
              <a:t>Address </a:t>
            </a:r>
            <a:r>
              <a:rPr lang="en-US" dirty="0"/>
              <a:t>all of the applicable concerns listed in </a:t>
            </a:r>
            <a:r>
              <a:rPr lang="en-US" i="1" dirty="0"/>
              <a:t>2015 IBC </a:t>
            </a:r>
            <a:r>
              <a:rPr lang="en-US" dirty="0"/>
              <a:t>Section </a:t>
            </a:r>
            <a:r>
              <a:rPr lang="en-US" dirty="0" smtClean="0"/>
              <a:t>104.11 </a:t>
            </a:r>
            <a:endParaRPr lang="en-US" dirty="0"/>
          </a:p>
        </p:txBody>
      </p:sp>
    </p:spTree>
    <p:custDataLst>
      <p:tags r:id="rId1"/>
    </p:custDataLst>
    <p:extLst>
      <p:ext uri="{BB962C8B-B14F-4D97-AF65-F5344CB8AC3E}">
        <p14:creationId xmlns:p14="http://schemas.microsoft.com/office/powerpoint/2010/main" val="3382367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Does this mean that every possible wall assembly configuration needs to be tested to </a:t>
            </a:r>
            <a:r>
              <a:rPr lang="en-US" i="1" dirty="0" smtClean="0"/>
              <a:t>NFPA 285</a:t>
            </a:r>
            <a:r>
              <a:rPr lang="en-US" dirty="0" smtClean="0"/>
              <a:t> to be compliant with the code?</a:t>
            </a:r>
          </a:p>
          <a:p>
            <a:pPr marL="0" indent="0">
              <a:buNone/>
            </a:pPr>
            <a:endParaRPr lang="en-US" dirty="0"/>
          </a:p>
        </p:txBody>
      </p:sp>
    </p:spTree>
    <p:custDataLst>
      <p:tags r:id="rId1"/>
    </p:custDataLst>
    <p:extLst>
      <p:ext uri="{BB962C8B-B14F-4D97-AF65-F5344CB8AC3E}">
        <p14:creationId xmlns:p14="http://schemas.microsoft.com/office/powerpoint/2010/main" val="2357952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What about extension of tested assemblies through engineering analysis?</a:t>
            </a:r>
          </a:p>
          <a:p>
            <a:r>
              <a:rPr lang="en-US" dirty="0" smtClean="0"/>
              <a:t>Is </a:t>
            </a:r>
            <a:r>
              <a:rPr lang="en-US" dirty="0"/>
              <a:t>actual testing required, or is engineering analysis permitted</a:t>
            </a:r>
            <a:r>
              <a:rPr lang="en-US" dirty="0" smtClean="0"/>
              <a:t>?</a:t>
            </a:r>
          </a:p>
          <a:p>
            <a:endParaRPr lang="en-US" dirty="0"/>
          </a:p>
          <a:p>
            <a:r>
              <a:rPr lang="en-US" dirty="0"/>
              <a:t>L</a:t>
            </a:r>
            <a:r>
              <a:rPr lang="en-US" dirty="0" smtClean="0"/>
              <a:t>et’s look at the building code requirements</a:t>
            </a:r>
          </a:p>
        </p:txBody>
      </p:sp>
    </p:spTree>
    <p:custDataLst>
      <p:tags r:id="rId1"/>
    </p:custDataLst>
    <p:extLst>
      <p:ext uri="{BB962C8B-B14F-4D97-AF65-F5344CB8AC3E}">
        <p14:creationId xmlns:p14="http://schemas.microsoft.com/office/powerpoint/2010/main" val="1414188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Requirements</a:t>
            </a:r>
            <a:endParaRPr lang="en-US" dirty="0"/>
          </a:p>
        </p:txBody>
      </p:sp>
      <p:sp>
        <p:nvSpPr>
          <p:cNvPr id="3" name="Content Placeholder 2"/>
          <p:cNvSpPr>
            <a:spLocks noGrp="1"/>
          </p:cNvSpPr>
          <p:nvPr>
            <p:ph idx="1"/>
          </p:nvPr>
        </p:nvSpPr>
        <p:spPr/>
        <p:txBody>
          <a:bodyPr/>
          <a:lstStyle/>
          <a:p>
            <a:r>
              <a:rPr lang="en-US" dirty="0" smtClean="0"/>
              <a:t>First, there are exceptions to the requirement</a:t>
            </a:r>
          </a:p>
          <a:p>
            <a:r>
              <a:rPr lang="en-US" dirty="0" smtClean="0"/>
              <a:t>Code </a:t>
            </a:r>
            <a:r>
              <a:rPr lang="en-US" dirty="0"/>
              <a:t>compliance of fire-rated wall </a:t>
            </a:r>
            <a:r>
              <a:rPr lang="en-US" dirty="0" smtClean="0"/>
              <a:t>assemblies</a:t>
            </a:r>
          </a:p>
          <a:p>
            <a:pPr marL="457200" lvl="1" indent="0">
              <a:buNone/>
            </a:pPr>
            <a:endParaRPr lang="en-US" dirty="0"/>
          </a:p>
          <a:p>
            <a:pPr marL="342900" lvl="1" indent="0">
              <a:buNone/>
            </a:pPr>
            <a:r>
              <a:rPr lang="en-US" b="1" dirty="0" smtClean="0"/>
              <a:t>IBC Section 2603.5.5:</a:t>
            </a:r>
          </a:p>
          <a:p>
            <a:pPr lvl="1"/>
            <a:endParaRPr lang="en-US" dirty="0"/>
          </a:p>
          <a:p>
            <a:pPr lvl="1"/>
            <a:endParaRPr lang="en-US" dirty="0" smtClean="0"/>
          </a:p>
          <a:p>
            <a:pPr lvl="1"/>
            <a:endParaRPr lang="en-US" dirty="0"/>
          </a:p>
          <a:p>
            <a:pPr lvl="1"/>
            <a:endParaRPr lang="en-US"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657600"/>
            <a:ext cx="7096125"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2190435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Requirements - Exception #1</a:t>
            </a:r>
            <a:endParaRPr lang="en-US" dirty="0"/>
          </a:p>
        </p:txBody>
      </p:sp>
      <p:sp>
        <p:nvSpPr>
          <p:cNvPr id="3" name="Content Placeholder 2"/>
          <p:cNvSpPr>
            <a:spLocks noGrp="1"/>
          </p:cNvSpPr>
          <p:nvPr>
            <p:ph idx="1"/>
          </p:nvPr>
        </p:nvSpPr>
        <p:spPr/>
        <p:txBody>
          <a:bodyPr/>
          <a:lstStyle/>
          <a:p>
            <a:r>
              <a:rPr lang="en-US" dirty="0" smtClean="0"/>
              <a:t>One-story buildings complying with </a:t>
            </a:r>
            <a:r>
              <a:rPr lang="en-US" i="1" dirty="0" smtClean="0"/>
              <a:t>IBC</a:t>
            </a:r>
            <a:r>
              <a:rPr lang="en-US" dirty="0" smtClean="0"/>
              <a:t> Section 2603.4.1.4</a:t>
            </a:r>
          </a:p>
          <a:p>
            <a:pPr lvl="1"/>
            <a:r>
              <a:rPr lang="en-US" dirty="0" smtClean="0"/>
              <a:t>Flame spread index of 25 or less</a:t>
            </a:r>
            <a:endParaRPr lang="en-US" dirty="0"/>
          </a:p>
          <a:p>
            <a:pPr lvl="1"/>
            <a:r>
              <a:rPr lang="en-US" dirty="0" smtClean="0"/>
              <a:t>Smoke-developed index of 450 or less</a:t>
            </a:r>
          </a:p>
          <a:p>
            <a:pPr lvl="1"/>
            <a:r>
              <a:rPr lang="en-US" dirty="0" smtClean="0"/>
              <a:t>Foam Plastic Insulating Sheathing (FPIS) not more than 4" thick</a:t>
            </a:r>
          </a:p>
          <a:p>
            <a:pPr lvl="1"/>
            <a:r>
              <a:rPr lang="en-US" dirty="0" smtClean="0"/>
              <a:t>Equipped with an automatic fire sprinkler system</a:t>
            </a:r>
          </a:p>
          <a:p>
            <a:pPr lvl="1"/>
            <a:r>
              <a:rPr lang="en-US" dirty="0" smtClean="0"/>
              <a:t>FPIS covered with 0.032“-thick aluminum or 0.0160" corrosion-resistant steel</a:t>
            </a:r>
            <a:endParaRPr lang="en-US" dirty="0"/>
          </a:p>
        </p:txBody>
      </p:sp>
    </p:spTree>
    <p:custDataLst>
      <p:tags r:id="rId1"/>
    </p:custDataLst>
    <p:extLst>
      <p:ext uri="{BB962C8B-B14F-4D97-AF65-F5344CB8AC3E}">
        <p14:creationId xmlns:p14="http://schemas.microsoft.com/office/powerpoint/2010/main" val="1798771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Requirements - Exception #2</a:t>
            </a:r>
            <a:endParaRPr lang="en-US" dirty="0"/>
          </a:p>
        </p:txBody>
      </p:sp>
      <p:sp>
        <p:nvSpPr>
          <p:cNvPr id="5" name="Content Placeholder 4"/>
          <p:cNvSpPr>
            <a:spLocks noGrp="1"/>
          </p:cNvSpPr>
          <p:nvPr>
            <p:ph idx="1"/>
          </p:nvPr>
        </p:nvSpPr>
        <p:spPr/>
        <p:txBody>
          <a:bodyPr/>
          <a:lstStyle/>
          <a:p>
            <a:r>
              <a:rPr lang="en-US" dirty="0" smtClean="0"/>
              <a:t>FPIS covered by minimum </a:t>
            </a:r>
            <a:r>
              <a:rPr lang="en-US" dirty="0"/>
              <a:t>1</a:t>
            </a:r>
            <a:r>
              <a:rPr lang="en-US" dirty="0" smtClean="0"/>
              <a:t>" masonry or concrete AND</a:t>
            </a:r>
          </a:p>
          <a:p>
            <a:pPr lvl="1"/>
            <a:r>
              <a:rPr lang="en-US" dirty="0" smtClean="0"/>
              <a:t>No airspace between FPIS and masonry/concrete OR</a:t>
            </a:r>
          </a:p>
          <a:p>
            <a:pPr lvl="1"/>
            <a:r>
              <a:rPr lang="en-US" dirty="0" smtClean="0"/>
              <a:t>Flame spread index less than 25 and airspace a maximum of 1"</a:t>
            </a:r>
          </a:p>
          <a:p>
            <a:endParaRPr lang="en-US" dirty="0" smtClean="0"/>
          </a:p>
          <a:p>
            <a:endParaRPr lang="en-US" dirty="0"/>
          </a:p>
          <a:p>
            <a:endParaRPr lang="en-US" dirty="0"/>
          </a:p>
        </p:txBody>
      </p:sp>
    </p:spTree>
    <p:custDataLst>
      <p:tags r:id="rId1"/>
    </p:custDataLst>
    <p:extLst>
      <p:ext uri="{BB962C8B-B14F-4D97-AF65-F5344CB8AC3E}">
        <p14:creationId xmlns:p14="http://schemas.microsoft.com/office/powerpoint/2010/main" val="3533753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Requirements </a:t>
            </a:r>
            <a:endParaRPr lang="en-US" dirty="0"/>
          </a:p>
        </p:txBody>
      </p:sp>
      <p:sp>
        <p:nvSpPr>
          <p:cNvPr id="3" name="Content Placeholder 2"/>
          <p:cNvSpPr>
            <a:spLocks noGrp="1"/>
          </p:cNvSpPr>
          <p:nvPr>
            <p:ph idx="1"/>
          </p:nvPr>
        </p:nvSpPr>
        <p:spPr/>
        <p:txBody>
          <a:bodyPr/>
          <a:lstStyle/>
          <a:p>
            <a:r>
              <a:rPr lang="en-US" dirty="0" smtClean="0"/>
              <a:t>So other than the exceptions, do all other wall assemblies need to be tested?</a:t>
            </a:r>
            <a:endParaRPr lang="en-US" dirty="0"/>
          </a:p>
        </p:txBody>
      </p:sp>
    </p:spTree>
    <p:custDataLst>
      <p:tags r:id="rId1"/>
    </p:custDataLst>
    <p:extLst>
      <p:ext uri="{BB962C8B-B14F-4D97-AF65-F5344CB8AC3E}">
        <p14:creationId xmlns:p14="http://schemas.microsoft.com/office/powerpoint/2010/main" val="20382771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BTG PP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ABTG PP Template</Template>
  <TotalTime>471</TotalTime>
  <Words>1250</Words>
  <Application>Microsoft Office PowerPoint</Application>
  <PresentationFormat>On-screen Show (4:3)</PresentationFormat>
  <Paragraphs>149</Paragraphs>
  <Slides>31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31</vt:i4>
      </vt:variant>
    </vt:vector>
  </HeadingPairs>
  <TitlesOfParts>
    <vt:vector size="39" baseType="lpstr">
      <vt:lpstr>Yu Gothic</vt:lpstr>
      <vt:lpstr>Yu Gothic Medium</vt:lpstr>
      <vt:lpstr>Arial</vt:lpstr>
      <vt:lpstr>Calibri</vt:lpstr>
      <vt:lpstr>Calibri Light</vt:lpstr>
      <vt:lpstr>Segoe UI</vt:lpstr>
      <vt:lpstr>ABTG PP Template</vt:lpstr>
      <vt:lpstr>Custom Design</vt:lpstr>
      <vt:lpstr>Engineering Analysis of NFPA 285 Tested Assemblies</vt:lpstr>
      <vt:lpstr>PowerPoint Presentation</vt:lpstr>
      <vt:lpstr>Introduction</vt:lpstr>
      <vt:lpstr>Introduction</vt:lpstr>
      <vt:lpstr>Introduction</vt:lpstr>
      <vt:lpstr>Code Requirements</vt:lpstr>
      <vt:lpstr>Code Requirements - Exception #1</vt:lpstr>
      <vt:lpstr>Code Requirements - Exception #2</vt:lpstr>
      <vt:lpstr>Code Requirements </vt:lpstr>
      <vt:lpstr>Code Requirements</vt:lpstr>
      <vt:lpstr>Code Requirements</vt:lpstr>
      <vt:lpstr>Code Requirements – 2015 IBC Combustible Components That Can Trigger NFPA 285 Testing</vt:lpstr>
      <vt:lpstr>NFPA 285 Testing</vt:lpstr>
      <vt:lpstr>What is NFPA 285 Testing?</vt:lpstr>
      <vt:lpstr>What is NFPA 285 Test Setup?</vt:lpstr>
      <vt:lpstr>NFPA 285 Test Procedure</vt:lpstr>
      <vt:lpstr>NFPA 285 Pass Criteria</vt:lpstr>
      <vt:lpstr>NFPA 285 Pass Criteria</vt:lpstr>
      <vt:lpstr>NFPA 285 Pass Criteria</vt:lpstr>
      <vt:lpstr>Alternative Material Approval Criteria</vt:lpstr>
      <vt:lpstr>Independent Evaluation by an Approved Source</vt:lpstr>
      <vt:lpstr>Alternative Material Approval Criteria</vt:lpstr>
      <vt:lpstr>Engineering Analysis Example</vt:lpstr>
      <vt:lpstr>Engineering Analysis Example</vt:lpstr>
      <vt:lpstr>Engineering Analysis Reasoning</vt:lpstr>
      <vt:lpstr>Engineering Analysis Reasoning</vt:lpstr>
      <vt:lpstr>Engineering Analysis Reasoning</vt:lpstr>
      <vt:lpstr>Conclusion</vt:lpstr>
      <vt:lpstr>Conclusion</vt:lpstr>
      <vt:lpstr>Conclusion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for Presentation</dc:title>
  <dc:creator>Molly Butz</dc:creator>
  <cp:lastModifiedBy>Mindy Caldwell</cp:lastModifiedBy>
  <cp:revision>48</cp:revision>
  <dcterms:created xsi:type="dcterms:W3CDTF">2015-03-25T16:58:51Z</dcterms:created>
  <dcterms:modified xsi:type="dcterms:W3CDTF">2021-08-19T21:57:15Z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D30B72F0-A5D3-470B-9E8A-3C7B03E6D1C9</vt:lpwstr>
  </property>
  <property fmtid="{D5CDD505-2E9C-101B-9397-08002B2CF9AE}" pid="3" name="ArticulatePath">
    <vt:lpwstr>150608 NFPA 285 Assemblies_lw</vt:lpwstr>
  </property>
</Properties>
</file>