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56" r:id="rId1"/>
    <p:sldMasterId id="2147484168" r:id="rId2"/>
  </p:sldMasterIdLst>
  <p:notesMasterIdLst>
    <p:notesMasterId r:id="rId57"/>
  </p:notesMasterIdLst>
  <p:handoutMasterIdLst>
    <p:handoutMasterId r:id="rId58"/>
  </p:handoutMasterIdLst>
  <p:sldIdLst>
    <p:sldId id="537" r:id="rId3"/>
    <p:sldId id="538" r:id="rId4"/>
    <p:sldId id="259" r:id="rId5"/>
    <p:sldId id="338" r:id="rId6"/>
    <p:sldId id="472" r:id="rId7"/>
    <p:sldId id="474" r:id="rId8"/>
    <p:sldId id="475" r:id="rId9"/>
    <p:sldId id="473" r:id="rId10"/>
    <p:sldId id="476" r:id="rId11"/>
    <p:sldId id="272" r:id="rId12"/>
    <p:sldId id="477" r:id="rId13"/>
    <p:sldId id="478" r:id="rId14"/>
    <p:sldId id="503" r:id="rId15"/>
    <p:sldId id="500" r:id="rId16"/>
    <p:sldId id="514" r:id="rId17"/>
    <p:sldId id="528" r:id="rId18"/>
    <p:sldId id="529" r:id="rId19"/>
    <p:sldId id="530" r:id="rId20"/>
    <p:sldId id="488" r:id="rId21"/>
    <p:sldId id="517" r:id="rId22"/>
    <p:sldId id="491" r:id="rId23"/>
    <p:sldId id="505" r:id="rId24"/>
    <p:sldId id="519" r:id="rId25"/>
    <p:sldId id="510" r:id="rId26"/>
    <p:sldId id="262" r:id="rId27"/>
    <p:sldId id="518" r:id="rId28"/>
    <p:sldId id="494" r:id="rId29"/>
    <p:sldId id="531" r:id="rId30"/>
    <p:sldId id="492" r:id="rId31"/>
    <p:sldId id="532" r:id="rId32"/>
    <p:sldId id="533" r:id="rId33"/>
    <p:sldId id="493" r:id="rId34"/>
    <p:sldId id="522" r:id="rId35"/>
    <p:sldId id="523" r:id="rId36"/>
    <p:sldId id="534" r:id="rId37"/>
    <p:sldId id="524" r:id="rId38"/>
    <p:sldId id="498" r:id="rId39"/>
    <p:sldId id="535" r:id="rId40"/>
    <p:sldId id="516" r:id="rId41"/>
    <p:sldId id="483" r:id="rId42"/>
    <p:sldId id="486" r:id="rId43"/>
    <p:sldId id="277" r:id="rId44"/>
    <p:sldId id="280" r:id="rId45"/>
    <p:sldId id="464" r:id="rId46"/>
    <p:sldId id="279" r:id="rId47"/>
    <p:sldId id="271" r:id="rId48"/>
    <p:sldId id="377" r:id="rId49"/>
    <p:sldId id="341" r:id="rId50"/>
    <p:sldId id="352" r:id="rId51"/>
    <p:sldId id="481" r:id="rId52"/>
    <p:sldId id="482" r:id="rId53"/>
    <p:sldId id="273" r:id="rId54"/>
    <p:sldId id="502" r:id="rId55"/>
    <p:sldId id="392" r:id="rId56"/>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y" initials="J" lastIdx="15" clrIdx="0"/>
  <p:cmAuthor id="1" name="Abby Davidson" initials="AD" lastIdx="80" clrIdx="1"/>
  <p:cmAuthor id="2" name="larry" initials="lw" lastIdx="6" clrIdx="2"/>
  <p:cmAuthor id="3" name="Kirk" initials="KG"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59" autoAdjust="0"/>
    <p:restoredTop sz="84136" autoAdjust="0"/>
  </p:normalViewPr>
  <p:slideViewPr>
    <p:cSldViewPr>
      <p:cViewPr varScale="1">
        <p:scale>
          <a:sx n="97" d="100"/>
          <a:sy n="97" d="100"/>
        </p:scale>
        <p:origin x="2106" y="78"/>
      </p:cViewPr>
      <p:guideLst>
        <p:guide orient="horz" pos="2160"/>
        <p:guide pos="2880"/>
      </p:guideLst>
    </p:cSldViewPr>
  </p:slideViewPr>
  <p:notesTextViewPr>
    <p:cViewPr>
      <p:scale>
        <a:sx n="1" d="1"/>
        <a:sy n="1" d="1"/>
      </p:scale>
      <p:origin x="0" y="0"/>
    </p:cViewPr>
  </p:notesTextViewPr>
  <p:sorterViewPr>
    <p:cViewPr>
      <p:scale>
        <a:sx n="190" d="100"/>
        <a:sy n="190" d="100"/>
      </p:scale>
      <p:origin x="0" y="130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8944"/>
          </a:xfrm>
          <a:prstGeom prst="rect">
            <a:avLst/>
          </a:prstGeom>
        </p:spPr>
        <p:txBody>
          <a:bodyPr vert="horz" lIns="93251" tIns="46625" rIns="93251" bIns="46625" rtlCol="0"/>
          <a:lstStyle>
            <a:lvl1pPr algn="l">
              <a:defRPr sz="1200">
                <a:cs typeface="Arial" charset="0"/>
              </a:defRPr>
            </a:lvl1pPr>
          </a:lstStyle>
          <a:p>
            <a:pPr>
              <a:defRPr/>
            </a:pPr>
            <a:endParaRPr lang="en-US"/>
          </a:p>
        </p:txBody>
      </p:sp>
      <p:sp>
        <p:nvSpPr>
          <p:cNvPr id="3" name="Date Placeholder 2"/>
          <p:cNvSpPr>
            <a:spLocks noGrp="1"/>
          </p:cNvSpPr>
          <p:nvPr>
            <p:ph type="dt" sz="quarter" idx="1"/>
          </p:nvPr>
        </p:nvSpPr>
        <p:spPr>
          <a:xfrm>
            <a:off x="4023092" y="0"/>
            <a:ext cx="3077739" cy="468944"/>
          </a:xfrm>
          <a:prstGeom prst="rect">
            <a:avLst/>
          </a:prstGeom>
        </p:spPr>
        <p:txBody>
          <a:bodyPr vert="horz" lIns="93251" tIns="46625" rIns="93251" bIns="46625" rtlCol="0"/>
          <a:lstStyle>
            <a:lvl1pPr algn="r">
              <a:defRPr sz="1200">
                <a:cs typeface="Arial" charset="0"/>
              </a:defRPr>
            </a:lvl1pPr>
          </a:lstStyle>
          <a:p>
            <a:pPr>
              <a:defRPr/>
            </a:pPr>
            <a:fld id="{8D2A6EB7-A406-4FD5-8DD8-51352EC2DFB0}" type="datetimeFigureOut">
              <a:rPr lang="en-US"/>
              <a:pPr>
                <a:defRPr/>
              </a:pPr>
              <a:t>8/19/2021</a:t>
            </a:fld>
            <a:endParaRPr lang="en-US"/>
          </a:p>
        </p:txBody>
      </p:sp>
      <p:sp>
        <p:nvSpPr>
          <p:cNvPr id="4" name="Footer Placeholder 3"/>
          <p:cNvSpPr>
            <a:spLocks noGrp="1"/>
          </p:cNvSpPr>
          <p:nvPr>
            <p:ph type="ftr" sz="quarter" idx="2"/>
          </p:nvPr>
        </p:nvSpPr>
        <p:spPr>
          <a:xfrm>
            <a:off x="0" y="8917931"/>
            <a:ext cx="3077739" cy="468944"/>
          </a:xfrm>
          <a:prstGeom prst="rect">
            <a:avLst/>
          </a:prstGeom>
        </p:spPr>
        <p:txBody>
          <a:bodyPr vert="horz" lIns="93251" tIns="46625" rIns="93251" bIns="46625" rtlCol="0" anchor="b"/>
          <a:lstStyle>
            <a:lvl1pPr algn="l">
              <a:defRPr sz="1200">
                <a:cs typeface="Arial" charset="0"/>
              </a:defRPr>
            </a:lvl1pPr>
          </a:lstStyle>
          <a:p>
            <a:pPr>
              <a:defRPr/>
            </a:pPr>
            <a:endParaRPr lang="en-US"/>
          </a:p>
        </p:txBody>
      </p:sp>
      <p:sp>
        <p:nvSpPr>
          <p:cNvPr id="5" name="Slide Number Placeholder 4"/>
          <p:cNvSpPr>
            <a:spLocks noGrp="1"/>
          </p:cNvSpPr>
          <p:nvPr>
            <p:ph type="sldNum" sz="quarter" idx="3"/>
          </p:nvPr>
        </p:nvSpPr>
        <p:spPr>
          <a:xfrm>
            <a:off x="4023092" y="8917931"/>
            <a:ext cx="3077739" cy="468944"/>
          </a:xfrm>
          <a:prstGeom prst="rect">
            <a:avLst/>
          </a:prstGeom>
        </p:spPr>
        <p:txBody>
          <a:bodyPr vert="horz" lIns="93251" tIns="46625" rIns="93251" bIns="46625" rtlCol="0" anchor="b"/>
          <a:lstStyle>
            <a:lvl1pPr algn="r">
              <a:defRPr sz="1200">
                <a:cs typeface="Arial" charset="0"/>
              </a:defRPr>
            </a:lvl1pPr>
          </a:lstStyle>
          <a:p>
            <a:pPr>
              <a:defRPr/>
            </a:pPr>
            <a:fld id="{835AA377-1178-4235-8BCA-E86A49BAB496}" type="slidenum">
              <a:rPr lang="en-US"/>
              <a:pPr>
                <a:defRPr/>
              </a:pPr>
              <a:t>‹#›</a:t>
            </a:fld>
            <a:endParaRPr lang="en-US"/>
          </a:p>
        </p:txBody>
      </p:sp>
    </p:spTree>
    <p:extLst>
      <p:ext uri="{BB962C8B-B14F-4D97-AF65-F5344CB8AC3E}">
        <p14:creationId xmlns:p14="http://schemas.microsoft.com/office/powerpoint/2010/main" val="6787397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77739" cy="468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51" tIns="46625" rIns="93251" bIns="46625" numCol="1" anchor="t" anchorCtr="0" compatLnSpc="1">
            <a:prstTxWarp prst="textNoShape">
              <a:avLst/>
            </a:prstTxWarp>
          </a:bodyPr>
          <a:lstStyle>
            <a:lvl1pPr>
              <a:defRPr sz="1200">
                <a:cs typeface="Arial" charset="0"/>
              </a:defRPr>
            </a:lvl1pPr>
          </a:lstStyle>
          <a:p>
            <a:pPr>
              <a:defRPr/>
            </a:pPr>
            <a:endParaRPr lang="en-US"/>
          </a:p>
        </p:txBody>
      </p:sp>
      <p:sp>
        <p:nvSpPr>
          <p:cNvPr id="16387" name="Rectangle 3"/>
          <p:cNvSpPr>
            <a:spLocks noGrp="1" noChangeArrowheads="1"/>
          </p:cNvSpPr>
          <p:nvPr>
            <p:ph type="dt" idx="1"/>
          </p:nvPr>
        </p:nvSpPr>
        <p:spPr bwMode="auto">
          <a:xfrm>
            <a:off x="4023092" y="0"/>
            <a:ext cx="3077739" cy="468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51" tIns="46625" rIns="93251" bIns="46625" numCol="1" anchor="t" anchorCtr="0" compatLnSpc="1">
            <a:prstTxWarp prst="textNoShape">
              <a:avLst/>
            </a:prstTxWarp>
          </a:bodyPr>
          <a:lstStyle>
            <a:lvl1pPr algn="r">
              <a:defRPr sz="1200">
                <a:cs typeface="Arial" charset="0"/>
              </a:defRPr>
            </a:lvl1pPr>
          </a:lstStyle>
          <a:p>
            <a:pPr>
              <a:defRPr/>
            </a:pPr>
            <a:fld id="{5B555D94-EFC7-4E5D-AABE-72E5F35E99DC}" type="datetimeFigureOut">
              <a:rPr lang="en-US"/>
              <a:pPr>
                <a:defRPr/>
              </a:pPr>
              <a:t>8/19/2021</a:t>
            </a:fld>
            <a:endParaRPr lang="en-US"/>
          </a:p>
        </p:txBody>
      </p:sp>
      <p:sp>
        <p:nvSpPr>
          <p:cNvPr id="152580" name="Rectangle 4"/>
          <p:cNvSpPr>
            <a:spLocks noGrp="1" noRot="1" noChangeAspect="1" noChangeArrowheads="1" noTextEdit="1"/>
          </p:cNvSpPr>
          <p:nvPr>
            <p:ph type="sldImg" idx="2"/>
          </p:nvPr>
        </p:nvSpPr>
        <p:spPr bwMode="auto">
          <a:xfrm>
            <a:off x="1203325" y="704850"/>
            <a:ext cx="4695825" cy="3521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710248" y="4458965"/>
            <a:ext cx="5681980" cy="4225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51" tIns="46625" rIns="93251" bIns="466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90" name="Rectangle 6"/>
          <p:cNvSpPr>
            <a:spLocks noGrp="1" noChangeArrowheads="1"/>
          </p:cNvSpPr>
          <p:nvPr>
            <p:ph type="ftr" sz="quarter" idx="4"/>
          </p:nvPr>
        </p:nvSpPr>
        <p:spPr bwMode="auto">
          <a:xfrm>
            <a:off x="0" y="8917931"/>
            <a:ext cx="3077739" cy="468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51" tIns="46625" rIns="93251" bIns="46625" numCol="1" anchor="b" anchorCtr="0" compatLnSpc="1">
            <a:prstTxWarp prst="textNoShape">
              <a:avLst/>
            </a:prstTxWarp>
          </a:bodyPr>
          <a:lstStyle>
            <a:lvl1pPr>
              <a:defRPr sz="1200">
                <a:cs typeface="Arial" charset="0"/>
              </a:defRPr>
            </a:lvl1pPr>
          </a:lstStyle>
          <a:p>
            <a:pPr>
              <a:defRPr/>
            </a:pPr>
            <a:endParaRPr lang="en-US"/>
          </a:p>
        </p:txBody>
      </p:sp>
      <p:sp>
        <p:nvSpPr>
          <p:cNvPr id="16391" name="Rectangle 7"/>
          <p:cNvSpPr>
            <a:spLocks noGrp="1" noChangeArrowheads="1"/>
          </p:cNvSpPr>
          <p:nvPr>
            <p:ph type="sldNum" sz="quarter" idx="5"/>
          </p:nvPr>
        </p:nvSpPr>
        <p:spPr bwMode="auto">
          <a:xfrm>
            <a:off x="4023092" y="8917931"/>
            <a:ext cx="3077739" cy="468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51" tIns="46625" rIns="93251" bIns="46625" numCol="1" anchor="b" anchorCtr="0" compatLnSpc="1">
            <a:prstTxWarp prst="textNoShape">
              <a:avLst/>
            </a:prstTxWarp>
          </a:bodyPr>
          <a:lstStyle>
            <a:lvl1pPr algn="r">
              <a:defRPr sz="1200">
                <a:cs typeface="Arial" charset="0"/>
              </a:defRPr>
            </a:lvl1pPr>
          </a:lstStyle>
          <a:p>
            <a:pPr>
              <a:defRPr/>
            </a:pPr>
            <a:fld id="{2FFC15F4-3F17-4F8C-8761-8CDA77349CB4}" type="slidenum">
              <a:rPr lang="en-US"/>
              <a:pPr>
                <a:defRPr/>
              </a:pPr>
              <a:t>‹#›</a:t>
            </a:fld>
            <a:endParaRPr lang="en-US"/>
          </a:p>
        </p:txBody>
      </p:sp>
    </p:spTree>
    <p:extLst>
      <p:ext uri="{BB962C8B-B14F-4D97-AF65-F5344CB8AC3E}">
        <p14:creationId xmlns:p14="http://schemas.microsoft.com/office/powerpoint/2010/main" val="42240344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anose="020B0600070205080204" pitchFamily="-108" charset="-128"/>
            </a:endParaRP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108"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108"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108"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108"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108"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108"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108"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108"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108" charset="-128"/>
              </a:defRPr>
            </a:lvl9pPr>
          </a:lstStyle>
          <a:p>
            <a:pPr>
              <a:spcBef>
                <a:spcPct val="0"/>
              </a:spcBef>
            </a:pPr>
            <a:fld id="{089CC21A-9D8D-4ECC-AEC9-9B90C54ADC5A}" type="slidenum">
              <a:rPr lang="en-US" altLang="en-US" smtClean="0"/>
              <a:pPr>
                <a:spcBef>
                  <a:spcPct val="0"/>
                </a:spcBef>
              </a:pPr>
              <a:t>1</a:t>
            </a:fld>
            <a:endParaRPr lang="en-US" altLang="en-US" smtClean="0"/>
          </a:p>
        </p:txBody>
      </p:sp>
    </p:spTree>
    <p:extLst>
      <p:ext uri="{BB962C8B-B14F-4D97-AF65-F5344CB8AC3E}">
        <p14:creationId xmlns:p14="http://schemas.microsoft.com/office/powerpoint/2010/main" val="341343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E9DE6E-9D18-4012-B56F-A0DB67F9A5BF}" type="slidenum">
              <a:rPr lang="en-US" smtClean="0"/>
              <a:t>26</a:t>
            </a:fld>
            <a:endParaRPr lang="en-US"/>
          </a:p>
        </p:txBody>
      </p:sp>
    </p:spTree>
    <p:extLst>
      <p:ext uri="{BB962C8B-B14F-4D97-AF65-F5344CB8AC3E}">
        <p14:creationId xmlns:p14="http://schemas.microsoft.com/office/powerpoint/2010/main" val="3639177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p:spPr>
        <p:txBody>
          <a:bodyPr/>
          <a:lstStyle/>
          <a:p>
            <a:pPr eaLnBrk="1" hangingPunct="1">
              <a:spcBef>
                <a:spcPct val="0"/>
              </a:spcBef>
            </a:pPr>
            <a:r>
              <a:rPr lang="en-US" altLang="en-US" dirty="0" smtClean="0"/>
              <a:t>Soil is a compressible</a:t>
            </a:r>
            <a:r>
              <a:rPr lang="en-US" altLang="en-US" baseline="0" dirty="0" smtClean="0"/>
              <a:t> material and we build whole buildings on it.  15 psi foam has a bearing capacity of 2,160 </a:t>
            </a:r>
            <a:r>
              <a:rPr lang="en-US" altLang="en-US" baseline="0" dirty="0" err="1" smtClean="0"/>
              <a:t>psf</a:t>
            </a:r>
            <a:r>
              <a:rPr lang="en-US" altLang="en-US" baseline="0" dirty="0" smtClean="0"/>
              <a:t> and with a safety factor of 3 gives an allowable bearing value of 720 psf.  Higher compressive strength foams should be used if bearing foundation loads, but for wall applications 15 psi foam is more than sufficient compressive strength and is the minimum basis in the code.</a:t>
            </a:r>
            <a:endParaRPr lang="en-US" altLang="en-US" dirty="0" smtClean="0"/>
          </a:p>
        </p:txBody>
      </p:sp>
      <p:sp>
        <p:nvSpPr>
          <p:cNvPr id="205828" name="Slide Number Placeholder 3"/>
          <p:cNvSpPr txBox="1">
            <a:spLocks noGrp="1"/>
          </p:cNvSpPr>
          <p:nvPr/>
        </p:nvSpPr>
        <p:spPr bwMode="auto">
          <a:xfrm>
            <a:off x="4023092" y="8917931"/>
            <a:ext cx="3077739" cy="46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51" tIns="46625" rIns="93251" bIns="46625"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DAC692A4-3716-41FD-9F70-05BFA84CF79A}" type="slidenum">
              <a:rPr lang="en-US" altLang="en-US"/>
              <a:pPr algn="r" eaLnBrk="1" hangingPunct="1">
                <a:spcBef>
                  <a:spcPct val="0"/>
                </a:spcBef>
              </a:pPr>
              <a:t>27</a:t>
            </a:fld>
            <a:endParaRPr lang="en-US" altLang="en-US"/>
          </a:p>
        </p:txBody>
      </p:sp>
    </p:spTree>
    <p:extLst>
      <p:ext uri="{BB962C8B-B14F-4D97-AF65-F5344CB8AC3E}">
        <p14:creationId xmlns:p14="http://schemas.microsoft.com/office/powerpoint/2010/main" val="3640837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p:spPr>
        <p:txBody>
          <a:bodyPr/>
          <a:lstStyle/>
          <a:p>
            <a:pPr eaLnBrk="1" hangingPunct="1">
              <a:spcBef>
                <a:spcPct val="0"/>
              </a:spcBef>
            </a:pPr>
            <a:endParaRPr lang="en-US" altLang="en-US" dirty="0" smtClean="0"/>
          </a:p>
        </p:txBody>
      </p:sp>
      <p:sp>
        <p:nvSpPr>
          <p:cNvPr id="201732" name="Slide Number Placeholder 3"/>
          <p:cNvSpPr txBox="1">
            <a:spLocks noGrp="1"/>
          </p:cNvSpPr>
          <p:nvPr/>
        </p:nvSpPr>
        <p:spPr bwMode="auto">
          <a:xfrm>
            <a:off x="4023092" y="8917931"/>
            <a:ext cx="3077739" cy="46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51" tIns="46625" rIns="93251" bIns="46625"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3A54E453-744B-4E22-A62D-4F6B0A2F98CF}" type="slidenum">
              <a:rPr lang="en-US" altLang="en-US"/>
              <a:pPr algn="r" eaLnBrk="1" hangingPunct="1">
                <a:spcBef>
                  <a:spcPct val="0"/>
                </a:spcBef>
              </a:pPr>
              <a:t>29</a:t>
            </a:fld>
            <a:endParaRPr lang="en-US" altLang="en-US"/>
          </a:p>
        </p:txBody>
      </p:sp>
    </p:spTree>
    <p:extLst>
      <p:ext uri="{BB962C8B-B14F-4D97-AF65-F5344CB8AC3E}">
        <p14:creationId xmlns:p14="http://schemas.microsoft.com/office/powerpoint/2010/main" val="188632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p:spPr>
        <p:txBody>
          <a:bodyPr/>
          <a:lstStyle/>
          <a:p>
            <a:pPr eaLnBrk="1" hangingPunct="1">
              <a:spcBef>
                <a:spcPct val="0"/>
              </a:spcBef>
            </a:pPr>
            <a:endParaRPr lang="en-US" altLang="en-US" smtClean="0"/>
          </a:p>
        </p:txBody>
      </p:sp>
      <p:sp>
        <p:nvSpPr>
          <p:cNvPr id="206852" name="Slide Number Placeholder 3"/>
          <p:cNvSpPr txBox="1">
            <a:spLocks noGrp="1"/>
          </p:cNvSpPr>
          <p:nvPr/>
        </p:nvSpPr>
        <p:spPr bwMode="auto">
          <a:xfrm>
            <a:off x="4023092" y="8917931"/>
            <a:ext cx="3077739" cy="46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51" tIns="46625" rIns="93251" bIns="46625"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AC912E9A-CE7D-4C9A-81A5-6C5D56A634FD}" type="slidenum">
              <a:rPr lang="en-US" altLang="en-US"/>
              <a:pPr algn="r" eaLnBrk="1" hangingPunct="1">
                <a:spcBef>
                  <a:spcPct val="0"/>
                </a:spcBef>
              </a:pPr>
              <a:t>37</a:t>
            </a:fld>
            <a:endParaRPr lang="en-US" altLang="en-US"/>
          </a:p>
        </p:txBody>
      </p:sp>
    </p:spTree>
    <p:extLst>
      <p:ext uri="{BB962C8B-B14F-4D97-AF65-F5344CB8AC3E}">
        <p14:creationId xmlns:p14="http://schemas.microsoft.com/office/powerpoint/2010/main" val="4086969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FFC15F4-3F17-4F8C-8761-8CDA77349CB4}" type="slidenum">
              <a:rPr lang="en-US" smtClean="0"/>
              <a:pPr>
                <a:defRPr/>
              </a:pPr>
              <a:t>39</a:t>
            </a:fld>
            <a:endParaRPr lang="en-US"/>
          </a:p>
        </p:txBody>
      </p:sp>
    </p:spTree>
    <p:extLst>
      <p:ext uri="{BB962C8B-B14F-4D97-AF65-F5344CB8AC3E}">
        <p14:creationId xmlns:p14="http://schemas.microsoft.com/office/powerpoint/2010/main" val="584363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xfrm>
            <a:off x="1204913" y="704850"/>
            <a:ext cx="4692650" cy="3519488"/>
          </a:xfrm>
          <a:ln/>
        </p:spPr>
      </p:sp>
      <p:sp>
        <p:nvSpPr>
          <p:cNvPr id="3" name="Notes Placeholder 2"/>
          <p:cNvSpPr>
            <a:spLocks noGrp="1"/>
          </p:cNvSpPr>
          <p:nvPr>
            <p:ph type="body" idx="1"/>
          </p:nvPr>
        </p:nvSpPr>
        <p:spPr/>
        <p:txBody>
          <a:bodyPr/>
          <a:lstStyle/>
          <a:p>
            <a:pPr>
              <a:defRPr/>
            </a:pPr>
            <a:endParaRPr lang="en-US" dirty="0"/>
          </a:p>
        </p:txBody>
      </p:sp>
      <p:sp>
        <p:nvSpPr>
          <p:cNvPr id="19354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Calibri" pitchFamily="34" charset="0"/>
              </a:defRPr>
            </a:lvl1pPr>
            <a:lvl2pPr marL="757660" indent="-291408" eaLnBrk="0" hangingPunct="0">
              <a:spcBef>
                <a:spcPct val="30000"/>
              </a:spcBef>
              <a:defRPr sz="1200">
                <a:solidFill>
                  <a:schemeClr val="tx1"/>
                </a:solidFill>
                <a:latin typeface="Calibri" pitchFamily="34" charset="0"/>
              </a:defRPr>
            </a:lvl2pPr>
            <a:lvl3pPr marL="1165631" indent="-233126" eaLnBrk="0" hangingPunct="0">
              <a:spcBef>
                <a:spcPct val="30000"/>
              </a:spcBef>
              <a:defRPr sz="1200">
                <a:solidFill>
                  <a:schemeClr val="tx1"/>
                </a:solidFill>
                <a:latin typeface="Calibri" pitchFamily="34" charset="0"/>
              </a:defRPr>
            </a:lvl3pPr>
            <a:lvl4pPr marL="1631884" indent="-233126" eaLnBrk="0" hangingPunct="0">
              <a:spcBef>
                <a:spcPct val="30000"/>
              </a:spcBef>
              <a:defRPr sz="1200">
                <a:solidFill>
                  <a:schemeClr val="tx1"/>
                </a:solidFill>
                <a:latin typeface="Calibri" pitchFamily="34" charset="0"/>
              </a:defRPr>
            </a:lvl4pPr>
            <a:lvl5pPr marL="2098137" indent="-233126" eaLnBrk="0" hangingPunct="0">
              <a:spcBef>
                <a:spcPct val="30000"/>
              </a:spcBef>
              <a:defRPr sz="1200">
                <a:solidFill>
                  <a:schemeClr val="tx1"/>
                </a:solidFill>
                <a:latin typeface="Calibri" pitchFamily="34" charset="0"/>
              </a:defRPr>
            </a:lvl5pPr>
            <a:lvl6pPr marL="2564389" indent="-233126" eaLnBrk="0" fontAlgn="base" hangingPunct="0">
              <a:spcBef>
                <a:spcPct val="30000"/>
              </a:spcBef>
              <a:spcAft>
                <a:spcPct val="0"/>
              </a:spcAft>
              <a:defRPr sz="1200">
                <a:solidFill>
                  <a:schemeClr val="tx1"/>
                </a:solidFill>
                <a:latin typeface="Calibri" pitchFamily="34" charset="0"/>
              </a:defRPr>
            </a:lvl6pPr>
            <a:lvl7pPr marL="3030642" indent="-233126" eaLnBrk="0" fontAlgn="base" hangingPunct="0">
              <a:spcBef>
                <a:spcPct val="30000"/>
              </a:spcBef>
              <a:spcAft>
                <a:spcPct val="0"/>
              </a:spcAft>
              <a:defRPr sz="1200">
                <a:solidFill>
                  <a:schemeClr val="tx1"/>
                </a:solidFill>
                <a:latin typeface="Calibri" pitchFamily="34" charset="0"/>
              </a:defRPr>
            </a:lvl7pPr>
            <a:lvl8pPr marL="3496894" indent="-233126" eaLnBrk="0" fontAlgn="base" hangingPunct="0">
              <a:spcBef>
                <a:spcPct val="30000"/>
              </a:spcBef>
              <a:spcAft>
                <a:spcPct val="0"/>
              </a:spcAft>
              <a:defRPr sz="1200">
                <a:solidFill>
                  <a:schemeClr val="tx1"/>
                </a:solidFill>
                <a:latin typeface="Calibri" pitchFamily="34" charset="0"/>
              </a:defRPr>
            </a:lvl8pPr>
            <a:lvl9pPr marL="3963147" indent="-23312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F970FB5-86B3-4627-B34B-D377AABEE90F}" type="slidenum">
              <a:rPr lang="en-US" altLang="en-US" smtClean="0">
                <a:cs typeface="Arial" pitchFamily="34" charset="0"/>
              </a:rPr>
              <a:pPr eaLnBrk="1" hangingPunct="1">
                <a:spcBef>
                  <a:spcPct val="0"/>
                </a:spcBef>
              </a:pPr>
              <a:t>40</a:t>
            </a:fld>
            <a:endParaRPr lang="en-US" altLang="en-US" smtClean="0">
              <a:cs typeface="Arial" pitchFamily="34" charset="0"/>
            </a:endParaRPr>
          </a:p>
        </p:txBody>
      </p:sp>
    </p:spTree>
    <p:extLst>
      <p:ext uri="{BB962C8B-B14F-4D97-AF65-F5344CB8AC3E}">
        <p14:creationId xmlns:p14="http://schemas.microsoft.com/office/powerpoint/2010/main" val="1047860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p:spPr>
        <p:txBody>
          <a:bodyPr/>
          <a:lstStyle/>
          <a:p>
            <a:endParaRPr lang="en-US" altLang="en-US" dirty="0" smtClean="0"/>
          </a:p>
        </p:txBody>
      </p:sp>
      <p:sp>
        <p:nvSpPr>
          <p:cNvPr id="17306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Calibri" pitchFamily="34" charset="0"/>
              </a:defRPr>
            </a:lvl1pPr>
            <a:lvl2pPr marL="757660" indent="-291408" eaLnBrk="0" hangingPunct="0">
              <a:spcBef>
                <a:spcPct val="30000"/>
              </a:spcBef>
              <a:defRPr sz="1200">
                <a:solidFill>
                  <a:schemeClr val="tx1"/>
                </a:solidFill>
                <a:latin typeface="Calibri" pitchFamily="34" charset="0"/>
              </a:defRPr>
            </a:lvl2pPr>
            <a:lvl3pPr marL="1165631" indent="-233126" eaLnBrk="0" hangingPunct="0">
              <a:spcBef>
                <a:spcPct val="30000"/>
              </a:spcBef>
              <a:defRPr sz="1200">
                <a:solidFill>
                  <a:schemeClr val="tx1"/>
                </a:solidFill>
                <a:latin typeface="Calibri" pitchFamily="34" charset="0"/>
              </a:defRPr>
            </a:lvl3pPr>
            <a:lvl4pPr marL="1631884" indent="-233126" eaLnBrk="0" hangingPunct="0">
              <a:spcBef>
                <a:spcPct val="30000"/>
              </a:spcBef>
              <a:defRPr sz="1200">
                <a:solidFill>
                  <a:schemeClr val="tx1"/>
                </a:solidFill>
                <a:latin typeface="Calibri" pitchFamily="34" charset="0"/>
              </a:defRPr>
            </a:lvl4pPr>
            <a:lvl5pPr marL="2098137" indent="-233126" eaLnBrk="0" hangingPunct="0">
              <a:spcBef>
                <a:spcPct val="30000"/>
              </a:spcBef>
              <a:defRPr sz="1200">
                <a:solidFill>
                  <a:schemeClr val="tx1"/>
                </a:solidFill>
                <a:latin typeface="Calibri" pitchFamily="34" charset="0"/>
              </a:defRPr>
            </a:lvl5pPr>
            <a:lvl6pPr marL="2564389" indent="-233126" eaLnBrk="0" fontAlgn="base" hangingPunct="0">
              <a:spcBef>
                <a:spcPct val="30000"/>
              </a:spcBef>
              <a:spcAft>
                <a:spcPct val="0"/>
              </a:spcAft>
              <a:defRPr sz="1200">
                <a:solidFill>
                  <a:schemeClr val="tx1"/>
                </a:solidFill>
                <a:latin typeface="Calibri" pitchFamily="34" charset="0"/>
              </a:defRPr>
            </a:lvl6pPr>
            <a:lvl7pPr marL="3030642" indent="-233126" eaLnBrk="0" fontAlgn="base" hangingPunct="0">
              <a:spcBef>
                <a:spcPct val="30000"/>
              </a:spcBef>
              <a:spcAft>
                <a:spcPct val="0"/>
              </a:spcAft>
              <a:defRPr sz="1200">
                <a:solidFill>
                  <a:schemeClr val="tx1"/>
                </a:solidFill>
                <a:latin typeface="Calibri" pitchFamily="34" charset="0"/>
              </a:defRPr>
            </a:lvl7pPr>
            <a:lvl8pPr marL="3496894" indent="-233126" eaLnBrk="0" fontAlgn="base" hangingPunct="0">
              <a:spcBef>
                <a:spcPct val="30000"/>
              </a:spcBef>
              <a:spcAft>
                <a:spcPct val="0"/>
              </a:spcAft>
              <a:defRPr sz="1200">
                <a:solidFill>
                  <a:schemeClr val="tx1"/>
                </a:solidFill>
                <a:latin typeface="Calibri" pitchFamily="34" charset="0"/>
              </a:defRPr>
            </a:lvl8pPr>
            <a:lvl9pPr marL="3963147" indent="-23312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747F25E-437A-4009-9D6F-12282A890D16}" type="slidenum">
              <a:rPr lang="en-US" altLang="en-US" smtClean="0">
                <a:cs typeface="Arial" pitchFamily="34" charset="0"/>
              </a:rPr>
              <a:pPr eaLnBrk="1" hangingPunct="1">
                <a:spcBef>
                  <a:spcPct val="0"/>
                </a:spcBef>
              </a:pPr>
              <a:t>42</a:t>
            </a:fld>
            <a:endParaRPr lang="en-US" altLang="en-US" smtClean="0">
              <a:cs typeface="Arial" pitchFamily="34" charset="0"/>
            </a:endParaRPr>
          </a:p>
        </p:txBody>
      </p:sp>
    </p:spTree>
    <p:extLst>
      <p:ext uri="{BB962C8B-B14F-4D97-AF65-F5344CB8AC3E}">
        <p14:creationId xmlns:p14="http://schemas.microsoft.com/office/powerpoint/2010/main" val="2749100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p:spPr>
        <p:txBody>
          <a:bodyPr/>
          <a:lstStyle/>
          <a:p>
            <a:pPr eaLnBrk="1" hangingPunct="1">
              <a:spcBef>
                <a:spcPct val="0"/>
              </a:spcBef>
            </a:pPr>
            <a:endParaRPr lang="en-US" altLang="en-US" dirty="0" smtClean="0"/>
          </a:p>
        </p:txBody>
      </p:sp>
      <p:sp>
        <p:nvSpPr>
          <p:cNvPr id="174084" name="Slide Number Placeholder 3"/>
          <p:cNvSpPr txBox="1">
            <a:spLocks noGrp="1"/>
          </p:cNvSpPr>
          <p:nvPr/>
        </p:nvSpPr>
        <p:spPr bwMode="auto">
          <a:xfrm>
            <a:off x="4023092" y="8917931"/>
            <a:ext cx="3077739" cy="46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51" tIns="46625" rIns="93251" bIns="46625"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522FF65D-FC8C-4F14-A861-3B62A3577A56}" type="slidenum">
              <a:rPr lang="en-US" altLang="en-US"/>
              <a:pPr algn="r" eaLnBrk="1" hangingPunct="1">
                <a:spcBef>
                  <a:spcPct val="0"/>
                </a:spcBef>
              </a:pPr>
              <a:t>43</a:t>
            </a:fld>
            <a:endParaRPr lang="en-US" altLang="en-US"/>
          </a:p>
        </p:txBody>
      </p:sp>
    </p:spTree>
    <p:extLst>
      <p:ext uri="{BB962C8B-B14F-4D97-AF65-F5344CB8AC3E}">
        <p14:creationId xmlns:p14="http://schemas.microsoft.com/office/powerpoint/2010/main" val="1452938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FFC15F4-3F17-4F8C-8761-8CDA77349CB4}" type="slidenum">
              <a:rPr lang="en-US" smtClean="0"/>
              <a:pPr>
                <a:defRPr/>
              </a:pPr>
              <a:t>44</a:t>
            </a:fld>
            <a:endParaRPr lang="en-US"/>
          </a:p>
        </p:txBody>
      </p:sp>
    </p:spTree>
    <p:extLst>
      <p:ext uri="{BB962C8B-B14F-4D97-AF65-F5344CB8AC3E}">
        <p14:creationId xmlns:p14="http://schemas.microsoft.com/office/powerpoint/2010/main" val="3473889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p:spPr>
        <p:txBody>
          <a:bodyPr/>
          <a:lstStyle/>
          <a:p>
            <a:endParaRPr lang="en-US" altLang="en-US" dirty="0" smtClean="0"/>
          </a:p>
        </p:txBody>
      </p:sp>
      <p:sp>
        <p:nvSpPr>
          <p:cNvPr id="16998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Calibri" pitchFamily="34" charset="0"/>
              </a:defRPr>
            </a:lvl1pPr>
            <a:lvl2pPr marL="757660" indent="-291408" eaLnBrk="0" hangingPunct="0">
              <a:spcBef>
                <a:spcPct val="30000"/>
              </a:spcBef>
              <a:defRPr sz="1200">
                <a:solidFill>
                  <a:schemeClr val="tx1"/>
                </a:solidFill>
                <a:latin typeface="Calibri" pitchFamily="34" charset="0"/>
              </a:defRPr>
            </a:lvl2pPr>
            <a:lvl3pPr marL="1165631" indent="-233126" eaLnBrk="0" hangingPunct="0">
              <a:spcBef>
                <a:spcPct val="30000"/>
              </a:spcBef>
              <a:defRPr sz="1200">
                <a:solidFill>
                  <a:schemeClr val="tx1"/>
                </a:solidFill>
                <a:latin typeface="Calibri" pitchFamily="34" charset="0"/>
              </a:defRPr>
            </a:lvl3pPr>
            <a:lvl4pPr marL="1631884" indent="-233126" eaLnBrk="0" hangingPunct="0">
              <a:spcBef>
                <a:spcPct val="30000"/>
              </a:spcBef>
              <a:defRPr sz="1200">
                <a:solidFill>
                  <a:schemeClr val="tx1"/>
                </a:solidFill>
                <a:latin typeface="Calibri" pitchFamily="34" charset="0"/>
              </a:defRPr>
            </a:lvl4pPr>
            <a:lvl5pPr marL="2098137" indent="-233126" eaLnBrk="0" hangingPunct="0">
              <a:spcBef>
                <a:spcPct val="30000"/>
              </a:spcBef>
              <a:defRPr sz="1200">
                <a:solidFill>
                  <a:schemeClr val="tx1"/>
                </a:solidFill>
                <a:latin typeface="Calibri" pitchFamily="34" charset="0"/>
              </a:defRPr>
            </a:lvl5pPr>
            <a:lvl6pPr marL="2564389" indent="-233126" eaLnBrk="0" fontAlgn="base" hangingPunct="0">
              <a:spcBef>
                <a:spcPct val="30000"/>
              </a:spcBef>
              <a:spcAft>
                <a:spcPct val="0"/>
              </a:spcAft>
              <a:defRPr sz="1200">
                <a:solidFill>
                  <a:schemeClr val="tx1"/>
                </a:solidFill>
                <a:latin typeface="Calibri" pitchFamily="34" charset="0"/>
              </a:defRPr>
            </a:lvl6pPr>
            <a:lvl7pPr marL="3030642" indent="-233126" eaLnBrk="0" fontAlgn="base" hangingPunct="0">
              <a:spcBef>
                <a:spcPct val="30000"/>
              </a:spcBef>
              <a:spcAft>
                <a:spcPct val="0"/>
              </a:spcAft>
              <a:defRPr sz="1200">
                <a:solidFill>
                  <a:schemeClr val="tx1"/>
                </a:solidFill>
                <a:latin typeface="Calibri" pitchFamily="34" charset="0"/>
              </a:defRPr>
            </a:lvl7pPr>
            <a:lvl8pPr marL="3496894" indent="-233126" eaLnBrk="0" fontAlgn="base" hangingPunct="0">
              <a:spcBef>
                <a:spcPct val="30000"/>
              </a:spcBef>
              <a:spcAft>
                <a:spcPct val="0"/>
              </a:spcAft>
              <a:defRPr sz="1200">
                <a:solidFill>
                  <a:schemeClr val="tx1"/>
                </a:solidFill>
                <a:latin typeface="Calibri" pitchFamily="34" charset="0"/>
              </a:defRPr>
            </a:lvl8pPr>
            <a:lvl9pPr marL="3963147" indent="-23312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9B7C119-2A42-4DC5-A666-E9106E79108B}" type="slidenum">
              <a:rPr lang="en-US" altLang="en-US" smtClean="0">
                <a:cs typeface="Arial" pitchFamily="34" charset="0"/>
              </a:rPr>
              <a:pPr eaLnBrk="1" hangingPunct="1">
                <a:spcBef>
                  <a:spcPct val="0"/>
                </a:spcBef>
              </a:pPr>
              <a:t>45</a:t>
            </a:fld>
            <a:endParaRPr lang="en-US" altLang="en-US" smtClean="0">
              <a:cs typeface="Arial" pitchFamily="34" charset="0"/>
            </a:endParaRPr>
          </a:p>
        </p:txBody>
      </p:sp>
    </p:spTree>
    <p:extLst>
      <p:ext uri="{BB962C8B-B14F-4D97-AF65-F5344CB8AC3E}">
        <p14:creationId xmlns:p14="http://schemas.microsoft.com/office/powerpoint/2010/main" val="1853615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p:spPr>
        <p:txBody>
          <a:bodyPr/>
          <a:lstStyle/>
          <a:p>
            <a:pPr eaLnBrk="1" hangingPunct="1">
              <a:spcBef>
                <a:spcPct val="0"/>
              </a:spcBef>
            </a:pPr>
            <a:endParaRPr lang="en-US" altLang="en-US" dirty="0" smtClean="0"/>
          </a:p>
        </p:txBody>
      </p:sp>
      <p:sp>
        <p:nvSpPr>
          <p:cNvPr id="154628" name="Slide Number Placeholder 3"/>
          <p:cNvSpPr txBox="1">
            <a:spLocks noGrp="1"/>
          </p:cNvSpPr>
          <p:nvPr/>
        </p:nvSpPr>
        <p:spPr bwMode="auto">
          <a:xfrm>
            <a:off x="4023092" y="8917931"/>
            <a:ext cx="3077739" cy="46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51" tIns="46625" rIns="93251" bIns="46625"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FA8F39FC-61B3-4E52-8F65-2E7164EE952A}" type="slidenum">
              <a:rPr lang="en-US" altLang="en-US"/>
              <a:pPr algn="r" eaLnBrk="1" hangingPunct="1">
                <a:spcBef>
                  <a:spcPct val="0"/>
                </a:spcBef>
              </a:pPr>
              <a:t>3</a:t>
            </a:fld>
            <a:endParaRPr lang="en-US" altLang="en-US"/>
          </a:p>
        </p:txBody>
      </p:sp>
    </p:spTree>
    <p:extLst>
      <p:ext uri="{BB962C8B-B14F-4D97-AF65-F5344CB8AC3E}">
        <p14:creationId xmlns:p14="http://schemas.microsoft.com/office/powerpoint/2010/main" val="1349287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p:spPr>
        <p:txBody>
          <a:bodyPr/>
          <a:lstStyle/>
          <a:p>
            <a:endParaRPr lang="en-US" altLang="en-US" dirty="0" smtClean="0"/>
          </a:p>
        </p:txBody>
      </p:sp>
      <p:sp>
        <p:nvSpPr>
          <p:cNvPr id="17101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Calibri" pitchFamily="34" charset="0"/>
              </a:defRPr>
            </a:lvl1pPr>
            <a:lvl2pPr marL="757660" indent="-291408" eaLnBrk="0" hangingPunct="0">
              <a:spcBef>
                <a:spcPct val="30000"/>
              </a:spcBef>
              <a:defRPr sz="1200">
                <a:solidFill>
                  <a:schemeClr val="tx1"/>
                </a:solidFill>
                <a:latin typeface="Calibri" pitchFamily="34" charset="0"/>
              </a:defRPr>
            </a:lvl2pPr>
            <a:lvl3pPr marL="1165631" indent="-233126" eaLnBrk="0" hangingPunct="0">
              <a:spcBef>
                <a:spcPct val="30000"/>
              </a:spcBef>
              <a:defRPr sz="1200">
                <a:solidFill>
                  <a:schemeClr val="tx1"/>
                </a:solidFill>
                <a:latin typeface="Calibri" pitchFamily="34" charset="0"/>
              </a:defRPr>
            </a:lvl3pPr>
            <a:lvl4pPr marL="1631884" indent="-233126" eaLnBrk="0" hangingPunct="0">
              <a:spcBef>
                <a:spcPct val="30000"/>
              </a:spcBef>
              <a:defRPr sz="1200">
                <a:solidFill>
                  <a:schemeClr val="tx1"/>
                </a:solidFill>
                <a:latin typeface="Calibri" pitchFamily="34" charset="0"/>
              </a:defRPr>
            </a:lvl4pPr>
            <a:lvl5pPr marL="2098137" indent="-233126" eaLnBrk="0" hangingPunct="0">
              <a:spcBef>
                <a:spcPct val="30000"/>
              </a:spcBef>
              <a:defRPr sz="1200">
                <a:solidFill>
                  <a:schemeClr val="tx1"/>
                </a:solidFill>
                <a:latin typeface="Calibri" pitchFamily="34" charset="0"/>
              </a:defRPr>
            </a:lvl5pPr>
            <a:lvl6pPr marL="2564389" indent="-233126" eaLnBrk="0" fontAlgn="base" hangingPunct="0">
              <a:spcBef>
                <a:spcPct val="30000"/>
              </a:spcBef>
              <a:spcAft>
                <a:spcPct val="0"/>
              </a:spcAft>
              <a:defRPr sz="1200">
                <a:solidFill>
                  <a:schemeClr val="tx1"/>
                </a:solidFill>
                <a:latin typeface="Calibri" pitchFamily="34" charset="0"/>
              </a:defRPr>
            </a:lvl6pPr>
            <a:lvl7pPr marL="3030642" indent="-233126" eaLnBrk="0" fontAlgn="base" hangingPunct="0">
              <a:spcBef>
                <a:spcPct val="30000"/>
              </a:spcBef>
              <a:spcAft>
                <a:spcPct val="0"/>
              </a:spcAft>
              <a:defRPr sz="1200">
                <a:solidFill>
                  <a:schemeClr val="tx1"/>
                </a:solidFill>
                <a:latin typeface="Calibri" pitchFamily="34" charset="0"/>
              </a:defRPr>
            </a:lvl7pPr>
            <a:lvl8pPr marL="3496894" indent="-233126" eaLnBrk="0" fontAlgn="base" hangingPunct="0">
              <a:spcBef>
                <a:spcPct val="30000"/>
              </a:spcBef>
              <a:spcAft>
                <a:spcPct val="0"/>
              </a:spcAft>
              <a:defRPr sz="1200">
                <a:solidFill>
                  <a:schemeClr val="tx1"/>
                </a:solidFill>
                <a:latin typeface="Calibri" pitchFamily="34" charset="0"/>
              </a:defRPr>
            </a:lvl8pPr>
            <a:lvl9pPr marL="3963147" indent="-23312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3909E7B-EBDA-43AB-815C-EE0956ACB27A}" type="slidenum">
              <a:rPr lang="en-US" altLang="en-US" smtClean="0">
                <a:cs typeface="Arial" pitchFamily="34" charset="0"/>
              </a:rPr>
              <a:pPr eaLnBrk="1" hangingPunct="1">
                <a:spcBef>
                  <a:spcPct val="0"/>
                </a:spcBef>
              </a:pPr>
              <a:t>46</a:t>
            </a:fld>
            <a:endParaRPr lang="en-US" altLang="en-US" smtClean="0">
              <a:cs typeface="Arial" pitchFamily="34" charset="0"/>
            </a:endParaRPr>
          </a:p>
        </p:txBody>
      </p:sp>
    </p:spTree>
    <p:extLst>
      <p:ext uri="{BB962C8B-B14F-4D97-AF65-F5344CB8AC3E}">
        <p14:creationId xmlns:p14="http://schemas.microsoft.com/office/powerpoint/2010/main" val="3847796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xfrm>
            <a:off x="1204913" y="704850"/>
            <a:ext cx="4692650" cy="3519488"/>
          </a:xfrm>
          <a:ln/>
        </p:spPr>
      </p:sp>
      <p:sp>
        <p:nvSpPr>
          <p:cNvPr id="3" name="Notes Placeholder 2"/>
          <p:cNvSpPr>
            <a:spLocks noGrp="1"/>
          </p:cNvSpPr>
          <p:nvPr>
            <p:ph type="body" idx="1"/>
          </p:nvPr>
        </p:nvSpPr>
        <p:spPr/>
        <p:txBody>
          <a:bodyPr/>
          <a:lstStyle/>
          <a:p>
            <a:pPr>
              <a:defRPr/>
            </a:pPr>
            <a:endParaRPr lang="en-US" dirty="0" smtClean="0"/>
          </a:p>
        </p:txBody>
      </p:sp>
      <p:sp>
        <p:nvSpPr>
          <p:cNvPr id="17203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Calibri" pitchFamily="34" charset="0"/>
              </a:defRPr>
            </a:lvl1pPr>
            <a:lvl2pPr marL="757660" indent="-291408" eaLnBrk="0" hangingPunct="0">
              <a:spcBef>
                <a:spcPct val="30000"/>
              </a:spcBef>
              <a:defRPr sz="1200">
                <a:solidFill>
                  <a:schemeClr val="tx1"/>
                </a:solidFill>
                <a:latin typeface="Calibri" pitchFamily="34" charset="0"/>
              </a:defRPr>
            </a:lvl2pPr>
            <a:lvl3pPr marL="1165631" indent="-233126" eaLnBrk="0" hangingPunct="0">
              <a:spcBef>
                <a:spcPct val="30000"/>
              </a:spcBef>
              <a:defRPr sz="1200">
                <a:solidFill>
                  <a:schemeClr val="tx1"/>
                </a:solidFill>
                <a:latin typeface="Calibri" pitchFamily="34" charset="0"/>
              </a:defRPr>
            </a:lvl3pPr>
            <a:lvl4pPr marL="1631884" indent="-233126" eaLnBrk="0" hangingPunct="0">
              <a:spcBef>
                <a:spcPct val="30000"/>
              </a:spcBef>
              <a:defRPr sz="1200">
                <a:solidFill>
                  <a:schemeClr val="tx1"/>
                </a:solidFill>
                <a:latin typeface="Calibri" pitchFamily="34" charset="0"/>
              </a:defRPr>
            </a:lvl4pPr>
            <a:lvl5pPr marL="2098137" indent="-233126" eaLnBrk="0" hangingPunct="0">
              <a:spcBef>
                <a:spcPct val="30000"/>
              </a:spcBef>
              <a:defRPr sz="1200">
                <a:solidFill>
                  <a:schemeClr val="tx1"/>
                </a:solidFill>
                <a:latin typeface="Calibri" pitchFamily="34" charset="0"/>
              </a:defRPr>
            </a:lvl5pPr>
            <a:lvl6pPr marL="2564389" indent="-233126" eaLnBrk="0" fontAlgn="base" hangingPunct="0">
              <a:spcBef>
                <a:spcPct val="30000"/>
              </a:spcBef>
              <a:spcAft>
                <a:spcPct val="0"/>
              </a:spcAft>
              <a:defRPr sz="1200">
                <a:solidFill>
                  <a:schemeClr val="tx1"/>
                </a:solidFill>
                <a:latin typeface="Calibri" pitchFamily="34" charset="0"/>
              </a:defRPr>
            </a:lvl6pPr>
            <a:lvl7pPr marL="3030642" indent="-233126" eaLnBrk="0" fontAlgn="base" hangingPunct="0">
              <a:spcBef>
                <a:spcPct val="30000"/>
              </a:spcBef>
              <a:spcAft>
                <a:spcPct val="0"/>
              </a:spcAft>
              <a:defRPr sz="1200">
                <a:solidFill>
                  <a:schemeClr val="tx1"/>
                </a:solidFill>
                <a:latin typeface="Calibri" pitchFamily="34" charset="0"/>
              </a:defRPr>
            </a:lvl7pPr>
            <a:lvl8pPr marL="3496894" indent="-233126" eaLnBrk="0" fontAlgn="base" hangingPunct="0">
              <a:spcBef>
                <a:spcPct val="30000"/>
              </a:spcBef>
              <a:spcAft>
                <a:spcPct val="0"/>
              </a:spcAft>
              <a:defRPr sz="1200">
                <a:solidFill>
                  <a:schemeClr val="tx1"/>
                </a:solidFill>
                <a:latin typeface="Calibri" pitchFamily="34" charset="0"/>
              </a:defRPr>
            </a:lvl8pPr>
            <a:lvl9pPr marL="3963147" indent="-23312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67F7923-E3EA-44DC-B788-C547E7D3C7E6}" type="slidenum">
              <a:rPr lang="en-US" altLang="en-US" smtClean="0">
                <a:solidFill>
                  <a:srgbClr val="000000"/>
                </a:solidFill>
                <a:cs typeface="Arial" pitchFamily="34" charset="0"/>
              </a:rPr>
              <a:pPr eaLnBrk="1" hangingPunct="1">
                <a:spcBef>
                  <a:spcPct val="0"/>
                </a:spcBef>
              </a:pPr>
              <a:t>47</a:t>
            </a:fld>
            <a:endParaRPr lang="en-US" altLang="en-US" smtClean="0">
              <a:solidFill>
                <a:srgbClr val="000000"/>
              </a:solidFill>
              <a:cs typeface="Arial" pitchFamily="34" charset="0"/>
            </a:endParaRPr>
          </a:p>
        </p:txBody>
      </p:sp>
    </p:spTree>
    <p:extLst>
      <p:ext uri="{BB962C8B-B14F-4D97-AF65-F5344CB8AC3E}">
        <p14:creationId xmlns:p14="http://schemas.microsoft.com/office/powerpoint/2010/main" val="2281795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p:spPr>
        <p:txBody>
          <a:bodyPr/>
          <a:lstStyle/>
          <a:p>
            <a:r>
              <a:rPr lang="en-US" altLang="en-US" dirty="0" smtClean="0"/>
              <a:t>Calculation is based on ASHRAE Handbook of Fundamentals, parallel path method, used as the basis for R-value solutions in the IECC.  </a:t>
            </a:r>
          </a:p>
        </p:txBody>
      </p:sp>
      <p:sp>
        <p:nvSpPr>
          <p:cNvPr id="17715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Calibri" pitchFamily="34" charset="0"/>
              </a:defRPr>
            </a:lvl1pPr>
            <a:lvl2pPr marL="757660" indent="-291408" eaLnBrk="0" hangingPunct="0">
              <a:spcBef>
                <a:spcPct val="30000"/>
              </a:spcBef>
              <a:defRPr sz="1200">
                <a:solidFill>
                  <a:schemeClr val="tx1"/>
                </a:solidFill>
                <a:latin typeface="Calibri" pitchFamily="34" charset="0"/>
              </a:defRPr>
            </a:lvl2pPr>
            <a:lvl3pPr marL="1165631" indent="-233126" eaLnBrk="0" hangingPunct="0">
              <a:spcBef>
                <a:spcPct val="30000"/>
              </a:spcBef>
              <a:defRPr sz="1200">
                <a:solidFill>
                  <a:schemeClr val="tx1"/>
                </a:solidFill>
                <a:latin typeface="Calibri" pitchFamily="34" charset="0"/>
              </a:defRPr>
            </a:lvl3pPr>
            <a:lvl4pPr marL="1631884" indent="-233126" eaLnBrk="0" hangingPunct="0">
              <a:spcBef>
                <a:spcPct val="30000"/>
              </a:spcBef>
              <a:defRPr sz="1200">
                <a:solidFill>
                  <a:schemeClr val="tx1"/>
                </a:solidFill>
                <a:latin typeface="Calibri" pitchFamily="34" charset="0"/>
              </a:defRPr>
            </a:lvl4pPr>
            <a:lvl5pPr marL="2098137" indent="-233126" eaLnBrk="0" hangingPunct="0">
              <a:spcBef>
                <a:spcPct val="30000"/>
              </a:spcBef>
              <a:defRPr sz="1200">
                <a:solidFill>
                  <a:schemeClr val="tx1"/>
                </a:solidFill>
                <a:latin typeface="Calibri" pitchFamily="34" charset="0"/>
              </a:defRPr>
            </a:lvl5pPr>
            <a:lvl6pPr marL="2564389" indent="-233126" eaLnBrk="0" fontAlgn="base" hangingPunct="0">
              <a:spcBef>
                <a:spcPct val="30000"/>
              </a:spcBef>
              <a:spcAft>
                <a:spcPct val="0"/>
              </a:spcAft>
              <a:defRPr sz="1200">
                <a:solidFill>
                  <a:schemeClr val="tx1"/>
                </a:solidFill>
                <a:latin typeface="Calibri" pitchFamily="34" charset="0"/>
              </a:defRPr>
            </a:lvl6pPr>
            <a:lvl7pPr marL="3030642" indent="-233126" eaLnBrk="0" fontAlgn="base" hangingPunct="0">
              <a:spcBef>
                <a:spcPct val="30000"/>
              </a:spcBef>
              <a:spcAft>
                <a:spcPct val="0"/>
              </a:spcAft>
              <a:defRPr sz="1200">
                <a:solidFill>
                  <a:schemeClr val="tx1"/>
                </a:solidFill>
                <a:latin typeface="Calibri" pitchFamily="34" charset="0"/>
              </a:defRPr>
            </a:lvl7pPr>
            <a:lvl8pPr marL="3496894" indent="-233126" eaLnBrk="0" fontAlgn="base" hangingPunct="0">
              <a:spcBef>
                <a:spcPct val="30000"/>
              </a:spcBef>
              <a:spcAft>
                <a:spcPct val="0"/>
              </a:spcAft>
              <a:defRPr sz="1200">
                <a:solidFill>
                  <a:schemeClr val="tx1"/>
                </a:solidFill>
                <a:latin typeface="Calibri" pitchFamily="34" charset="0"/>
              </a:defRPr>
            </a:lvl8pPr>
            <a:lvl9pPr marL="3963147" indent="-23312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A65F7CD-4C74-47EF-B599-65D6FE9610B0}" type="slidenum">
              <a:rPr lang="en-US" altLang="en-US" smtClean="0">
                <a:cs typeface="Arial" pitchFamily="34" charset="0"/>
              </a:rPr>
              <a:pPr eaLnBrk="1" hangingPunct="1">
                <a:spcBef>
                  <a:spcPct val="0"/>
                </a:spcBef>
              </a:pPr>
              <a:t>48</a:t>
            </a:fld>
            <a:endParaRPr lang="en-US" altLang="en-US" smtClean="0">
              <a:cs typeface="Arial" pitchFamily="34" charset="0"/>
            </a:endParaRPr>
          </a:p>
        </p:txBody>
      </p:sp>
    </p:spTree>
    <p:extLst>
      <p:ext uri="{BB962C8B-B14F-4D97-AF65-F5344CB8AC3E}">
        <p14:creationId xmlns:p14="http://schemas.microsoft.com/office/powerpoint/2010/main" val="1447150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coordinating</a:t>
            </a:r>
            <a:r>
              <a:rPr lang="en-US" baseline="0" dirty="0" smtClean="0"/>
              <a:t> energy code decisions with water vapor control </a:t>
            </a:r>
            <a:r>
              <a:rPr lang="en-US" baseline="0" dirty="0" err="1" smtClean="0"/>
              <a:t>control</a:t>
            </a:r>
            <a:r>
              <a:rPr lang="en-US" baseline="0" dirty="0" smtClean="0"/>
              <a:t> can result in some non-obvious (but should be obvious) potential issues.  For example, the energy code allows foam sheathing to be reduced in thickness (R-value) over intermittent wood brace panels for practical reasons (maintain a uniform wall thickness);  However, if you reduce the foam sheathing R-value for this reason or for reason of U-factor trade-off, you can run into problems with water vapor control if you do not also verify compliance with the water vapor retarder provisions of the building code.  The same is true of walls without continuous insulation.  For example, if you increase cavity insulation and it is vapor permeable insulation you better also increase the vapor resistance on the interior (and/or open the exterior up more) and also be more careful with interior air-sealing of the assembly.  In short, there is no free lunch.  Every system for insulation must be coordinated appropriate with water vapor control provisions.</a:t>
            </a:r>
            <a:endParaRPr lang="en-US" dirty="0"/>
          </a:p>
        </p:txBody>
      </p:sp>
      <p:sp>
        <p:nvSpPr>
          <p:cNvPr id="4" name="Slide Number Placeholder 3"/>
          <p:cNvSpPr>
            <a:spLocks noGrp="1"/>
          </p:cNvSpPr>
          <p:nvPr>
            <p:ph type="sldNum" sz="quarter" idx="10"/>
          </p:nvPr>
        </p:nvSpPr>
        <p:spPr/>
        <p:txBody>
          <a:bodyPr/>
          <a:lstStyle/>
          <a:p>
            <a:pPr>
              <a:defRPr/>
            </a:pPr>
            <a:fld id="{2FFC15F4-3F17-4F8C-8761-8CDA77349CB4}" type="slidenum">
              <a:rPr lang="en-US" smtClean="0"/>
              <a:pPr>
                <a:defRPr/>
              </a:pPr>
              <a:t>49</a:t>
            </a:fld>
            <a:endParaRPr lang="en-US"/>
          </a:p>
        </p:txBody>
      </p:sp>
    </p:spTree>
    <p:extLst>
      <p:ext uri="{BB962C8B-B14F-4D97-AF65-F5344CB8AC3E}">
        <p14:creationId xmlns:p14="http://schemas.microsoft.com/office/powerpoint/2010/main" val="33583200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p:spPr>
        <p:txBody>
          <a:bodyPr/>
          <a:lstStyle/>
          <a:p>
            <a:r>
              <a:rPr lang="en-US" altLang="en-US" smtClean="0"/>
              <a:t>As shown in this photo, FPIS is not just a minimum code insulation solution.  It can reach far beyond minimum code requirements to provide exceptional energy savings while providing protection to the building system as a water-resistive barrier, air-barrier, and vapor control layer.</a:t>
            </a:r>
          </a:p>
          <a:p>
            <a:r>
              <a:rPr lang="en-US" altLang="en-US" smtClean="0"/>
              <a:t>Thus, it is frequently use to gain approval in above-code energy efficiency and green construction programs, such as Energy* and LEED.</a:t>
            </a:r>
          </a:p>
          <a:p>
            <a:endParaRPr lang="en-US" altLang="en-US" smtClean="0"/>
          </a:p>
        </p:txBody>
      </p:sp>
      <p:sp>
        <p:nvSpPr>
          <p:cNvPr id="1669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Calibri" pitchFamily="34" charset="0"/>
              </a:defRPr>
            </a:lvl1pPr>
            <a:lvl2pPr marL="757660" indent="-291408" eaLnBrk="0" hangingPunct="0">
              <a:spcBef>
                <a:spcPct val="30000"/>
              </a:spcBef>
              <a:defRPr sz="1200">
                <a:solidFill>
                  <a:schemeClr val="tx1"/>
                </a:solidFill>
                <a:latin typeface="Calibri" pitchFamily="34" charset="0"/>
              </a:defRPr>
            </a:lvl2pPr>
            <a:lvl3pPr marL="1165631" indent="-233126" eaLnBrk="0" hangingPunct="0">
              <a:spcBef>
                <a:spcPct val="30000"/>
              </a:spcBef>
              <a:defRPr sz="1200">
                <a:solidFill>
                  <a:schemeClr val="tx1"/>
                </a:solidFill>
                <a:latin typeface="Calibri" pitchFamily="34" charset="0"/>
              </a:defRPr>
            </a:lvl3pPr>
            <a:lvl4pPr marL="1631884" indent="-233126" eaLnBrk="0" hangingPunct="0">
              <a:spcBef>
                <a:spcPct val="30000"/>
              </a:spcBef>
              <a:defRPr sz="1200">
                <a:solidFill>
                  <a:schemeClr val="tx1"/>
                </a:solidFill>
                <a:latin typeface="Calibri" pitchFamily="34" charset="0"/>
              </a:defRPr>
            </a:lvl4pPr>
            <a:lvl5pPr marL="2098137" indent="-233126" eaLnBrk="0" hangingPunct="0">
              <a:spcBef>
                <a:spcPct val="30000"/>
              </a:spcBef>
              <a:defRPr sz="1200">
                <a:solidFill>
                  <a:schemeClr val="tx1"/>
                </a:solidFill>
                <a:latin typeface="Calibri" pitchFamily="34" charset="0"/>
              </a:defRPr>
            </a:lvl5pPr>
            <a:lvl6pPr marL="2564389" indent="-233126" eaLnBrk="0" fontAlgn="base" hangingPunct="0">
              <a:spcBef>
                <a:spcPct val="30000"/>
              </a:spcBef>
              <a:spcAft>
                <a:spcPct val="0"/>
              </a:spcAft>
              <a:defRPr sz="1200">
                <a:solidFill>
                  <a:schemeClr val="tx1"/>
                </a:solidFill>
                <a:latin typeface="Calibri" pitchFamily="34" charset="0"/>
              </a:defRPr>
            </a:lvl6pPr>
            <a:lvl7pPr marL="3030642" indent="-233126" eaLnBrk="0" fontAlgn="base" hangingPunct="0">
              <a:spcBef>
                <a:spcPct val="30000"/>
              </a:spcBef>
              <a:spcAft>
                <a:spcPct val="0"/>
              </a:spcAft>
              <a:defRPr sz="1200">
                <a:solidFill>
                  <a:schemeClr val="tx1"/>
                </a:solidFill>
                <a:latin typeface="Calibri" pitchFamily="34" charset="0"/>
              </a:defRPr>
            </a:lvl7pPr>
            <a:lvl8pPr marL="3496894" indent="-233126" eaLnBrk="0" fontAlgn="base" hangingPunct="0">
              <a:spcBef>
                <a:spcPct val="30000"/>
              </a:spcBef>
              <a:spcAft>
                <a:spcPct val="0"/>
              </a:spcAft>
              <a:defRPr sz="1200">
                <a:solidFill>
                  <a:schemeClr val="tx1"/>
                </a:solidFill>
                <a:latin typeface="Calibri" pitchFamily="34" charset="0"/>
              </a:defRPr>
            </a:lvl8pPr>
            <a:lvl9pPr marL="3963147" indent="-23312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3247569-6065-40DA-AA4C-DC7FF261A937}" type="slidenum">
              <a:rPr lang="en-US" altLang="en-US" smtClean="0">
                <a:cs typeface="Arial" pitchFamily="34" charset="0"/>
              </a:rPr>
              <a:pPr eaLnBrk="1" hangingPunct="1">
                <a:spcBef>
                  <a:spcPct val="0"/>
                </a:spcBef>
              </a:pPr>
              <a:t>52</a:t>
            </a:fld>
            <a:endParaRPr lang="en-US" altLang="en-US" smtClean="0">
              <a:cs typeface="Arial" pitchFamily="34" charset="0"/>
            </a:endParaRPr>
          </a:p>
        </p:txBody>
      </p:sp>
    </p:spTree>
    <p:extLst>
      <p:ext uri="{BB962C8B-B14F-4D97-AF65-F5344CB8AC3E}">
        <p14:creationId xmlns:p14="http://schemas.microsoft.com/office/powerpoint/2010/main" val="3981402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xfrm>
            <a:off x="1204913" y="704850"/>
            <a:ext cx="4692650" cy="3519488"/>
          </a:xfrm>
          <a:ln/>
        </p:spPr>
      </p:sp>
      <p:sp>
        <p:nvSpPr>
          <p:cNvPr id="222211" name="Notes Placeholder 2"/>
          <p:cNvSpPr>
            <a:spLocks noGrp="1"/>
          </p:cNvSpPr>
          <p:nvPr>
            <p:ph type="body" idx="1"/>
          </p:nvPr>
        </p:nvSpPr>
        <p:spPr>
          <a:noFill/>
        </p:spPr>
        <p:txBody>
          <a:bodyPr/>
          <a:lstStyle/>
          <a:p>
            <a:pPr eaLnBrk="1" hangingPunct="1">
              <a:spcBef>
                <a:spcPct val="0"/>
              </a:spcBef>
            </a:pPr>
            <a:r>
              <a:rPr lang="en-US" altLang="en-US" smtClean="0"/>
              <a:t>Thank your for taking part in this presentation!</a:t>
            </a:r>
          </a:p>
        </p:txBody>
      </p:sp>
      <p:sp>
        <p:nvSpPr>
          <p:cNvPr id="222212" name="Slide Number Placeholder 3"/>
          <p:cNvSpPr txBox="1">
            <a:spLocks noGrp="1"/>
          </p:cNvSpPr>
          <p:nvPr/>
        </p:nvSpPr>
        <p:spPr bwMode="auto">
          <a:xfrm>
            <a:off x="4023092" y="8917931"/>
            <a:ext cx="3077739" cy="46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51" tIns="46625" rIns="93251" bIns="46625"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C3971EEF-805E-4FB4-ABCB-3D2A58EAA501}" type="slidenum">
              <a:rPr lang="en-US" altLang="en-US"/>
              <a:pPr algn="r" eaLnBrk="1" hangingPunct="1">
                <a:spcBef>
                  <a:spcPct val="0"/>
                </a:spcBef>
              </a:pPr>
              <a:t>54</a:t>
            </a:fld>
            <a:endParaRPr lang="en-US" altLang="en-US"/>
          </a:p>
        </p:txBody>
      </p:sp>
    </p:spTree>
    <p:extLst>
      <p:ext uri="{BB962C8B-B14F-4D97-AF65-F5344CB8AC3E}">
        <p14:creationId xmlns:p14="http://schemas.microsoft.com/office/powerpoint/2010/main" val="382146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xfrm>
            <a:off x="1204913" y="704850"/>
            <a:ext cx="4692650" cy="3519488"/>
          </a:xfrm>
          <a:ln/>
        </p:spPr>
      </p:sp>
      <p:sp>
        <p:nvSpPr>
          <p:cNvPr id="160771" name="Notes Placeholder 2"/>
          <p:cNvSpPr>
            <a:spLocks noGrp="1"/>
          </p:cNvSpPr>
          <p:nvPr>
            <p:ph type="body" idx="1"/>
          </p:nvPr>
        </p:nvSpPr>
        <p:spPr>
          <a:noFill/>
        </p:spPr>
        <p:txBody>
          <a:bodyPr/>
          <a:lstStyle/>
          <a:p>
            <a:endParaRPr lang="en-US" altLang="en-US" dirty="0" smtClean="0"/>
          </a:p>
        </p:txBody>
      </p:sp>
      <p:sp>
        <p:nvSpPr>
          <p:cNvPr id="16077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Calibri" pitchFamily="34" charset="0"/>
              </a:defRPr>
            </a:lvl1pPr>
            <a:lvl2pPr marL="757660" indent="-291408" eaLnBrk="0" hangingPunct="0">
              <a:spcBef>
                <a:spcPct val="30000"/>
              </a:spcBef>
              <a:defRPr sz="1200">
                <a:solidFill>
                  <a:schemeClr val="tx1"/>
                </a:solidFill>
                <a:latin typeface="Calibri" pitchFamily="34" charset="0"/>
              </a:defRPr>
            </a:lvl2pPr>
            <a:lvl3pPr marL="1165631" indent="-233126" eaLnBrk="0" hangingPunct="0">
              <a:spcBef>
                <a:spcPct val="30000"/>
              </a:spcBef>
              <a:defRPr sz="1200">
                <a:solidFill>
                  <a:schemeClr val="tx1"/>
                </a:solidFill>
                <a:latin typeface="Calibri" pitchFamily="34" charset="0"/>
              </a:defRPr>
            </a:lvl3pPr>
            <a:lvl4pPr marL="1631884" indent="-233126" eaLnBrk="0" hangingPunct="0">
              <a:spcBef>
                <a:spcPct val="30000"/>
              </a:spcBef>
              <a:defRPr sz="1200">
                <a:solidFill>
                  <a:schemeClr val="tx1"/>
                </a:solidFill>
                <a:latin typeface="Calibri" pitchFamily="34" charset="0"/>
              </a:defRPr>
            </a:lvl4pPr>
            <a:lvl5pPr marL="2098137" indent="-233126" eaLnBrk="0" hangingPunct="0">
              <a:spcBef>
                <a:spcPct val="30000"/>
              </a:spcBef>
              <a:defRPr sz="1200">
                <a:solidFill>
                  <a:schemeClr val="tx1"/>
                </a:solidFill>
                <a:latin typeface="Calibri" pitchFamily="34" charset="0"/>
              </a:defRPr>
            </a:lvl5pPr>
            <a:lvl6pPr marL="2564389" indent="-233126" eaLnBrk="0" fontAlgn="base" hangingPunct="0">
              <a:spcBef>
                <a:spcPct val="30000"/>
              </a:spcBef>
              <a:spcAft>
                <a:spcPct val="0"/>
              </a:spcAft>
              <a:defRPr sz="1200">
                <a:solidFill>
                  <a:schemeClr val="tx1"/>
                </a:solidFill>
                <a:latin typeface="Calibri" pitchFamily="34" charset="0"/>
              </a:defRPr>
            </a:lvl6pPr>
            <a:lvl7pPr marL="3030642" indent="-233126" eaLnBrk="0" fontAlgn="base" hangingPunct="0">
              <a:spcBef>
                <a:spcPct val="30000"/>
              </a:spcBef>
              <a:spcAft>
                <a:spcPct val="0"/>
              </a:spcAft>
              <a:defRPr sz="1200">
                <a:solidFill>
                  <a:schemeClr val="tx1"/>
                </a:solidFill>
                <a:latin typeface="Calibri" pitchFamily="34" charset="0"/>
              </a:defRPr>
            </a:lvl7pPr>
            <a:lvl8pPr marL="3496894" indent="-233126" eaLnBrk="0" fontAlgn="base" hangingPunct="0">
              <a:spcBef>
                <a:spcPct val="30000"/>
              </a:spcBef>
              <a:spcAft>
                <a:spcPct val="0"/>
              </a:spcAft>
              <a:defRPr sz="1200">
                <a:solidFill>
                  <a:schemeClr val="tx1"/>
                </a:solidFill>
                <a:latin typeface="Calibri" pitchFamily="34" charset="0"/>
              </a:defRPr>
            </a:lvl8pPr>
            <a:lvl9pPr marL="3963147" indent="-23312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04757D2-C311-4AC3-A937-7B0F87C32CC6}" type="slidenum">
              <a:rPr lang="en-US" altLang="en-US" smtClean="0">
                <a:cs typeface="Arial" pitchFamily="34" charset="0"/>
              </a:rPr>
              <a:pPr eaLnBrk="1" hangingPunct="1">
                <a:spcBef>
                  <a:spcPct val="0"/>
                </a:spcBef>
              </a:pPr>
              <a:t>8</a:t>
            </a:fld>
            <a:endParaRPr lang="en-US" altLang="en-US" smtClean="0">
              <a:cs typeface="Arial" pitchFamily="34" charset="0"/>
            </a:endParaRPr>
          </a:p>
        </p:txBody>
      </p:sp>
    </p:spTree>
    <p:extLst>
      <p:ext uri="{BB962C8B-B14F-4D97-AF65-F5344CB8AC3E}">
        <p14:creationId xmlns:p14="http://schemas.microsoft.com/office/powerpoint/2010/main" val="2507609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p:spPr>
        <p:txBody>
          <a:bodyPr/>
          <a:lstStyle/>
          <a:p>
            <a:pPr eaLnBrk="1" hangingPunct="1">
              <a:spcBef>
                <a:spcPct val="0"/>
              </a:spcBef>
            </a:pPr>
            <a:endParaRPr lang="en-US" altLang="en-US" dirty="0" smtClean="0"/>
          </a:p>
        </p:txBody>
      </p:sp>
      <p:sp>
        <p:nvSpPr>
          <p:cNvPr id="162820" name="Slide Number Placeholder 3"/>
          <p:cNvSpPr txBox="1">
            <a:spLocks noGrp="1"/>
          </p:cNvSpPr>
          <p:nvPr/>
        </p:nvSpPr>
        <p:spPr bwMode="auto">
          <a:xfrm>
            <a:off x="4023092" y="8917931"/>
            <a:ext cx="3077739" cy="46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51" tIns="46625" rIns="93251" bIns="46625"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808D1840-251E-4440-90EA-F84D78777ACC}" type="slidenum">
              <a:rPr lang="en-US" altLang="en-US"/>
              <a:pPr algn="r" eaLnBrk="1" hangingPunct="1">
                <a:spcBef>
                  <a:spcPct val="0"/>
                </a:spcBef>
              </a:pPr>
              <a:t>11</a:t>
            </a:fld>
            <a:endParaRPr lang="en-US" altLang="en-US"/>
          </a:p>
        </p:txBody>
      </p:sp>
    </p:spTree>
    <p:extLst>
      <p:ext uri="{BB962C8B-B14F-4D97-AF65-F5344CB8AC3E}">
        <p14:creationId xmlns:p14="http://schemas.microsoft.com/office/powerpoint/2010/main" val="768148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p:spPr>
        <p:txBody>
          <a:bodyPr/>
          <a:lstStyle/>
          <a:p>
            <a:endParaRPr lang="en-US" altLang="en-US" dirty="0" smtClean="0"/>
          </a:p>
        </p:txBody>
      </p:sp>
      <p:sp>
        <p:nvSpPr>
          <p:cNvPr id="16384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Calibri" pitchFamily="34" charset="0"/>
              </a:defRPr>
            </a:lvl1pPr>
            <a:lvl2pPr marL="757660" indent="-291408" eaLnBrk="0" hangingPunct="0">
              <a:spcBef>
                <a:spcPct val="30000"/>
              </a:spcBef>
              <a:defRPr sz="1200">
                <a:solidFill>
                  <a:schemeClr val="tx1"/>
                </a:solidFill>
                <a:latin typeface="Calibri" pitchFamily="34" charset="0"/>
              </a:defRPr>
            </a:lvl2pPr>
            <a:lvl3pPr marL="1165631" indent="-233126" eaLnBrk="0" hangingPunct="0">
              <a:spcBef>
                <a:spcPct val="30000"/>
              </a:spcBef>
              <a:defRPr sz="1200">
                <a:solidFill>
                  <a:schemeClr val="tx1"/>
                </a:solidFill>
                <a:latin typeface="Calibri" pitchFamily="34" charset="0"/>
              </a:defRPr>
            </a:lvl3pPr>
            <a:lvl4pPr marL="1631884" indent="-233126" eaLnBrk="0" hangingPunct="0">
              <a:spcBef>
                <a:spcPct val="30000"/>
              </a:spcBef>
              <a:defRPr sz="1200">
                <a:solidFill>
                  <a:schemeClr val="tx1"/>
                </a:solidFill>
                <a:latin typeface="Calibri" pitchFamily="34" charset="0"/>
              </a:defRPr>
            </a:lvl4pPr>
            <a:lvl5pPr marL="2098137" indent="-233126" eaLnBrk="0" hangingPunct="0">
              <a:spcBef>
                <a:spcPct val="30000"/>
              </a:spcBef>
              <a:defRPr sz="1200">
                <a:solidFill>
                  <a:schemeClr val="tx1"/>
                </a:solidFill>
                <a:latin typeface="Calibri" pitchFamily="34" charset="0"/>
              </a:defRPr>
            </a:lvl5pPr>
            <a:lvl6pPr marL="2564389" indent="-233126" eaLnBrk="0" fontAlgn="base" hangingPunct="0">
              <a:spcBef>
                <a:spcPct val="30000"/>
              </a:spcBef>
              <a:spcAft>
                <a:spcPct val="0"/>
              </a:spcAft>
              <a:defRPr sz="1200">
                <a:solidFill>
                  <a:schemeClr val="tx1"/>
                </a:solidFill>
                <a:latin typeface="Calibri" pitchFamily="34" charset="0"/>
              </a:defRPr>
            </a:lvl6pPr>
            <a:lvl7pPr marL="3030642" indent="-233126" eaLnBrk="0" fontAlgn="base" hangingPunct="0">
              <a:spcBef>
                <a:spcPct val="30000"/>
              </a:spcBef>
              <a:spcAft>
                <a:spcPct val="0"/>
              </a:spcAft>
              <a:defRPr sz="1200">
                <a:solidFill>
                  <a:schemeClr val="tx1"/>
                </a:solidFill>
                <a:latin typeface="Calibri" pitchFamily="34" charset="0"/>
              </a:defRPr>
            </a:lvl7pPr>
            <a:lvl8pPr marL="3496894" indent="-233126" eaLnBrk="0" fontAlgn="base" hangingPunct="0">
              <a:spcBef>
                <a:spcPct val="30000"/>
              </a:spcBef>
              <a:spcAft>
                <a:spcPct val="0"/>
              </a:spcAft>
              <a:defRPr sz="1200">
                <a:solidFill>
                  <a:schemeClr val="tx1"/>
                </a:solidFill>
                <a:latin typeface="Calibri" pitchFamily="34" charset="0"/>
              </a:defRPr>
            </a:lvl8pPr>
            <a:lvl9pPr marL="3963147" indent="-23312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BBB40A8-F914-44B6-972B-6C570109DCA2}" type="slidenum">
              <a:rPr lang="en-US" altLang="en-US" smtClean="0">
                <a:cs typeface="Arial" pitchFamily="34" charset="0"/>
              </a:rPr>
              <a:pPr eaLnBrk="1" hangingPunct="1">
                <a:spcBef>
                  <a:spcPct val="0"/>
                </a:spcBef>
              </a:pPr>
              <a:t>12</a:t>
            </a:fld>
            <a:endParaRPr lang="en-US" altLang="en-US" smtClean="0">
              <a:cs typeface="Arial" pitchFamily="34" charset="0"/>
            </a:endParaRPr>
          </a:p>
        </p:txBody>
      </p:sp>
    </p:spTree>
    <p:extLst>
      <p:ext uri="{BB962C8B-B14F-4D97-AF65-F5344CB8AC3E}">
        <p14:creationId xmlns:p14="http://schemas.microsoft.com/office/powerpoint/2010/main" val="57393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xfrm>
            <a:off x="1204913" y="704850"/>
            <a:ext cx="4692650" cy="3519488"/>
          </a:xfrm>
          <a:ln/>
        </p:spPr>
      </p:sp>
      <p:sp>
        <p:nvSpPr>
          <p:cNvPr id="140291" name="Notes Placeholder 2"/>
          <p:cNvSpPr>
            <a:spLocks noGrp="1"/>
          </p:cNvSpPr>
          <p:nvPr>
            <p:ph type="body" idx="1"/>
          </p:nvPr>
        </p:nvSpPr>
        <p:spPr/>
        <p:txBody>
          <a:bodyPr/>
          <a:lstStyle/>
          <a:p>
            <a:pPr eaLnBrk="1" hangingPunct="1">
              <a:spcBef>
                <a:spcPct val="0"/>
              </a:spcBef>
              <a:defRPr/>
            </a:pPr>
            <a:endParaRPr lang="en-US" dirty="0" smtClean="0"/>
          </a:p>
        </p:txBody>
      </p:sp>
      <p:sp>
        <p:nvSpPr>
          <p:cNvPr id="217092" name="Slide Number Placeholder 3"/>
          <p:cNvSpPr txBox="1">
            <a:spLocks noGrp="1"/>
          </p:cNvSpPr>
          <p:nvPr/>
        </p:nvSpPr>
        <p:spPr bwMode="auto">
          <a:xfrm>
            <a:off x="4023092" y="8917931"/>
            <a:ext cx="3077739" cy="46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51" tIns="46625" rIns="93251" bIns="46625"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FD6D1DE8-BE7B-4F2E-B63A-74598097A62A}" type="slidenum">
              <a:rPr lang="en-US" altLang="en-US"/>
              <a:pPr algn="r" eaLnBrk="1" hangingPunct="1">
                <a:spcBef>
                  <a:spcPct val="0"/>
                </a:spcBef>
              </a:pPr>
              <a:t>15</a:t>
            </a:fld>
            <a:endParaRPr lang="en-US" altLang="en-US"/>
          </a:p>
        </p:txBody>
      </p:sp>
    </p:spTree>
    <p:extLst>
      <p:ext uri="{BB962C8B-B14F-4D97-AF65-F5344CB8AC3E}">
        <p14:creationId xmlns:p14="http://schemas.microsoft.com/office/powerpoint/2010/main" val="412821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p:spPr>
        <p:txBody>
          <a:bodyPr/>
          <a:lstStyle/>
          <a:p>
            <a:pPr eaLnBrk="1" hangingPunct="1">
              <a:spcBef>
                <a:spcPct val="0"/>
              </a:spcBef>
            </a:pPr>
            <a:endParaRPr lang="en-US" altLang="en-US" smtClean="0"/>
          </a:p>
        </p:txBody>
      </p:sp>
      <p:sp>
        <p:nvSpPr>
          <p:cNvPr id="198660" name="Slide Number Placeholder 3"/>
          <p:cNvSpPr txBox="1">
            <a:spLocks noGrp="1"/>
          </p:cNvSpPr>
          <p:nvPr/>
        </p:nvSpPr>
        <p:spPr bwMode="auto">
          <a:xfrm>
            <a:off x="4023092" y="8917931"/>
            <a:ext cx="3077739" cy="46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51" tIns="46625" rIns="93251" bIns="46625"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9F79A995-979D-4F94-BF88-7FB28055AD34}" type="slidenum">
              <a:rPr lang="en-US" altLang="en-US"/>
              <a:pPr algn="r" eaLnBrk="1" hangingPunct="1">
                <a:spcBef>
                  <a:spcPct val="0"/>
                </a:spcBef>
              </a:pPr>
              <a:t>19</a:t>
            </a:fld>
            <a:endParaRPr lang="en-US" altLang="en-US"/>
          </a:p>
        </p:txBody>
      </p:sp>
    </p:spTree>
    <p:extLst>
      <p:ext uri="{BB962C8B-B14F-4D97-AF65-F5344CB8AC3E}">
        <p14:creationId xmlns:p14="http://schemas.microsoft.com/office/powerpoint/2010/main" val="2283605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xfrm>
            <a:off x="1204913" y="704850"/>
            <a:ext cx="4692650" cy="3519488"/>
          </a:xfrm>
          <a:ln/>
        </p:spPr>
      </p:sp>
      <p:sp>
        <p:nvSpPr>
          <p:cNvPr id="101379" name="Notes Placeholder 2"/>
          <p:cNvSpPr>
            <a:spLocks noGrp="1"/>
          </p:cNvSpPr>
          <p:nvPr>
            <p:ph type="body" idx="1"/>
          </p:nvPr>
        </p:nvSpPr>
        <p:spPr/>
        <p:txBody>
          <a:bodyPr/>
          <a:lstStyle/>
          <a:p>
            <a:pPr eaLnBrk="1" hangingPunct="1">
              <a:defRPr/>
            </a:pPr>
            <a:endParaRPr lang="en-US" u="sng" dirty="0" smtClean="0">
              <a:solidFill>
                <a:srgbClr val="0000CC"/>
              </a:solidFill>
            </a:endParaRPr>
          </a:p>
        </p:txBody>
      </p:sp>
      <p:sp>
        <p:nvSpPr>
          <p:cNvPr id="200708" name="Slide Number Placeholder 3"/>
          <p:cNvSpPr txBox="1">
            <a:spLocks noGrp="1"/>
          </p:cNvSpPr>
          <p:nvPr/>
        </p:nvSpPr>
        <p:spPr bwMode="auto">
          <a:xfrm>
            <a:off x="4023092" y="8917931"/>
            <a:ext cx="3077739" cy="46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51" tIns="46625" rIns="93251" bIns="46625"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220DD48D-111D-44B1-9AE7-5672BAC49A6E}" type="slidenum">
              <a:rPr lang="en-US" altLang="en-US"/>
              <a:pPr algn="r" eaLnBrk="1" hangingPunct="1">
                <a:spcBef>
                  <a:spcPct val="0"/>
                </a:spcBef>
              </a:pPr>
              <a:t>21</a:t>
            </a:fld>
            <a:endParaRPr lang="en-US" altLang="en-US"/>
          </a:p>
        </p:txBody>
      </p:sp>
    </p:spTree>
    <p:extLst>
      <p:ext uri="{BB962C8B-B14F-4D97-AF65-F5344CB8AC3E}">
        <p14:creationId xmlns:p14="http://schemas.microsoft.com/office/powerpoint/2010/main" val="3298368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p:spPr>
        <p:txBody>
          <a:bodyPr/>
          <a:lstStyle/>
          <a:p>
            <a:pPr eaLnBrk="1" hangingPunct="1">
              <a:spcBef>
                <a:spcPct val="0"/>
              </a:spcBef>
            </a:pPr>
            <a:endParaRPr lang="en-US" altLang="en-US" dirty="0" smtClean="0"/>
          </a:p>
        </p:txBody>
      </p:sp>
      <p:sp>
        <p:nvSpPr>
          <p:cNvPr id="212996" name="Slide Number Placeholder 3"/>
          <p:cNvSpPr txBox="1">
            <a:spLocks noGrp="1"/>
          </p:cNvSpPr>
          <p:nvPr/>
        </p:nvSpPr>
        <p:spPr bwMode="auto">
          <a:xfrm>
            <a:off x="4023092" y="8917931"/>
            <a:ext cx="3077739" cy="46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51" tIns="46625" rIns="93251" bIns="46625"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50B557EE-0DD5-4240-B720-62DA8C84B33C}" type="slidenum">
              <a:rPr lang="en-US" altLang="en-US"/>
              <a:pPr algn="r" eaLnBrk="1" hangingPunct="1">
                <a:spcBef>
                  <a:spcPct val="0"/>
                </a:spcBef>
              </a:pPr>
              <a:t>24</a:t>
            </a:fld>
            <a:endParaRPr lang="en-US" altLang="en-US"/>
          </a:p>
        </p:txBody>
      </p:sp>
    </p:spTree>
    <p:extLst>
      <p:ext uri="{BB962C8B-B14F-4D97-AF65-F5344CB8AC3E}">
        <p14:creationId xmlns:p14="http://schemas.microsoft.com/office/powerpoint/2010/main" val="193754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hyperlink" Target="https://up.codes/viewer/wyoming/ibc-2015/chapter/17/special-inspections-and-tests#17" TargetMode="External"/><Relationship Id="rId3" Type="http://schemas.openxmlformats.org/officeDocument/2006/relationships/hyperlink" Target="http://www.continuousinsulation.org/about" TargetMode="External"/><Relationship Id="rId7" Type="http://schemas.openxmlformats.org/officeDocument/2006/relationships/hyperlink" Target="https://up.codes/viewer/wyoming/ibc-2015/chapter/17/special-inspections-and-tests#1703.1.1" TargetMode="External"/><Relationship Id="rId2" Type="http://schemas.openxmlformats.org/officeDocument/2006/relationships/hyperlink" Target="https://www.appliedbuildingtech.com/content/technical-resources" TargetMode="External"/><Relationship Id="rId1" Type="http://schemas.openxmlformats.org/officeDocument/2006/relationships/slideMaster" Target="../slideMasters/slideMaster2.xml"/><Relationship Id="rId6" Type="http://schemas.openxmlformats.org/officeDocument/2006/relationships/hyperlink" Target="https://up.codes/viewer/wyoming/ibc-2015/chapter/2/definitions#2" TargetMode="External"/><Relationship Id="rId5" Type="http://schemas.openxmlformats.org/officeDocument/2006/relationships/hyperlink" Target="https://up.codes/viewer/wyoming/ibc-2015/chapter/2/definitions#approved_source" TargetMode="External"/><Relationship Id="rId10" Type="http://schemas.openxmlformats.org/officeDocument/2006/relationships/hyperlink" Target="http://www.continuousinsulation.org/" TargetMode="External"/><Relationship Id="rId4" Type="http://schemas.openxmlformats.org/officeDocument/2006/relationships/hyperlink" Target="https://fsc.americanchemistry.com/" TargetMode="External"/><Relationship Id="rId9"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257800"/>
          </a:xfrm>
          <a:prstGeom prst="rect">
            <a:avLst/>
          </a:prstGeom>
          <a:solidFill>
            <a:srgbClr val="0B7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 y="2949575"/>
            <a:ext cx="7772400" cy="1470025"/>
          </a:xfrm>
        </p:spPr>
        <p:txBody>
          <a:bodyPr anchor="b"/>
          <a:lstStyle>
            <a:lvl1pPr algn="l">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 y="4419600"/>
            <a:ext cx="7772400" cy="6858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400" y="4724400"/>
            <a:ext cx="2305050" cy="1954682"/>
          </a:xfrm>
          <a:prstGeom prst="rect">
            <a:avLst/>
          </a:prstGeom>
        </p:spPr>
      </p:pic>
    </p:spTree>
    <p:extLst>
      <p:ext uri="{BB962C8B-B14F-4D97-AF65-F5344CB8AC3E}">
        <p14:creationId xmlns:p14="http://schemas.microsoft.com/office/powerpoint/2010/main" val="2370691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E499218-EE82-4CD4-97B2-9B1378F47FDC}" type="datetimeFigureOut">
              <a:rPr lang="en-US" smtClean="0"/>
              <a:pPr>
                <a:defRPr/>
              </a:pPr>
              <a:t>8/19/2021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8D0120-0678-4299-8E4D-4A7DA707A905}" type="slidenum">
              <a:rPr lang="en-US" smtClean="0"/>
              <a:pPr>
                <a:defRPr/>
              </a:pPr>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6280" y="6161471"/>
            <a:ext cx="731520" cy="620329"/>
          </a:xfrm>
          <a:prstGeom prst="rect">
            <a:avLst/>
          </a:prstGeom>
        </p:spPr>
      </p:pic>
    </p:spTree>
    <p:extLst>
      <p:ext uri="{BB962C8B-B14F-4D97-AF65-F5344CB8AC3E}">
        <p14:creationId xmlns:p14="http://schemas.microsoft.com/office/powerpoint/2010/main" val="3819261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BCF9FC8B-22D6-4D02-851F-8CAE27F15BC1}" type="datetimeFigureOut">
              <a:rPr lang="en-US" smtClean="0"/>
              <a:pPr>
                <a:defRPr/>
              </a:pPr>
              <a:t>8/19/2021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32FC75-7273-4068-A512-D494A6109A12}" type="slidenum">
              <a:rPr lang="en-US" smtClean="0"/>
              <a:pPr>
                <a:defRPr/>
              </a:pPr>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6280" y="6161471"/>
            <a:ext cx="731520" cy="620329"/>
          </a:xfrm>
          <a:prstGeom prst="rect">
            <a:avLst/>
          </a:prstGeom>
        </p:spPr>
      </p:pic>
    </p:spTree>
    <p:extLst>
      <p:ext uri="{BB962C8B-B14F-4D97-AF65-F5344CB8AC3E}">
        <p14:creationId xmlns:p14="http://schemas.microsoft.com/office/powerpoint/2010/main" val="2921514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Usage Language (Slide 2)">
    <p:spTree>
      <p:nvGrpSpPr>
        <p:cNvPr id="1" name=""/>
        <p:cNvGrpSpPr/>
        <p:nvPr/>
      </p:nvGrpSpPr>
      <p:grpSpPr>
        <a:xfrm>
          <a:off x="0" y="0"/>
          <a:ext cx="0" cy="0"/>
          <a:chOff x="0" y="0"/>
          <a:chExt cx="0" cy="0"/>
        </a:xfrm>
      </p:grpSpPr>
      <p:sp>
        <p:nvSpPr>
          <p:cNvPr id="6" name="Rectangle 5"/>
          <p:cNvSpPr/>
          <p:nvPr userDrawn="1"/>
        </p:nvSpPr>
        <p:spPr>
          <a:xfrm>
            <a:off x="0" y="5562601"/>
            <a:ext cx="91440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p:cNvSpPr txBox="1"/>
          <p:nvPr/>
        </p:nvSpPr>
        <p:spPr>
          <a:xfrm>
            <a:off x="2605661" y="5580288"/>
            <a:ext cx="3966150" cy="276999"/>
          </a:xfrm>
          <a:prstGeom prst="rect">
            <a:avLst/>
          </a:prstGeom>
          <a:noFill/>
        </p:spPr>
        <p:txBody>
          <a:bodyPr wrap="none" rtlCol="0">
            <a:spAutoFit/>
          </a:bodyPr>
          <a:lstStyle/>
          <a:p>
            <a:pPr algn="ctr"/>
            <a:r>
              <a:rPr lang="en-US" altLang="en-US" sz="1200" dirty="0" smtClean="0">
                <a:latin typeface="Yu Gothic" panose="020B0400000000000000" pitchFamily="34" charset="-128"/>
                <a:ea typeface="Yu Gothic" panose="020B0400000000000000" pitchFamily="34" charset="-128"/>
                <a:cs typeface="Segoe UI" panose="020B0502040204020203" pitchFamily="34" charset="0"/>
              </a:rPr>
              <a:t>Copyright © </a:t>
            </a:r>
            <a:r>
              <a:rPr lang="en-US" altLang="en-US" sz="1200" dirty="0" smtClean="0">
                <a:latin typeface="Yu Gothic" panose="020B0400000000000000" pitchFamily="34" charset="-128"/>
                <a:ea typeface="Yu Gothic" panose="020B0400000000000000" pitchFamily="34" charset="-128"/>
                <a:cs typeface="Segoe UI" panose="020B0502040204020203" pitchFamily="34" charset="0"/>
              </a:rPr>
              <a:t>2016 </a:t>
            </a:r>
            <a:r>
              <a:rPr lang="en-US" altLang="en-US" sz="1200" dirty="0" smtClean="0">
                <a:latin typeface="Yu Gothic" panose="020B0400000000000000" pitchFamily="34" charset="-128"/>
                <a:ea typeface="Yu Gothic" panose="020B0400000000000000" pitchFamily="34" charset="-128"/>
                <a:cs typeface="Segoe UI" panose="020B0502040204020203" pitchFamily="34" charset="0"/>
              </a:rPr>
              <a:t>Applied Building Technology Group</a:t>
            </a:r>
          </a:p>
        </p:txBody>
      </p:sp>
      <p:sp>
        <p:nvSpPr>
          <p:cNvPr id="10" name="Rectangle 9"/>
          <p:cNvSpPr/>
          <p:nvPr/>
        </p:nvSpPr>
        <p:spPr>
          <a:xfrm>
            <a:off x="1042341" y="1066800"/>
            <a:ext cx="7010032" cy="3145460"/>
          </a:xfrm>
          <a:prstGeom prst="rect">
            <a:avLst/>
          </a:prstGeom>
          <a:ln w="19050">
            <a:noFill/>
          </a:ln>
        </p:spPr>
        <p:style>
          <a:lnRef idx="2">
            <a:schemeClr val="dk1"/>
          </a:lnRef>
          <a:fillRef idx="1">
            <a:schemeClr val="lt1"/>
          </a:fillRef>
          <a:effectRef idx="0">
            <a:schemeClr val="dk1"/>
          </a:effectRef>
          <a:fontRef idx="minor">
            <a:schemeClr val="dk1"/>
          </a:fontRef>
        </p:style>
        <p:txBody>
          <a:bodyPr lIns="91440" tIns="182880" rIns="182880" bIns="91440" rtlCol="0" anchor="ctr"/>
          <a:lstStyle/>
          <a:p>
            <a:pPr marL="57149" indent="0" algn="l">
              <a:buNone/>
            </a:pPr>
            <a:r>
              <a:rPr lang="en-US" sz="1350" u="sng" dirty="0" smtClean="0">
                <a:latin typeface="Yu Gothic" panose="020B0400000000000000" pitchFamily="34" charset="-128"/>
                <a:ea typeface="Yu Gothic" panose="020B0400000000000000" pitchFamily="34" charset="-128"/>
                <a:hlinkClick r:id="rId2"/>
              </a:rPr>
              <a:t>Applied Building Technology Group (ABTG)</a:t>
            </a:r>
            <a:r>
              <a:rPr lang="en-US" sz="1350" dirty="0" smtClean="0">
                <a:latin typeface="Yu Gothic" panose="020B0400000000000000" pitchFamily="34" charset="-128"/>
                <a:ea typeface="Yu Gothic" panose="020B0400000000000000" pitchFamily="34" charset="-128"/>
              </a:rPr>
              <a:t> is committed to using sound science </a:t>
            </a:r>
            <a:br>
              <a:rPr lang="en-US" sz="1350" dirty="0" smtClean="0">
                <a:latin typeface="Yu Gothic" panose="020B0400000000000000" pitchFamily="34" charset="-128"/>
                <a:ea typeface="Yu Gothic" panose="020B0400000000000000" pitchFamily="34" charset="-128"/>
              </a:rPr>
            </a:br>
            <a:r>
              <a:rPr lang="en-US" sz="1350" dirty="0" smtClean="0">
                <a:latin typeface="Yu Gothic" panose="020B0400000000000000" pitchFamily="34" charset="-128"/>
                <a:ea typeface="Yu Gothic" panose="020B0400000000000000" pitchFamily="34" charset="-128"/>
              </a:rPr>
              <a:t>and generally accepted engineering practice to develop research supporting the </a:t>
            </a:r>
            <a:br>
              <a:rPr lang="en-US" sz="1350" dirty="0" smtClean="0">
                <a:latin typeface="Yu Gothic" panose="020B0400000000000000" pitchFamily="34" charset="-128"/>
                <a:ea typeface="Yu Gothic" panose="020B0400000000000000" pitchFamily="34" charset="-128"/>
              </a:rPr>
            </a:br>
            <a:r>
              <a:rPr lang="en-US" sz="1350" dirty="0" smtClean="0">
                <a:latin typeface="Yu Gothic" panose="020B0400000000000000" pitchFamily="34" charset="-128"/>
                <a:ea typeface="Yu Gothic" panose="020B0400000000000000" pitchFamily="34" charset="-128"/>
              </a:rPr>
              <a:t>reliable design and installation of foam sheathing. ABTG’s educational program work with respect to foam sheathing is supported by the </a:t>
            </a:r>
            <a:r>
              <a:rPr lang="en-US" sz="1350" u="sng" dirty="0" smtClean="0">
                <a:latin typeface="Yu Gothic" panose="020B0400000000000000" pitchFamily="34" charset="-128"/>
                <a:ea typeface="Yu Gothic" panose="020B0400000000000000" pitchFamily="34" charset="-128"/>
                <a:hlinkClick r:id="rId3"/>
              </a:rPr>
              <a:t>Foam Sheathing Committee (FSC)</a:t>
            </a:r>
            <a:r>
              <a:rPr lang="en-US" sz="1350" dirty="0" smtClean="0">
                <a:latin typeface="Yu Gothic" panose="020B0400000000000000" pitchFamily="34" charset="-128"/>
                <a:ea typeface="Yu Gothic" panose="020B0400000000000000" pitchFamily="34" charset="-128"/>
              </a:rPr>
              <a:t> of the </a:t>
            </a:r>
            <a:r>
              <a:rPr lang="en-US" sz="1350" u="sng" dirty="0" smtClean="0">
                <a:latin typeface="Yu Gothic" panose="020B0400000000000000" pitchFamily="34" charset="-128"/>
                <a:ea typeface="Yu Gothic" panose="020B0400000000000000" pitchFamily="34" charset="-128"/>
                <a:hlinkClick r:id="rId4"/>
              </a:rPr>
              <a:t>American Chemistry Council.</a:t>
            </a:r>
            <a:r>
              <a:rPr lang="en-US" sz="1350" u="sng" dirty="0" smtClean="0">
                <a:latin typeface="Yu Gothic" panose="020B0400000000000000" pitchFamily="34" charset="-128"/>
                <a:ea typeface="Yu Gothic" panose="020B0400000000000000" pitchFamily="34" charset="-128"/>
              </a:rPr>
              <a:t> </a:t>
            </a:r>
          </a:p>
          <a:p>
            <a:pPr marL="57149" indent="0" algn="l">
              <a:buNone/>
            </a:pPr>
            <a:endParaRPr lang="en-US" sz="1350" dirty="0" smtClean="0">
              <a:latin typeface="Yu Gothic" panose="020B0400000000000000" pitchFamily="34" charset="-128"/>
              <a:ea typeface="Yu Gothic" panose="020B0400000000000000" pitchFamily="34" charset="-128"/>
            </a:endParaRPr>
          </a:p>
          <a:p>
            <a:pPr marL="57149" indent="0" algn="l">
              <a:buNone/>
            </a:pPr>
            <a:r>
              <a:rPr lang="en-US" sz="1350" dirty="0" smtClean="0">
                <a:latin typeface="Yu Gothic" panose="020B0400000000000000" pitchFamily="34" charset="-128"/>
                <a:ea typeface="Yu Gothic" panose="020B0400000000000000" pitchFamily="34" charset="-128"/>
              </a:rPr>
              <a:t>ABTG</a:t>
            </a:r>
            <a:r>
              <a:rPr lang="x-none" sz="1350" dirty="0" smtClean="0">
                <a:latin typeface="Yu Gothic" panose="020B0400000000000000" pitchFamily="34" charset="-128"/>
                <a:ea typeface="Yu Gothic" panose="020B0400000000000000" pitchFamily="34" charset="-128"/>
              </a:rPr>
              <a:t> is a </a:t>
            </a:r>
            <a:r>
              <a:rPr lang="x-none" sz="1350" u="sng" dirty="0" smtClean="0">
                <a:latin typeface="Yu Gothic" panose="020B0400000000000000" pitchFamily="34" charset="-128"/>
                <a:ea typeface="Yu Gothic" panose="020B0400000000000000" pitchFamily="34" charset="-128"/>
                <a:hlinkClick r:id="rId2"/>
              </a:rPr>
              <a:t>professional engineering </a:t>
            </a:r>
            <a:r>
              <a:rPr lang="en-US" sz="1350" u="sng" dirty="0" smtClean="0">
                <a:latin typeface="Yu Gothic" panose="020B0400000000000000" pitchFamily="34" charset="-128"/>
                <a:ea typeface="Yu Gothic" panose="020B0400000000000000" pitchFamily="34" charset="-128"/>
                <a:hlinkClick r:id="rId2"/>
              </a:rPr>
              <a:t>firm</a:t>
            </a:r>
            <a:r>
              <a:rPr lang="en-US" sz="1350" u="none" dirty="0" smtClean="0">
                <a:latin typeface="Yu Gothic" panose="020B0400000000000000" pitchFamily="34" charset="-128"/>
                <a:ea typeface="Yu Gothic" panose="020B0400000000000000" pitchFamily="34" charset="-128"/>
              </a:rPr>
              <a:t>, </a:t>
            </a:r>
            <a:r>
              <a:rPr lang="en-US" sz="1350" dirty="0" smtClean="0">
                <a:latin typeface="Yu Gothic" panose="020B0400000000000000" pitchFamily="34" charset="-128"/>
                <a:ea typeface="Yu Gothic" panose="020B0400000000000000" pitchFamily="34" charset="-128"/>
              </a:rPr>
              <a:t>an </a:t>
            </a:r>
            <a:r>
              <a:rPr lang="en-US" sz="1350" dirty="0" smtClean="0">
                <a:latin typeface="Yu Gothic" panose="020B0400000000000000" pitchFamily="34" charset="-128"/>
                <a:ea typeface="Yu Gothic" panose="020B0400000000000000" pitchFamily="34" charset="-128"/>
                <a:hlinkClick r:id="rId5"/>
              </a:rPr>
              <a:t>approved source</a:t>
            </a:r>
            <a:r>
              <a:rPr lang="en-US" sz="1350" dirty="0" smtClean="0">
                <a:latin typeface="Yu Gothic" panose="020B0400000000000000" pitchFamily="34" charset="-128"/>
                <a:ea typeface="Yu Gothic" panose="020B0400000000000000" pitchFamily="34" charset="-128"/>
              </a:rPr>
              <a:t> as defined in </a:t>
            </a:r>
            <a:r>
              <a:rPr lang="en-US" sz="1350" dirty="0" smtClean="0">
                <a:latin typeface="Yu Gothic" panose="020B0400000000000000" pitchFamily="34" charset="-128"/>
                <a:ea typeface="Yu Gothic" panose="020B0400000000000000" pitchFamily="34" charset="-128"/>
                <a:hlinkClick r:id="rId6"/>
              </a:rPr>
              <a:t>Chapter 2</a:t>
            </a:r>
            <a:r>
              <a:rPr lang="en-US" sz="1350" dirty="0" smtClean="0">
                <a:latin typeface="Yu Gothic" panose="020B0400000000000000" pitchFamily="34" charset="-128"/>
                <a:ea typeface="Yu Gothic" panose="020B0400000000000000" pitchFamily="34" charset="-128"/>
              </a:rPr>
              <a:t> </a:t>
            </a:r>
            <a:br>
              <a:rPr lang="en-US" sz="1350" dirty="0" smtClean="0">
                <a:latin typeface="Yu Gothic" panose="020B0400000000000000" pitchFamily="34" charset="-128"/>
                <a:ea typeface="Yu Gothic" panose="020B0400000000000000" pitchFamily="34" charset="-128"/>
              </a:rPr>
            </a:br>
            <a:r>
              <a:rPr lang="en-US" sz="1350" dirty="0" smtClean="0">
                <a:latin typeface="Yu Gothic" panose="020B0400000000000000" pitchFamily="34" charset="-128"/>
                <a:ea typeface="Yu Gothic" panose="020B0400000000000000" pitchFamily="34" charset="-128"/>
              </a:rPr>
              <a:t>and </a:t>
            </a:r>
            <a:r>
              <a:rPr lang="en-US" sz="1350" dirty="0" smtClean="0">
                <a:latin typeface="Yu Gothic" panose="020B0400000000000000" pitchFamily="34" charset="-128"/>
                <a:ea typeface="Yu Gothic" panose="020B0400000000000000" pitchFamily="34" charset="-128"/>
                <a:hlinkClick r:id="rId7"/>
              </a:rPr>
              <a:t>independent</a:t>
            </a:r>
            <a:r>
              <a:rPr lang="en-US" sz="1350" dirty="0" smtClean="0">
                <a:latin typeface="Yu Gothic" panose="020B0400000000000000" pitchFamily="34" charset="-128"/>
                <a:ea typeface="Yu Gothic" panose="020B0400000000000000" pitchFamily="34" charset="-128"/>
              </a:rPr>
              <a:t> as defined in </a:t>
            </a:r>
            <a:r>
              <a:rPr lang="en-US" sz="1350" dirty="0" smtClean="0">
                <a:latin typeface="Yu Gothic" panose="020B0400000000000000" pitchFamily="34" charset="-128"/>
                <a:ea typeface="Yu Gothic" panose="020B0400000000000000" pitchFamily="34" charset="-128"/>
                <a:hlinkClick r:id="rId8"/>
              </a:rPr>
              <a:t>Chapter 17</a:t>
            </a:r>
            <a:r>
              <a:rPr lang="en-US" sz="1350" dirty="0" smtClean="0">
                <a:latin typeface="Yu Gothic" panose="020B0400000000000000" pitchFamily="34" charset="-128"/>
                <a:ea typeface="Yu Gothic" panose="020B0400000000000000" pitchFamily="34" charset="-128"/>
              </a:rPr>
              <a:t> of the IBC.</a:t>
            </a:r>
          </a:p>
          <a:p>
            <a:pPr marL="57149" indent="0" algn="l">
              <a:buNone/>
            </a:pPr>
            <a:endParaRPr lang="en-US" sz="1350" dirty="0" smtClean="0">
              <a:latin typeface="Yu Gothic" panose="020B0400000000000000" pitchFamily="34" charset="-128"/>
              <a:ea typeface="Yu Gothic" panose="020B0400000000000000" pitchFamily="34" charset="-128"/>
            </a:endParaRPr>
          </a:p>
          <a:p>
            <a:pPr marL="57149" indent="0" algn="l">
              <a:lnSpc>
                <a:spcPct val="110000"/>
              </a:lnSpc>
              <a:buNone/>
            </a:pPr>
            <a:r>
              <a:rPr lang="en-US" sz="1050" b="1" kern="1200" dirty="0" smtClean="0">
                <a:solidFill>
                  <a:schemeClr val="dk1"/>
                </a:solidFill>
                <a:effectLst/>
                <a:latin typeface="Yu Gothic" panose="020B0400000000000000" pitchFamily="34" charset="-128"/>
                <a:ea typeface="Yu Gothic" panose="020B0400000000000000" pitchFamily="34" charset="-128"/>
                <a:cs typeface="+mn-cs"/>
              </a:rPr>
              <a:t>DISCLAIMER</a:t>
            </a:r>
            <a:r>
              <a:rPr lang="en-US" sz="1050" kern="1200" dirty="0" smtClean="0">
                <a:solidFill>
                  <a:schemeClr val="dk1"/>
                </a:solidFill>
                <a:effectLst/>
                <a:latin typeface="Yu Gothic" panose="020B0400000000000000" pitchFamily="34" charset="-128"/>
                <a:ea typeface="Yu Gothic" panose="020B0400000000000000" pitchFamily="34" charset="-128"/>
                <a:cs typeface="+mn-cs"/>
              </a:rPr>
              <a:t>: While reasonable effort has been made to ensure the accuracy of the information presented, the actual design, suitability and use of this information for any particular application is the responsibility of the user. Where used in the design of buildings, the design, suitability and use of this information for any particular building is the responsibility of the Owner or the Owner’s authorized agent.</a:t>
            </a:r>
            <a:endParaRPr lang="en-US" sz="1350" dirty="0" smtClean="0">
              <a:latin typeface="Yu Gothic" panose="020B0400000000000000" pitchFamily="34" charset="-128"/>
              <a:ea typeface="Yu Gothic" panose="020B0400000000000000" pitchFamily="34" charset="-128"/>
            </a:endParaRPr>
          </a:p>
          <a:p>
            <a:pPr marL="57149" indent="0" algn="ctr">
              <a:buNone/>
            </a:pPr>
            <a:endParaRPr lang="en-US" sz="1350" dirty="0" smtClean="0">
              <a:latin typeface="Yu Gothic" panose="020B0400000000000000" pitchFamily="34" charset="-128"/>
              <a:ea typeface="Yu Gothic" panose="020B0400000000000000" pitchFamily="34" charset="-128"/>
            </a:endParaRPr>
          </a:p>
        </p:txBody>
      </p:sp>
      <p:pic>
        <p:nvPicPr>
          <p:cNvPr id="12"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727063" y="4500919"/>
            <a:ext cx="2373284" cy="47798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042342" y="4327120"/>
            <a:ext cx="4464786" cy="715581"/>
          </a:xfrm>
          <a:prstGeom prst="rect">
            <a:avLst/>
          </a:prstGeom>
          <a:noFill/>
        </p:spPr>
        <p:txBody>
          <a:bodyPr wrap="square" rtlCol="0">
            <a:spAutoFit/>
          </a:bodyPr>
          <a:lstStyle/>
          <a:p>
            <a:pPr marL="57149" indent="0" algn="just">
              <a:buNone/>
            </a:pPr>
            <a:r>
              <a:rPr lang="en-US" sz="1350" b="0" dirty="0" smtClean="0">
                <a:latin typeface="Yu Gothic Medium" panose="020B0500000000000000" pitchFamily="34" charset="-128"/>
                <a:ea typeface="Yu Gothic Medium" panose="020B0500000000000000" pitchFamily="34" charset="-128"/>
              </a:rPr>
              <a:t>Foam sheathing research reports, code compliance documents, educational programs and best practices can be found at </a:t>
            </a:r>
            <a:r>
              <a:rPr lang="en-US" sz="1350" b="0" u="sng" dirty="0" smtClean="0">
                <a:latin typeface="Yu Gothic Medium" panose="020B0500000000000000" pitchFamily="34" charset="-128"/>
                <a:ea typeface="Yu Gothic Medium" panose="020B0500000000000000" pitchFamily="34" charset="-128"/>
                <a:hlinkClick r:id="rId10"/>
              </a:rPr>
              <a:t>www.continuousinsulation.org</a:t>
            </a:r>
            <a:r>
              <a:rPr lang="en-US" sz="1350" b="0" dirty="0" smtClean="0">
                <a:latin typeface="Yu Gothic Medium" panose="020B0500000000000000" pitchFamily="34" charset="-128"/>
                <a:ea typeface="Yu Gothic Medium" panose="020B0500000000000000" pitchFamily="34" charset="-128"/>
              </a:rPr>
              <a:t>. </a:t>
            </a:r>
          </a:p>
        </p:txBody>
      </p:sp>
      <p:cxnSp>
        <p:nvCxnSpPr>
          <p:cNvPr id="14" name="Straight Connector 13"/>
          <p:cNvCxnSpPr/>
          <p:nvPr/>
        </p:nvCxnSpPr>
        <p:spPr>
          <a:xfrm>
            <a:off x="1125100" y="4133762"/>
            <a:ext cx="6927273" cy="0"/>
          </a:xfrm>
          <a:prstGeom prst="line">
            <a:avLst/>
          </a:prstGeom>
        </p:spPr>
        <p:style>
          <a:lnRef idx="1">
            <a:schemeClr val="dk1"/>
          </a:lnRef>
          <a:fillRef idx="0">
            <a:schemeClr val="dk1"/>
          </a:fillRef>
          <a:effectRef idx="0">
            <a:schemeClr val="dk1"/>
          </a:effectRef>
          <a:fontRef idx="minor">
            <a:schemeClr val="tx1"/>
          </a:fontRef>
        </p:style>
      </p:cxnSp>
      <p:sp>
        <p:nvSpPr>
          <p:cNvPr id="2" name="Rectangle 1"/>
          <p:cNvSpPr/>
          <p:nvPr userDrawn="1"/>
        </p:nvSpPr>
        <p:spPr>
          <a:xfrm>
            <a:off x="941304" y="990600"/>
            <a:ext cx="7288296" cy="44010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21903673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10694E0-4A33-42AB-8345-B83ED0050688}" type="datetimeFigureOut">
              <a:rPr lang="en-US" smtClean="0"/>
              <a:pPr>
                <a:defRPr/>
              </a:pPr>
              <a:t>8/19/2021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65A66E-9669-45AC-9048-E29956A10221}" type="slidenum">
              <a:rPr lang="en-US" smtClean="0"/>
              <a:pPr>
                <a:defRPr/>
              </a:pPr>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6280" y="6161471"/>
            <a:ext cx="731520" cy="620329"/>
          </a:xfrm>
          <a:prstGeom prst="rect">
            <a:avLst/>
          </a:prstGeom>
        </p:spPr>
      </p:pic>
    </p:spTree>
    <p:extLst>
      <p:ext uri="{BB962C8B-B14F-4D97-AF65-F5344CB8AC3E}">
        <p14:creationId xmlns:p14="http://schemas.microsoft.com/office/powerpoint/2010/main" val="3995981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1663133-C699-4C6A-8A8F-B54C7C8BF9FB}" type="datetimeFigureOut">
              <a:rPr lang="en-US" smtClean="0"/>
              <a:pPr>
                <a:defRPr/>
              </a:pPr>
              <a:t>8/19/2021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409353-8426-461C-B1B3-85B19BD82198}" type="slidenum">
              <a:rPr lang="en-US" smtClean="0"/>
              <a:pPr>
                <a:defRPr/>
              </a:pPr>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6280" y="6161471"/>
            <a:ext cx="731520" cy="620329"/>
          </a:xfrm>
          <a:prstGeom prst="rect">
            <a:avLst/>
          </a:prstGeom>
        </p:spPr>
      </p:pic>
    </p:spTree>
    <p:extLst>
      <p:ext uri="{BB962C8B-B14F-4D97-AF65-F5344CB8AC3E}">
        <p14:creationId xmlns:p14="http://schemas.microsoft.com/office/powerpoint/2010/main" val="2093081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AD5CD14-F37E-4550-B492-583E2424B096}" type="datetimeFigureOut">
              <a:rPr lang="en-US" smtClean="0"/>
              <a:pPr>
                <a:defRPr/>
              </a:pPr>
              <a:t>8/19/2021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7107248-F992-4578-8EAA-1239573FA9BE}" type="slidenum">
              <a:rPr lang="en-US" smtClean="0"/>
              <a:pPr>
                <a:defRPr/>
              </a:pPr>
              <a:t>‹#›</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6280" y="6161471"/>
            <a:ext cx="731520" cy="620329"/>
          </a:xfrm>
          <a:prstGeom prst="rect">
            <a:avLst/>
          </a:prstGeom>
        </p:spPr>
      </p:pic>
    </p:spTree>
    <p:extLst>
      <p:ext uri="{BB962C8B-B14F-4D97-AF65-F5344CB8AC3E}">
        <p14:creationId xmlns:p14="http://schemas.microsoft.com/office/powerpoint/2010/main" val="2284648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50E85D7-DBBD-4BDD-BC5A-79EDC4A6DB58}" type="datetimeFigureOut">
              <a:rPr lang="en-US" smtClean="0"/>
              <a:pPr>
                <a:defRPr/>
              </a:pPr>
              <a:t>8/19/2021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8BD671A9-B666-4DF3-AE24-9613A02E1CCF}" type="slidenum">
              <a:rPr lang="en-US" smtClean="0"/>
              <a:pPr>
                <a:defRPr/>
              </a:pPr>
              <a:t>‹#›</a:t>
            </a:fld>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6280" y="6161471"/>
            <a:ext cx="731520" cy="620329"/>
          </a:xfrm>
          <a:prstGeom prst="rect">
            <a:avLst/>
          </a:prstGeom>
        </p:spPr>
      </p:pic>
    </p:spTree>
    <p:extLst>
      <p:ext uri="{BB962C8B-B14F-4D97-AF65-F5344CB8AC3E}">
        <p14:creationId xmlns:p14="http://schemas.microsoft.com/office/powerpoint/2010/main" val="3692527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13DE25D-53A8-4934-A9B3-8D69FA47930C}" type="datetimeFigureOut">
              <a:rPr lang="en-US" smtClean="0"/>
              <a:pPr>
                <a:defRPr/>
              </a:pPr>
              <a:t>8/19/2021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A3F6F2A-CDF5-43CB-98CB-2672648CBF09}" type="slidenum">
              <a:rPr lang="en-US" smtClean="0"/>
              <a:pPr>
                <a:defRPr/>
              </a:pPr>
              <a:t>‹#›</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6280" y="6161471"/>
            <a:ext cx="731520" cy="620329"/>
          </a:xfrm>
          <a:prstGeom prst="rect">
            <a:avLst/>
          </a:prstGeom>
        </p:spPr>
      </p:pic>
    </p:spTree>
    <p:extLst>
      <p:ext uri="{BB962C8B-B14F-4D97-AF65-F5344CB8AC3E}">
        <p14:creationId xmlns:p14="http://schemas.microsoft.com/office/powerpoint/2010/main" val="2349238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234D48B-D180-45D5-BA15-90BDAF1C92AC}" type="datetimeFigureOut">
              <a:rPr lang="en-US" smtClean="0"/>
              <a:pPr>
                <a:defRPr/>
              </a:pPr>
              <a:t>8/19/2021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92896CC0-F374-4F3A-8480-F39190351AD4}" type="slidenum">
              <a:rPr lang="en-US" smtClean="0"/>
              <a:pPr>
                <a:defRPr/>
              </a:pPr>
              <a:t>‹#›</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6280" y="6161471"/>
            <a:ext cx="731520" cy="620329"/>
          </a:xfrm>
          <a:prstGeom prst="rect">
            <a:avLst/>
          </a:prstGeom>
        </p:spPr>
      </p:pic>
    </p:spTree>
    <p:extLst>
      <p:ext uri="{BB962C8B-B14F-4D97-AF65-F5344CB8AC3E}">
        <p14:creationId xmlns:p14="http://schemas.microsoft.com/office/powerpoint/2010/main" val="3753700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A350B04-705B-4FDD-BEDB-184F2E94128C}" type="datetimeFigureOut">
              <a:rPr lang="en-US" smtClean="0"/>
              <a:pPr>
                <a:defRPr/>
              </a:pPr>
              <a:t>8/19/2021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13EFEC8-F864-4879-836E-E4361231A91E}" type="slidenum">
              <a:rPr lang="en-US" smtClean="0"/>
              <a:pPr>
                <a:defRPr/>
              </a:pPr>
              <a:t>‹#›</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6280" y="6161471"/>
            <a:ext cx="731520" cy="620329"/>
          </a:xfrm>
          <a:prstGeom prst="rect">
            <a:avLst/>
          </a:prstGeom>
        </p:spPr>
      </p:pic>
    </p:spTree>
    <p:extLst>
      <p:ext uri="{BB962C8B-B14F-4D97-AF65-F5344CB8AC3E}">
        <p14:creationId xmlns:p14="http://schemas.microsoft.com/office/powerpoint/2010/main" val="769860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3097D1F-836C-4EE3-B3A5-1D16830AF0CF}" type="datetimeFigureOut">
              <a:rPr lang="en-US" smtClean="0"/>
              <a:pPr>
                <a:defRPr/>
              </a:pPr>
              <a:t>8/19/2021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051F232-8439-46CB-8418-8C1DB32BC1A1}" type="slidenum">
              <a:rPr lang="en-US" smtClean="0"/>
              <a:pPr>
                <a:defRPr/>
              </a:pPr>
              <a:t>‹#›</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6280" y="6161471"/>
            <a:ext cx="731520" cy="620329"/>
          </a:xfrm>
          <a:prstGeom prst="rect">
            <a:avLst/>
          </a:prstGeom>
        </p:spPr>
      </p:pic>
    </p:spTree>
    <p:extLst>
      <p:ext uri="{BB962C8B-B14F-4D97-AF65-F5344CB8AC3E}">
        <p14:creationId xmlns:p14="http://schemas.microsoft.com/office/powerpoint/2010/main" val="4046025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1371600"/>
          </a:xfrm>
          <a:prstGeom prst="rect">
            <a:avLst/>
          </a:prstGeom>
          <a:solidFill>
            <a:srgbClr val="0B7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6" name="Title Placeholder 1"/>
          <p:cNvSpPr>
            <a:spLocks noGrp="1"/>
          </p:cNvSpPr>
          <p:nvPr>
            <p:ph type="title"/>
          </p:nvPr>
        </p:nvSpPr>
        <p:spPr bwMode="auto">
          <a:xfrm>
            <a:off x="4572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6" name="Slide Number Placeholder 5"/>
          <p:cNvSpPr>
            <a:spLocks noGrp="1"/>
          </p:cNvSpPr>
          <p:nvPr>
            <p:ph type="sldNum" sz="quarter" idx="4"/>
          </p:nvPr>
        </p:nvSpPr>
        <p:spPr>
          <a:xfrm>
            <a:off x="0" y="6492875"/>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60B7540-85CB-4F1F-9272-8C5A18EA9725}" type="slidenum">
              <a:rPr lang="en-US" smtClean="0"/>
              <a:pPr>
                <a:defRPr/>
              </a:pPr>
              <a:t>‹#›</a:t>
            </a:fld>
            <a:endParaRPr lang="en-US"/>
          </a:p>
        </p:txBody>
      </p:sp>
    </p:spTree>
    <p:extLst>
      <p:ext uri="{BB962C8B-B14F-4D97-AF65-F5344CB8AC3E}">
        <p14:creationId xmlns:p14="http://schemas.microsoft.com/office/powerpoint/2010/main" val="177161822"/>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txStyles>
    <p:titleStyle>
      <a:lvl1pPr algn="l" rtl="0" eaLnBrk="1" fontAlgn="base" hangingPunct="1">
        <a:spcBef>
          <a:spcPct val="0"/>
        </a:spcBef>
        <a:spcAft>
          <a:spcPct val="0"/>
        </a:spcAft>
        <a:defRPr sz="4400" kern="1200">
          <a:solidFill>
            <a:schemeClr val="bg1"/>
          </a:solidFill>
          <a:latin typeface="+mj-lt"/>
          <a:ea typeface="+mj-ea"/>
          <a:cs typeface="+mj-cs"/>
        </a:defRPr>
      </a:lvl1pPr>
      <a:lvl2pPr algn="l" rtl="0" eaLnBrk="1" fontAlgn="base" hangingPunct="1">
        <a:spcBef>
          <a:spcPct val="0"/>
        </a:spcBef>
        <a:spcAft>
          <a:spcPct val="0"/>
        </a:spcAft>
        <a:defRPr sz="4400">
          <a:solidFill>
            <a:schemeClr val="bg1"/>
          </a:solidFill>
          <a:latin typeface="Calibri" pitchFamily="34" charset="0"/>
        </a:defRPr>
      </a:lvl2pPr>
      <a:lvl3pPr algn="l" rtl="0" eaLnBrk="1" fontAlgn="base" hangingPunct="1">
        <a:spcBef>
          <a:spcPct val="0"/>
        </a:spcBef>
        <a:spcAft>
          <a:spcPct val="0"/>
        </a:spcAft>
        <a:defRPr sz="4400">
          <a:solidFill>
            <a:schemeClr val="bg1"/>
          </a:solidFill>
          <a:latin typeface="Calibri" pitchFamily="34" charset="0"/>
        </a:defRPr>
      </a:lvl3pPr>
      <a:lvl4pPr algn="l" rtl="0" eaLnBrk="1" fontAlgn="base" hangingPunct="1">
        <a:spcBef>
          <a:spcPct val="0"/>
        </a:spcBef>
        <a:spcAft>
          <a:spcPct val="0"/>
        </a:spcAft>
        <a:defRPr sz="4400">
          <a:solidFill>
            <a:schemeClr val="bg1"/>
          </a:solidFill>
          <a:latin typeface="Calibri" pitchFamily="34" charset="0"/>
        </a:defRPr>
      </a:lvl4pPr>
      <a:lvl5pPr algn="l" rtl="0" eaLnBrk="1" fontAlgn="base" hangingPunct="1">
        <a:spcBef>
          <a:spcPct val="0"/>
        </a:spcBef>
        <a:spcAft>
          <a:spcPct val="0"/>
        </a:spcAft>
        <a:defRPr sz="4400">
          <a:solidFill>
            <a:schemeClr val="bg1"/>
          </a:solidFill>
          <a:latin typeface="Calibri" pitchFamily="34" charset="0"/>
        </a:defRPr>
      </a:lvl5pPr>
      <a:lvl6pPr marL="457200" algn="l" rtl="0" eaLnBrk="1" fontAlgn="base" hangingPunct="1">
        <a:spcBef>
          <a:spcPct val="0"/>
        </a:spcBef>
        <a:spcAft>
          <a:spcPct val="0"/>
        </a:spcAft>
        <a:defRPr sz="4400">
          <a:solidFill>
            <a:schemeClr val="bg1"/>
          </a:solidFill>
          <a:latin typeface="Calibri" pitchFamily="34" charset="0"/>
        </a:defRPr>
      </a:lvl6pPr>
      <a:lvl7pPr marL="914400" algn="l" rtl="0" eaLnBrk="1" fontAlgn="base" hangingPunct="1">
        <a:spcBef>
          <a:spcPct val="0"/>
        </a:spcBef>
        <a:spcAft>
          <a:spcPct val="0"/>
        </a:spcAft>
        <a:defRPr sz="4400">
          <a:solidFill>
            <a:schemeClr val="bg1"/>
          </a:solidFill>
          <a:latin typeface="Calibri" pitchFamily="34" charset="0"/>
        </a:defRPr>
      </a:lvl7pPr>
      <a:lvl8pPr marL="1371600" algn="l" rtl="0" eaLnBrk="1" fontAlgn="base" hangingPunct="1">
        <a:spcBef>
          <a:spcPct val="0"/>
        </a:spcBef>
        <a:spcAft>
          <a:spcPct val="0"/>
        </a:spcAft>
        <a:defRPr sz="4400">
          <a:solidFill>
            <a:schemeClr val="bg1"/>
          </a:solidFill>
          <a:latin typeface="Calibri" pitchFamily="34" charset="0"/>
        </a:defRPr>
      </a:lvl8pPr>
      <a:lvl9pPr marL="1828800" algn="l" rtl="0" eaLnBrk="1" fontAlgn="base" hangingPunct="1">
        <a:spcBef>
          <a:spcPct val="0"/>
        </a:spcBef>
        <a:spcAft>
          <a:spcPct val="0"/>
        </a:spcAft>
        <a:defRPr sz="4400">
          <a:solidFill>
            <a:schemeClr val="bg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554CFA-9244-4D6F-81D5-94B9B71EB2A2}" type="datetimeFigureOut">
              <a:rPr lang="en-US" smtClean="0"/>
              <a:t>8/19/2021</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50A5DB-3DAA-4EDC-9125-F47E0F8A31CB}" type="slidenum">
              <a:rPr lang="en-US" smtClean="0"/>
              <a:t>‹#›</a:t>
            </a:fld>
            <a:endParaRPr lang="en-US"/>
          </a:p>
        </p:txBody>
      </p:sp>
    </p:spTree>
    <p:extLst>
      <p:ext uri="{BB962C8B-B14F-4D97-AF65-F5344CB8AC3E}">
        <p14:creationId xmlns:p14="http://schemas.microsoft.com/office/powerpoint/2010/main" val="3603516466"/>
      </p:ext>
    </p:extLst>
  </p:cSld>
  <p:clrMap bg1="lt1" tx1="dk1" bg2="lt2" tx2="dk2" accent1="accent1" accent2="accent2" accent3="accent3" accent4="accent4" accent5="accent5" accent6="accent6" hlink="hlink" folHlink="folHlink"/>
  <p:sldLayoutIdLst>
    <p:sldLayoutId id="21474841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package" Target="../embeddings/Microsoft_Word_Document.docx"/></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4.emf"/><Relationship Id="rId4" Type="http://schemas.openxmlformats.org/officeDocument/2006/relationships/package" Target="../embeddings/Microsoft_Word_Document1.docx"/></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hyperlink" Target="http://www.sbcindustry.com/sbca-standards-developmen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hyperlink" Target="http://www.drjcertification.org/products/foam-sheathing"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drjcertification.org/products/foam-sheathing" TargetMode="External"/><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appliedbuildingtech.com/fsc" TargetMode="Externa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13.xml"/><Relationship Id="rId7" Type="http://schemas.openxmlformats.org/officeDocument/2006/relationships/image" Target="../media/image60.em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1.bin"/><Relationship Id="rId5" Type="http://schemas.openxmlformats.org/officeDocument/2006/relationships/hyperlink" Target="http://www.appliedbuildingtech.com/fsc" TargetMode="Externa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buildingscience.com/documents/digests/bsd-139-deep-energy-retrofit" TargetMode="External"/><Relationship Id="rId4" Type="http://schemas.openxmlformats.org/officeDocument/2006/relationships/hyperlink" Target="http://www.greenbuildingadvisor.com/blogs/dept/musings/osb-airtigh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publicecodes.cyberregs.com/icod/irc/2012/icod_irc_2012_3_par210.htm?bu2=undefined"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5.jpeg"/><Relationship Id="rId5" Type="http://schemas.openxmlformats.org/officeDocument/2006/relationships/hyperlink" Target="http://publicecodes.cyberregs.com/icod/irc/2012/icod_irc_2012_3_par226.htm?bu2=undefined" TargetMode="External"/><Relationship Id="rId4" Type="http://schemas.openxmlformats.org/officeDocument/2006/relationships/hyperlink" Target="http://publicecodes.cyberregs.com/icod/irc/2012/icod_irc_2012_3_par211.htm?bu2=undefined"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drjengineering.org/ter/2013/may/1202-03/foam-plastic-insulating-sheathing-products-type-v-construction" TargetMode="External"/><Relationship Id="rId2" Type="http://schemas.openxmlformats.org/officeDocument/2006/relationships/hyperlink" Target="http://drjengineering.org/ter/2013/may/1202-04/foam-plastic-insulating-sheathing-products-type-i-ii-iii-or-iv-construction" TargetMode="Externa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hyperlink" Target="http://www.appliedbuildingtech.com/fsc" TargetMode="External"/><Relationship Id="rId4" Type="http://schemas.openxmlformats.org/officeDocument/2006/relationships/hyperlink" Target="http://drjengineering.org/ter/2013/may/1202-01/nfpa-285-tested-assemblies-using-foam-plastic-insulating-sheathing-products"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energycode.pnl.gov/EnergyCodeReq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hyperlink" Target="http://continuingeducation.construction.com/article.php?L=38&amp;C=1147&amp;P=3" TargetMode="Externa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image" Target="../media/image73.emf"/><Relationship Id="rId4" Type="http://schemas.openxmlformats.org/officeDocument/2006/relationships/package" Target="../embeddings/Microsoft_Excel_Worksheet.xlsx"/></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energycodes.gov/sites/default/files/documents/BECP_Buidling%20Energy%20Code%20Resource%20Guide%20Air%20Leakage%20Guide_Sept2011_v00_lores.pdf"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hyperlink" Target="http://www.drjcertification.org/content/3/foam-plastic-insulating-sheathing-used-air-barrier-material-air-barrier-assembly" TargetMode="Externa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www.huduser.gov/portal/publications/reports/Guide-Durability-by-Design.html" TargetMode="Externa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www.aresconsulting.biz/"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www.astm.org/Standards/C1289.htm" TargetMode="External"/><Relationship Id="rId2" Type="http://schemas.openxmlformats.org/officeDocument/2006/relationships/hyperlink" Target="http://www.astm.org/Standards/C578.htm" TargetMode="Externa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ctrTitle"/>
          </p:nvPr>
        </p:nvSpPr>
        <p:spPr/>
        <p:txBody>
          <a:bodyPr/>
          <a:lstStyle/>
          <a:p>
            <a:r>
              <a:rPr lang="en-US" altLang="en-US" sz="3600" dirty="0" smtClean="0"/>
              <a:t>STOP WARDROBE MALFUNCTIONS</a:t>
            </a:r>
            <a:r>
              <a:rPr lang="en-US" altLang="en-US" dirty="0" smtClean="0"/>
              <a:t/>
            </a:r>
            <a:br>
              <a:rPr lang="en-US" altLang="en-US" dirty="0" smtClean="0"/>
            </a:br>
            <a:r>
              <a:rPr lang="en-US" altLang="en-US" sz="3200" dirty="0" smtClean="0"/>
              <a:t>Don’t Eat Your Sweater: </a:t>
            </a:r>
            <a:br>
              <a:rPr lang="en-US" altLang="en-US" sz="3200" dirty="0" smtClean="0"/>
            </a:br>
            <a:r>
              <a:rPr lang="en-US" altLang="en-US" sz="3200" dirty="0" smtClean="0"/>
              <a:t>Continuous Insulation for Code-Compliant &amp; High Performance Walls</a:t>
            </a:r>
            <a:endParaRPr lang="en-US" altLang="en-US" sz="3200" dirty="0"/>
          </a:p>
        </p:txBody>
      </p:sp>
      <p:sp>
        <p:nvSpPr>
          <p:cNvPr id="4100" name="Subtitle 2"/>
          <p:cNvSpPr>
            <a:spLocks noGrp="1"/>
          </p:cNvSpPr>
          <p:nvPr>
            <p:ph type="subTitle" idx="1"/>
          </p:nvPr>
        </p:nvSpPr>
        <p:spPr/>
        <p:txBody>
          <a:bodyPr/>
          <a:lstStyle/>
          <a:p>
            <a:r>
              <a:rPr lang="en-US" altLang="en-US" dirty="0" smtClean="0"/>
              <a:t>Jay </a:t>
            </a:r>
            <a:r>
              <a:rPr lang="en-US" altLang="en-US" dirty="0" err="1" smtClean="0"/>
              <a:t>Crandell</a:t>
            </a:r>
            <a:r>
              <a:rPr lang="en-US" altLang="en-US" dirty="0" smtClean="0"/>
              <a:t>, PE</a:t>
            </a:r>
          </a:p>
        </p:txBody>
      </p:sp>
    </p:spTree>
    <p:extLst>
      <p:ext uri="{BB962C8B-B14F-4D97-AF65-F5344CB8AC3E}">
        <p14:creationId xmlns:p14="http://schemas.microsoft.com/office/powerpoint/2010/main" val="5890503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smtClean="0"/>
              <a:t>Possible Code-Compliant Uses of Foam Sheathing</a:t>
            </a:r>
            <a:endParaRPr lang="en-US" altLang="en-US" dirty="0" smtClean="0"/>
          </a:p>
        </p:txBody>
      </p:sp>
      <p:sp>
        <p:nvSpPr>
          <p:cNvPr id="54275" name="Content Placeholder 2"/>
          <p:cNvSpPr>
            <a:spLocks noGrp="1"/>
          </p:cNvSpPr>
          <p:nvPr>
            <p:ph idx="1"/>
          </p:nvPr>
        </p:nvSpPr>
        <p:spPr/>
        <p:txBody>
          <a:bodyPr/>
          <a:lstStyle/>
          <a:p>
            <a:r>
              <a:rPr lang="en-US" altLang="en-US" smtClean="0"/>
              <a:t>Continuous Thermal Insulation (CI)</a:t>
            </a:r>
          </a:p>
          <a:p>
            <a:r>
              <a:rPr lang="en-US" altLang="en-US" smtClean="0"/>
              <a:t>Water Resistive Barrier (WRB)</a:t>
            </a:r>
          </a:p>
          <a:p>
            <a:r>
              <a:rPr lang="en-US" altLang="en-US" smtClean="0"/>
              <a:t>Air Barrier (AB)</a:t>
            </a:r>
          </a:p>
          <a:p>
            <a:r>
              <a:rPr lang="en-US" altLang="en-US" smtClean="0"/>
              <a:t>Water Vapor Control</a:t>
            </a:r>
          </a:p>
          <a:p>
            <a:r>
              <a:rPr lang="en-US" altLang="en-US" smtClean="0"/>
              <a:t>Wall Bracing (structural composite panels)</a:t>
            </a:r>
            <a:endParaRPr lang="en-US" alt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mtClean="0"/>
              <a:t>R-value per Inch</a:t>
            </a:r>
            <a:endParaRPr lang="en-US" altLang="en-US" dirty="0" smtClean="0"/>
          </a:p>
        </p:txBody>
      </p:sp>
      <p:graphicFrame>
        <p:nvGraphicFramePr>
          <p:cNvPr id="7" name="Object 1"/>
          <p:cNvGraphicFramePr>
            <a:graphicFrameLocks noGrp="1" noChangeAspect="1"/>
          </p:cNvGraphicFramePr>
          <p:nvPr>
            <p:ph idx="1"/>
            <p:extLst>
              <p:ext uri="{D42A27DB-BD31-4B8C-83A1-F6EECF244321}">
                <p14:modId xmlns:p14="http://schemas.microsoft.com/office/powerpoint/2010/main" val="132004199"/>
              </p:ext>
            </p:extLst>
          </p:nvPr>
        </p:nvGraphicFramePr>
        <p:xfrm>
          <a:off x="-990600" y="1905000"/>
          <a:ext cx="11353800" cy="2401888"/>
        </p:xfrm>
        <a:graphic>
          <a:graphicData uri="http://schemas.openxmlformats.org/presentationml/2006/ole">
            <mc:AlternateContent xmlns:mc="http://schemas.openxmlformats.org/markup-compatibility/2006">
              <mc:Choice xmlns:v="urn:schemas-microsoft-com:vml" Requires="v">
                <p:oleObj spid="_x0000_s80010" name="Document" r:id="rId4" imgW="6099983" imgH="1290283" progId="Word.Document.12">
                  <p:embed/>
                </p:oleObj>
              </mc:Choice>
              <mc:Fallback>
                <p:oleObj name="Document" r:id="rId4" imgW="6099983" imgH="1290283" progId="Word.Document.12">
                  <p:embed/>
                  <p:pic>
                    <p:nvPicPr>
                      <p:cNvPr id="49156"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905000"/>
                        <a:ext cx="11353800" cy="2401888"/>
                      </a:xfrm>
                      <a:prstGeom prst="rect">
                        <a:avLst/>
                      </a:prstGeom>
                      <a:noFill/>
                      <a:ln>
                        <a:noFill/>
                      </a:ln>
                      <a:extLst/>
                    </p:spPr>
                  </p:pic>
                </p:oleObj>
              </mc:Fallback>
            </mc:AlternateContent>
          </a:graphicData>
        </a:graphic>
      </p:graphicFrame>
      <p:sp>
        <p:nvSpPr>
          <p:cNvPr id="49155" name="TextBox 1"/>
          <p:cNvSpPr txBox="1">
            <a:spLocks noChangeArrowheads="1"/>
          </p:cNvSpPr>
          <p:nvPr/>
        </p:nvSpPr>
        <p:spPr bwMode="auto">
          <a:xfrm>
            <a:off x="719138" y="4040055"/>
            <a:ext cx="79676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2800" dirty="0"/>
              <a:t>Consult with FPIS manufacturer for specific values.  </a:t>
            </a:r>
          </a:p>
          <a:p>
            <a:pPr eaLnBrk="1" hangingPunct="1">
              <a:spcBef>
                <a:spcPct val="0"/>
              </a:spcBef>
            </a:pPr>
            <a:r>
              <a:rPr lang="en-US" altLang="en-US" sz="2800" dirty="0"/>
              <a:t>Values shown are representative minimum values.</a:t>
            </a:r>
          </a:p>
        </p:txBody>
      </p:sp>
    </p:spTree>
    <p:extLst>
      <p:ext uri="{BB962C8B-B14F-4D97-AF65-F5344CB8AC3E}">
        <p14:creationId xmlns:p14="http://schemas.microsoft.com/office/powerpoint/2010/main" val="20440098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smtClean="0"/>
              <a:t>Water Resistance</a:t>
            </a:r>
            <a:endParaRPr lang="en-US" altLang="en-US" dirty="0" smtClean="0"/>
          </a:p>
        </p:txBody>
      </p:sp>
      <p:graphicFrame>
        <p:nvGraphicFramePr>
          <p:cNvPr id="6" name="Content Placeholder 5"/>
          <p:cNvGraphicFramePr>
            <a:graphicFrameLocks noGrp="1" noChangeAspect="1"/>
          </p:cNvGraphicFramePr>
          <p:nvPr>
            <p:ph idx="1"/>
            <p:extLst>
              <p:ext uri="{D42A27DB-BD31-4B8C-83A1-F6EECF244321}">
                <p14:modId xmlns:p14="http://schemas.microsoft.com/office/powerpoint/2010/main" val="111682165"/>
              </p:ext>
            </p:extLst>
          </p:nvPr>
        </p:nvGraphicFramePr>
        <p:xfrm>
          <a:off x="1525588" y="2366963"/>
          <a:ext cx="6092825" cy="2990850"/>
        </p:xfrm>
        <a:graphic>
          <a:graphicData uri="http://schemas.openxmlformats.org/presentationml/2006/ole">
            <mc:AlternateContent xmlns:mc="http://schemas.openxmlformats.org/markup-compatibility/2006">
              <mc:Choice xmlns:v="urn:schemas-microsoft-com:vml" Requires="v">
                <p:oleObj spid="_x0000_s81034" name="Document" r:id="rId4" imgW="6093237" imgH="2991572" progId="Word.Document.12">
                  <p:embed/>
                </p:oleObj>
              </mc:Choice>
              <mc:Fallback>
                <p:oleObj name="Document" r:id="rId4" imgW="6093237" imgH="2991572" progId="Word.Document.12">
                  <p:embed/>
                  <p:pic>
                    <p:nvPicPr>
                      <p:cNvPr id="50179"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8" y="2366963"/>
                        <a:ext cx="6092825" cy="299085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23738954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Installation of Foam Boards/Panels</a:t>
            </a:r>
            <a:endParaRPr lang="en-US" dirty="0"/>
          </a:p>
        </p:txBody>
      </p:sp>
      <p:sp>
        <p:nvSpPr>
          <p:cNvPr id="10" name="Content Placeholder 9"/>
          <p:cNvSpPr>
            <a:spLocks noGrp="1"/>
          </p:cNvSpPr>
          <p:nvPr>
            <p:ph sz="half" idx="1"/>
          </p:nvPr>
        </p:nvSpPr>
        <p:spPr>
          <a:xfrm>
            <a:off x="457200" y="1600200"/>
            <a:ext cx="4648200" cy="4525963"/>
          </a:xfrm>
        </p:spPr>
        <p:txBody>
          <a:bodyPr/>
          <a:lstStyle/>
          <a:p>
            <a:r>
              <a:rPr lang="en-US" dirty="0" smtClean="0"/>
              <a:t>#1 - Follow manufacturer’s installation instructions</a:t>
            </a:r>
          </a:p>
          <a:p>
            <a:r>
              <a:rPr lang="en-US" dirty="0" smtClean="0"/>
              <a:t>Cut with power/hand saws, utility knife, etc.</a:t>
            </a:r>
          </a:p>
          <a:p>
            <a:r>
              <a:rPr lang="en-US" dirty="0" smtClean="0"/>
              <a:t>Drive nails flush and snug</a:t>
            </a:r>
          </a:p>
          <a:p>
            <a:r>
              <a:rPr lang="en-US" dirty="0" smtClean="0"/>
              <a:t>Cap washers are preferred</a:t>
            </a:r>
          </a:p>
          <a:p>
            <a:r>
              <a:rPr lang="en-US" dirty="0" smtClean="0"/>
              <a:t>Some specialty products may require or allow use of nail or staple guns</a:t>
            </a:r>
          </a:p>
          <a:p>
            <a:endParaRPr lang="en-US" dirty="0"/>
          </a:p>
        </p:txBody>
      </p:sp>
      <p:pic>
        <p:nvPicPr>
          <p:cNvPr id="8" name="Content Placeholder 7"/>
          <p:cNvPicPr>
            <a:picLocks noGrp="1" noChangeAspect="1"/>
          </p:cNvPicPr>
          <p:nvPr>
            <p:ph sz="half" idx="2"/>
          </p:nvPr>
        </p:nvPicPr>
        <p:blipFill>
          <a:blip r:embed="rId2"/>
          <a:stretch>
            <a:fillRect/>
          </a:stretch>
        </p:blipFill>
        <p:spPr>
          <a:xfrm>
            <a:off x="5105400" y="1447800"/>
            <a:ext cx="3352800" cy="4766716"/>
          </a:xfrm>
          <a:prstGeom prst="rect">
            <a:avLst/>
          </a:prstGeom>
        </p:spPr>
      </p:pic>
    </p:spTree>
    <p:extLst>
      <p:ext uri="{BB962C8B-B14F-4D97-AF65-F5344CB8AC3E}">
        <p14:creationId xmlns:p14="http://schemas.microsoft.com/office/powerpoint/2010/main" val="4727623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Typical Fastening Pattern</a:t>
            </a:r>
            <a:endParaRPr lang="en-US" dirty="0"/>
          </a:p>
        </p:txBody>
      </p:sp>
      <p:sp>
        <p:nvSpPr>
          <p:cNvPr id="10" name="Content Placeholder 9"/>
          <p:cNvSpPr>
            <a:spLocks noGrp="1"/>
          </p:cNvSpPr>
          <p:nvPr>
            <p:ph sz="half" idx="1"/>
          </p:nvPr>
        </p:nvSpPr>
        <p:spPr/>
        <p:txBody>
          <a:bodyPr/>
          <a:lstStyle/>
          <a:p>
            <a:r>
              <a:rPr lang="en-US" dirty="0" smtClean="0"/>
              <a:t>Fasteners along studs and plates at </a:t>
            </a:r>
          </a:p>
          <a:p>
            <a:pPr lvl="1"/>
            <a:r>
              <a:rPr lang="en-US" dirty="0" smtClean="0"/>
              <a:t>Edges of panel</a:t>
            </a:r>
          </a:p>
          <a:p>
            <a:pPr lvl="1"/>
            <a:r>
              <a:rPr lang="en-US" dirty="0" smtClean="0"/>
              <a:t>Field of panel</a:t>
            </a:r>
          </a:p>
          <a:p>
            <a:endParaRPr lang="en-US" dirty="0" smtClean="0"/>
          </a:p>
          <a:p>
            <a:r>
              <a:rPr lang="en-US" dirty="0" smtClean="0"/>
              <a:t>Typical:  12” </a:t>
            </a:r>
            <a:r>
              <a:rPr lang="en-US" dirty="0" err="1" smtClean="0"/>
              <a:t>oc</a:t>
            </a:r>
            <a:r>
              <a:rPr lang="en-US" dirty="0" smtClean="0"/>
              <a:t> (edges and field along studs)</a:t>
            </a:r>
          </a:p>
          <a:p>
            <a:pPr lvl="1"/>
            <a:r>
              <a:rPr lang="en-US" dirty="0" smtClean="0"/>
              <a:t>Some may specify 16” </a:t>
            </a:r>
            <a:r>
              <a:rPr lang="en-US" dirty="0" err="1" smtClean="0"/>
              <a:t>oc</a:t>
            </a:r>
            <a:r>
              <a:rPr lang="en-US" dirty="0" smtClean="0"/>
              <a:t> in field</a:t>
            </a:r>
          </a:p>
          <a:p>
            <a:endParaRPr lang="en-US" dirty="0" smtClean="0"/>
          </a:p>
          <a:p>
            <a:endParaRPr lang="en-US" dirty="0" smtClean="0"/>
          </a:p>
          <a:p>
            <a:endParaRPr lang="en-US" dirty="0"/>
          </a:p>
        </p:txBody>
      </p:sp>
      <p:pic>
        <p:nvPicPr>
          <p:cNvPr id="8" name="Content Placeholder 7"/>
          <p:cNvPicPr>
            <a:picLocks noGrp="1" noChangeAspect="1"/>
          </p:cNvPicPr>
          <p:nvPr>
            <p:ph sz="half" idx="2"/>
          </p:nvPr>
        </p:nvPicPr>
        <p:blipFill>
          <a:blip r:embed="rId2"/>
          <a:stretch>
            <a:fillRect/>
          </a:stretch>
        </p:blipFill>
        <p:spPr>
          <a:xfrm>
            <a:off x="4648200" y="1981200"/>
            <a:ext cx="4046621" cy="4146714"/>
          </a:xfrm>
          <a:prstGeom prst="rect">
            <a:avLst/>
          </a:prstGeom>
        </p:spPr>
      </p:pic>
    </p:spTree>
    <p:extLst>
      <p:ext uri="{BB962C8B-B14F-4D97-AF65-F5344CB8AC3E}">
        <p14:creationId xmlns:p14="http://schemas.microsoft.com/office/powerpoint/2010/main" val="10138801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r>
              <a:rPr lang="en-US" altLang="en-US" smtClean="0"/>
              <a:t>Construction Details – Plan Ahead!</a:t>
            </a:r>
            <a:endParaRPr lang="en-US" altLang="en-US" dirty="0" smtClean="0"/>
          </a:p>
        </p:txBody>
      </p:sp>
      <p:sp>
        <p:nvSpPr>
          <p:cNvPr id="146435" name="Content Placeholder 2"/>
          <p:cNvSpPr>
            <a:spLocks noGrp="1"/>
          </p:cNvSpPr>
          <p:nvPr>
            <p:ph sz="half" idx="1"/>
          </p:nvPr>
        </p:nvSpPr>
        <p:spPr>
          <a:xfrm>
            <a:off x="457200" y="1600201"/>
            <a:ext cx="4543010" cy="2819400"/>
          </a:xfrm>
        </p:spPr>
        <p:txBody>
          <a:bodyPr/>
          <a:lstStyle/>
          <a:p>
            <a:r>
              <a:rPr lang="en-US" altLang="en-US" dirty="0" smtClean="0"/>
              <a:t>Framing, Sheathing, WRB, Siding Details</a:t>
            </a:r>
          </a:p>
          <a:p>
            <a:pPr lvl="1"/>
            <a:r>
              <a:rPr lang="en-US" altLang="en-US" dirty="0" smtClean="0"/>
              <a:t>Many sources are available for accepted details and code compliance </a:t>
            </a:r>
          </a:p>
          <a:p>
            <a:pPr lvl="1"/>
            <a:r>
              <a:rPr lang="en-US" altLang="en-US" dirty="0" smtClean="0"/>
              <a:t>Some resources/ examples follow</a:t>
            </a:r>
          </a:p>
        </p:txBody>
      </p:sp>
      <p:pic>
        <p:nvPicPr>
          <p:cNvPr id="8" name="Content Placeholder 7"/>
          <p:cNvPicPr>
            <a:picLocks noGrp="1" noChangeAspect="1"/>
          </p:cNvPicPr>
          <p:nvPr>
            <p:ph sz="half" idx="2"/>
          </p:nvPr>
        </p:nvPicPr>
        <p:blipFill>
          <a:blip r:embed="rId3"/>
          <a:stretch>
            <a:fillRect/>
          </a:stretch>
        </p:blipFill>
        <p:spPr>
          <a:xfrm>
            <a:off x="5000210" y="2209800"/>
            <a:ext cx="3590299" cy="4365225"/>
          </a:xfrm>
          <a:prstGeom prst="rect">
            <a:avLst/>
          </a:prstGeom>
        </p:spPr>
      </p:pic>
      <p:pic>
        <p:nvPicPr>
          <p:cNvPr id="2" name="Picture 1"/>
          <p:cNvPicPr>
            <a:picLocks noChangeAspect="1"/>
          </p:cNvPicPr>
          <p:nvPr/>
        </p:nvPicPr>
        <p:blipFill>
          <a:blip r:embed="rId4"/>
          <a:stretch>
            <a:fillRect/>
          </a:stretch>
        </p:blipFill>
        <p:spPr>
          <a:xfrm>
            <a:off x="829327" y="4572000"/>
            <a:ext cx="3798756" cy="2003025"/>
          </a:xfrm>
          <a:prstGeom prst="rect">
            <a:avLst/>
          </a:prstGeom>
          <a:ln w="15875">
            <a:solidFill>
              <a:schemeClr val="tx1">
                <a:lumMod val="75000"/>
                <a:lumOff val="25000"/>
              </a:schemeClr>
            </a:solidFill>
          </a:ln>
        </p:spPr>
      </p:pic>
    </p:spTree>
    <p:extLst>
      <p:ext uri="{BB962C8B-B14F-4D97-AF65-F5344CB8AC3E}">
        <p14:creationId xmlns:p14="http://schemas.microsoft.com/office/powerpoint/2010/main" val="42789464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a:srcRect l="428" t="8388" r="2137" b="6521"/>
          <a:stretch/>
        </p:blipFill>
        <p:spPr>
          <a:xfrm>
            <a:off x="457200" y="1841839"/>
            <a:ext cx="8229600" cy="4042684"/>
          </a:xfrm>
          <a:prstGeom prst="rect">
            <a:avLst/>
          </a:prstGeom>
        </p:spPr>
      </p:pic>
      <p:sp>
        <p:nvSpPr>
          <p:cNvPr id="2" name="Title 1"/>
          <p:cNvSpPr>
            <a:spLocks noGrp="1"/>
          </p:cNvSpPr>
          <p:nvPr>
            <p:ph type="title"/>
          </p:nvPr>
        </p:nvSpPr>
        <p:spPr/>
        <p:txBody>
          <a:bodyPr/>
          <a:lstStyle/>
          <a:p>
            <a:r>
              <a:rPr lang="en-US" dirty="0" smtClean="0"/>
              <a:t>TER 1205-05 Construction Details www.drjcertification.org</a:t>
            </a:r>
            <a:endParaRPr lang="en-US" dirty="0"/>
          </a:p>
        </p:txBody>
      </p:sp>
      <p:pic>
        <p:nvPicPr>
          <p:cNvPr id="5" name="Picture 4"/>
          <p:cNvPicPr>
            <a:picLocks noChangeAspect="1"/>
          </p:cNvPicPr>
          <p:nvPr/>
        </p:nvPicPr>
        <p:blipFill>
          <a:blip r:embed="rId3"/>
          <a:stretch>
            <a:fillRect/>
          </a:stretch>
        </p:blipFill>
        <p:spPr>
          <a:xfrm>
            <a:off x="4419600" y="4495800"/>
            <a:ext cx="4454034" cy="2057400"/>
          </a:xfrm>
          <a:prstGeom prst="rect">
            <a:avLst/>
          </a:prstGeom>
          <a:ln w="15875">
            <a:solidFill>
              <a:schemeClr val="tx1"/>
            </a:solidFill>
          </a:ln>
        </p:spPr>
      </p:pic>
    </p:spTree>
    <p:extLst>
      <p:ext uri="{BB962C8B-B14F-4D97-AF65-F5344CB8AC3E}">
        <p14:creationId xmlns:p14="http://schemas.microsoft.com/office/powerpoint/2010/main" val="1902607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Grp="1" noChangeAspect="1"/>
          </p:cNvPicPr>
          <p:nvPr>
            <p:ph idx="1"/>
          </p:nvPr>
        </p:nvPicPr>
        <p:blipFill rotWithShape="1">
          <a:blip r:embed="rId2"/>
          <a:stretch/>
        </p:blipFill>
        <p:spPr>
          <a:xfrm>
            <a:off x="548922" y="1600200"/>
            <a:ext cx="8046156" cy="4525963"/>
          </a:xfrm>
        </p:spPr>
      </p:pic>
      <p:sp>
        <p:nvSpPr>
          <p:cNvPr id="2" name="Title 1"/>
          <p:cNvSpPr>
            <a:spLocks noGrp="1"/>
          </p:cNvSpPr>
          <p:nvPr>
            <p:ph type="title"/>
          </p:nvPr>
        </p:nvSpPr>
        <p:spPr/>
        <p:txBody>
          <a:bodyPr/>
          <a:lstStyle/>
          <a:p>
            <a:r>
              <a:rPr lang="en-US" smtClean="0"/>
              <a:t>Building Science Corporation</a:t>
            </a:r>
            <a:br>
              <a:rPr lang="en-US" smtClean="0"/>
            </a:br>
            <a:r>
              <a:rPr lang="en-US" smtClean="0"/>
              <a:t>www.buildingscience.com</a:t>
            </a:r>
            <a:endParaRPr lang="en-US" dirty="0"/>
          </a:p>
        </p:txBody>
      </p:sp>
      <p:pic>
        <p:nvPicPr>
          <p:cNvPr id="5" name="Picture 4"/>
          <p:cNvPicPr>
            <a:picLocks noChangeAspect="1"/>
          </p:cNvPicPr>
          <p:nvPr/>
        </p:nvPicPr>
        <p:blipFill rotWithShape="1">
          <a:blip r:embed="rId3"/>
          <a:srcRect l="10500" t="15333" r="50500" b="18889"/>
          <a:stretch/>
        </p:blipFill>
        <p:spPr>
          <a:xfrm>
            <a:off x="3196252" y="3534481"/>
            <a:ext cx="2699979" cy="2561519"/>
          </a:xfrm>
          <a:prstGeom prst="rect">
            <a:avLst/>
          </a:prstGeom>
          <a:ln w="15875">
            <a:solidFill>
              <a:schemeClr val="tx1"/>
            </a:solidFill>
          </a:ln>
        </p:spPr>
      </p:pic>
    </p:spTree>
    <p:extLst>
      <p:ext uri="{BB962C8B-B14F-4D97-AF65-F5344CB8AC3E}">
        <p14:creationId xmlns:p14="http://schemas.microsoft.com/office/powerpoint/2010/main" val="3892529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srcRect l="2000" t="9111" r="5000" b="4667"/>
          <a:stretch/>
        </p:blipFill>
        <p:spPr>
          <a:xfrm>
            <a:off x="457200" y="1717297"/>
            <a:ext cx="8229600" cy="4291769"/>
          </a:xfrm>
          <a:prstGeom prst="rect">
            <a:avLst/>
          </a:prstGeom>
        </p:spPr>
      </p:pic>
      <p:sp>
        <p:nvSpPr>
          <p:cNvPr id="2" name="Title 1"/>
          <p:cNvSpPr>
            <a:spLocks noGrp="1"/>
          </p:cNvSpPr>
          <p:nvPr>
            <p:ph type="title"/>
          </p:nvPr>
        </p:nvSpPr>
        <p:spPr/>
        <p:txBody>
          <a:bodyPr/>
          <a:lstStyle/>
          <a:p>
            <a:r>
              <a:rPr lang="en-US" dirty="0" smtClean="0"/>
              <a:t>DOE Building America Solution Center basc.pnnl.gov</a:t>
            </a:r>
            <a:endParaRPr lang="en-US" dirty="0"/>
          </a:p>
        </p:txBody>
      </p:sp>
      <p:pic>
        <p:nvPicPr>
          <p:cNvPr id="5" name="Picture 4"/>
          <p:cNvPicPr>
            <a:picLocks noChangeAspect="1"/>
          </p:cNvPicPr>
          <p:nvPr/>
        </p:nvPicPr>
        <p:blipFill rotWithShape="1">
          <a:blip r:embed="rId3"/>
          <a:srcRect l="18500" t="21555" r="27500" b="15334"/>
          <a:stretch/>
        </p:blipFill>
        <p:spPr>
          <a:xfrm>
            <a:off x="4994753" y="4057445"/>
            <a:ext cx="3962400" cy="2604911"/>
          </a:xfrm>
          <a:prstGeom prst="rect">
            <a:avLst/>
          </a:prstGeom>
          <a:ln w="15875">
            <a:solidFill>
              <a:schemeClr val="tx1"/>
            </a:solidFill>
          </a:ln>
        </p:spPr>
      </p:pic>
    </p:spTree>
    <p:extLst>
      <p:ext uri="{BB962C8B-B14F-4D97-AF65-F5344CB8AC3E}">
        <p14:creationId xmlns:p14="http://schemas.microsoft.com/office/powerpoint/2010/main" val="3367984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US" altLang="en-US" smtClean="0"/>
              <a:t>Wind Pressure Requirements</a:t>
            </a:r>
            <a:endParaRPr lang="en-US" altLang="en-US" dirty="0" smtClean="0"/>
          </a:p>
        </p:txBody>
      </p:sp>
      <p:sp>
        <p:nvSpPr>
          <p:cNvPr id="4" name="Content Placeholder 3"/>
          <p:cNvSpPr>
            <a:spLocks noGrp="1"/>
          </p:cNvSpPr>
          <p:nvPr>
            <p:ph idx="1"/>
          </p:nvPr>
        </p:nvSpPr>
        <p:spPr>
          <a:xfrm>
            <a:off x="457200" y="1600201"/>
            <a:ext cx="8229600" cy="665163"/>
          </a:xfrm>
        </p:spPr>
        <p:txBody>
          <a:bodyPr/>
          <a:lstStyle/>
          <a:p>
            <a:r>
              <a:rPr lang="en-US" sz="2000" dirty="0"/>
              <a:t>All exterior sheathing materials (and claddings) must meet wind pressure requirements of the code</a:t>
            </a:r>
          </a:p>
          <a:p>
            <a:endParaRPr lang="en-US" sz="2000" dirty="0"/>
          </a:p>
        </p:txBody>
      </p:sp>
      <p:sp>
        <p:nvSpPr>
          <p:cNvPr id="111619"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0854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320925"/>
            <a:ext cx="3070225" cy="2479675"/>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108550" name="Picture 3" descr="DSCN01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3352800"/>
            <a:ext cx="3048000" cy="2286000"/>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5" descr="DSCN00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398963"/>
            <a:ext cx="3054350" cy="2290762"/>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4" name="TextBox 5"/>
          <p:cNvSpPr txBox="1">
            <a:spLocks noChangeArrowheads="1"/>
          </p:cNvSpPr>
          <p:nvPr/>
        </p:nvSpPr>
        <p:spPr bwMode="auto">
          <a:xfrm>
            <a:off x="3756025" y="2514600"/>
            <a:ext cx="2365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a:t>Wood structural panels</a:t>
            </a:r>
          </a:p>
        </p:txBody>
      </p:sp>
      <p:sp>
        <p:nvSpPr>
          <p:cNvPr id="111625" name="TextBox 6"/>
          <p:cNvSpPr txBox="1">
            <a:spLocks noChangeArrowheads="1"/>
          </p:cNvSpPr>
          <p:nvPr/>
        </p:nvSpPr>
        <p:spPr bwMode="auto">
          <a:xfrm>
            <a:off x="6248400" y="3560763"/>
            <a:ext cx="1266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t>Fiber board</a:t>
            </a:r>
          </a:p>
        </p:txBody>
      </p:sp>
      <p:sp>
        <p:nvSpPr>
          <p:cNvPr id="111626" name="TextBox 7"/>
          <p:cNvSpPr txBox="1">
            <a:spLocks noChangeArrowheads="1"/>
          </p:cNvSpPr>
          <p:nvPr/>
        </p:nvSpPr>
        <p:spPr bwMode="auto">
          <a:xfrm>
            <a:off x="3756025" y="6046788"/>
            <a:ext cx="1674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t>Foam sheathing</a:t>
            </a:r>
          </a:p>
        </p:txBody>
      </p:sp>
    </p:spTree>
    <p:extLst>
      <p:ext uri="{BB962C8B-B14F-4D97-AF65-F5344CB8AC3E}">
        <p14:creationId xmlns:p14="http://schemas.microsoft.com/office/powerpoint/2010/main" val="40161840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509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Resistance of FPIS &amp; Vinyl Siding Over FPIS</a:t>
            </a:r>
            <a:endParaRPr lang="en-US" dirty="0"/>
          </a:p>
        </p:txBody>
      </p:sp>
      <p:sp>
        <p:nvSpPr>
          <p:cNvPr id="3" name="Content Placeholder 2"/>
          <p:cNvSpPr>
            <a:spLocks noGrp="1"/>
          </p:cNvSpPr>
          <p:nvPr>
            <p:ph sz="half" idx="1"/>
          </p:nvPr>
        </p:nvSpPr>
        <p:spPr>
          <a:xfrm>
            <a:off x="457200" y="1600200"/>
            <a:ext cx="3239707" cy="4525963"/>
          </a:xfrm>
        </p:spPr>
        <p:txBody>
          <a:bodyPr/>
          <a:lstStyle/>
          <a:p>
            <a:r>
              <a:rPr lang="en-US" dirty="0" smtClean="0"/>
              <a:t>State-of-art testing program </a:t>
            </a:r>
          </a:p>
          <a:p>
            <a:r>
              <a:rPr lang="en-US" dirty="0" smtClean="0"/>
              <a:t>Worked with FSC/ACC, IBHS, NAHB, VSI, DOE, HIRL, and AWC</a:t>
            </a:r>
          </a:p>
          <a:p>
            <a:r>
              <a:rPr lang="en-US" dirty="0" smtClean="0"/>
              <a:t>Resulted in ANSI/FS 100 Standard </a:t>
            </a:r>
          </a:p>
        </p:txBody>
      </p:sp>
      <p:pic>
        <p:nvPicPr>
          <p:cNvPr id="5" name="Picture 4"/>
          <p:cNvPicPr>
            <a:picLocks noChangeAspect="1"/>
          </p:cNvPicPr>
          <p:nvPr/>
        </p:nvPicPr>
        <p:blipFill rotWithShape="1">
          <a:blip r:embed="rId2"/>
          <a:srcRect l="33640" t="41806" r="33018" b="28557"/>
          <a:stretch/>
        </p:blipFill>
        <p:spPr>
          <a:xfrm>
            <a:off x="3753195" y="3309676"/>
            <a:ext cx="2438401" cy="1219201"/>
          </a:xfrm>
          <a:prstGeom prst="rect">
            <a:avLst/>
          </a:prstGeom>
        </p:spPr>
      </p:pic>
      <p:pic>
        <p:nvPicPr>
          <p:cNvPr id="4" name="Picture 3"/>
          <p:cNvPicPr>
            <a:picLocks noChangeAspect="1"/>
          </p:cNvPicPr>
          <p:nvPr/>
        </p:nvPicPr>
        <p:blipFill rotWithShape="1">
          <a:blip r:embed="rId3"/>
          <a:srcRect l="25907" t="41752" r="44386" b="18485"/>
          <a:stretch/>
        </p:blipFill>
        <p:spPr>
          <a:xfrm>
            <a:off x="3768852" y="4875733"/>
            <a:ext cx="1768631" cy="1331641"/>
          </a:xfrm>
          <a:prstGeom prst="rect">
            <a:avLst/>
          </a:prstGeom>
        </p:spPr>
      </p:pic>
      <p:pic>
        <p:nvPicPr>
          <p:cNvPr id="7" name="Picture 6"/>
          <p:cNvPicPr>
            <a:picLocks noChangeAspect="1"/>
          </p:cNvPicPr>
          <p:nvPr/>
        </p:nvPicPr>
        <p:blipFill rotWithShape="1">
          <a:blip r:embed="rId4"/>
          <a:srcRect l="17536" t="28232" r="16604" b="26248"/>
          <a:stretch/>
        </p:blipFill>
        <p:spPr>
          <a:xfrm>
            <a:off x="3788685" y="1972061"/>
            <a:ext cx="2510851" cy="976146"/>
          </a:xfrm>
          <a:prstGeom prst="rect">
            <a:avLst/>
          </a:prstGeom>
        </p:spPr>
      </p:pic>
      <p:pic>
        <p:nvPicPr>
          <p:cNvPr id="10" name="Picture 9"/>
          <p:cNvPicPr>
            <a:picLocks noChangeAspect="1"/>
          </p:cNvPicPr>
          <p:nvPr/>
        </p:nvPicPr>
        <p:blipFill rotWithShape="1">
          <a:blip r:embed="rId5"/>
          <a:srcRect l="15443" t="17442" r="17302" b="14093"/>
          <a:stretch/>
        </p:blipFill>
        <p:spPr>
          <a:xfrm>
            <a:off x="6770401" y="1971992"/>
            <a:ext cx="1704718" cy="976146"/>
          </a:xfrm>
          <a:prstGeom prst="rect">
            <a:avLst/>
          </a:prstGeom>
        </p:spPr>
      </p:pic>
      <p:pic>
        <p:nvPicPr>
          <p:cNvPr id="11" name="Picture 10"/>
          <p:cNvPicPr>
            <a:picLocks noChangeAspect="1"/>
          </p:cNvPicPr>
          <p:nvPr/>
        </p:nvPicPr>
        <p:blipFill rotWithShape="1">
          <a:blip r:embed="rId6"/>
          <a:srcRect l="21441" t="44605" r="20455" b="17757"/>
          <a:stretch/>
        </p:blipFill>
        <p:spPr>
          <a:xfrm>
            <a:off x="5732489" y="4875733"/>
            <a:ext cx="3046089" cy="1109906"/>
          </a:xfrm>
          <a:prstGeom prst="rect">
            <a:avLst/>
          </a:prstGeom>
        </p:spPr>
      </p:pic>
      <p:pic>
        <p:nvPicPr>
          <p:cNvPr id="12" name="Picture 2" descr="C:\Users\Jay\Desktop\ARES\Jobs\C 037-07\FSC Research Projects\IBHS Whole Building Test 2011\Phase 1 Pics\11-28-2011 Testing Pics\DSC_977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0" y="3263681"/>
            <a:ext cx="2003338" cy="133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5562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Code Compliance (wind pressure)</a:t>
            </a:r>
            <a:endParaRPr lang="en-US" dirty="0" smtClean="0"/>
          </a:p>
        </p:txBody>
      </p:sp>
      <p:sp>
        <p:nvSpPr>
          <p:cNvPr id="114691" name="Content Placeholder 2"/>
          <p:cNvSpPr>
            <a:spLocks noGrp="1"/>
          </p:cNvSpPr>
          <p:nvPr>
            <p:ph idx="1"/>
          </p:nvPr>
        </p:nvSpPr>
        <p:spPr/>
        <p:txBody>
          <a:bodyPr/>
          <a:lstStyle/>
          <a:p>
            <a:r>
              <a:rPr lang="en-US" altLang="en-US" sz="2800" dirty="0" smtClean="0">
                <a:hlinkClick r:id="rId3"/>
              </a:rPr>
              <a:t>ANSI/SBCA/FS 100–2012</a:t>
            </a:r>
            <a:r>
              <a:rPr lang="en-US" altLang="en-US" sz="2800" dirty="0" smtClean="0"/>
              <a:t> </a:t>
            </a:r>
            <a:br>
              <a:rPr lang="en-US" altLang="en-US" sz="2800" dirty="0" smtClean="0"/>
            </a:br>
            <a:r>
              <a:rPr lang="en-US" sz="2800" dirty="0" smtClean="0"/>
              <a:t>sbcindustry.com/fs100.php </a:t>
            </a:r>
            <a:endParaRPr lang="en-US" altLang="en-US" sz="2800" dirty="0" smtClean="0"/>
          </a:p>
          <a:p>
            <a:pPr lvl="1"/>
            <a:r>
              <a:rPr lang="en-US" altLang="en-US" sz="2400" dirty="0" smtClean="0"/>
              <a:t>Foam sheathing wind resistance rating standard</a:t>
            </a:r>
          </a:p>
          <a:p>
            <a:pPr lvl="1"/>
            <a:r>
              <a:rPr lang="en-US" altLang="en-US" sz="2400" dirty="0" smtClean="0"/>
              <a:t>Referenced in 2015 IRC Section R316.8 </a:t>
            </a:r>
          </a:p>
          <a:p>
            <a:pPr lvl="1"/>
            <a:r>
              <a:rPr lang="en-US" altLang="en-US" sz="2400" dirty="0" smtClean="0"/>
              <a:t>Exception: Foam sheathing does not need to be rated if used over structural sheathing  !!!</a:t>
            </a:r>
          </a:p>
          <a:p>
            <a:r>
              <a:rPr lang="en-US" altLang="en-US" sz="2800" dirty="0" smtClean="0"/>
              <a:t>Cladding/furring provides permanent attachment for wind resistance</a:t>
            </a:r>
          </a:p>
          <a:p>
            <a:pPr lvl="1"/>
            <a:r>
              <a:rPr lang="en-US" altLang="en-US" sz="2400" dirty="0" smtClean="0"/>
              <a:t>Foam sheathing attachment is for temporary construction</a:t>
            </a:r>
          </a:p>
          <a:p>
            <a:pPr lvl="1"/>
            <a:r>
              <a:rPr lang="en-US" altLang="en-US" sz="2400" dirty="0" smtClean="0"/>
              <a:t>Can use specialty fastener/washers for permanent wind resistance</a:t>
            </a:r>
          </a:p>
        </p:txBody>
      </p:sp>
      <p:pic>
        <p:nvPicPr>
          <p:cNvPr id="114692" name="Picture 6" descr="http://sbcindustry.com/sites/default/files/uploads/images/node/281/sbca_standards_development_h_logo.jpg"/>
          <p:cNvPicPr>
            <a:picLocks noChangeAspect="1" noChangeArrowheads="1"/>
          </p:cNvPicPr>
          <p:nvPr/>
        </p:nvPicPr>
        <p:blipFill>
          <a:blip r:embed="rId4">
            <a:extLst>
              <a:ext uri="{28A0092B-C50C-407E-A947-70E740481C1C}">
                <a14:useLocalDpi xmlns:a14="http://schemas.microsoft.com/office/drawing/2010/main" val="0"/>
              </a:ext>
            </a:extLst>
          </a:blip>
          <a:srcRect r="57162"/>
          <a:stretch>
            <a:fillRect/>
          </a:stretch>
        </p:blipFill>
        <p:spPr bwMode="auto">
          <a:xfrm>
            <a:off x="6324600" y="1828800"/>
            <a:ext cx="1524000" cy="560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36182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r>
              <a:rPr lang="en-US" altLang="en-US" smtClean="0"/>
              <a:t>Water Resistive Barrier Application</a:t>
            </a:r>
            <a:endParaRPr lang="en-US" altLang="en-US" dirty="0" smtClean="0"/>
          </a:p>
        </p:txBody>
      </p:sp>
      <p:sp>
        <p:nvSpPr>
          <p:cNvPr id="128003" name="Content Placeholder 2"/>
          <p:cNvSpPr>
            <a:spLocks noGrp="1"/>
          </p:cNvSpPr>
          <p:nvPr>
            <p:ph idx="1"/>
          </p:nvPr>
        </p:nvSpPr>
        <p:spPr/>
        <p:txBody>
          <a:bodyPr/>
          <a:lstStyle/>
          <a:p>
            <a:r>
              <a:rPr lang="en-US" altLang="en-US" sz="2400" dirty="0" smtClean="0"/>
              <a:t>Use tested and approved foam sheathing WRB products and accessories (e.g., joint tapes and flashings)!</a:t>
            </a:r>
          </a:p>
          <a:p>
            <a:r>
              <a:rPr lang="en-US" altLang="en-US" sz="2400" dirty="0" smtClean="0"/>
              <a:t>Follow manufacturer’s installation instructions</a:t>
            </a:r>
          </a:p>
          <a:p>
            <a:pPr lvl="2"/>
            <a:endParaRPr lang="en-US" altLang="en-US" sz="1800" dirty="0" smtClean="0"/>
          </a:p>
        </p:txBody>
      </p:sp>
      <p:pic>
        <p:nvPicPr>
          <p:cNvPr id="4" name="Picture 3"/>
          <p:cNvPicPr>
            <a:picLocks noChangeAspect="1"/>
          </p:cNvPicPr>
          <p:nvPr/>
        </p:nvPicPr>
        <p:blipFill rotWithShape="1">
          <a:blip r:embed="rId2"/>
          <a:srcRect l="17116" t="16325" r="15768" b="7767"/>
          <a:stretch/>
        </p:blipFill>
        <p:spPr>
          <a:xfrm>
            <a:off x="424841" y="2838324"/>
            <a:ext cx="5151409" cy="3277195"/>
          </a:xfrm>
          <a:prstGeom prst="rect">
            <a:avLst/>
          </a:prstGeom>
        </p:spPr>
      </p:pic>
      <p:sp>
        <p:nvSpPr>
          <p:cNvPr id="2" name="TextBox 1"/>
          <p:cNvSpPr txBox="1"/>
          <p:nvPr/>
        </p:nvSpPr>
        <p:spPr>
          <a:xfrm>
            <a:off x="457200" y="6061631"/>
            <a:ext cx="5592428" cy="369332"/>
          </a:xfrm>
          <a:prstGeom prst="rect">
            <a:avLst/>
          </a:prstGeom>
          <a:noFill/>
        </p:spPr>
        <p:txBody>
          <a:bodyPr wrap="none" rtlCol="0">
            <a:spAutoFit/>
          </a:bodyPr>
          <a:lstStyle/>
          <a:p>
            <a:r>
              <a:rPr lang="en-US" dirty="0">
                <a:hlinkClick r:id="rId3"/>
              </a:rPr>
              <a:t>http://</a:t>
            </a:r>
            <a:r>
              <a:rPr lang="en-US" dirty="0" smtClean="0">
                <a:hlinkClick r:id="rId3"/>
              </a:rPr>
              <a:t>www.drjcertification.org/products/foam-sheathing</a:t>
            </a:r>
            <a:r>
              <a:rPr lang="en-US" dirty="0" smtClean="0"/>
              <a:t> </a:t>
            </a:r>
            <a:endParaRPr lang="en-US" dirty="0"/>
          </a:p>
        </p:txBody>
      </p:sp>
      <p:pic>
        <p:nvPicPr>
          <p:cNvPr id="6" name="Picture 5"/>
          <p:cNvPicPr>
            <a:picLocks noChangeAspect="1"/>
          </p:cNvPicPr>
          <p:nvPr/>
        </p:nvPicPr>
        <p:blipFill rotWithShape="1">
          <a:blip r:embed="rId4"/>
          <a:srcRect l="5675" t="15209" r="58744" b="20915"/>
          <a:stretch/>
        </p:blipFill>
        <p:spPr>
          <a:xfrm>
            <a:off x="5715000" y="2833105"/>
            <a:ext cx="3249513" cy="3281370"/>
          </a:xfrm>
          <a:prstGeom prst="rect">
            <a:avLst/>
          </a:prstGeom>
        </p:spPr>
      </p:pic>
    </p:spTree>
    <p:extLst>
      <p:ext uri="{BB962C8B-B14F-4D97-AF65-F5344CB8AC3E}">
        <p14:creationId xmlns:p14="http://schemas.microsoft.com/office/powerpoint/2010/main" val="24461349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WRB Code Compliance &amp; Performance</a:t>
            </a:r>
            <a:br>
              <a:rPr lang="en-US" sz="3200" dirty="0" smtClean="0"/>
            </a:br>
            <a:r>
              <a:rPr lang="en-US" sz="3200" dirty="0" smtClean="0"/>
              <a:t>ABTG Research Report No. 1504-03</a:t>
            </a:r>
            <a:br>
              <a:rPr lang="en-US" sz="3200" dirty="0" smtClean="0"/>
            </a:br>
            <a:r>
              <a:rPr lang="en-US" sz="3200" dirty="0" smtClean="0"/>
              <a:t>www.appliedbuildingtech.com/rr/1504-03 </a:t>
            </a:r>
            <a:endParaRPr lang="en-US" sz="3200" dirty="0"/>
          </a:p>
        </p:txBody>
      </p:sp>
      <p:pic>
        <p:nvPicPr>
          <p:cNvPr id="11" name="Picture 10"/>
          <p:cNvPicPr>
            <a:picLocks noChangeAspect="1"/>
          </p:cNvPicPr>
          <p:nvPr/>
        </p:nvPicPr>
        <p:blipFill rotWithShape="1">
          <a:blip r:embed="rId2"/>
          <a:srcRect l="33512" t="34186" r="24488" b="35550"/>
          <a:stretch/>
        </p:blipFill>
        <p:spPr>
          <a:xfrm>
            <a:off x="189039" y="1884537"/>
            <a:ext cx="4800600" cy="1945759"/>
          </a:xfrm>
          <a:prstGeom prst="rect">
            <a:avLst/>
          </a:prstGeom>
        </p:spPr>
      </p:pic>
      <p:pic>
        <p:nvPicPr>
          <p:cNvPr id="12" name="Picture 11"/>
          <p:cNvPicPr>
            <a:picLocks noChangeAspect="1"/>
          </p:cNvPicPr>
          <p:nvPr/>
        </p:nvPicPr>
        <p:blipFill rotWithShape="1">
          <a:blip r:embed="rId3"/>
          <a:srcRect l="33721" t="37163" r="15954" b="24424"/>
          <a:stretch/>
        </p:blipFill>
        <p:spPr>
          <a:xfrm>
            <a:off x="194258" y="4753626"/>
            <a:ext cx="4571485" cy="1962810"/>
          </a:xfrm>
          <a:prstGeom prst="rect">
            <a:avLst/>
          </a:prstGeom>
        </p:spPr>
      </p:pic>
      <p:pic>
        <p:nvPicPr>
          <p:cNvPr id="13" name="Picture 12"/>
          <p:cNvPicPr>
            <a:picLocks noChangeAspect="1"/>
          </p:cNvPicPr>
          <p:nvPr/>
        </p:nvPicPr>
        <p:blipFill rotWithShape="1">
          <a:blip r:embed="rId4"/>
          <a:srcRect l="59465" t="44108" r="20659" b="29637"/>
          <a:stretch/>
        </p:blipFill>
        <p:spPr>
          <a:xfrm>
            <a:off x="5309136" y="1874545"/>
            <a:ext cx="2128488" cy="1581552"/>
          </a:xfrm>
          <a:prstGeom prst="rect">
            <a:avLst/>
          </a:prstGeom>
        </p:spPr>
      </p:pic>
      <p:pic>
        <p:nvPicPr>
          <p:cNvPr id="15" name="Picture 14"/>
          <p:cNvPicPr>
            <a:picLocks noChangeAspect="1"/>
          </p:cNvPicPr>
          <p:nvPr/>
        </p:nvPicPr>
        <p:blipFill rotWithShape="1">
          <a:blip r:embed="rId5"/>
          <a:srcRect l="59884" t="33938" r="16431" b="35576"/>
          <a:stretch/>
        </p:blipFill>
        <p:spPr>
          <a:xfrm>
            <a:off x="5322363" y="5019919"/>
            <a:ext cx="2151731" cy="1557941"/>
          </a:xfrm>
          <a:prstGeom prst="rect">
            <a:avLst/>
          </a:prstGeom>
        </p:spPr>
      </p:pic>
      <p:sp>
        <p:nvSpPr>
          <p:cNvPr id="16" name="TextBox 15"/>
          <p:cNvSpPr txBox="1"/>
          <p:nvPr/>
        </p:nvSpPr>
        <p:spPr>
          <a:xfrm>
            <a:off x="7403177" y="3737964"/>
            <a:ext cx="1767299" cy="2862322"/>
          </a:xfrm>
          <a:prstGeom prst="rect">
            <a:avLst/>
          </a:prstGeom>
          <a:noFill/>
        </p:spPr>
        <p:txBody>
          <a:bodyPr wrap="square" rtlCol="0">
            <a:spAutoFit/>
          </a:bodyPr>
          <a:lstStyle/>
          <a:p>
            <a:r>
              <a:rPr lang="en-US" dirty="0" smtClean="0"/>
              <a:t>Foam WRB &amp; Flashing Tape (3-yr exposure) </a:t>
            </a:r>
          </a:p>
          <a:p>
            <a:endParaRPr lang="en-US" dirty="0"/>
          </a:p>
          <a:p>
            <a:endParaRPr lang="en-US" dirty="0" smtClean="0"/>
          </a:p>
          <a:p>
            <a:r>
              <a:rPr lang="en-US" dirty="0" smtClean="0"/>
              <a:t>Tape joints in-service performance (~15 years after install)</a:t>
            </a:r>
            <a:endParaRPr lang="en-US" dirty="0"/>
          </a:p>
        </p:txBody>
      </p:sp>
      <p:sp>
        <p:nvSpPr>
          <p:cNvPr id="17" name="TextBox 16"/>
          <p:cNvSpPr txBox="1"/>
          <p:nvPr/>
        </p:nvSpPr>
        <p:spPr>
          <a:xfrm>
            <a:off x="195755" y="3830296"/>
            <a:ext cx="4800600" cy="369332"/>
          </a:xfrm>
          <a:prstGeom prst="rect">
            <a:avLst/>
          </a:prstGeom>
          <a:noFill/>
        </p:spPr>
        <p:txBody>
          <a:bodyPr wrap="square" rtlCol="0">
            <a:spAutoFit/>
          </a:bodyPr>
          <a:lstStyle/>
          <a:p>
            <a:r>
              <a:rPr lang="en-US" dirty="0" smtClean="0"/>
              <a:t>ASTM E331, 2hrs @ 6.24psf with 5gph/ft</a:t>
            </a:r>
            <a:r>
              <a:rPr lang="en-US" baseline="30000" dirty="0" smtClean="0"/>
              <a:t>2</a:t>
            </a:r>
            <a:r>
              <a:rPr lang="en-US" dirty="0" smtClean="0"/>
              <a:t> spray</a:t>
            </a:r>
            <a:endParaRPr lang="en-US" dirty="0"/>
          </a:p>
        </p:txBody>
      </p:sp>
      <p:sp>
        <p:nvSpPr>
          <p:cNvPr id="18" name="TextBox 17"/>
          <p:cNvSpPr txBox="1"/>
          <p:nvPr/>
        </p:nvSpPr>
        <p:spPr>
          <a:xfrm>
            <a:off x="7437624" y="1841968"/>
            <a:ext cx="1447801" cy="1477328"/>
          </a:xfrm>
          <a:prstGeom prst="rect">
            <a:avLst/>
          </a:prstGeom>
          <a:noFill/>
        </p:spPr>
        <p:txBody>
          <a:bodyPr wrap="square" rtlCol="0">
            <a:spAutoFit/>
          </a:bodyPr>
          <a:lstStyle/>
          <a:p>
            <a:r>
              <a:rPr lang="en-US" dirty="0" smtClean="0"/>
              <a:t>Water head test after accelerated aging of tape joint</a:t>
            </a:r>
            <a:endParaRPr lang="en-US" dirty="0"/>
          </a:p>
        </p:txBody>
      </p:sp>
      <p:sp>
        <p:nvSpPr>
          <p:cNvPr id="19" name="TextBox 18"/>
          <p:cNvSpPr txBox="1"/>
          <p:nvPr/>
        </p:nvSpPr>
        <p:spPr>
          <a:xfrm>
            <a:off x="166528" y="4199628"/>
            <a:ext cx="4845622" cy="369332"/>
          </a:xfrm>
          <a:prstGeom prst="rect">
            <a:avLst/>
          </a:prstGeom>
          <a:noFill/>
        </p:spPr>
        <p:txBody>
          <a:bodyPr wrap="none" rtlCol="0">
            <a:spAutoFit/>
          </a:bodyPr>
          <a:lstStyle/>
          <a:p>
            <a:r>
              <a:rPr lang="en-US" dirty="0" smtClean="0"/>
              <a:t>No. 15 Felt = 5-7min @ 2.86psf (code benchmark)</a:t>
            </a:r>
            <a:endParaRPr lang="en-US"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5383" y="3519822"/>
            <a:ext cx="2145690" cy="1436371"/>
          </a:xfrm>
          <a:prstGeom prst="rect">
            <a:avLst/>
          </a:prstGeom>
        </p:spPr>
      </p:pic>
    </p:spTree>
    <p:extLst>
      <p:ext uri="{BB962C8B-B14F-4D97-AF65-F5344CB8AC3E}">
        <p14:creationId xmlns:p14="http://schemas.microsoft.com/office/powerpoint/2010/main" val="4108727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r>
              <a:rPr lang="en-US" altLang="en-US" sz="4000" dirty="0" smtClean="0"/>
              <a:t>Lesson from EIFS apply to all walls:  USE A WRB AND PROPER FLASHING!</a:t>
            </a:r>
          </a:p>
        </p:txBody>
      </p:sp>
      <p:sp>
        <p:nvSpPr>
          <p:cNvPr id="135171" name="Content Placeholder 2"/>
          <p:cNvSpPr>
            <a:spLocks noGrp="1"/>
          </p:cNvSpPr>
          <p:nvPr>
            <p:ph sz="half" idx="1"/>
          </p:nvPr>
        </p:nvSpPr>
        <p:spPr>
          <a:xfrm>
            <a:off x="457200" y="1600200"/>
            <a:ext cx="4572000" cy="4525963"/>
          </a:xfrm>
        </p:spPr>
        <p:txBody>
          <a:bodyPr/>
          <a:lstStyle/>
          <a:p>
            <a:r>
              <a:rPr lang="en-US" altLang="en-US" sz="2400" dirty="0" smtClean="0"/>
              <a:t>Problems identified:</a:t>
            </a:r>
          </a:p>
          <a:p>
            <a:pPr lvl="1"/>
            <a:r>
              <a:rPr lang="en-US" altLang="en-US" sz="2000" dirty="0" smtClean="0"/>
              <a:t>No drainage of cladding</a:t>
            </a:r>
          </a:p>
          <a:p>
            <a:pPr lvl="1"/>
            <a:r>
              <a:rPr lang="en-US" altLang="en-US" sz="2000" dirty="0" smtClean="0"/>
              <a:t>No water resistive barrier layer </a:t>
            </a:r>
          </a:p>
          <a:p>
            <a:pPr lvl="1"/>
            <a:r>
              <a:rPr lang="en-US" altLang="en-US" sz="2000" dirty="0" smtClean="0"/>
              <a:t>Face sealing  (rely on caulk?) </a:t>
            </a:r>
          </a:p>
          <a:p>
            <a:pPr lvl="1"/>
            <a:r>
              <a:rPr lang="en-US" altLang="en-US" sz="2000" dirty="0" smtClean="0"/>
              <a:t>Leaky window units and no pan</a:t>
            </a:r>
          </a:p>
          <a:p>
            <a:pPr lvl="1"/>
            <a:r>
              <a:rPr lang="en-US" altLang="en-US" sz="2000" dirty="0" smtClean="0"/>
              <a:t>Roof/wall flashing missing or wrong</a:t>
            </a:r>
          </a:p>
          <a:p>
            <a:pPr lvl="1"/>
            <a:r>
              <a:rPr lang="en-US" altLang="en-US" sz="2000" dirty="0" smtClean="0"/>
              <a:t>Use of interior poly (“double” and “reversed” vapor retarder) in mixed/warm/humid/rainy climates</a:t>
            </a:r>
          </a:p>
          <a:p>
            <a:r>
              <a:rPr lang="en-US" altLang="en-US" sz="2400" dirty="0" smtClean="0"/>
              <a:t>Problems fixed in IRC</a:t>
            </a:r>
          </a:p>
          <a:p>
            <a:pPr lvl="1"/>
            <a:r>
              <a:rPr lang="en-US" altLang="en-US" sz="2000" dirty="0" smtClean="0"/>
              <a:t>WRB drainage layer &amp; flashing required behind all claddings, including EIFS (now also drainable) </a:t>
            </a:r>
          </a:p>
        </p:txBody>
      </p:sp>
      <p:pic>
        <p:nvPicPr>
          <p:cNvPr id="9" name="Picture 2" descr="slide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137698" y="2362200"/>
            <a:ext cx="3630704" cy="24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244702" y="4868875"/>
            <a:ext cx="3644652" cy="369332"/>
          </a:xfrm>
          <a:prstGeom prst="rect">
            <a:avLst/>
          </a:prstGeom>
          <a:noFill/>
        </p:spPr>
        <p:txBody>
          <a:bodyPr wrap="none" rtlCol="0">
            <a:spAutoFit/>
          </a:bodyPr>
          <a:lstStyle/>
          <a:p>
            <a:r>
              <a:rPr lang="en-US" dirty="0" smtClean="0"/>
              <a:t>A very serious wardrobe malfunction</a:t>
            </a:r>
            <a:endParaRPr lang="en-US" dirty="0"/>
          </a:p>
        </p:txBody>
      </p:sp>
    </p:spTree>
    <p:extLst>
      <p:ext uri="{BB962C8B-B14F-4D97-AF65-F5344CB8AC3E}">
        <p14:creationId xmlns:p14="http://schemas.microsoft.com/office/powerpoint/2010/main" val="39747840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smtClean="0"/>
              <a:t>Siding and Furring Connections</a:t>
            </a:r>
            <a:endParaRPr lang="en-US" altLang="en-US" dirty="0" smtClean="0"/>
          </a:p>
        </p:txBody>
      </p:sp>
      <p:sp>
        <p:nvSpPr>
          <p:cNvPr id="53251" name="Content Placeholder 2"/>
          <p:cNvSpPr>
            <a:spLocks noGrp="1"/>
          </p:cNvSpPr>
          <p:nvPr>
            <p:ph idx="1"/>
          </p:nvPr>
        </p:nvSpPr>
        <p:spPr/>
        <p:txBody>
          <a:bodyPr/>
          <a:lstStyle/>
          <a:p>
            <a:r>
              <a:rPr lang="en-US" altLang="en-US" sz="2400" dirty="0" smtClean="0"/>
              <a:t>Must fasten through foam sheathing!</a:t>
            </a:r>
          </a:p>
          <a:p>
            <a:r>
              <a:rPr lang="en-US" altLang="en-US" sz="2400" dirty="0" smtClean="0"/>
              <a:t>Place wood or steel furring members over CI to avoid heat loss (thermal bridging) and condensation risk</a:t>
            </a:r>
          </a:p>
          <a:p>
            <a:pPr lvl="1"/>
            <a:r>
              <a:rPr lang="en-US" altLang="en-US" sz="2000" dirty="0" smtClean="0"/>
              <a:t>Steel furring significantly greater thermal bridge than wood</a:t>
            </a:r>
          </a:p>
          <a:p>
            <a:pPr lvl="1"/>
            <a:r>
              <a:rPr lang="en-US" altLang="en-US" sz="2000" dirty="0" smtClean="0"/>
              <a:t>Stainless steel has 1/3rd the thermal transmissivity of carbon steel fasteners and connectors</a:t>
            </a:r>
          </a:p>
        </p:txBody>
      </p:sp>
      <p:sp>
        <p:nvSpPr>
          <p:cNvPr id="6" name="Rectangle 5"/>
          <p:cNvSpPr/>
          <p:nvPr/>
        </p:nvSpPr>
        <p:spPr>
          <a:xfrm>
            <a:off x="6324600" y="4998139"/>
            <a:ext cx="3048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2743200" y="5054507"/>
            <a:ext cx="3048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25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4716" y="4495009"/>
            <a:ext cx="6593691" cy="227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Cladding Attachment through FPIS</a:t>
            </a:r>
            <a:endParaRPr lang="en-US" dirty="0"/>
          </a:p>
        </p:txBody>
      </p:sp>
      <p:sp>
        <p:nvSpPr>
          <p:cNvPr id="3" name="Content Placeholder 2"/>
          <p:cNvSpPr>
            <a:spLocks noGrp="1"/>
          </p:cNvSpPr>
          <p:nvPr>
            <p:ph sz="half" idx="1"/>
          </p:nvPr>
        </p:nvSpPr>
        <p:spPr/>
        <p:txBody>
          <a:bodyPr/>
          <a:lstStyle/>
          <a:p>
            <a:r>
              <a:rPr lang="en-US" dirty="0" smtClean="0"/>
              <a:t>Collaborative research</a:t>
            </a:r>
          </a:p>
          <a:p>
            <a:pPr lvl="1"/>
            <a:r>
              <a:rPr lang="en-US" dirty="0" smtClean="0"/>
              <a:t>FSC, NYSERDA, SFA, BSC for DOE/BA, Newport Partners, ARES/ABTG, etc.</a:t>
            </a:r>
          </a:p>
          <a:p>
            <a:r>
              <a:rPr lang="en-US" dirty="0" smtClean="0"/>
              <a:t>Extensive testing effort</a:t>
            </a:r>
          </a:p>
          <a:p>
            <a:pPr lvl="1"/>
            <a:r>
              <a:rPr lang="en-US" dirty="0" smtClean="0"/>
              <a:t>siding and furring connections</a:t>
            </a:r>
          </a:p>
          <a:p>
            <a:pPr lvl="1"/>
            <a:r>
              <a:rPr lang="en-US" dirty="0" smtClean="0"/>
              <a:t>FPIS (up to 4” thick)</a:t>
            </a:r>
          </a:p>
          <a:p>
            <a:pPr lvl="1"/>
            <a:r>
              <a:rPr lang="en-US" dirty="0" smtClean="0"/>
              <a:t>Wood and steel framing</a:t>
            </a:r>
          </a:p>
          <a:p>
            <a:pPr lvl="1"/>
            <a:r>
              <a:rPr lang="en-US" dirty="0" smtClean="0"/>
              <a:t>Commodity nails, screws, &amp; lags</a:t>
            </a:r>
          </a:p>
          <a:p>
            <a:pPr lvl="1"/>
            <a:endParaRPr lang="en-US" dirty="0" smtClean="0"/>
          </a:p>
          <a:p>
            <a:r>
              <a:rPr lang="en-US" dirty="0" smtClean="0"/>
              <a:t>Developed design method consistent with NDS and AISI standards</a:t>
            </a:r>
          </a:p>
          <a:p>
            <a:r>
              <a:rPr lang="en-US" dirty="0" smtClean="0"/>
              <a:t>Solutions added to 2015 IRC</a:t>
            </a:r>
          </a:p>
          <a:p>
            <a:pPr lvl="1"/>
            <a:r>
              <a:rPr lang="en-US" dirty="0" smtClean="0"/>
              <a:t>Proprietary fastener innovations </a:t>
            </a:r>
          </a:p>
          <a:p>
            <a:pPr lvl="1"/>
            <a:r>
              <a:rPr lang="en-US" dirty="0" smtClean="0"/>
              <a:t>Used in various cladding and fastener manufacturer installation instructions </a:t>
            </a:r>
          </a:p>
          <a:p>
            <a:pPr lvl="1"/>
            <a:r>
              <a:rPr lang="en-US" dirty="0" smtClean="0"/>
              <a:t/>
            </a:r>
            <a:br>
              <a:rPr lang="en-US" dirty="0" smtClean="0"/>
            </a:br>
            <a:endParaRPr lang="en-US" dirty="0"/>
          </a:p>
        </p:txBody>
      </p:sp>
      <p:pic>
        <p:nvPicPr>
          <p:cNvPr id="9" name="Content Placeholder 8"/>
          <p:cNvPicPr>
            <a:picLocks noGrp="1" noChangeAspect="1"/>
          </p:cNvPicPr>
          <p:nvPr>
            <p:ph sz="half" idx="2"/>
          </p:nvPr>
        </p:nvPicPr>
        <p:blipFill rotWithShape="1">
          <a:blip r:embed="rId3"/>
          <a:srcRect l="38396" t="47581" r="8441" b="18434"/>
          <a:stretch/>
        </p:blipFill>
        <p:spPr>
          <a:xfrm>
            <a:off x="4648200" y="2133600"/>
            <a:ext cx="4038600" cy="1452215"/>
          </a:xfrm>
          <a:prstGeom prst="rect">
            <a:avLst/>
          </a:prstGeom>
        </p:spPr>
      </p:pic>
      <p:pic>
        <p:nvPicPr>
          <p:cNvPr id="10" name="Picture 9"/>
          <p:cNvPicPr>
            <a:picLocks noChangeAspect="1"/>
          </p:cNvPicPr>
          <p:nvPr/>
        </p:nvPicPr>
        <p:blipFill rotWithShape="1">
          <a:blip r:embed="rId4"/>
          <a:srcRect l="34000" t="25110" r="32000" b="31334"/>
          <a:stretch/>
        </p:blipFill>
        <p:spPr>
          <a:xfrm>
            <a:off x="5143500" y="3733800"/>
            <a:ext cx="3048000" cy="2196353"/>
          </a:xfrm>
          <a:prstGeom prst="rect">
            <a:avLst/>
          </a:prstGeom>
        </p:spPr>
      </p:pic>
    </p:spTree>
    <p:extLst>
      <p:ext uri="{BB962C8B-B14F-4D97-AF65-F5344CB8AC3E}">
        <p14:creationId xmlns:p14="http://schemas.microsoft.com/office/powerpoint/2010/main" val="33073970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altLang="en-US" smtClean="0"/>
              <a:t>Cladding &amp; Furring Attachment</a:t>
            </a:r>
            <a:endParaRPr lang="en-US" altLang="en-US" dirty="0" smtClean="0"/>
          </a:p>
        </p:txBody>
      </p:sp>
      <p:sp>
        <p:nvSpPr>
          <p:cNvPr id="3" name="Content Placeholder 2"/>
          <p:cNvSpPr>
            <a:spLocks noGrp="1"/>
          </p:cNvSpPr>
          <p:nvPr>
            <p:ph sz="half" idx="1"/>
          </p:nvPr>
        </p:nvSpPr>
        <p:spPr/>
        <p:txBody>
          <a:bodyPr/>
          <a:lstStyle/>
          <a:p>
            <a:r>
              <a:rPr lang="en-US" sz="2000" dirty="0" smtClean="0"/>
              <a:t>2015 IRC code requirements:</a:t>
            </a:r>
          </a:p>
          <a:p>
            <a:pPr lvl="1"/>
            <a:r>
              <a:rPr lang="en-US" sz="1800" dirty="0" smtClean="0"/>
              <a:t>R703.15 (wood framing)</a:t>
            </a:r>
          </a:p>
          <a:p>
            <a:pPr lvl="1"/>
            <a:r>
              <a:rPr lang="en-US" sz="1800" dirty="0" smtClean="0"/>
              <a:t>R703.16 (steel framing)</a:t>
            </a:r>
          </a:p>
          <a:p>
            <a:pPr lvl="1"/>
            <a:r>
              <a:rPr lang="en-US" sz="1800" dirty="0" smtClean="0"/>
              <a:t>R703.17 (concrete/masonry)</a:t>
            </a:r>
          </a:p>
          <a:p>
            <a:r>
              <a:rPr lang="en-US" sz="2000" dirty="0" smtClean="0"/>
              <a:t>Siding fastener embedment must be maintained </a:t>
            </a:r>
          </a:p>
          <a:p>
            <a:pPr lvl="1"/>
            <a:r>
              <a:rPr lang="en-US" sz="1800" dirty="0" smtClean="0"/>
              <a:t>Use longer fasteners as needed</a:t>
            </a:r>
          </a:p>
          <a:p>
            <a:pPr lvl="1"/>
            <a:r>
              <a:rPr lang="en-US" sz="1800" dirty="0" smtClean="0"/>
              <a:t>Can use WSP nail base for limited (lightweight) siding applications</a:t>
            </a:r>
          </a:p>
          <a:p>
            <a:r>
              <a:rPr lang="en-US" sz="2000" dirty="0" smtClean="0"/>
              <a:t>Also refer to  siding manufacturer’s installation requirements</a:t>
            </a:r>
          </a:p>
          <a:p>
            <a:r>
              <a:rPr lang="en-US" sz="2000" dirty="0" smtClean="0"/>
              <a:t>Minimum 15 psi foam material</a:t>
            </a:r>
          </a:p>
        </p:txBody>
      </p:sp>
      <p:pic>
        <p:nvPicPr>
          <p:cNvPr id="8" name="Content Placeholder 7"/>
          <p:cNvPicPr>
            <a:picLocks noGrp="1" noChangeAspect="1"/>
          </p:cNvPicPr>
          <p:nvPr>
            <p:ph sz="half" idx="2"/>
          </p:nvPr>
        </p:nvPicPr>
        <p:blipFill>
          <a:blip r:embed="rId3"/>
          <a:stretch>
            <a:fillRect/>
          </a:stretch>
        </p:blipFill>
        <p:spPr>
          <a:xfrm>
            <a:off x="5476599" y="1600200"/>
            <a:ext cx="2381801" cy="4525963"/>
          </a:xfrm>
          <a:prstGeom prst="rect">
            <a:avLst/>
          </a:prstGeom>
        </p:spPr>
      </p:pic>
    </p:spTree>
    <p:extLst>
      <p:ext uri="{BB962C8B-B14F-4D97-AF65-F5344CB8AC3E}">
        <p14:creationId xmlns:p14="http://schemas.microsoft.com/office/powerpoint/2010/main" val="30355096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Exterior Wall Covering Attachment over FPIS</a:t>
            </a:r>
            <a:r>
              <a:rPr lang="en-US" altLang="en-US" sz="2800" dirty="0" smtClean="0"/>
              <a:t/>
            </a:r>
            <a:br>
              <a:rPr lang="en-US" altLang="en-US" sz="2800" dirty="0" smtClean="0"/>
            </a:br>
            <a:r>
              <a:rPr lang="en-US" altLang="en-US" sz="2800" dirty="0" smtClean="0"/>
              <a:t>www.drjcertification.org/products/foam-sheathing </a:t>
            </a:r>
            <a:endParaRPr lang="en-US" sz="2800" dirty="0"/>
          </a:p>
        </p:txBody>
      </p:sp>
      <p:sp>
        <p:nvSpPr>
          <p:cNvPr id="26" name="Content Placeholder 25"/>
          <p:cNvSpPr>
            <a:spLocks noGrp="1"/>
          </p:cNvSpPr>
          <p:nvPr>
            <p:ph idx="1"/>
          </p:nvPr>
        </p:nvSpPr>
        <p:spPr/>
        <p:txBody>
          <a:bodyPr/>
          <a:lstStyle/>
          <a:p>
            <a:endParaRPr lang="en-US"/>
          </a:p>
        </p:txBody>
      </p:sp>
      <p:grpSp>
        <p:nvGrpSpPr>
          <p:cNvPr id="4" name="Group 3"/>
          <p:cNvGrpSpPr/>
          <p:nvPr/>
        </p:nvGrpSpPr>
        <p:grpSpPr>
          <a:xfrm>
            <a:off x="6363103" y="1828800"/>
            <a:ext cx="2603231" cy="3813366"/>
            <a:chOff x="5777904" y="1600200"/>
            <a:chExt cx="2497446" cy="4472370"/>
          </a:xfrm>
        </p:grpSpPr>
        <p:pic>
          <p:nvPicPr>
            <p:cNvPr id="5"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l="27016" r="30067"/>
            <a:stretch>
              <a:fillRect/>
            </a:stretch>
          </p:blipFill>
          <p:spPr bwMode="auto">
            <a:xfrm>
              <a:off x="6491577" y="1850822"/>
              <a:ext cx="1783773" cy="1995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5800725" y="16002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8890" tIns="44445" rIns="88890" bIns="44445">
              <a:normAutofit fontScale="85000" lnSpcReduction="10000"/>
            </a:bodyPr>
            <a:lstStyle>
              <a:lvl1pPr marL="342900" indent="-342900" algn="l" rtl="0" eaLnBrk="0" fontAlgn="base" hangingPunct="0">
                <a:spcBef>
                  <a:spcPct val="20000"/>
                </a:spcBef>
                <a:spcAft>
                  <a:spcPct val="0"/>
                </a:spcAft>
                <a:buFont typeface="Arial" pitchFamily="34" charset="0"/>
                <a:buChar char="•"/>
                <a:defRPr sz="3200" kern="1200">
                  <a:solidFill>
                    <a:srgbClr val="292929"/>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rgbClr val="292929"/>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rgbClr val="292929"/>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rgbClr val="292929"/>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rgbClr val="29292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pitchFamily="34" charset="0"/>
                <a:buNone/>
                <a:defRPr/>
              </a:pPr>
              <a:r>
                <a:rPr lang="en-US" sz="1700" dirty="0"/>
                <a:t>(</a:t>
              </a:r>
              <a:r>
                <a:rPr lang="en-US" sz="1700" dirty="0" smtClean="0"/>
                <a:t>a)</a:t>
              </a:r>
              <a:endParaRPr lang="en-US" sz="1700" dirty="0"/>
            </a:p>
          </p:txBody>
        </p:sp>
        <p:sp>
          <p:nvSpPr>
            <p:cNvPr id="7" name="Content Placeholder 2"/>
            <p:cNvSpPr txBox="1">
              <a:spLocks/>
            </p:cNvSpPr>
            <p:nvPr/>
          </p:nvSpPr>
          <p:spPr bwMode="auto">
            <a:xfrm>
              <a:off x="5800725" y="20955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8890" tIns="44445" rIns="88890" bIns="44445">
              <a:normAutofit fontScale="85000" lnSpcReduction="10000"/>
            </a:bodyPr>
            <a:lstStyle>
              <a:lvl1pPr marL="342900" indent="-342900" algn="l" rtl="0" eaLnBrk="0" fontAlgn="base" hangingPunct="0">
                <a:spcBef>
                  <a:spcPct val="20000"/>
                </a:spcBef>
                <a:spcAft>
                  <a:spcPct val="0"/>
                </a:spcAft>
                <a:buFont typeface="Arial" pitchFamily="34" charset="0"/>
                <a:buChar char="•"/>
                <a:defRPr sz="3200" kern="1200">
                  <a:solidFill>
                    <a:srgbClr val="292929"/>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rgbClr val="292929"/>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rgbClr val="292929"/>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rgbClr val="292929"/>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rgbClr val="29292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pitchFamily="34" charset="0"/>
                <a:buNone/>
                <a:defRPr/>
              </a:pPr>
              <a:r>
                <a:rPr lang="en-US" sz="1700" dirty="0" smtClean="0"/>
                <a:t>(b)</a:t>
              </a:r>
              <a:endParaRPr lang="en-US" sz="1700" dirty="0"/>
            </a:p>
          </p:txBody>
        </p:sp>
        <p:sp>
          <p:nvSpPr>
            <p:cNvPr id="8" name="Content Placeholder 2"/>
            <p:cNvSpPr txBox="1">
              <a:spLocks/>
            </p:cNvSpPr>
            <p:nvPr/>
          </p:nvSpPr>
          <p:spPr bwMode="auto">
            <a:xfrm>
              <a:off x="5800725" y="25527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8890" tIns="44445" rIns="88890" bIns="44445">
              <a:normAutofit fontScale="92500"/>
            </a:bodyPr>
            <a:lstStyle>
              <a:lvl1pPr marL="342900" indent="-342900" algn="l" rtl="0" eaLnBrk="0" fontAlgn="base" hangingPunct="0">
                <a:spcBef>
                  <a:spcPct val="20000"/>
                </a:spcBef>
                <a:spcAft>
                  <a:spcPct val="0"/>
                </a:spcAft>
                <a:buFont typeface="Arial" pitchFamily="34" charset="0"/>
                <a:buChar char="•"/>
                <a:defRPr sz="3200" kern="1200">
                  <a:solidFill>
                    <a:srgbClr val="292929"/>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rgbClr val="292929"/>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rgbClr val="292929"/>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rgbClr val="292929"/>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rgbClr val="29292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pitchFamily="34" charset="0"/>
                <a:buNone/>
                <a:defRPr/>
              </a:pPr>
              <a:r>
                <a:rPr lang="en-US" sz="1700" dirty="0" smtClean="0"/>
                <a:t>(c)</a:t>
              </a:r>
              <a:endParaRPr lang="en-US" sz="1700" dirty="0"/>
            </a:p>
          </p:txBody>
        </p:sp>
        <p:cxnSp>
          <p:nvCxnSpPr>
            <p:cNvPr id="9" name="Straight Arrow Connector 8"/>
            <p:cNvCxnSpPr/>
            <p:nvPr/>
          </p:nvCxnSpPr>
          <p:spPr>
            <a:xfrm>
              <a:off x="6096000" y="2217751"/>
              <a:ext cx="914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115050" y="2560651"/>
              <a:ext cx="373063"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115050" y="1760551"/>
              <a:ext cx="373063"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bwMode="auto">
            <a:xfrm>
              <a:off x="5800725" y="31623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8890" tIns="44445" rIns="88890" bIns="44445">
              <a:normAutofit fontScale="85000" lnSpcReduction="10000"/>
            </a:bodyPr>
            <a:lstStyle>
              <a:lvl1pPr marL="342900" indent="-342900" algn="l" rtl="0" eaLnBrk="0" fontAlgn="base" hangingPunct="0">
                <a:spcBef>
                  <a:spcPct val="20000"/>
                </a:spcBef>
                <a:spcAft>
                  <a:spcPct val="0"/>
                </a:spcAft>
                <a:buFont typeface="Arial" pitchFamily="34" charset="0"/>
                <a:buChar char="•"/>
                <a:defRPr sz="3200" kern="1200">
                  <a:solidFill>
                    <a:srgbClr val="292929"/>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rgbClr val="292929"/>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rgbClr val="292929"/>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rgbClr val="292929"/>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rgbClr val="29292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pitchFamily="34" charset="0"/>
                <a:buNone/>
                <a:defRPr/>
              </a:pPr>
              <a:r>
                <a:rPr lang="en-US" sz="1700" dirty="0" smtClean="0"/>
                <a:t>(d)</a:t>
              </a:r>
              <a:endParaRPr lang="en-US" sz="1700" dirty="0"/>
            </a:p>
          </p:txBody>
        </p:sp>
        <p:cxnSp>
          <p:nvCxnSpPr>
            <p:cNvPr id="13" name="Straight Arrow Connector 12"/>
            <p:cNvCxnSpPr/>
            <p:nvPr/>
          </p:nvCxnSpPr>
          <p:spPr>
            <a:xfrm>
              <a:off x="6105525" y="3313126"/>
              <a:ext cx="105727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5" idx="1"/>
            </p:cNvCxnSpPr>
            <p:nvPr/>
          </p:nvCxnSpPr>
          <p:spPr>
            <a:xfrm flipH="1">
              <a:off x="7459665" y="1779602"/>
              <a:ext cx="347660" cy="10477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bwMode="auto">
            <a:xfrm>
              <a:off x="7807325" y="1637659"/>
              <a:ext cx="381000" cy="28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8890" tIns="44445" rIns="88890" bIns="44445">
              <a:normAutofit fontScale="70000" lnSpcReduction="20000"/>
            </a:bodyPr>
            <a:lstStyle>
              <a:lvl1pPr marL="342900" indent="-342900" algn="l" rtl="0" eaLnBrk="0" fontAlgn="base" hangingPunct="0">
                <a:spcBef>
                  <a:spcPct val="20000"/>
                </a:spcBef>
                <a:spcAft>
                  <a:spcPct val="0"/>
                </a:spcAft>
                <a:buFont typeface="Arial" pitchFamily="34" charset="0"/>
                <a:buChar char="•"/>
                <a:defRPr sz="3200" kern="1200">
                  <a:solidFill>
                    <a:srgbClr val="292929"/>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rgbClr val="292929"/>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rgbClr val="292929"/>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rgbClr val="292929"/>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rgbClr val="29292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pitchFamily="34" charset="0"/>
                <a:buNone/>
                <a:defRPr/>
              </a:pPr>
              <a:r>
                <a:rPr lang="en-US" sz="1700" dirty="0" smtClean="0"/>
                <a:t>(e)</a:t>
              </a:r>
              <a:endParaRPr lang="en-US" sz="1700"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31026" t="2028" r="33405"/>
            <a:stretch/>
          </p:blipFill>
          <p:spPr>
            <a:xfrm>
              <a:off x="6491576" y="4077515"/>
              <a:ext cx="1783773" cy="1995055"/>
            </a:xfrm>
            <a:prstGeom prst="rect">
              <a:avLst/>
            </a:prstGeom>
          </p:spPr>
        </p:pic>
        <p:sp>
          <p:nvSpPr>
            <p:cNvPr id="17" name="Content Placeholder 2"/>
            <p:cNvSpPr txBox="1">
              <a:spLocks/>
            </p:cNvSpPr>
            <p:nvPr/>
          </p:nvSpPr>
          <p:spPr bwMode="auto">
            <a:xfrm>
              <a:off x="5797496" y="3802864"/>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8890" tIns="44445" rIns="88890" bIns="44445">
              <a:normAutofit fontScale="85000" lnSpcReduction="10000"/>
            </a:bodyPr>
            <a:lstStyle>
              <a:lvl1pPr marL="342900" indent="-342900" algn="l" rtl="0" eaLnBrk="0" fontAlgn="base" hangingPunct="0">
                <a:spcBef>
                  <a:spcPct val="20000"/>
                </a:spcBef>
                <a:spcAft>
                  <a:spcPct val="0"/>
                </a:spcAft>
                <a:buFont typeface="Arial" pitchFamily="34" charset="0"/>
                <a:buChar char="•"/>
                <a:defRPr sz="3200" kern="1200">
                  <a:solidFill>
                    <a:srgbClr val="292929"/>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rgbClr val="292929"/>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rgbClr val="292929"/>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rgbClr val="292929"/>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rgbClr val="29292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pitchFamily="34" charset="0"/>
                <a:buNone/>
                <a:defRPr/>
              </a:pPr>
              <a:r>
                <a:rPr lang="en-US" sz="1700" dirty="0"/>
                <a:t>(</a:t>
              </a:r>
              <a:r>
                <a:rPr lang="en-US" sz="1700" dirty="0" smtClean="0"/>
                <a:t>a)</a:t>
              </a:r>
              <a:endParaRPr lang="en-US" sz="1700" dirty="0"/>
            </a:p>
          </p:txBody>
        </p:sp>
        <p:cxnSp>
          <p:nvCxnSpPr>
            <p:cNvPr id="18" name="Straight Arrow Connector 17"/>
            <p:cNvCxnSpPr/>
            <p:nvPr/>
          </p:nvCxnSpPr>
          <p:spPr>
            <a:xfrm>
              <a:off x="6111821" y="3963215"/>
              <a:ext cx="373063"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Content Placeholder 2"/>
            <p:cNvSpPr txBox="1">
              <a:spLocks/>
            </p:cNvSpPr>
            <p:nvPr/>
          </p:nvSpPr>
          <p:spPr bwMode="auto">
            <a:xfrm>
              <a:off x="5799151" y="4407008"/>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8890" tIns="44445" rIns="88890" bIns="44445">
              <a:normAutofit fontScale="92500"/>
            </a:bodyPr>
            <a:lstStyle>
              <a:lvl1pPr marL="342900" indent="-342900" algn="l" rtl="0" eaLnBrk="0" fontAlgn="base" hangingPunct="0">
                <a:spcBef>
                  <a:spcPct val="20000"/>
                </a:spcBef>
                <a:spcAft>
                  <a:spcPct val="0"/>
                </a:spcAft>
                <a:buFont typeface="Arial" pitchFamily="34" charset="0"/>
                <a:buChar char="•"/>
                <a:defRPr sz="3200" kern="1200">
                  <a:solidFill>
                    <a:srgbClr val="292929"/>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rgbClr val="292929"/>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rgbClr val="292929"/>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rgbClr val="292929"/>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rgbClr val="29292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pitchFamily="34" charset="0"/>
                <a:buNone/>
                <a:defRPr/>
              </a:pPr>
              <a:r>
                <a:rPr lang="en-US" sz="1700" dirty="0" smtClean="0"/>
                <a:t>(c)</a:t>
              </a:r>
              <a:endParaRPr lang="en-US" sz="1700" dirty="0"/>
            </a:p>
          </p:txBody>
        </p:sp>
        <p:cxnSp>
          <p:nvCxnSpPr>
            <p:cNvPr id="20" name="Straight Arrow Connector 19"/>
            <p:cNvCxnSpPr/>
            <p:nvPr/>
          </p:nvCxnSpPr>
          <p:spPr>
            <a:xfrm flipV="1">
              <a:off x="6113476" y="4414959"/>
              <a:ext cx="373063"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Content Placeholder 2"/>
            <p:cNvSpPr txBox="1">
              <a:spLocks/>
            </p:cNvSpPr>
            <p:nvPr/>
          </p:nvSpPr>
          <p:spPr bwMode="auto">
            <a:xfrm>
              <a:off x="5777904" y="5330933"/>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8890" tIns="44445" rIns="88890" bIns="44445">
              <a:normAutofit fontScale="85000" lnSpcReduction="10000"/>
            </a:bodyPr>
            <a:lstStyle>
              <a:lvl1pPr marL="342900" indent="-342900" algn="l" rtl="0" eaLnBrk="0" fontAlgn="base" hangingPunct="0">
                <a:spcBef>
                  <a:spcPct val="20000"/>
                </a:spcBef>
                <a:spcAft>
                  <a:spcPct val="0"/>
                </a:spcAft>
                <a:buFont typeface="Arial" pitchFamily="34" charset="0"/>
                <a:buChar char="•"/>
                <a:defRPr sz="3200" kern="1200">
                  <a:solidFill>
                    <a:srgbClr val="292929"/>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rgbClr val="292929"/>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rgbClr val="292929"/>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rgbClr val="292929"/>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rgbClr val="29292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pitchFamily="34" charset="0"/>
                <a:buNone/>
                <a:defRPr/>
              </a:pPr>
              <a:r>
                <a:rPr lang="en-US" sz="1700" dirty="0" smtClean="0"/>
                <a:t>(d)</a:t>
              </a:r>
              <a:endParaRPr lang="en-US" sz="1700" dirty="0"/>
            </a:p>
          </p:txBody>
        </p:sp>
        <p:cxnSp>
          <p:nvCxnSpPr>
            <p:cNvPr id="22" name="Straight Arrow Connector 21"/>
            <p:cNvCxnSpPr/>
            <p:nvPr/>
          </p:nvCxnSpPr>
          <p:spPr>
            <a:xfrm>
              <a:off x="6042949" y="5481759"/>
              <a:ext cx="105727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7427004" y="3964696"/>
              <a:ext cx="347660" cy="1047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Content Placeholder 2"/>
            <p:cNvSpPr txBox="1">
              <a:spLocks/>
            </p:cNvSpPr>
            <p:nvPr/>
          </p:nvSpPr>
          <p:spPr bwMode="auto">
            <a:xfrm>
              <a:off x="7734909" y="380916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8890" tIns="44445" rIns="88890" bIns="44445">
              <a:normAutofit fontScale="85000" lnSpcReduction="10000"/>
            </a:bodyPr>
            <a:lstStyle>
              <a:lvl1pPr marL="342900" indent="-342900" algn="l" rtl="0" eaLnBrk="0" fontAlgn="base" hangingPunct="0">
                <a:spcBef>
                  <a:spcPct val="20000"/>
                </a:spcBef>
                <a:spcAft>
                  <a:spcPct val="0"/>
                </a:spcAft>
                <a:buFont typeface="Arial" pitchFamily="34" charset="0"/>
                <a:buChar char="•"/>
                <a:defRPr sz="3200" kern="1200">
                  <a:solidFill>
                    <a:srgbClr val="292929"/>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rgbClr val="292929"/>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rgbClr val="292929"/>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rgbClr val="292929"/>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rgbClr val="29292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pitchFamily="34" charset="0"/>
                <a:buNone/>
                <a:defRPr/>
              </a:pPr>
              <a:r>
                <a:rPr lang="en-US" sz="1700" dirty="0" smtClean="0"/>
                <a:t>(e)</a:t>
              </a:r>
              <a:endParaRPr lang="en-US" sz="1700" dirty="0"/>
            </a:p>
          </p:txBody>
        </p:sp>
      </p:grpSp>
      <p:pic>
        <p:nvPicPr>
          <p:cNvPr id="25" name="Picture 24"/>
          <p:cNvPicPr>
            <a:picLocks noChangeAspect="1"/>
          </p:cNvPicPr>
          <p:nvPr/>
        </p:nvPicPr>
        <p:blipFill rotWithShape="1">
          <a:blip r:embed="rId4"/>
          <a:srcRect l="18093" t="33194" r="16744" b="4790"/>
          <a:stretch/>
        </p:blipFill>
        <p:spPr>
          <a:xfrm>
            <a:off x="177216" y="3046430"/>
            <a:ext cx="6201043" cy="3319615"/>
          </a:xfrm>
          <a:prstGeom prst="rect">
            <a:avLst/>
          </a:prstGeom>
        </p:spPr>
      </p:pic>
      <p:pic>
        <p:nvPicPr>
          <p:cNvPr id="27" name="Picture 26"/>
          <p:cNvPicPr>
            <a:picLocks noChangeAspect="1"/>
          </p:cNvPicPr>
          <p:nvPr/>
        </p:nvPicPr>
        <p:blipFill rotWithShape="1">
          <a:blip r:embed="rId5"/>
          <a:srcRect l="16697" t="15333" r="15768" b="55333"/>
          <a:stretch/>
        </p:blipFill>
        <p:spPr>
          <a:xfrm>
            <a:off x="51295" y="1536700"/>
            <a:ext cx="6115242" cy="1494081"/>
          </a:xfrm>
          <a:prstGeom prst="rect">
            <a:avLst/>
          </a:prstGeom>
        </p:spPr>
      </p:pic>
    </p:spTree>
    <p:extLst>
      <p:ext uri="{BB962C8B-B14F-4D97-AF65-F5344CB8AC3E}">
        <p14:creationId xmlns:p14="http://schemas.microsoft.com/office/powerpoint/2010/main" val="1438371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altLang="en-US" smtClean="0"/>
              <a:t>Vinyl Siding Over Foam Sheathing</a:t>
            </a:r>
            <a:br>
              <a:rPr lang="en-US" altLang="en-US" smtClean="0"/>
            </a:br>
            <a:r>
              <a:rPr lang="en-US" altLang="en-US" smtClean="0"/>
              <a:t>(wind pressure ratings)</a:t>
            </a:r>
            <a:endParaRPr lang="en-US" altLang="en-US" dirty="0" smtClean="0"/>
          </a:p>
        </p:txBody>
      </p:sp>
      <p:sp>
        <p:nvSpPr>
          <p:cNvPr id="4" name="Content Placeholder 3"/>
          <p:cNvSpPr>
            <a:spLocks noGrp="1"/>
          </p:cNvSpPr>
          <p:nvPr>
            <p:ph sz="half" idx="1"/>
          </p:nvPr>
        </p:nvSpPr>
        <p:spPr/>
        <p:txBody>
          <a:bodyPr/>
          <a:lstStyle/>
          <a:p>
            <a:r>
              <a:rPr lang="en-US" altLang="en-US" dirty="0"/>
              <a:t>OK, we’ve addressed the “sagging covering” wardrobe malfunction. Now, what if the wind blows?</a:t>
            </a:r>
          </a:p>
          <a:p>
            <a:r>
              <a:rPr lang="en-US" altLang="en-US" dirty="0" smtClean="0"/>
              <a:t>IRC 2009/2012/2015:</a:t>
            </a:r>
          </a:p>
          <a:p>
            <a:endParaRPr lang="en-US" dirty="0"/>
          </a:p>
        </p:txBody>
      </p:sp>
      <p:pic>
        <p:nvPicPr>
          <p:cNvPr id="11"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79377" y="2209800"/>
            <a:ext cx="4182879" cy="1979216"/>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609600" y="5334000"/>
            <a:ext cx="7696200" cy="1015663"/>
          </a:xfrm>
          <a:prstGeom prst="rect">
            <a:avLst/>
          </a:prstGeom>
          <a:noFill/>
        </p:spPr>
        <p:txBody>
          <a:bodyPr wrap="square" rtlCol="0">
            <a:spAutoFit/>
          </a:bodyPr>
          <a:lstStyle/>
          <a:p>
            <a:r>
              <a:rPr lang="en-US" sz="2000" b="1" dirty="0" smtClean="0">
                <a:solidFill>
                  <a:srgbClr val="FF0000"/>
                </a:solidFill>
              </a:rPr>
              <a:t>Exceptions are important! </a:t>
            </a:r>
            <a:r>
              <a:rPr lang="en-US" sz="2000" dirty="0" smtClean="0"/>
              <a:t>– use standard siding wind rating and installation if FPIS is installed over other panels capable of resisting the wind load (</a:t>
            </a:r>
            <a:r>
              <a:rPr lang="en-US" sz="2000" dirty="0" err="1" smtClean="0"/>
              <a:t>oversheathing</a:t>
            </a:r>
            <a:r>
              <a:rPr lang="en-US" sz="2000" dirty="0" smtClean="0"/>
              <a:t>)</a:t>
            </a:r>
            <a:endParaRPr lang="en-US" sz="2000" dirty="0"/>
          </a:p>
        </p:txBody>
      </p:sp>
    </p:spTree>
    <p:extLst>
      <p:ext uri="{BB962C8B-B14F-4D97-AF65-F5344CB8AC3E}">
        <p14:creationId xmlns:p14="http://schemas.microsoft.com/office/powerpoint/2010/main" val="31937297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mtClean="0"/>
              <a:t>Introduction</a:t>
            </a:r>
            <a:endParaRPr lang="en-US" altLang="en-US" dirty="0" smtClean="0"/>
          </a:p>
        </p:txBody>
      </p:sp>
      <p:sp>
        <p:nvSpPr>
          <p:cNvPr id="15363" name="Content Placeholder 2"/>
          <p:cNvSpPr>
            <a:spLocks noGrp="1"/>
          </p:cNvSpPr>
          <p:nvPr>
            <p:ph sz="half" idx="1"/>
          </p:nvPr>
        </p:nvSpPr>
        <p:spPr>
          <a:xfrm>
            <a:off x="457200" y="1600200"/>
            <a:ext cx="4772198" cy="4525963"/>
          </a:xfrm>
        </p:spPr>
        <p:txBody>
          <a:bodyPr/>
          <a:lstStyle/>
          <a:p>
            <a:r>
              <a:rPr lang="en-US" altLang="en-US" dirty="0" smtClean="0"/>
              <a:t>Welcome</a:t>
            </a:r>
          </a:p>
          <a:p>
            <a:r>
              <a:rPr lang="en-US" altLang="en-US" dirty="0" smtClean="0"/>
              <a:t>What’s my story?</a:t>
            </a:r>
          </a:p>
          <a:p>
            <a:pPr lvl="1"/>
            <a:r>
              <a:rPr lang="en-US" altLang="en-US" dirty="0" smtClean="0"/>
              <a:t>Joe has been addressing keeping the “sweater” and the wall dry</a:t>
            </a:r>
          </a:p>
          <a:p>
            <a:pPr lvl="1"/>
            <a:r>
              <a:rPr lang="en-US" altLang="en-US" dirty="0" smtClean="0"/>
              <a:t>My presentation is about keeping the sweater on and functional – no wardrobe malfunctions!</a:t>
            </a:r>
          </a:p>
          <a:p>
            <a:pPr lvl="2"/>
            <a:r>
              <a:rPr lang="en-US" altLang="en-US" dirty="0" smtClean="0"/>
              <a:t>Basically all the other things for code compliance and good practice.</a:t>
            </a:r>
          </a:p>
          <a:p>
            <a:pPr lvl="2"/>
            <a:r>
              <a:rPr lang="en-US" altLang="en-US" dirty="0" smtClean="0"/>
              <a:t>Nobody wants a disaster….</a:t>
            </a:r>
          </a:p>
          <a:p>
            <a:pPr lvl="1"/>
            <a:endParaRPr lang="en-US" altLang="en-US" dirty="0" smtClean="0"/>
          </a:p>
        </p:txBody>
      </p:sp>
      <p:pic>
        <p:nvPicPr>
          <p:cNvPr id="8" name="Picture 6"/>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261482" y="2743200"/>
            <a:ext cx="3519633" cy="21514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if the exception doesn’t apply?</a:t>
            </a:r>
            <a:endParaRPr lang="en-US" dirty="0"/>
          </a:p>
        </p:txBody>
      </p:sp>
      <p:sp>
        <p:nvSpPr>
          <p:cNvPr id="3" name="Content Placeholder 2"/>
          <p:cNvSpPr>
            <a:spLocks noGrp="1"/>
          </p:cNvSpPr>
          <p:nvPr>
            <p:ph idx="1"/>
          </p:nvPr>
        </p:nvSpPr>
        <p:spPr/>
        <p:txBody>
          <a:bodyPr/>
          <a:lstStyle/>
          <a:p>
            <a:r>
              <a:rPr lang="en-US" dirty="0" smtClean="0"/>
              <a:t>If in 115 mph wind zone (non-hurricane) and exposure B (typical wooded/suburban)…</a:t>
            </a:r>
          </a:p>
          <a:p>
            <a:pPr lvl="1"/>
            <a:r>
              <a:rPr lang="en-US" dirty="0" smtClean="0"/>
              <a:t>Use min. ½” XPS or </a:t>
            </a:r>
            <a:r>
              <a:rPr lang="en-US" dirty="0" err="1" smtClean="0"/>
              <a:t>polyiso</a:t>
            </a:r>
            <a:r>
              <a:rPr lang="en-US" dirty="0" smtClean="0"/>
              <a:t>, or min. 1” EPS</a:t>
            </a:r>
          </a:p>
          <a:p>
            <a:pPr lvl="1"/>
            <a:r>
              <a:rPr lang="en-US" dirty="0" smtClean="0"/>
              <a:t>Use 1-1/4” fastener penetration in to framing</a:t>
            </a:r>
          </a:p>
          <a:p>
            <a:r>
              <a:rPr lang="en-US" dirty="0" smtClean="0"/>
              <a:t>No problem, follow vinyl siding manufacturer’s installation instructions</a:t>
            </a:r>
          </a:p>
          <a:p>
            <a:r>
              <a:rPr lang="en-US" dirty="0" smtClean="0"/>
              <a:t>No need to adjust siding wind pressure rating</a:t>
            </a:r>
          </a:p>
          <a:p>
            <a:endParaRPr lang="en-US" dirty="0" smtClean="0"/>
          </a:p>
        </p:txBody>
      </p:sp>
    </p:spTree>
    <p:extLst>
      <p:ext uri="{BB962C8B-B14F-4D97-AF65-F5344CB8AC3E}">
        <p14:creationId xmlns:p14="http://schemas.microsoft.com/office/powerpoint/2010/main" val="1488180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if that doesn’t apply?</a:t>
            </a:r>
            <a:endParaRPr lang="en-US" dirty="0"/>
          </a:p>
        </p:txBody>
      </p:sp>
      <p:sp>
        <p:nvSpPr>
          <p:cNvPr id="3" name="Content Placeholder 2"/>
          <p:cNvSpPr>
            <a:spLocks noGrp="1"/>
          </p:cNvSpPr>
          <p:nvPr>
            <p:ph idx="1"/>
          </p:nvPr>
        </p:nvSpPr>
        <p:spPr/>
        <p:txBody>
          <a:bodyPr/>
          <a:lstStyle/>
          <a:p>
            <a:r>
              <a:rPr lang="en-US" sz="2800" dirty="0" smtClean="0"/>
              <a:t>It gets a bit more complicated</a:t>
            </a:r>
          </a:p>
          <a:p>
            <a:r>
              <a:rPr lang="en-US" sz="2800" dirty="0" smtClean="0"/>
              <a:t>Vinyl siding standard wind pressure ratings will need to be modified to determine appropriate siding for the application</a:t>
            </a:r>
          </a:p>
          <a:p>
            <a:pPr lvl="1"/>
            <a:r>
              <a:rPr lang="en-US" sz="2400" dirty="0" smtClean="0"/>
              <a:t>Multiply siding wind pressure rating by 0.39 if wall has interior gypsum board finish</a:t>
            </a:r>
          </a:p>
          <a:p>
            <a:pPr lvl="1"/>
            <a:r>
              <a:rPr lang="en-US" sz="2400" dirty="0" smtClean="0"/>
              <a:t>Multiply siding wind pressure rating by 0.27 if wall is not finished on the interior (e.g., gable end wall)</a:t>
            </a:r>
          </a:p>
          <a:p>
            <a:r>
              <a:rPr lang="en-US" sz="2800" dirty="0" smtClean="0"/>
              <a:t>This only applies to vinyl siding because its wind rating relies on pressure equalization</a:t>
            </a:r>
            <a:endParaRPr lang="en-US" sz="2800" dirty="0"/>
          </a:p>
        </p:txBody>
      </p:sp>
    </p:spTree>
    <p:extLst>
      <p:ext uri="{BB962C8B-B14F-4D97-AF65-F5344CB8AC3E}">
        <p14:creationId xmlns:p14="http://schemas.microsoft.com/office/powerpoint/2010/main" val="1491998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Vinyl Siding Wind Rating Adjustment</a:t>
            </a:r>
            <a:endParaRPr lang="en-US" dirty="0"/>
          </a:p>
        </p:txBody>
      </p:sp>
      <p:sp>
        <p:nvSpPr>
          <p:cNvPr id="3" name="Content Placeholder 2"/>
          <p:cNvSpPr>
            <a:spLocks noGrp="1"/>
          </p:cNvSpPr>
          <p:nvPr>
            <p:ph idx="1"/>
          </p:nvPr>
        </p:nvSpPr>
        <p:spPr/>
        <p:txBody>
          <a:bodyPr/>
          <a:lstStyle/>
          <a:p>
            <a:r>
              <a:rPr lang="en-US" sz="2400" dirty="0" smtClean="0"/>
              <a:t>Example:</a:t>
            </a:r>
          </a:p>
          <a:p>
            <a:pPr lvl="1"/>
            <a:r>
              <a:rPr lang="en-US" sz="2000" dirty="0" smtClean="0"/>
              <a:t>130 mph, exposure B (moderate hurricane area)</a:t>
            </a:r>
          </a:p>
          <a:p>
            <a:pPr lvl="1"/>
            <a:r>
              <a:rPr lang="en-US" sz="2000" dirty="0" smtClean="0"/>
              <a:t>Code wind pressure required = 24 </a:t>
            </a:r>
            <a:r>
              <a:rPr lang="en-US" sz="2000" dirty="0" err="1" smtClean="0"/>
              <a:t>psf</a:t>
            </a:r>
            <a:r>
              <a:rPr lang="en-US" sz="2000" dirty="0" smtClean="0"/>
              <a:t>  (neg. pressure)</a:t>
            </a:r>
          </a:p>
          <a:p>
            <a:pPr lvl="1"/>
            <a:r>
              <a:rPr lang="en-US" sz="2000" dirty="0" smtClean="0"/>
              <a:t>Siding wind pressure std. rating = 65 </a:t>
            </a:r>
            <a:r>
              <a:rPr lang="en-US" sz="2000" dirty="0" err="1" smtClean="0"/>
              <a:t>psf</a:t>
            </a:r>
            <a:endParaRPr lang="en-US" sz="2000" dirty="0" smtClean="0"/>
          </a:p>
          <a:p>
            <a:pPr lvl="2"/>
            <a:r>
              <a:rPr lang="en-US" sz="1800" dirty="0" smtClean="0"/>
              <a:t>This is a moderately high rated product (premium)</a:t>
            </a:r>
          </a:p>
          <a:p>
            <a:pPr lvl="1"/>
            <a:r>
              <a:rPr lang="en-US" sz="2000" dirty="0" smtClean="0"/>
              <a:t>Adjustment = 0.39 x 65 </a:t>
            </a:r>
            <a:r>
              <a:rPr lang="en-US" sz="2000" dirty="0" err="1" smtClean="0"/>
              <a:t>psf</a:t>
            </a:r>
            <a:r>
              <a:rPr lang="en-US" sz="2000" dirty="0" smtClean="0"/>
              <a:t> = 25 </a:t>
            </a:r>
            <a:r>
              <a:rPr lang="en-US" sz="2000" dirty="0" err="1" smtClean="0"/>
              <a:t>psf</a:t>
            </a:r>
            <a:endParaRPr lang="en-US" sz="2000" dirty="0" smtClean="0"/>
          </a:p>
          <a:p>
            <a:pPr lvl="1"/>
            <a:r>
              <a:rPr lang="en-US" sz="2000" dirty="0" smtClean="0"/>
              <a:t>25 </a:t>
            </a:r>
            <a:r>
              <a:rPr lang="en-US" sz="2000" dirty="0" err="1" smtClean="0"/>
              <a:t>psf</a:t>
            </a:r>
            <a:r>
              <a:rPr lang="en-US" sz="2000" dirty="0" smtClean="0"/>
              <a:t> &gt; 24 </a:t>
            </a:r>
            <a:r>
              <a:rPr lang="en-US" sz="2000" dirty="0" err="1" smtClean="0"/>
              <a:t>psf</a:t>
            </a:r>
            <a:r>
              <a:rPr lang="en-US" sz="2000" dirty="0" smtClean="0"/>
              <a:t>  OK</a:t>
            </a:r>
          </a:p>
          <a:p>
            <a:r>
              <a:rPr lang="en-US" sz="2400" dirty="0" smtClean="0"/>
              <a:t>Results in a more rigid and higher performing (higher safety factor) vinyl siding installation</a:t>
            </a:r>
          </a:p>
          <a:p>
            <a:r>
              <a:rPr lang="en-US" sz="2400" dirty="0" smtClean="0"/>
              <a:t>More resilient protection of WRB during major wind event </a:t>
            </a:r>
          </a:p>
          <a:p>
            <a:pPr lvl="1"/>
            <a:r>
              <a:rPr lang="en-US" sz="2000" dirty="0" smtClean="0"/>
              <a:t>Unintended “exposure” wardrobe malfunction avoided</a:t>
            </a:r>
            <a:endParaRPr lang="en-US" sz="2000" dirty="0"/>
          </a:p>
        </p:txBody>
      </p:sp>
    </p:spTree>
    <p:extLst>
      <p:ext uri="{BB962C8B-B14F-4D97-AF65-F5344CB8AC3E}">
        <p14:creationId xmlns:p14="http://schemas.microsoft.com/office/powerpoint/2010/main" val="251388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Window Install and Flanges over FPIS</a:t>
            </a:r>
            <a:endParaRPr lang="en-US" dirty="0"/>
          </a:p>
        </p:txBody>
      </p:sp>
      <p:sp>
        <p:nvSpPr>
          <p:cNvPr id="3" name="Content Placeholder 2"/>
          <p:cNvSpPr>
            <a:spLocks noGrp="1"/>
          </p:cNvSpPr>
          <p:nvPr>
            <p:ph sz="half" idx="1"/>
          </p:nvPr>
        </p:nvSpPr>
        <p:spPr/>
        <p:txBody>
          <a:bodyPr/>
          <a:lstStyle/>
          <a:p>
            <a:r>
              <a:rPr lang="en-US" dirty="0" smtClean="0"/>
              <a:t>Attachment of flanges directly through foam up to 2” thick have been tested.</a:t>
            </a:r>
          </a:p>
          <a:p>
            <a:pPr lvl="1"/>
            <a:r>
              <a:rPr lang="en-US" dirty="0" smtClean="0"/>
              <a:t>Support of gravity loads</a:t>
            </a:r>
          </a:p>
          <a:p>
            <a:pPr lvl="1"/>
            <a:r>
              <a:rPr lang="en-US" dirty="0" smtClean="0"/>
              <a:t>Wind resistance</a:t>
            </a:r>
          </a:p>
        </p:txBody>
      </p:sp>
      <p:sp>
        <p:nvSpPr>
          <p:cNvPr id="12" name="Content Placeholder 11"/>
          <p:cNvSpPr>
            <a:spLocks noGrp="1"/>
          </p:cNvSpPr>
          <p:nvPr>
            <p:ph sz="half" idx="2"/>
          </p:nvPr>
        </p:nvSpPr>
        <p:spPr/>
        <p:txBody>
          <a:bodyPr/>
          <a:lstStyle/>
          <a:p>
            <a:endParaRPr lang="en-US"/>
          </a:p>
        </p:txBody>
      </p:sp>
      <p:pic>
        <p:nvPicPr>
          <p:cNvPr id="4" name="Picture 3"/>
          <p:cNvPicPr>
            <a:picLocks noChangeAspect="1"/>
          </p:cNvPicPr>
          <p:nvPr/>
        </p:nvPicPr>
        <p:blipFill rotWithShape="1">
          <a:blip r:embed="rId2"/>
          <a:srcRect l="30582" t="13598" r="29182" b="40506"/>
          <a:stretch/>
        </p:blipFill>
        <p:spPr>
          <a:xfrm>
            <a:off x="4419600" y="1562100"/>
            <a:ext cx="4156640" cy="2666999"/>
          </a:xfrm>
          <a:prstGeom prst="rect">
            <a:avLst/>
          </a:prstGeom>
        </p:spPr>
      </p:pic>
      <p:sp>
        <p:nvSpPr>
          <p:cNvPr id="5" name="TextBox 4"/>
          <p:cNvSpPr txBox="1"/>
          <p:nvPr/>
        </p:nvSpPr>
        <p:spPr>
          <a:xfrm>
            <a:off x="4129032" y="4249453"/>
            <a:ext cx="5029582" cy="338554"/>
          </a:xfrm>
          <a:prstGeom prst="rect">
            <a:avLst/>
          </a:prstGeom>
          <a:noFill/>
        </p:spPr>
        <p:txBody>
          <a:bodyPr wrap="none" rtlCol="0">
            <a:spAutoFit/>
          </a:bodyPr>
          <a:lstStyle/>
          <a:p>
            <a:r>
              <a:rPr lang="en-US" sz="1600" dirty="0">
                <a:hlinkClick r:id="rId3"/>
              </a:rPr>
              <a:t>http://</a:t>
            </a:r>
            <a:r>
              <a:rPr lang="en-US" sz="1600" dirty="0" smtClean="0">
                <a:hlinkClick r:id="rId3"/>
              </a:rPr>
              <a:t>www.drjcertification.org/products/foam-sheathing</a:t>
            </a:r>
            <a:r>
              <a:rPr lang="en-US" sz="1600" dirty="0" smtClean="0"/>
              <a:t> </a:t>
            </a:r>
            <a:endParaRPr lang="en-US" sz="1600" dirty="0"/>
          </a:p>
        </p:txBody>
      </p:sp>
      <p:pic>
        <p:nvPicPr>
          <p:cNvPr id="6" name="Picture 5"/>
          <p:cNvPicPr>
            <a:picLocks noChangeAspect="1"/>
          </p:cNvPicPr>
          <p:nvPr/>
        </p:nvPicPr>
        <p:blipFill rotWithShape="1">
          <a:blip r:embed="rId4"/>
          <a:srcRect l="43418" t="37535" r="41796" b="32909"/>
          <a:stretch/>
        </p:blipFill>
        <p:spPr>
          <a:xfrm>
            <a:off x="215021" y="4403488"/>
            <a:ext cx="2045039" cy="2299433"/>
          </a:xfrm>
          <a:prstGeom prst="rect">
            <a:avLst/>
          </a:prstGeom>
        </p:spPr>
      </p:pic>
      <p:pic>
        <p:nvPicPr>
          <p:cNvPr id="7" name="Picture 6"/>
          <p:cNvPicPr>
            <a:picLocks noChangeAspect="1"/>
          </p:cNvPicPr>
          <p:nvPr/>
        </p:nvPicPr>
        <p:blipFill rotWithShape="1">
          <a:blip r:embed="rId5"/>
          <a:srcRect l="44744" t="40016" r="43227" b="29515"/>
          <a:stretch/>
        </p:blipFill>
        <p:spPr>
          <a:xfrm>
            <a:off x="2481864" y="4412883"/>
            <a:ext cx="1613793" cy="2299433"/>
          </a:xfrm>
          <a:prstGeom prst="rect">
            <a:avLst/>
          </a:prstGeom>
        </p:spPr>
      </p:pic>
      <p:pic>
        <p:nvPicPr>
          <p:cNvPr id="8" name="Content Placeholder 5"/>
          <p:cNvPicPr>
            <a:picLocks noChangeAspect="1"/>
          </p:cNvPicPr>
          <p:nvPr/>
        </p:nvPicPr>
        <p:blipFill rotWithShape="1">
          <a:blip r:embed="rId6"/>
          <a:srcRect l="33657" t="20555" r="32225" b="43864"/>
          <a:stretch/>
        </p:blipFill>
        <p:spPr bwMode="auto">
          <a:xfrm>
            <a:off x="4129032" y="4534990"/>
            <a:ext cx="2763284" cy="1620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7"/>
          <a:srcRect l="39023" t="58620" r="37396" b="33194"/>
          <a:stretch/>
        </p:blipFill>
        <p:spPr>
          <a:xfrm>
            <a:off x="4715332" y="5562600"/>
            <a:ext cx="4375852" cy="854458"/>
          </a:xfrm>
          <a:prstGeom prst="rect">
            <a:avLst/>
          </a:prstGeom>
        </p:spPr>
      </p:pic>
    </p:spTree>
    <p:extLst>
      <p:ext uri="{BB962C8B-B14F-4D97-AF65-F5344CB8AC3E}">
        <p14:creationId xmlns:p14="http://schemas.microsoft.com/office/powerpoint/2010/main" val="13419063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Installation Guidance (flange fasteners)</a:t>
            </a:r>
            <a:endParaRPr lang="en-US" dirty="0"/>
          </a:p>
        </p:txBody>
      </p:sp>
      <p:sp>
        <p:nvSpPr>
          <p:cNvPr id="2" name="Content Placeholder 1"/>
          <p:cNvSpPr>
            <a:spLocks noGrp="1"/>
          </p:cNvSpPr>
          <p:nvPr>
            <p:ph sz="half" idx="1"/>
          </p:nvPr>
        </p:nvSpPr>
        <p:spPr>
          <a:xfrm>
            <a:off x="457200" y="1600200"/>
            <a:ext cx="3429000" cy="4525963"/>
          </a:xfrm>
        </p:spPr>
        <p:txBody>
          <a:bodyPr/>
          <a:lstStyle/>
          <a:p>
            <a:r>
              <a:rPr lang="en-US" dirty="0" smtClean="0"/>
              <a:t>Follow window manufacturer instructions (shims, anchors, etc.) and verify adequate flange fastening</a:t>
            </a:r>
          </a:p>
          <a:p>
            <a:pPr lvl="1"/>
            <a:r>
              <a:rPr lang="en-US" dirty="0" smtClean="0"/>
              <a:t>Typical flange fastening generally  OK for up to 2” thick foam sheathing and typical 3’ windows</a:t>
            </a:r>
            <a:endParaRPr lang="en-US" dirty="0"/>
          </a:p>
        </p:txBody>
      </p:sp>
      <p:pic>
        <p:nvPicPr>
          <p:cNvPr id="10" name="Content Placeholder 9"/>
          <p:cNvPicPr>
            <a:picLocks noGrp="1" noChangeAspect="1"/>
          </p:cNvPicPr>
          <p:nvPr>
            <p:ph sz="half" idx="2"/>
          </p:nvPr>
        </p:nvPicPr>
        <p:blipFill rotWithShape="1">
          <a:blip r:embed="rId2"/>
          <a:srcRect l="31768" t="34930" r="30070" b="26869"/>
          <a:stretch/>
        </p:blipFill>
        <p:spPr>
          <a:xfrm>
            <a:off x="3810000" y="2590800"/>
            <a:ext cx="5263086" cy="2963512"/>
          </a:xfrm>
          <a:prstGeom prst="rect">
            <a:avLst/>
          </a:prstGeom>
        </p:spPr>
      </p:pic>
    </p:spTree>
    <p:extLst>
      <p:ext uri="{BB962C8B-B14F-4D97-AF65-F5344CB8AC3E}">
        <p14:creationId xmlns:p14="http://schemas.microsoft.com/office/powerpoint/2010/main" val="3388705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Installation Guidance (typical practice)</a:t>
            </a:r>
            <a:endParaRPr lang="en-US" dirty="0"/>
          </a:p>
        </p:txBody>
      </p:sp>
      <p:sp>
        <p:nvSpPr>
          <p:cNvPr id="3" name="Content Placeholder 2"/>
          <p:cNvSpPr>
            <a:spLocks noGrp="1"/>
          </p:cNvSpPr>
          <p:nvPr>
            <p:ph idx="1"/>
          </p:nvPr>
        </p:nvSpPr>
        <p:spPr/>
        <p:txBody>
          <a:bodyPr/>
          <a:lstStyle/>
          <a:p>
            <a:r>
              <a:rPr lang="en-US" dirty="0" smtClean="0"/>
              <a:t>Common field practice (rule-of-thumb):</a:t>
            </a:r>
          </a:p>
          <a:p>
            <a:pPr lvl="1"/>
            <a:r>
              <a:rPr lang="en-US" dirty="0" smtClean="0"/>
              <a:t>Directly attach flange over foam to framing if foam sheathing thickness is 2” thick or less</a:t>
            </a:r>
          </a:p>
          <a:p>
            <a:pPr lvl="1"/>
            <a:r>
              <a:rPr lang="en-US" dirty="0" smtClean="0"/>
              <a:t>Use a window “buck” to support window if foam sheathing is greater than 2” thick</a:t>
            </a:r>
          </a:p>
          <a:p>
            <a:pPr lvl="1"/>
            <a:r>
              <a:rPr lang="en-US" dirty="0" smtClean="0"/>
              <a:t>Some prefer 1-1/2” thick as the trigger – use what you’re comfortable working with for your project!</a:t>
            </a:r>
          </a:p>
          <a:p>
            <a:pPr lvl="2"/>
            <a:endParaRPr lang="en-US" dirty="0" smtClean="0"/>
          </a:p>
          <a:p>
            <a:endParaRPr lang="en-US" dirty="0"/>
          </a:p>
        </p:txBody>
      </p:sp>
    </p:spTree>
    <p:extLst>
      <p:ext uri="{BB962C8B-B14F-4D97-AF65-F5344CB8AC3E}">
        <p14:creationId xmlns:p14="http://schemas.microsoft.com/office/powerpoint/2010/main" val="2517676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Window Installation Guides</a:t>
            </a:r>
            <a:br>
              <a:rPr lang="en-US" sz="3200" dirty="0" smtClean="0"/>
            </a:br>
            <a:r>
              <a:rPr lang="en-US" sz="3200" dirty="0" smtClean="0"/>
              <a:t>(Standard &amp; Window Buck Installation Methods)</a:t>
            </a:r>
            <a:endParaRPr lang="en-US" sz="3200" dirty="0"/>
          </a:p>
        </p:txBody>
      </p:sp>
      <p:sp>
        <p:nvSpPr>
          <p:cNvPr id="6" name="TextBox 5"/>
          <p:cNvSpPr txBox="1"/>
          <p:nvPr/>
        </p:nvSpPr>
        <p:spPr>
          <a:xfrm>
            <a:off x="2549278" y="5664458"/>
            <a:ext cx="4502643" cy="400110"/>
          </a:xfrm>
          <a:prstGeom prst="rect">
            <a:avLst/>
          </a:prstGeom>
          <a:noFill/>
        </p:spPr>
        <p:txBody>
          <a:bodyPr wrap="none" rtlCol="0">
            <a:spAutoFit/>
          </a:bodyPr>
          <a:lstStyle/>
          <a:p>
            <a:r>
              <a:rPr lang="en-US" sz="2000" dirty="0">
                <a:hlinkClick r:id="rId2"/>
              </a:rPr>
              <a:t>http://</a:t>
            </a:r>
            <a:r>
              <a:rPr lang="en-US" sz="2000" dirty="0" smtClean="0">
                <a:hlinkClick r:id="rId2"/>
              </a:rPr>
              <a:t>www.appliedbuildingtech.com/fsc</a:t>
            </a:r>
            <a:r>
              <a:rPr lang="en-US" sz="2000" dirty="0" smtClean="0"/>
              <a:t> </a:t>
            </a:r>
            <a:endParaRPr lang="en-US" sz="2000" dirty="0"/>
          </a:p>
        </p:txBody>
      </p:sp>
      <p:pic>
        <p:nvPicPr>
          <p:cNvPr id="10" name="Content Placeholder 9"/>
          <p:cNvPicPr>
            <a:picLocks noGrp="1" noChangeAspect="1"/>
          </p:cNvPicPr>
          <p:nvPr>
            <p:ph sz="half" idx="1"/>
          </p:nvPr>
        </p:nvPicPr>
        <p:blipFill rotWithShape="1">
          <a:blip r:embed="rId3"/>
          <a:srcRect l="21233" t="8636" r="22954" b="4543"/>
          <a:stretch/>
        </p:blipFill>
        <p:spPr>
          <a:xfrm>
            <a:off x="457200" y="2096278"/>
            <a:ext cx="4038600" cy="3533806"/>
          </a:xfrm>
          <a:prstGeom prst="rect">
            <a:avLst/>
          </a:prstGeom>
        </p:spPr>
      </p:pic>
      <p:pic>
        <p:nvPicPr>
          <p:cNvPr id="11" name="Content Placeholder 10"/>
          <p:cNvPicPr>
            <a:picLocks noGrp="1" noChangeAspect="1"/>
          </p:cNvPicPr>
          <p:nvPr>
            <p:ph sz="half" idx="2"/>
          </p:nvPr>
        </p:nvPicPr>
        <p:blipFill rotWithShape="1">
          <a:blip r:embed="rId4"/>
          <a:srcRect l="21581" t="8635" r="23023" b="5287"/>
          <a:stretch/>
        </p:blipFill>
        <p:spPr>
          <a:xfrm>
            <a:off x="4648200" y="2098212"/>
            <a:ext cx="4038600" cy="3529938"/>
          </a:xfrm>
          <a:prstGeom prst="rect">
            <a:avLst/>
          </a:prstGeom>
        </p:spPr>
      </p:pic>
    </p:spTree>
    <p:extLst>
      <p:ext uri="{BB962C8B-B14F-4D97-AF65-F5344CB8AC3E}">
        <p14:creationId xmlns:p14="http://schemas.microsoft.com/office/powerpoint/2010/main" val="1117017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altLang="en-US" smtClean="0"/>
              <a:t>Wall Bracing  (IRC Section R602.10)</a:t>
            </a:r>
            <a:endParaRPr lang="en-US" altLang="en-US" dirty="0" smtClean="0"/>
          </a:p>
        </p:txBody>
      </p:sp>
      <p:sp>
        <p:nvSpPr>
          <p:cNvPr id="3" name="Content Placeholder 2"/>
          <p:cNvSpPr>
            <a:spLocks noGrp="1"/>
          </p:cNvSpPr>
          <p:nvPr>
            <p:ph sz="half" idx="1"/>
          </p:nvPr>
        </p:nvSpPr>
        <p:spPr/>
        <p:txBody>
          <a:bodyPr/>
          <a:lstStyle/>
          <a:p>
            <a:r>
              <a:rPr lang="en-US" sz="2400" dirty="0" smtClean="0"/>
              <a:t>Many building design factors impact wall bracing and sheathing/insulation decisions.</a:t>
            </a:r>
          </a:p>
          <a:p>
            <a:r>
              <a:rPr lang="en-US" sz="2400" dirty="0" smtClean="0"/>
              <a:t>APA/ICC, FSC, and others offer Wall Bracing Guides to help with this section of code</a:t>
            </a:r>
          </a:p>
          <a:p>
            <a:r>
              <a:rPr lang="en-US" sz="2400" dirty="0" smtClean="0"/>
              <a:t>All bracing methods have limitations, advantages, and disadvantages</a:t>
            </a:r>
          </a:p>
        </p:txBody>
      </p:sp>
      <p:pic>
        <p:nvPicPr>
          <p:cNvPr id="4" name="Picture 3"/>
          <p:cNvPicPr>
            <a:picLocks noChangeAspect="1"/>
          </p:cNvPicPr>
          <p:nvPr/>
        </p:nvPicPr>
        <p:blipFill rotWithShape="1">
          <a:blip r:embed="rId4"/>
          <a:srcRect l="36581" t="21287" r="34773" b="25152"/>
          <a:stretch/>
        </p:blipFill>
        <p:spPr>
          <a:xfrm>
            <a:off x="6414225" y="3481580"/>
            <a:ext cx="2206900" cy="2321118"/>
          </a:xfrm>
          <a:prstGeom prst="rect">
            <a:avLst/>
          </a:prstGeom>
        </p:spPr>
      </p:pic>
      <p:sp>
        <p:nvSpPr>
          <p:cNvPr id="2" name="TextBox 1"/>
          <p:cNvSpPr txBox="1"/>
          <p:nvPr/>
        </p:nvSpPr>
        <p:spPr>
          <a:xfrm>
            <a:off x="4724400" y="5802698"/>
            <a:ext cx="4074770" cy="369332"/>
          </a:xfrm>
          <a:prstGeom prst="rect">
            <a:avLst/>
          </a:prstGeom>
          <a:noFill/>
        </p:spPr>
        <p:txBody>
          <a:bodyPr wrap="none" rtlCol="0">
            <a:spAutoFit/>
          </a:bodyPr>
          <a:lstStyle/>
          <a:p>
            <a:r>
              <a:rPr lang="en-US" dirty="0">
                <a:hlinkClick r:id="rId5"/>
              </a:rPr>
              <a:t>http://</a:t>
            </a:r>
            <a:r>
              <a:rPr lang="en-US" dirty="0" smtClean="0">
                <a:hlinkClick r:id="rId5"/>
              </a:rPr>
              <a:t>www.appliedbuildingtech.com/fsc</a:t>
            </a:r>
            <a:r>
              <a:rPr lang="en-US" dirty="0" smtClean="0"/>
              <a:t> </a:t>
            </a:r>
            <a:endParaRPr lang="en-US" dirty="0"/>
          </a:p>
        </p:txBody>
      </p:sp>
      <p:graphicFrame>
        <p:nvGraphicFramePr>
          <p:cNvPr id="7" name="Object 2"/>
          <p:cNvGraphicFramePr>
            <a:graphicFrameLocks noChangeAspect="1"/>
          </p:cNvGraphicFramePr>
          <p:nvPr>
            <p:extLst>
              <p:ext uri="{D42A27DB-BD31-4B8C-83A1-F6EECF244321}">
                <p14:modId xmlns:p14="http://schemas.microsoft.com/office/powerpoint/2010/main" val="2958680142"/>
              </p:ext>
            </p:extLst>
          </p:nvPr>
        </p:nvGraphicFramePr>
        <p:xfrm>
          <a:off x="4654122" y="3510155"/>
          <a:ext cx="1757806" cy="1499399"/>
        </p:xfrm>
        <a:graphic>
          <a:graphicData uri="http://schemas.openxmlformats.org/presentationml/2006/ole">
            <mc:AlternateContent xmlns:mc="http://schemas.openxmlformats.org/markup-compatibility/2006">
              <mc:Choice xmlns:v="urn:schemas-microsoft-com:vml" Requires="v">
                <p:oleObj spid="_x0000_s83019" name="Document" r:id="rId6" imgW="2703617" imgH="2270850" progId="Word.Document.8">
                  <p:embed/>
                </p:oleObj>
              </mc:Choice>
              <mc:Fallback>
                <p:oleObj name="Document" r:id="rId6" imgW="2703617" imgH="2270850" progId="Word.Document.8">
                  <p:embed/>
                  <p:pic>
                    <p:nvPicPr>
                      <p:cNvPr id="0" name=""/>
                      <p:cNvPicPr>
                        <a:picLocks noChangeAspect="1" noChangeArrowheads="1"/>
                      </p:cNvPicPr>
                      <p:nvPr/>
                    </p:nvPicPr>
                    <p:blipFill>
                      <a:blip r:embed="rId7"/>
                      <a:srcRect/>
                      <a:stretch>
                        <a:fillRect/>
                      </a:stretch>
                    </p:blipFill>
                    <p:spPr bwMode="auto">
                      <a:xfrm>
                        <a:off x="4654122" y="3510155"/>
                        <a:ext cx="1757806" cy="1499399"/>
                      </a:xfrm>
                      <a:prstGeom prst="rect">
                        <a:avLst/>
                      </a:prstGeom>
                      <a:noFill/>
                      <a:ln>
                        <a:noFill/>
                      </a:ln>
                      <a:effectLst/>
                    </p:spPr>
                  </p:pic>
                </p:oleObj>
              </mc:Fallback>
            </mc:AlternateContent>
          </a:graphicData>
        </a:graphic>
      </p:graphicFrame>
      <p:pic>
        <p:nvPicPr>
          <p:cNvPr id="11" name="Content Placeholder 10"/>
          <p:cNvPicPr>
            <a:picLocks noGrp="1" noChangeAspect="1"/>
          </p:cNvPicPr>
          <p:nvPr>
            <p:ph sz="half" idx="2"/>
          </p:nvPr>
        </p:nvPicPr>
        <p:blipFill rotWithShape="1">
          <a:blip r:embed="rId8"/>
          <a:srcRect l="27000" t="23333" r="26000" b="32223"/>
          <a:stretch/>
        </p:blipFill>
        <p:spPr>
          <a:xfrm>
            <a:off x="5533025" y="1587483"/>
            <a:ext cx="3069050" cy="1922672"/>
          </a:xfrm>
          <a:prstGeom prst="rect">
            <a:avLst/>
          </a:prstGeom>
          <a:ln w="15875">
            <a:solidFill>
              <a:schemeClr val="accent1">
                <a:shade val="50000"/>
              </a:schemeClr>
            </a:solidFill>
          </a:ln>
        </p:spPr>
      </p:pic>
    </p:spTree>
    <p:extLst>
      <p:ext uri="{BB962C8B-B14F-4D97-AF65-F5344CB8AC3E}">
        <p14:creationId xmlns:p14="http://schemas.microsoft.com/office/powerpoint/2010/main" val="26203695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mtClean="0"/>
              <a:t>Wall bracing – integration with FPIS</a:t>
            </a:r>
            <a:endParaRPr lang="en-US" dirty="0"/>
          </a:p>
        </p:txBody>
      </p:sp>
      <p:sp>
        <p:nvSpPr>
          <p:cNvPr id="7" name="Content Placeholder 6"/>
          <p:cNvSpPr>
            <a:spLocks noGrp="1"/>
          </p:cNvSpPr>
          <p:nvPr>
            <p:ph sz="half" idx="2"/>
          </p:nvPr>
        </p:nvSpPr>
        <p:spPr/>
        <p:txBody>
          <a:bodyPr/>
          <a:lstStyle/>
          <a:p>
            <a:r>
              <a:rPr lang="en-US" sz="2400" dirty="0"/>
              <a:t>Code-compliant bracing methods include:</a:t>
            </a:r>
          </a:p>
          <a:p>
            <a:pPr lvl="1"/>
            <a:r>
              <a:rPr lang="en-US" sz="2000" dirty="0"/>
              <a:t>Use of foam over continuous structural sheathing (e.g., OSB, plywood, structural fiberboard, etc.) – larger homes/lots of windows</a:t>
            </a:r>
          </a:p>
          <a:p>
            <a:pPr lvl="1"/>
            <a:r>
              <a:rPr lang="en-US" sz="2000" dirty="0"/>
              <a:t>Use of foam between and/or over intermittent braced wall panels (e.g. WSP, let-in brace, etc.) – smaller/affordable homes</a:t>
            </a:r>
          </a:p>
          <a:p>
            <a:endParaRPr lang="en-US" sz="2400" dirty="0"/>
          </a:p>
        </p:txBody>
      </p:sp>
      <p:pic>
        <p:nvPicPr>
          <p:cNvPr id="9"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09612" y="1672430"/>
            <a:ext cx="3709988" cy="4599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3118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Different views of the world of walls?</a:t>
            </a:r>
            <a:endParaRPr lang="en-US" dirty="0"/>
          </a:p>
        </p:txBody>
      </p:sp>
      <p:pic>
        <p:nvPicPr>
          <p:cNvPr id="6" name="Content Placeholder 5"/>
          <p:cNvPicPr>
            <a:picLocks noGrp="1" noChangeAspect="1"/>
          </p:cNvPicPr>
          <p:nvPr>
            <p:ph idx="1"/>
          </p:nvPr>
        </p:nvPicPr>
        <p:blipFill>
          <a:blip r:embed="rId3"/>
          <a:stretch>
            <a:fillRect/>
          </a:stretch>
        </p:blipFill>
        <p:spPr>
          <a:xfrm>
            <a:off x="792529" y="1556747"/>
            <a:ext cx="7510923" cy="1896020"/>
          </a:xfrm>
          <a:prstGeom prst="rect">
            <a:avLst/>
          </a:prstGeom>
        </p:spPr>
      </p:pic>
      <p:sp>
        <p:nvSpPr>
          <p:cNvPr id="7" name="TextBox 6"/>
          <p:cNvSpPr txBox="1"/>
          <p:nvPr/>
        </p:nvSpPr>
        <p:spPr>
          <a:xfrm>
            <a:off x="291615" y="4343400"/>
            <a:ext cx="8512752" cy="2308324"/>
          </a:xfrm>
          <a:prstGeom prst="rect">
            <a:avLst/>
          </a:prstGeom>
          <a:noFill/>
        </p:spPr>
        <p:txBody>
          <a:bodyPr wrap="square" rtlCol="0">
            <a:spAutoFit/>
          </a:bodyPr>
          <a:lstStyle/>
          <a:p>
            <a:pPr marL="214313" indent="-214313">
              <a:buFont typeface="Arial" panose="020B0604020202020204" pitchFamily="34" charset="0"/>
              <a:buChar char="•"/>
            </a:pPr>
            <a:r>
              <a:rPr lang="en-US" sz="2400" dirty="0" smtClean="0"/>
              <a:t>Minimum bracing requirements rule the wall area!</a:t>
            </a:r>
          </a:p>
          <a:p>
            <a:pPr marL="214313" indent="-214313">
              <a:buFont typeface="Arial" panose="020B0604020202020204" pitchFamily="34" charset="0"/>
              <a:buChar char="•"/>
            </a:pPr>
            <a:r>
              <a:rPr lang="en-US" sz="2400" dirty="0" smtClean="0"/>
              <a:t>But, everybody seems to want the product continuous…</a:t>
            </a:r>
          </a:p>
          <a:p>
            <a:pPr marL="671513" lvl="1" indent="-214313">
              <a:buFont typeface="Arial" panose="020B0604020202020204" pitchFamily="34" charset="0"/>
              <a:buChar char="•"/>
            </a:pPr>
            <a:r>
              <a:rPr lang="en-US" sz="2400" dirty="0" smtClean="0"/>
              <a:t>Continuous structural sheathing</a:t>
            </a:r>
          </a:p>
          <a:p>
            <a:pPr marL="671513" lvl="1" indent="-214313">
              <a:buFont typeface="Arial" panose="020B0604020202020204" pitchFamily="34" charset="0"/>
              <a:buChar char="•"/>
            </a:pPr>
            <a:r>
              <a:rPr lang="en-US" sz="2400" dirty="0" smtClean="0"/>
              <a:t>Continuous insulation</a:t>
            </a:r>
          </a:p>
          <a:p>
            <a:pPr marL="671513" lvl="1" indent="-214313">
              <a:buFont typeface="Arial" panose="020B0604020202020204" pitchFamily="34" charset="0"/>
              <a:buChar char="•"/>
            </a:pPr>
            <a:r>
              <a:rPr lang="en-US" sz="2400" dirty="0" smtClean="0"/>
              <a:t>What next?...Continuous windows?</a:t>
            </a:r>
          </a:p>
          <a:p>
            <a:pPr marL="214313" indent="-214313">
              <a:buFont typeface="Arial" panose="020B0604020202020204" pitchFamily="34" charset="0"/>
              <a:buChar char="•"/>
            </a:pPr>
            <a:r>
              <a:rPr lang="en-US" sz="2400" dirty="0" smtClean="0"/>
              <a:t>Balance is achieved in smart, code-compliant designs.</a:t>
            </a:r>
            <a:endParaRPr lang="en-US" sz="2400" dirty="0"/>
          </a:p>
        </p:txBody>
      </p:sp>
      <p:sp>
        <p:nvSpPr>
          <p:cNvPr id="10" name="TextBox 9"/>
          <p:cNvSpPr txBox="1"/>
          <p:nvPr/>
        </p:nvSpPr>
        <p:spPr>
          <a:xfrm>
            <a:off x="1420829" y="3452767"/>
            <a:ext cx="5471434" cy="1046440"/>
          </a:xfrm>
          <a:prstGeom prst="rect">
            <a:avLst/>
          </a:prstGeom>
          <a:noFill/>
        </p:spPr>
        <p:txBody>
          <a:bodyPr wrap="none" rtlCol="0">
            <a:spAutoFit/>
          </a:bodyPr>
          <a:lstStyle/>
          <a:p>
            <a:r>
              <a:rPr lang="en-US" sz="1200" dirty="0" smtClean="0"/>
              <a:t>Sources:</a:t>
            </a:r>
          </a:p>
          <a:p>
            <a:pPr marL="342900" indent="-342900">
              <a:buAutoNum type="arabicParenBoth"/>
            </a:pPr>
            <a:r>
              <a:rPr lang="en-US" sz="1200" dirty="0" smtClean="0">
                <a:hlinkClick r:id="rId4"/>
              </a:rPr>
              <a:t>http</a:t>
            </a:r>
            <a:r>
              <a:rPr lang="en-US" sz="1200" dirty="0">
                <a:hlinkClick r:id="rId4"/>
              </a:rPr>
              <a:t>://</a:t>
            </a:r>
            <a:r>
              <a:rPr lang="en-US" sz="1200" dirty="0" smtClean="0">
                <a:hlinkClick r:id="rId4"/>
              </a:rPr>
              <a:t>www.greenbuildingadvisor.com/blogs/dept/musings/osb-airtight</a:t>
            </a:r>
            <a:endParaRPr lang="en-US" sz="1200" dirty="0" smtClean="0"/>
          </a:p>
          <a:p>
            <a:pPr marL="342900" indent="-342900">
              <a:buFontTx/>
              <a:buAutoNum type="arabicParenBoth"/>
            </a:pPr>
            <a:r>
              <a:rPr lang="en-US" sz="1200" dirty="0">
                <a:hlinkClick r:id="rId5"/>
              </a:rPr>
              <a:t>http://</a:t>
            </a:r>
            <a:r>
              <a:rPr lang="en-US" sz="1200" dirty="0" smtClean="0">
                <a:hlinkClick r:id="rId5"/>
              </a:rPr>
              <a:t>buildingscience.com/documents/digests/bsd-139-deep-energy-retrofit</a:t>
            </a:r>
            <a:r>
              <a:rPr lang="en-US" sz="1200" dirty="0" smtClean="0"/>
              <a:t>...</a:t>
            </a:r>
          </a:p>
          <a:p>
            <a:pPr marL="342900" indent="-342900">
              <a:buFontTx/>
              <a:buAutoNum type="arabicParenBoth"/>
            </a:pPr>
            <a:r>
              <a:rPr lang="en-US" sz="1200" dirty="0" smtClean="0"/>
              <a:t>Baby It’s Cold Outside – Nazareth College, Rochester, NY (Wikimedia commons)</a:t>
            </a:r>
            <a:endParaRPr lang="en-US" sz="1200" dirty="0"/>
          </a:p>
          <a:p>
            <a:pPr marL="342900" indent="-342900">
              <a:buAutoNum type="arabicParenBoth"/>
            </a:pPr>
            <a:endParaRPr lang="en-US" sz="1400" dirty="0"/>
          </a:p>
        </p:txBody>
      </p:sp>
    </p:spTree>
    <p:extLst>
      <p:ext uri="{BB962C8B-B14F-4D97-AF65-F5344CB8AC3E}">
        <p14:creationId xmlns:p14="http://schemas.microsoft.com/office/powerpoint/2010/main" val="3543964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Outline</a:t>
            </a:r>
            <a:endParaRPr lang="en-US" altLang="en-US" dirty="0" smtClean="0"/>
          </a:p>
        </p:txBody>
      </p:sp>
      <p:sp>
        <p:nvSpPr>
          <p:cNvPr id="16387" name="Content Placeholder 2"/>
          <p:cNvSpPr>
            <a:spLocks noGrp="1"/>
          </p:cNvSpPr>
          <p:nvPr>
            <p:ph sz="half" idx="1"/>
          </p:nvPr>
        </p:nvSpPr>
        <p:spPr>
          <a:xfrm>
            <a:off x="457200" y="1600200"/>
            <a:ext cx="4648200" cy="4525963"/>
          </a:xfrm>
        </p:spPr>
        <p:txBody>
          <a:bodyPr/>
          <a:lstStyle/>
          <a:p>
            <a:r>
              <a:rPr lang="en-US" altLang="en-US" dirty="0" smtClean="0"/>
              <a:t>Building Code Compliance </a:t>
            </a:r>
          </a:p>
          <a:p>
            <a:pPr lvl="1"/>
            <a:r>
              <a:rPr lang="en-US" altLang="en-US" dirty="0" smtClean="0"/>
              <a:t>Continuous Insulation</a:t>
            </a:r>
          </a:p>
          <a:p>
            <a:pPr lvl="1"/>
            <a:r>
              <a:rPr lang="en-US" altLang="en-US" dirty="0" smtClean="0"/>
              <a:t>Installation and details</a:t>
            </a:r>
          </a:p>
          <a:p>
            <a:pPr lvl="1"/>
            <a:r>
              <a:rPr lang="en-US" altLang="en-US" dirty="0" smtClean="0"/>
              <a:t>Water resistive barrier</a:t>
            </a:r>
          </a:p>
          <a:p>
            <a:pPr lvl="1"/>
            <a:r>
              <a:rPr lang="en-US" altLang="en-US" dirty="0" smtClean="0"/>
              <a:t>Siding and Furring Connections</a:t>
            </a:r>
          </a:p>
          <a:p>
            <a:pPr lvl="1"/>
            <a:r>
              <a:rPr lang="en-US" altLang="en-US" dirty="0" smtClean="0"/>
              <a:t>Window connections/support</a:t>
            </a:r>
          </a:p>
          <a:p>
            <a:pPr lvl="1"/>
            <a:r>
              <a:rPr lang="en-US" altLang="en-US" dirty="0" smtClean="0"/>
              <a:t>Wall Bracing</a:t>
            </a:r>
          </a:p>
          <a:p>
            <a:pPr lvl="1"/>
            <a:r>
              <a:rPr lang="en-US" altLang="en-US" dirty="0" smtClean="0"/>
              <a:t>Fire Requirements</a:t>
            </a:r>
          </a:p>
          <a:p>
            <a:r>
              <a:rPr lang="en-US" altLang="en-US" dirty="0" smtClean="0"/>
              <a:t>Energy Code Compliance</a:t>
            </a:r>
          </a:p>
          <a:p>
            <a:r>
              <a:rPr lang="en-US" altLang="en-US" dirty="0" smtClean="0"/>
              <a:t>Additional Resources</a:t>
            </a:r>
          </a:p>
        </p:txBody>
      </p:sp>
      <p:pic>
        <p:nvPicPr>
          <p:cNvPr id="8" name="Content Placeholder 7"/>
          <p:cNvPicPr>
            <a:picLocks noGrp="1" noChangeAspect="1"/>
          </p:cNvPicPr>
          <p:nvPr>
            <p:ph sz="half" idx="2"/>
          </p:nvPr>
        </p:nvPicPr>
        <p:blipFill>
          <a:blip r:embed="rId2"/>
          <a:stretch>
            <a:fillRect/>
          </a:stretch>
        </p:blipFill>
        <p:spPr>
          <a:xfrm>
            <a:off x="5002017" y="1580147"/>
            <a:ext cx="3692804" cy="4651389"/>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altLang="en-US" smtClean="0"/>
              <a:t>Fire Requirements - IRC</a:t>
            </a:r>
            <a:endParaRPr lang="en-US" altLang="en-US" dirty="0" smtClean="0"/>
          </a:p>
        </p:txBody>
      </p:sp>
      <p:sp>
        <p:nvSpPr>
          <p:cNvPr id="69635" name="Content Placeholder 2"/>
          <p:cNvSpPr>
            <a:spLocks noGrp="1"/>
          </p:cNvSpPr>
          <p:nvPr>
            <p:ph sz="half" idx="1"/>
          </p:nvPr>
        </p:nvSpPr>
        <p:spPr>
          <a:xfrm>
            <a:off x="457200" y="1600200"/>
            <a:ext cx="6781800" cy="4525963"/>
          </a:xfrm>
        </p:spPr>
        <p:txBody>
          <a:bodyPr/>
          <a:lstStyle/>
          <a:p>
            <a:r>
              <a:rPr lang="en-US" dirty="0" smtClean="0"/>
              <a:t>Fire safety requirements for foam sheathing</a:t>
            </a:r>
          </a:p>
          <a:p>
            <a:pPr lvl="1"/>
            <a:r>
              <a:rPr lang="en-US" dirty="0" smtClean="0"/>
              <a:t>IRC Section R316 </a:t>
            </a:r>
          </a:p>
          <a:p>
            <a:pPr lvl="2"/>
            <a:r>
              <a:rPr lang="en-US" dirty="0" smtClean="0">
                <a:hlinkClick r:id="rId3"/>
              </a:rPr>
              <a:t>R316.3</a:t>
            </a:r>
            <a:r>
              <a:rPr lang="en-US" dirty="0" smtClean="0"/>
              <a:t> – Surface burning characteristics</a:t>
            </a:r>
          </a:p>
          <a:p>
            <a:pPr lvl="3"/>
            <a:r>
              <a:rPr lang="pt-BR" dirty="0" smtClean="0"/>
              <a:t>ASTM E84 or UL 723 - </a:t>
            </a:r>
            <a:r>
              <a:rPr lang="en-US" dirty="0" smtClean="0"/>
              <a:t>Standard Test Method for Surface Burning Characteristics of Building Materials</a:t>
            </a:r>
          </a:p>
          <a:p>
            <a:pPr lvl="3"/>
            <a:r>
              <a:rPr lang="en-US" dirty="0" smtClean="0"/>
              <a:t>FS ≤ 75 (oak = 100) and SDI ≤ 450</a:t>
            </a:r>
            <a:endParaRPr lang="pt-BR" dirty="0" smtClean="0"/>
          </a:p>
          <a:p>
            <a:pPr lvl="2"/>
            <a:r>
              <a:rPr lang="en-US" dirty="0" smtClean="0">
                <a:hlinkClick r:id="rId4"/>
              </a:rPr>
              <a:t>R316.4</a:t>
            </a:r>
            <a:r>
              <a:rPr lang="en-US" dirty="0" smtClean="0"/>
              <a:t> – Thermal barrier</a:t>
            </a:r>
          </a:p>
          <a:p>
            <a:pPr lvl="3"/>
            <a:r>
              <a:rPr lang="en-US" dirty="0" smtClean="0"/>
              <a:t>½” gypsum or other approved material on interior (typical)</a:t>
            </a:r>
          </a:p>
          <a:p>
            <a:pPr lvl="3"/>
            <a:r>
              <a:rPr lang="en-US" dirty="0" smtClean="0"/>
              <a:t>Some exceptions per approval</a:t>
            </a:r>
          </a:p>
          <a:p>
            <a:pPr lvl="2"/>
            <a:r>
              <a:rPr lang="en-US" dirty="0" smtClean="0">
                <a:hlinkClick r:id="rId5"/>
              </a:rPr>
              <a:t>R316.6</a:t>
            </a:r>
            <a:r>
              <a:rPr lang="en-US" dirty="0" smtClean="0"/>
              <a:t> – Special approval</a:t>
            </a:r>
          </a:p>
          <a:p>
            <a:pPr lvl="3"/>
            <a:r>
              <a:rPr lang="en-US" dirty="0" smtClean="0"/>
              <a:t>NFPA 286, FM 4880, UL 1040, UL 1715, or other fire tests related to end use configurations</a:t>
            </a:r>
          </a:p>
          <a:p>
            <a:pPr lvl="3"/>
            <a:endParaRPr lang="pt-BR" dirty="0"/>
          </a:p>
        </p:txBody>
      </p:sp>
      <p:pic>
        <p:nvPicPr>
          <p:cNvPr id="8" name="Picture 3" descr="C:\Users\adavidson\AppData\Local\Microsoft\Windows\Temporary Internet Files\Content.IE5\QG4GE20M\MP900448748[1].jpg"/>
          <p:cNvPicPr>
            <a:picLocks noGrp="1" noChangeAspect="1" noChangeArrowheads="1"/>
          </p:cNvPicPr>
          <p:nvPr>
            <p:ph sz="half" idx="2"/>
          </p:nvPr>
        </p:nvPicPr>
        <p:blipFill>
          <a:blip r:embed="rId6" cstate="print">
            <a:extLst>
              <a:ext uri="{28A0092B-C50C-407E-A947-70E740481C1C}">
                <a14:useLocalDpi xmlns:a14="http://schemas.microsoft.com/office/drawing/2010/main" val="0"/>
              </a:ext>
            </a:extLst>
          </a:blip>
          <a:srcRect/>
          <a:stretch>
            <a:fillRect/>
          </a:stretch>
        </p:blipFill>
        <p:spPr bwMode="auto">
          <a:xfrm>
            <a:off x="6781800" y="1752600"/>
            <a:ext cx="1953491"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12912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altLang="en-US" smtClean="0"/>
              <a:t>Fire Resources for FPIS</a:t>
            </a:r>
            <a:endParaRPr lang="en-US" altLang="en-US" dirty="0" smtClean="0"/>
          </a:p>
        </p:txBody>
      </p:sp>
      <p:sp>
        <p:nvSpPr>
          <p:cNvPr id="106499" name="Content Placeholder 2"/>
          <p:cNvSpPr>
            <a:spLocks noGrp="1"/>
          </p:cNvSpPr>
          <p:nvPr>
            <p:ph idx="1"/>
          </p:nvPr>
        </p:nvSpPr>
        <p:spPr/>
        <p:txBody>
          <a:bodyPr/>
          <a:lstStyle/>
          <a:p>
            <a:r>
              <a:rPr lang="en-US" altLang="en-US" smtClean="0">
                <a:hlinkClick r:id="rId2"/>
              </a:rPr>
              <a:t>DRR No. 1202-04 </a:t>
            </a:r>
            <a:r>
              <a:rPr lang="en-US" altLang="en-US" smtClean="0"/>
              <a:t> Type I-IV Construction</a:t>
            </a:r>
          </a:p>
          <a:p>
            <a:r>
              <a:rPr lang="en-US" altLang="en-US" smtClean="0">
                <a:hlinkClick r:id="rId3"/>
              </a:rPr>
              <a:t>DRR No. 1202-03 </a:t>
            </a:r>
            <a:r>
              <a:rPr lang="en-US" altLang="en-US" smtClean="0"/>
              <a:t> Type V Construction</a:t>
            </a:r>
          </a:p>
          <a:p>
            <a:r>
              <a:rPr lang="en-US" altLang="en-US" smtClean="0">
                <a:hlinkClick r:id="rId4"/>
              </a:rPr>
              <a:t>DRR No. 1202-01 </a:t>
            </a:r>
            <a:r>
              <a:rPr lang="en-US" altLang="en-US" smtClean="0"/>
              <a:t> NFPA 285 Tested Assemblies</a:t>
            </a:r>
          </a:p>
          <a:p>
            <a:pPr lvl="1"/>
            <a:r>
              <a:rPr lang="en-US" altLang="en-US" smtClean="0">
                <a:hlinkClick r:id="rId5"/>
              </a:rPr>
              <a:t>www.appliedbuildingtech.com/fsc</a:t>
            </a:r>
            <a:r>
              <a:rPr lang="en-US" altLang="en-US" smtClean="0"/>
              <a:t> </a:t>
            </a:r>
            <a:endParaRPr lang="en-US" altLang="en-US" dirty="0" smtClean="0"/>
          </a:p>
        </p:txBody>
      </p:sp>
      <p:pic>
        <p:nvPicPr>
          <p:cNvPr id="4" name="Picture 2"/>
          <p:cNvPicPr>
            <a:picLocks noChangeAspect="1"/>
          </p:cNvPicPr>
          <p:nvPr/>
        </p:nvPicPr>
        <p:blipFill rotWithShape="1">
          <a:blip r:embed="rId6">
            <a:extLst>
              <a:ext uri="{28A0092B-C50C-407E-A947-70E740481C1C}">
                <a14:useLocalDpi xmlns:a14="http://schemas.microsoft.com/office/drawing/2010/main" val="0"/>
              </a:ext>
            </a:extLst>
          </a:blip>
          <a:srcRect r="29877" b="253"/>
          <a:stretch/>
        </p:blipFill>
        <p:spPr bwMode="auto">
          <a:xfrm>
            <a:off x="2094804" y="3921002"/>
            <a:ext cx="4191000" cy="206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73927" y="5981367"/>
            <a:ext cx="4876800" cy="646331"/>
          </a:xfrm>
          <a:prstGeom prst="rect">
            <a:avLst/>
          </a:prstGeom>
          <a:noFill/>
        </p:spPr>
        <p:txBody>
          <a:bodyPr wrap="square" rtlCol="0">
            <a:spAutoFit/>
          </a:bodyPr>
          <a:lstStyle/>
          <a:p>
            <a:r>
              <a:rPr lang="en-US" dirty="0" smtClean="0"/>
              <a:t>Add gypsum sheathing for exterior fire rating where needed (e.g., narrow building separation)</a:t>
            </a:r>
            <a:endParaRPr lang="en-US" dirty="0"/>
          </a:p>
        </p:txBody>
      </p:sp>
    </p:spTree>
    <p:extLst>
      <p:ext uri="{BB962C8B-B14F-4D97-AF65-F5344CB8AC3E}">
        <p14:creationId xmlns:p14="http://schemas.microsoft.com/office/powerpoint/2010/main" val="13676297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ltLang="en-US" smtClean="0"/>
              <a:t>Energy Code Compliance</a:t>
            </a:r>
            <a:endParaRPr lang="en-US" altLang="en-US" dirty="0" smtClean="0"/>
          </a:p>
        </p:txBody>
      </p:sp>
      <p:sp>
        <p:nvSpPr>
          <p:cNvPr id="73732" name="TextBox 4"/>
          <p:cNvSpPr txBox="1">
            <a:spLocks noChangeArrowheads="1"/>
          </p:cNvSpPr>
          <p:nvPr/>
        </p:nvSpPr>
        <p:spPr bwMode="auto">
          <a:xfrm>
            <a:off x="3200400" y="5897671"/>
            <a:ext cx="25483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000" b="1" dirty="0" smtClean="0">
                <a:hlinkClick r:id="rId3"/>
              </a:rPr>
              <a:t>US Climate Zone Map</a:t>
            </a:r>
            <a:endParaRPr lang="en-US" altLang="en-US" sz="2000" b="1" dirty="0"/>
          </a:p>
        </p:txBody>
      </p:sp>
      <p:pic>
        <p:nvPicPr>
          <p:cNvPr id="7"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22507" t="31894" r="20062" b="12292"/>
          <a:stretch>
            <a:fillRect/>
          </a:stretch>
        </p:blipFill>
        <p:spPr bwMode="auto">
          <a:xfrm>
            <a:off x="835783" y="1821728"/>
            <a:ext cx="7472434" cy="408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ltLang="en-US" smtClean="0"/>
              <a:t>R-value Compliance Path (prescriptive)</a:t>
            </a:r>
            <a:endParaRPr lang="en-US" altLang="en-US" dirty="0" smtClean="0"/>
          </a:p>
        </p:txBody>
      </p:sp>
      <p:pic>
        <p:nvPicPr>
          <p:cNvPr id="9" name="Content Placeholder 8"/>
          <p:cNvPicPr>
            <a:picLocks noGrp="1" noChangeAspect="1"/>
          </p:cNvPicPr>
          <p:nvPr>
            <p:ph idx="1"/>
          </p:nvPr>
        </p:nvPicPr>
        <p:blipFill>
          <a:blip r:embed="rId3"/>
          <a:stretch>
            <a:fillRect/>
          </a:stretch>
        </p:blipFill>
        <p:spPr>
          <a:xfrm>
            <a:off x="1478012" y="1683672"/>
            <a:ext cx="6187976" cy="4359018"/>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Other Compliance Paths</a:t>
            </a:r>
            <a:endParaRPr lang="en-US" dirty="0"/>
          </a:p>
        </p:txBody>
      </p:sp>
      <p:sp>
        <p:nvSpPr>
          <p:cNvPr id="3" name="Content Placeholder 2"/>
          <p:cNvSpPr>
            <a:spLocks noGrp="1"/>
          </p:cNvSpPr>
          <p:nvPr>
            <p:ph idx="1"/>
          </p:nvPr>
        </p:nvSpPr>
        <p:spPr/>
        <p:txBody>
          <a:bodyPr/>
          <a:lstStyle/>
          <a:p>
            <a:r>
              <a:rPr lang="en-US" sz="2800" dirty="0" smtClean="0"/>
              <a:t>U-factors (simple to derive alternate R-values)</a:t>
            </a:r>
          </a:p>
          <a:p>
            <a:pPr lvl="1"/>
            <a:r>
              <a:rPr lang="en-US" sz="2400" dirty="0" smtClean="0"/>
              <a:t>R11+11ci = R13+10ci = R15+8.5ci = R20+5ci = R30</a:t>
            </a:r>
          </a:p>
          <a:p>
            <a:pPr lvl="1"/>
            <a:r>
              <a:rPr lang="en-US" sz="2400" dirty="0" smtClean="0"/>
              <a:t>2x4…2x4…2x4…2x6…2x8  (wall thickness increases as cavity insulation amount increases)</a:t>
            </a:r>
          </a:p>
          <a:p>
            <a:r>
              <a:rPr lang="en-US" sz="2800" dirty="0" smtClean="0"/>
              <a:t>Total envelope UA = </a:t>
            </a:r>
            <a:r>
              <a:rPr lang="en-US" sz="2800" dirty="0" err="1" smtClean="0"/>
              <a:t>UwAw</a:t>
            </a:r>
            <a:r>
              <a:rPr lang="en-US" sz="2800" dirty="0" smtClean="0"/>
              <a:t> + </a:t>
            </a:r>
            <a:r>
              <a:rPr lang="en-US" sz="2800" dirty="0" err="1" smtClean="0"/>
              <a:t>UrAr</a:t>
            </a:r>
            <a:r>
              <a:rPr lang="en-US" sz="2800" dirty="0" smtClean="0"/>
              <a:t> + etc.</a:t>
            </a:r>
          </a:p>
          <a:p>
            <a:pPr lvl="1"/>
            <a:r>
              <a:rPr lang="en-US" sz="2400" dirty="0" smtClean="0"/>
              <a:t>Trade away insulation in one place, put more in another </a:t>
            </a:r>
          </a:p>
          <a:p>
            <a:r>
              <a:rPr lang="en-US" sz="2800" dirty="0" smtClean="0"/>
              <a:t>Performance Path (more flexibility)</a:t>
            </a:r>
          </a:p>
          <a:p>
            <a:r>
              <a:rPr lang="en-US" sz="2800" dirty="0" smtClean="0"/>
              <a:t>Energy Rating Index (HERS) </a:t>
            </a:r>
          </a:p>
          <a:p>
            <a:r>
              <a:rPr lang="en-US" sz="2800" dirty="0" smtClean="0"/>
              <a:t>All are tools to help to fine-tune designs</a:t>
            </a:r>
          </a:p>
          <a:p>
            <a:pPr lvl="1"/>
            <a:r>
              <a:rPr lang="en-US" sz="2400" dirty="0" smtClean="0"/>
              <a:t>Limits? – moisture control, comfort, ghosting, etc. </a:t>
            </a:r>
          </a:p>
          <a:p>
            <a:pPr marL="0" indent="0">
              <a:buNone/>
            </a:pPr>
            <a:endParaRPr lang="en-US" dirty="0" smtClean="0"/>
          </a:p>
        </p:txBody>
      </p:sp>
    </p:spTree>
    <p:extLst>
      <p:ext uri="{BB962C8B-B14F-4D97-AF65-F5344CB8AC3E}">
        <p14:creationId xmlns:p14="http://schemas.microsoft.com/office/powerpoint/2010/main" val="26006155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Three Wall Insulation Approaches</a:t>
            </a:r>
            <a:endParaRPr lang="en-US" dirty="0" smtClean="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Cavity insulation only </a:t>
            </a:r>
          </a:p>
          <a:p>
            <a:pPr marL="514350" indent="-514350">
              <a:buFont typeface="+mj-lt"/>
              <a:buAutoNum type="arabicPeriod"/>
            </a:pPr>
            <a:r>
              <a:rPr lang="en-US" dirty="0" smtClean="0"/>
              <a:t>Cavity insulation + continuous insulation (ci) </a:t>
            </a:r>
          </a:p>
          <a:p>
            <a:pPr marL="514350" indent="-514350">
              <a:buFont typeface="+mj-lt"/>
              <a:buAutoNum type="arabicPeriod"/>
            </a:pPr>
            <a:r>
              <a:rPr lang="en-US" dirty="0" smtClean="0"/>
              <a:t>Continuous insulation (ci) only</a:t>
            </a:r>
          </a:p>
        </p:txBody>
      </p:sp>
      <p:pic>
        <p:nvPicPr>
          <p:cNvPr id="6144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0" y="3806946"/>
            <a:ext cx="6794500" cy="2347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smtClean="0"/>
              <a:t>CI Helps Stop Thermal Bridging</a:t>
            </a:r>
            <a:endParaRPr lang="en-US" altLang="en-US" dirty="0" smtClean="0"/>
          </a:p>
        </p:txBody>
      </p:sp>
      <p:pic>
        <p:nvPicPr>
          <p:cNvPr id="634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8004" y="2575067"/>
            <a:ext cx="3048000"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997994"/>
            <a:ext cx="2573338"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248025" y="2358231"/>
            <a:ext cx="2647950" cy="3009900"/>
          </a:xfrm>
          <a:prstGeom prst="rect">
            <a:avLst/>
          </a:prstGeom>
          <a:solidFill>
            <a:schemeClr val="accent1">
              <a:alpha val="26000"/>
            </a:schemeClr>
          </a:solidFill>
          <a:ln w="12700">
            <a:solidFill>
              <a:srgbClr val="000000"/>
            </a:solidFill>
            <a:miter lim="800000"/>
            <a:headEnd/>
            <a:tailEnd/>
          </a:ln>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smtClean="0"/>
              <a:t>How the sweater works</a:t>
            </a:r>
            <a:endParaRPr lang="en-US" altLang="en-US" dirty="0" smtClean="0"/>
          </a:p>
        </p:txBody>
      </p:sp>
      <p:pic>
        <p:nvPicPr>
          <p:cNvPr id="18" name="Content Placeholder 17"/>
          <p:cNvPicPr>
            <a:picLocks noGrp="1" noChangeAspect="1"/>
          </p:cNvPicPr>
          <p:nvPr>
            <p:ph sz="half" idx="1"/>
          </p:nvPr>
        </p:nvPicPr>
        <p:blipFill>
          <a:blip r:embed="rId3"/>
          <a:stretch>
            <a:fillRect/>
          </a:stretch>
        </p:blipFill>
        <p:spPr>
          <a:xfrm>
            <a:off x="381000" y="1749806"/>
            <a:ext cx="3200677" cy="4285859"/>
          </a:xfrm>
          <a:prstGeom prst="rect">
            <a:avLst/>
          </a:prstGeom>
        </p:spPr>
      </p:pic>
      <p:pic>
        <p:nvPicPr>
          <p:cNvPr id="19" name="Content Placeholder 18"/>
          <p:cNvPicPr>
            <a:picLocks noGrp="1" noChangeAspect="1"/>
          </p:cNvPicPr>
          <p:nvPr>
            <p:ph sz="half" idx="2"/>
          </p:nvPr>
        </p:nvPicPr>
        <p:blipFill>
          <a:blip r:embed="rId4"/>
          <a:stretch>
            <a:fillRect/>
          </a:stretch>
        </p:blipFill>
        <p:spPr>
          <a:xfrm>
            <a:off x="5735258" y="1546612"/>
            <a:ext cx="2951542" cy="4932254"/>
          </a:xfrm>
          <a:prstGeom prst="rect">
            <a:avLst/>
          </a:prstGeom>
        </p:spPr>
      </p:pic>
      <p:sp>
        <p:nvSpPr>
          <p:cNvPr id="64517" name="Content Placeholder 2"/>
          <p:cNvSpPr txBox="1">
            <a:spLocks/>
          </p:cNvSpPr>
          <p:nvPr/>
        </p:nvSpPr>
        <p:spPr bwMode="auto">
          <a:xfrm>
            <a:off x="3657600" y="1887538"/>
            <a:ext cx="1998532"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8890" tIns="44445" rIns="88890" bIns="44445"/>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buFont typeface="Arial" pitchFamily="34" charset="0"/>
              <a:buNone/>
            </a:pPr>
            <a:r>
              <a:rPr lang="en-US" altLang="en-US" sz="1800" dirty="0" smtClean="0">
                <a:solidFill>
                  <a:srgbClr val="292929"/>
                </a:solidFill>
                <a:latin typeface="Arial" panose="020B0604020202020204" pitchFamily="34" charset="0"/>
              </a:rPr>
              <a:t>R-13 cavity insulation</a:t>
            </a:r>
          </a:p>
          <a:p>
            <a:pPr eaLnBrk="1" hangingPunct="1">
              <a:buFont typeface="Arial" pitchFamily="34" charset="0"/>
              <a:buNone/>
            </a:pPr>
            <a:r>
              <a:rPr lang="en-US" altLang="en-US" sz="1800" u="sng" dirty="0" smtClean="0">
                <a:solidFill>
                  <a:srgbClr val="292929"/>
                </a:solidFill>
                <a:latin typeface="Arial" panose="020B0604020202020204" pitchFamily="34" charset="0"/>
              </a:rPr>
              <a:t>CONCLUSION</a:t>
            </a:r>
            <a:r>
              <a:rPr lang="en-US" altLang="en-US" sz="1800" dirty="0" smtClean="0">
                <a:solidFill>
                  <a:srgbClr val="292929"/>
                </a:solidFill>
                <a:latin typeface="Arial" panose="020B0604020202020204" pitchFamily="34" charset="0"/>
              </a:rPr>
              <a:t>: </a:t>
            </a:r>
          </a:p>
          <a:p>
            <a:pPr eaLnBrk="1" hangingPunct="1">
              <a:buFont typeface="Arial" pitchFamily="34" charset="0"/>
              <a:buNone/>
            </a:pPr>
            <a:r>
              <a:rPr lang="en-US" altLang="en-US" sz="1800" dirty="0" smtClean="0">
                <a:solidFill>
                  <a:srgbClr val="292929"/>
                </a:solidFill>
                <a:latin typeface="Arial" panose="020B0604020202020204" pitchFamily="34" charset="0"/>
              </a:rPr>
              <a:t>Uh Oh, baby ate sweater…</a:t>
            </a:r>
            <a:endParaRPr lang="en-US" altLang="en-US" sz="1800" dirty="0">
              <a:solidFill>
                <a:srgbClr val="292929"/>
              </a:solidFill>
              <a:latin typeface="Arial" panose="020B0604020202020204" pitchFamily="34" charset="0"/>
            </a:endParaRPr>
          </a:p>
        </p:txBody>
      </p:sp>
      <p:sp>
        <p:nvSpPr>
          <p:cNvPr id="8" name="Content Placeholder 2"/>
          <p:cNvSpPr txBox="1">
            <a:spLocks/>
          </p:cNvSpPr>
          <p:nvPr/>
        </p:nvSpPr>
        <p:spPr bwMode="auto">
          <a:xfrm>
            <a:off x="225099" y="6035665"/>
            <a:ext cx="4019712" cy="72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pitchFamily="34" charset="0"/>
              <a:buNone/>
            </a:pPr>
            <a:r>
              <a:rPr lang="en-US" altLang="en-US" sz="1200" dirty="0" smtClean="0">
                <a:hlinkClick r:id="rId5"/>
              </a:rPr>
              <a:t>Source: </a:t>
            </a:r>
            <a:r>
              <a:rPr lang="en-US" altLang="en-US" sz="1200" dirty="0" err="1" smtClean="0">
                <a:hlinkClick r:id="rId5"/>
              </a:rPr>
              <a:t>Dryvit</a:t>
            </a:r>
            <a:r>
              <a:rPr lang="en-US" altLang="en-US" sz="1200" dirty="0" smtClean="0">
                <a:hlinkClick r:id="rId5"/>
              </a:rPr>
              <a:t>/DOW</a:t>
            </a:r>
            <a:endParaRPr lang="en-US" altLang="en-US" sz="1200" dirty="0" smtClean="0"/>
          </a:p>
          <a:p>
            <a:pPr marL="0" indent="0" eaLnBrk="1" hangingPunct="1">
              <a:buNone/>
            </a:pPr>
            <a:r>
              <a:rPr lang="en-US" sz="1200" dirty="0">
                <a:hlinkClick r:id="rId5"/>
              </a:rPr>
              <a:t>http://continuingeducation.construction.com/article.php?L=38&amp;C=1147&amp;P=3</a:t>
            </a:r>
            <a:endParaRPr lang="en-US" sz="1200" dirty="0"/>
          </a:p>
          <a:p>
            <a:pPr marL="0" indent="0" eaLnBrk="1" hangingPunct="1">
              <a:buFont typeface="Arial" pitchFamily="34" charset="0"/>
              <a:buNone/>
            </a:pPr>
            <a:endParaRPr lang="en-US" altLang="en-US" sz="1600" dirty="0" smtClean="0"/>
          </a:p>
        </p:txBody>
      </p:sp>
      <p:sp>
        <p:nvSpPr>
          <p:cNvPr id="4" name="TextBox 3"/>
          <p:cNvSpPr txBox="1"/>
          <p:nvPr/>
        </p:nvSpPr>
        <p:spPr>
          <a:xfrm>
            <a:off x="5632035" y="6258188"/>
            <a:ext cx="219932" cy="276999"/>
          </a:xfrm>
          <a:prstGeom prst="rect">
            <a:avLst/>
          </a:prstGeom>
          <a:noFill/>
        </p:spPr>
        <p:txBody>
          <a:bodyPr wrap="none" rtlCol="0">
            <a:spAutoFit/>
          </a:bodyPr>
          <a:lstStyle/>
          <a:p>
            <a:r>
              <a:rPr lang="en-US" sz="1200" dirty="0" smtClean="0"/>
              <a:t> </a:t>
            </a:r>
            <a:endParaRPr lang="en-US" sz="1200" dirty="0"/>
          </a:p>
        </p:txBody>
      </p:sp>
      <p:sp>
        <p:nvSpPr>
          <p:cNvPr id="16" name="Rectangle 15"/>
          <p:cNvSpPr/>
          <p:nvPr/>
        </p:nvSpPr>
        <p:spPr>
          <a:xfrm>
            <a:off x="3657600" y="4012739"/>
            <a:ext cx="2126835" cy="1477328"/>
          </a:xfrm>
          <a:prstGeom prst="rect">
            <a:avLst/>
          </a:prstGeom>
        </p:spPr>
        <p:txBody>
          <a:bodyPr wrap="square">
            <a:spAutoFit/>
          </a:bodyPr>
          <a:lstStyle/>
          <a:p>
            <a:r>
              <a:rPr lang="en-US" altLang="en-US" dirty="0"/>
              <a:t>½” rigid foam CI added</a:t>
            </a:r>
          </a:p>
          <a:p>
            <a:r>
              <a:rPr lang="en-US" altLang="en-US" u="sng" dirty="0"/>
              <a:t>CONCLUSION:</a:t>
            </a:r>
          </a:p>
          <a:p>
            <a:r>
              <a:rPr lang="en-US" altLang="en-US" dirty="0"/>
              <a:t>Warm baby, happy baby…</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dirty="0" smtClean="0"/>
              <a:t>U-factor Comparison (sweater vs. no sweater)</a:t>
            </a:r>
          </a:p>
        </p:txBody>
      </p:sp>
      <p:sp>
        <p:nvSpPr>
          <p:cNvPr id="5" name="Content Placeholder 4"/>
          <p:cNvSpPr>
            <a:spLocks noGrp="1"/>
          </p:cNvSpPr>
          <p:nvPr>
            <p:ph sz="half" idx="2"/>
          </p:nvPr>
        </p:nvSpPr>
        <p:spPr>
          <a:xfrm>
            <a:off x="5486400" y="1600200"/>
            <a:ext cx="3200400" cy="4525963"/>
          </a:xfrm>
        </p:spPr>
        <p:txBody>
          <a:bodyPr/>
          <a:lstStyle/>
          <a:p>
            <a:pPr>
              <a:spcBef>
                <a:spcPct val="0"/>
              </a:spcBef>
              <a:buNone/>
            </a:pPr>
            <a:r>
              <a:rPr lang="en-US" altLang="en-US" b="1" dirty="0" smtClean="0"/>
              <a:t>R25 </a:t>
            </a:r>
            <a:r>
              <a:rPr lang="en-US" altLang="en-US" b="1" dirty="0"/>
              <a:t>≠  R20 + </a:t>
            </a:r>
            <a:r>
              <a:rPr lang="en-US" altLang="en-US" b="1" dirty="0" smtClean="0"/>
              <a:t>5ci</a:t>
            </a:r>
          </a:p>
          <a:p>
            <a:pPr>
              <a:spcBef>
                <a:spcPct val="0"/>
              </a:spcBef>
              <a:buNone/>
            </a:pPr>
            <a:endParaRPr lang="en-US" altLang="en-US" dirty="0"/>
          </a:p>
          <a:p>
            <a:pPr>
              <a:spcBef>
                <a:spcPct val="0"/>
              </a:spcBef>
            </a:pPr>
            <a:r>
              <a:rPr lang="en-US" altLang="en-US" dirty="0" smtClean="0"/>
              <a:t>The </a:t>
            </a:r>
            <a:r>
              <a:rPr lang="en-US" altLang="en-US" dirty="0"/>
              <a:t>R20+5ci wall is 15% more efficient than the R-25 wall. </a:t>
            </a:r>
          </a:p>
          <a:p>
            <a:pPr>
              <a:spcBef>
                <a:spcPct val="0"/>
              </a:spcBef>
            </a:pPr>
            <a:endParaRPr lang="en-US" altLang="en-US" dirty="0"/>
          </a:p>
          <a:p>
            <a:pPr>
              <a:spcBef>
                <a:spcPct val="0"/>
              </a:spcBef>
            </a:pPr>
            <a:r>
              <a:rPr lang="en-US" altLang="en-US" dirty="0"/>
              <a:t>This demonstrates a benefit to wearing and not eating your sweater.</a:t>
            </a:r>
            <a:endParaRPr lang="en-US" dirty="0"/>
          </a:p>
          <a:p>
            <a:pPr>
              <a:spcBef>
                <a:spcPct val="0"/>
              </a:spcBef>
            </a:pPr>
            <a:endParaRPr lang="en-US" altLang="en-US" b="1" dirty="0"/>
          </a:p>
        </p:txBody>
      </p:sp>
      <p:graphicFrame>
        <p:nvGraphicFramePr>
          <p:cNvPr id="9" name="Object 4"/>
          <p:cNvGraphicFramePr>
            <a:graphicFrameLocks noGrp="1" noChangeAspect="1"/>
          </p:cNvGraphicFramePr>
          <p:nvPr>
            <p:ph sz="half" idx="1"/>
            <p:extLst>
              <p:ext uri="{D42A27DB-BD31-4B8C-83A1-F6EECF244321}">
                <p14:modId xmlns:p14="http://schemas.microsoft.com/office/powerpoint/2010/main" val="1496257283"/>
              </p:ext>
            </p:extLst>
          </p:nvPr>
        </p:nvGraphicFramePr>
        <p:xfrm>
          <a:off x="469232" y="1600200"/>
          <a:ext cx="4788568" cy="5067268"/>
        </p:xfrm>
        <a:graphic>
          <a:graphicData uri="http://schemas.openxmlformats.org/presentationml/2006/ole">
            <mc:AlternateContent xmlns:mc="http://schemas.openxmlformats.org/markup-compatibility/2006">
              <mc:Choice xmlns:v="urn:schemas-microsoft-com:vml" Requires="v">
                <p:oleObj spid="_x0000_s79023" name="Worksheet" r:id="rId4" imgW="3600471" imgH="3810112" progId="Excel.Sheet.12">
                  <p:embed/>
                </p:oleObj>
              </mc:Choice>
              <mc:Fallback>
                <p:oleObj name="Worksheet" r:id="rId4" imgW="3600471" imgH="3810112" progId="Excel.Sheet.12">
                  <p:embed/>
                  <p:pic>
                    <p:nvPicPr>
                      <p:cNvPr id="78851"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232" y="1600200"/>
                        <a:ext cx="4788568" cy="5067268"/>
                      </a:xfrm>
                      <a:prstGeom prst="rect">
                        <a:avLst/>
                      </a:prstGeom>
                      <a:noFill/>
                      <a:ln>
                        <a:noFill/>
                      </a:ln>
                      <a:extLst/>
                    </p:spPr>
                  </p:pic>
                </p:oleObj>
              </mc:Fallback>
            </mc:AlternateContent>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altLang="en-US" smtClean="0"/>
              <a:t>Coordinate with Building Code Vapor Retarder Requirements</a:t>
            </a:r>
            <a:endParaRPr lang="en-US" altLang="en-US" dirty="0" smtClean="0"/>
          </a:p>
        </p:txBody>
      </p:sp>
      <p:sp>
        <p:nvSpPr>
          <p:cNvPr id="84995" name="Content Placeholder 2"/>
          <p:cNvSpPr>
            <a:spLocks noGrp="1"/>
          </p:cNvSpPr>
          <p:nvPr>
            <p:ph idx="1"/>
          </p:nvPr>
        </p:nvSpPr>
        <p:spPr/>
        <p:txBody>
          <a:bodyPr/>
          <a:lstStyle/>
          <a:p>
            <a:r>
              <a:rPr lang="en-US" altLang="en-US" smtClean="0"/>
              <a:t>This check is important…</a:t>
            </a:r>
          </a:p>
          <a:p>
            <a:endParaRPr lang="en-US" altLang="en-US" dirty="0" smtClean="0"/>
          </a:p>
        </p:txBody>
      </p:sp>
      <p:pic>
        <p:nvPicPr>
          <p:cNvPr id="849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739" y="2895600"/>
            <a:ext cx="7220347"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mtClean="0"/>
              <a:t>What is continuous insulation?</a:t>
            </a:r>
            <a:endParaRPr lang="en-US" altLang="en-US" dirty="0" smtClean="0"/>
          </a:p>
        </p:txBody>
      </p:sp>
      <p:sp>
        <p:nvSpPr>
          <p:cNvPr id="43011" name="Content Placeholder 2"/>
          <p:cNvSpPr>
            <a:spLocks noGrp="1"/>
          </p:cNvSpPr>
          <p:nvPr>
            <p:ph idx="1"/>
          </p:nvPr>
        </p:nvSpPr>
        <p:spPr/>
        <p:txBody>
          <a:bodyPr/>
          <a:lstStyle/>
          <a:p>
            <a:r>
              <a:rPr lang="en-US" altLang="en-US" smtClean="0"/>
              <a:t>Definition (2015 IRC)</a:t>
            </a:r>
            <a:endParaRPr lang="en-US" altLang="en-US" dirty="0" smtClean="0"/>
          </a:p>
        </p:txBody>
      </p:sp>
      <p:pic>
        <p:nvPicPr>
          <p:cNvPr id="2" name="Picture 1"/>
          <p:cNvPicPr>
            <a:picLocks noChangeAspect="1"/>
          </p:cNvPicPr>
          <p:nvPr/>
        </p:nvPicPr>
        <p:blipFill rotWithShape="1">
          <a:blip r:embed="rId2"/>
          <a:srcRect l="20500" t="42000" r="29000" b="37555"/>
          <a:stretch/>
        </p:blipFill>
        <p:spPr>
          <a:xfrm>
            <a:off x="838201" y="2303633"/>
            <a:ext cx="7953384" cy="181116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5113" y="4484264"/>
            <a:ext cx="3657600" cy="2147011"/>
          </a:xfrm>
          <a:prstGeom prst="rect">
            <a:avLst/>
          </a:prstGeom>
        </p:spPr>
      </p:pic>
    </p:spTree>
    <p:extLst>
      <p:ext uri="{BB962C8B-B14F-4D97-AF65-F5344CB8AC3E}">
        <p14:creationId xmlns:p14="http://schemas.microsoft.com/office/powerpoint/2010/main" val="4717921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Air Leakage Control (Air Barriers)</a:t>
            </a:r>
            <a:endParaRPr lang="en-US" dirty="0"/>
          </a:p>
        </p:txBody>
      </p:sp>
      <p:sp>
        <p:nvSpPr>
          <p:cNvPr id="3" name="Content Placeholder 2"/>
          <p:cNvSpPr>
            <a:spLocks noGrp="1"/>
          </p:cNvSpPr>
          <p:nvPr>
            <p:ph idx="1"/>
          </p:nvPr>
        </p:nvSpPr>
        <p:spPr>
          <a:xfrm>
            <a:off x="457200" y="1600200"/>
            <a:ext cx="8229600" cy="4800600"/>
          </a:xfrm>
        </p:spPr>
        <p:txBody>
          <a:bodyPr/>
          <a:lstStyle/>
          <a:p>
            <a:r>
              <a:rPr lang="en-US" sz="2600" dirty="0" smtClean="0"/>
              <a:t>Continuous air-barrier (AB) is required by the IECC &amp; IRC Chapter 11-Energy</a:t>
            </a:r>
          </a:p>
          <a:p>
            <a:r>
              <a:rPr lang="en-US" sz="2600" dirty="0" smtClean="0"/>
              <a:t>The code does not specify air barrier location</a:t>
            </a:r>
          </a:p>
          <a:p>
            <a:pPr lvl="1"/>
            <a:r>
              <a:rPr lang="en-US" sz="2200" dirty="0" smtClean="0"/>
              <a:t>Can be located on the interior, inside, or to the exterior side of walls</a:t>
            </a:r>
          </a:p>
          <a:p>
            <a:r>
              <a:rPr lang="en-US" sz="2600" dirty="0" smtClean="0"/>
              <a:t>EPA Energy Star* requires AB on both sides of walls in cold climates (best practice and highly recommended)</a:t>
            </a:r>
          </a:p>
          <a:p>
            <a:r>
              <a:rPr lang="en-US" sz="2600" dirty="0" smtClean="0"/>
              <a:t>Important to energy conservation and moisture control</a:t>
            </a:r>
          </a:p>
          <a:p>
            <a:r>
              <a:rPr lang="en-US" sz="2600" dirty="0" smtClean="0"/>
              <a:t>Refer to:</a:t>
            </a:r>
          </a:p>
          <a:p>
            <a:pPr lvl="1"/>
            <a:r>
              <a:rPr lang="en-US" sz="2200" dirty="0" smtClean="0">
                <a:hlinkClick r:id="rId2"/>
              </a:rPr>
              <a:t>Air Leakage Guide</a:t>
            </a:r>
            <a:r>
              <a:rPr lang="en-US" sz="2200" dirty="0" smtClean="0"/>
              <a:t>, US DOE, Building Technologies Program</a:t>
            </a:r>
            <a:endParaRPr lang="en-US" sz="2200" dirty="0"/>
          </a:p>
        </p:txBody>
      </p:sp>
    </p:spTree>
    <p:extLst>
      <p:ext uri="{BB962C8B-B14F-4D97-AF65-F5344CB8AC3E}">
        <p14:creationId xmlns:p14="http://schemas.microsoft.com/office/powerpoint/2010/main" val="21327967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Air Barrier Materials &amp; Methods</a:t>
            </a:r>
            <a:endParaRPr lang="en-US" dirty="0"/>
          </a:p>
        </p:txBody>
      </p:sp>
      <p:sp>
        <p:nvSpPr>
          <p:cNvPr id="3" name="Content Placeholder 2"/>
          <p:cNvSpPr>
            <a:spLocks noGrp="1"/>
          </p:cNvSpPr>
          <p:nvPr>
            <p:ph sz="half" idx="1"/>
          </p:nvPr>
        </p:nvSpPr>
        <p:spPr>
          <a:xfrm>
            <a:off x="457200" y="1600200"/>
            <a:ext cx="4800600" cy="4525963"/>
          </a:xfrm>
        </p:spPr>
        <p:txBody>
          <a:bodyPr/>
          <a:lstStyle/>
          <a:p>
            <a:r>
              <a:rPr lang="en-US" sz="2400" dirty="0" smtClean="0"/>
              <a:t>Many materials and methods of AB installation are available</a:t>
            </a:r>
          </a:p>
          <a:p>
            <a:pPr lvl="1"/>
            <a:r>
              <a:rPr lang="en-US" sz="2000" dirty="0" smtClean="0"/>
              <a:t>Foam Sheathing w/taped joints</a:t>
            </a:r>
          </a:p>
          <a:p>
            <a:pPr lvl="2"/>
            <a:r>
              <a:rPr lang="en-US" sz="1800" dirty="0" smtClean="0">
                <a:hlinkClick r:id="rId2"/>
              </a:rPr>
              <a:t>DRR 1410-06, FPIS Used as an Air Barrier Material in an Air Barrier Assembly</a:t>
            </a:r>
            <a:r>
              <a:rPr lang="en-US" sz="1800" dirty="0" smtClean="0"/>
              <a:t>.</a:t>
            </a:r>
          </a:p>
          <a:p>
            <a:pPr lvl="1"/>
            <a:r>
              <a:rPr lang="en-US" sz="2000" dirty="0" smtClean="0"/>
              <a:t>Other materials/methods include:</a:t>
            </a:r>
          </a:p>
          <a:p>
            <a:pPr lvl="2"/>
            <a:r>
              <a:rPr lang="en-US" sz="1800" dirty="0" smtClean="0"/>
              <a:t>Sealed drywall installation</a:t>
            </a:r>
          </a:p>
          <a:p>
            <a:pPr lvl="2"/>
            <a:r>
              <a:rPr lang="en-US" sz="1800" dirty="0" smtClean="0"/>
              <a:t>Wraps with sealed/taped joints</a:t>
            </a:r>
          </a:p>
          <a:p>
            <a:pPr lvl="2"/>
            <a:r>
              <a:rPr lang="en-US" sz="1800" dirty="0" smtClean="0"/>
              <a:t>Adhered membranes</a:t>
            </a:r>
          </a:p>
          <a:p>
            <a:pPr lvl="2"/>
            <a:r>
              <a:rPr lang="en-US" sz="1800" dirty="0" smtClean="0"/>
              <a:t>Spray-applied coatings</a:t>
            </a:r>
          </a:p>
          <a:p>
            <a:pPr lvl="2"/>
            <a:r>
              <a:rPr lang="en-US" sz="1800" dirty="0" smtClean="0"/>
              <a:t>Exterior sheathing with sealed joints</a:t>
            </a:r>
          </a:p>
          <a:p>
            <a:pPr lvl="2"/>
            <a:r>
              <a:rPr lang="en-US" sz="1800" dirty="0" smtClean="0"/>
              <a:t>Closed-cell spray foam</a:t>
            </a:r>
          </a:p>
          <a:p>
            <a:endParaRPr lang="en-US" sz="2400" dirty="0"/>
          </a:p>
        </p:txBody>
      </p:sp>
      <p:pic>
        <p:nvPicPr>
          <p:cNvPr id="8" name="Content Placeholder 7"/>
          <p:cNvPicPr>
            <a:picLocks noGrp="1" noChangeAspect="1"/>
          </p:cNvPicPr>
          <p:nvPr>
            <p:ph sz="half" idx="2"/>
          </p:nvPr>
        </p:nvPicPr>
        <p:blipFill>
          <a:blip r:embed="rId3"/>
          <a:stretch>
            <a:fillRect/>
          </a:stretch>
        </p:blipFill>
        <p:spPr>
          <a:xfrm>
            <a:off x="5105400" y="1953512"/>
            <a:ext cx="4038600" cy="3819338"/>
          </a:xfrm>
          <a:prstGeom prst="rect">
            <a:avLst/>
          </a:prstGeom>
        </p:spPr>
      </p:pic>
    </p:spTree>
    <p:extLst>
      <p:ext uri="{BB962C8B-B14F-4D97-AF65-F5344CB8AC3E}">
        <p14:creationId xmlns:p14="http://schemas.microsoft.com/office/powerpoint/2010/main" val="9874939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08611" y="1619013"/>
            <a:ext cx="5726777" cy="4293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Title 1"/>
          <p:cNvSpPr>
            <a:spLocks noGrp="1"/>
          </p:cNvSpPr>
          <p:nvPr>
            <p:ph type="title"/>
          </p:nvPr>
        </p:nvSpPr>
        <p:spPr/>
        <p:txBody>
          <a:bodyPr/>
          <a:lstStyle/>
          <a:p>
            <a:r>
              <a:rPr lang="en-US" altLang="en-US" smtClean="0"/>
              <a:t>Going beyond minimum code with CI</a:t>
            </a:r>
            <a:endParaRPr lang="en-US" altLang="en-US" dirty="0" smtClean="0"/>
          </a:p>
        </p:txBody>
      </p:sp>
      <p:sp>
        <p:nvSpPr>
          <p:cNvPr id="55300" name="TextBox 1"/>
          <p:cNvSpPr txBox="1">
            <a:spLocks noChangeArrowheads="1"/>
          </p:cNvSpPr>
          <p:nvPr/>
        </p:nvSpPr>
        <p:spPr bwMode="auto">
          <a:xfrm>
            <a:off x="2286000" y="5982019"/>
            <a:ext cx="48443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dirty="0"/>
              <a:t>Building Science Corporation </a:t>
            </a:r>
          </a:p>
          <a:p>
            <a:pPr algn="ctr" eaLnBrk="1" hangingPunct="1">
              <a:spcBef>
                <a:spcPct val="0"/>
              </a:spcBef>
              <a:buFontTx/>
              <a:buNone/>
            </a:pPr>
            <a:r>
              <a:rPr lang="en-US" altLang="en-US" sz="2400" dirty="0"/>
              <a:t>NIST Net Zero Energy Research Home</a:t>
            </a:r>
          </a:p>
        </p:txBody>
      </p:sp>
      <p:sp>
        <p:nvSpPr>
          <p:cNvPr id="55301" name="TextBox 1"/>
          <p:cNvSpPr txBox="1">
            <a:spLocks noChangeArrowheads="1"/>
          </p:cNvSpPr>
          <p:nvPr/>
        </p:nvSpPr>
        <p:spPr bwMode="auto">
          <a:xfrm>
            <a:off x="1828800" y="1752600"/>
            <a:ext cx="19891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1800" b="1" dirty="0"/>
              <a:t>Zero Energy </a:t>
            </a:r>
          </a:p>
          <a:p>
            <a:pPr eaLnBrk="1" hangingPunct="1">
              <a:spcBef>
                <a:spcPct val="0"/>
              </a:spcBef>
            </a:pPr>
            <a:r>
              <a:rPr lang="en-US" altLang="en-US" sz="1800" b="1" dirty="0"/>
              <a:t>WRB </a:t>
            </a:r>
          </a:p>
          <a:p>
            <a:pPr eaLnBrk="1" hangingPunct="1">
              <a:spcBef>
                <a:spcPct val="0"/>
              </a:spcBef>
            </a:pPr>
            <a:r>
              <a:rPr lang="en-US" altLang="en-US" sz="1800" b="1" dirty="0"/>
              <a:t>AB </a:t>
            </a:r>
          </a:p>
          <a:p>
            <a:pPr eaLnBrk="1" hangingPunct="1">
              <a:spcBef>
                <a:spcPct val="0"/>
              </a:spcBef>
            </a:pPr>
            <a:r>
              <a:rPr lang="en-US" altLang="en-US" sz="1800" b="1" dirty="0"/>
              <a:t>WVC</a:t>
            </a:r>
            <a:endParaRPr lang="en-US" altLang="en-US" sz="18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 Final Helpful Resource</a:t>
            </a:r>
            <a:endParaRPr lang="en-US" dirty="0"/>
          </a:p>
        </p:txBody>
      </p:sp>
      <p:sp>
        <p:nvSpPr>
          <p:cNvPr id="3" name="Content Placeholder 2"/>
          <p:cNvSpPr>
            <a:spLocks noGrp="1"/>
          </p:cNvSpPr>
          <p:nvPr>
            <p:ph sz="half" idx="1"/>
          </p:nvPr>
        </p:nvSpPr>
        <p:spPr/>
        <p:txBody>
          <a:bodyPr/>
          <a:lstStyle/>
          <a:p>
            <a:r>
              <a:rPr lang="en-US" dirty="0" smtClean="0"/>
              <a:t>Durability by Design</a:t>
            </a:r>
          </a:p>
          <a:p>
            <a:r>
              <a:rPr lang="en-US" dirty="0" smtClean="0"/>
              <a:t> – A Professional’s Guide to Durable Home Design </a:t>
            </a:r>
          </a:p>
          <a:p>
            <a:r>
              <a:rPr lang="en-US" dirty="0" smtClean="0"/>
              <a:t>(2nd Edition) </a:t>
            </a:r>
          </a:p>
          <a:p>
            <a:r>
              <a:rPr lang="en-US" dirty="0" smtClean="0"/>
              <a:t>U.S. HUD, Office of Policy Development &amp; Research (</a:t>
            </a:r>
            <a:r>
              <a:rPr lang="en-US" dirty="0" smtClean="0">
                <a:hlinkClick r:id="rId2"/>
              </a:rPr>
              <a:t>www.huduser.gov</a:t>
            </a:r>
            <a:r>
              <a:rPr lang="en-US" dirty="0" smtClean="0"/>
              <a:t>) </a:t>
            </a:r>
          </a:p>
          <a:p>
            <a:endParaRPr lang="en-US" dirty="0"/>
          </a:p>
        </p:txBody>
      </p:sp>
      <p:pic>
        <p:nvPicPr>
          <p:cNvPr id="7" name="Content Placeholder 6"/>
          <p:cNvPicPr>
            <a:picLocks noGrp="1" noChangeAspect="1"/>
          </p:cNvPicPr>
          <p:nvPr>
            <p:ph sz="half" idx="2"/>
          </p:nvPr>
        </p:nvPicPr>
        <p:blipFill rotWithShape="1">
          <a:blip r:embed="rId3"/>
          <a:srcRect l="32256" t="9628" r="30558" b="5287"/>
          <a:stretch/>
        </p:blipFill>
        <p:spPr>
          <a:xfrm rot="829477">
            <a:off x="5483930" y="2354396"/>
            <a:ext cx="2717635" cy="3497738"/>
          </a:xfrm>
        </p:spPr>
      </p:pic>
    </p:spTree>
    <p:extLst>
      <p:ext uri="{BB962C8B-B14F-4D97-AF65-F5344CB8AC3E}">
        <p14:creationId xmlns:p14="http://schemas.microsoft.com/office/powerpoint/2010/main" val="39605600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lstStyle/>
          <a:p>
            <a:r>
              <a:rPr lang="en-US" altLang="en-US" smtClean="0"/>
              <a:t>THANK YOU!</a:t>
            </a:r>
          </a:p>
        </p:txBody>
      </p:sp>
      <p:sp>
        <p:nvSpPr>
          <p:cNvPr id="151555" name="Content Placeholder 2"/>
          <p:cNvSpPr>
            <a:spLocks noGrp="1"/>
          </p:cNvSpPr>
          <p:nvPr>
            <p:ph idx="1"/>
          </p:nvPr>
        </p:nvSpPr>
        <p:spPr/>
        <p:txBody>
          <a:bodyPr/>
          <a:lstStyle/>
          <a:p>
            <a:r>
              <a:rPr lang="en-US" altLang="en-US" smtClean="0"/>
              <a:t>Questions?</a:t>
            </a:r>
          </a:p>
          <a:p>
            <a:pPr lvl="1"/>
            <a:r>
              <a:rPr lang="en-US" altLang="en-US" smtClean="0"/>
              <a:t>Back to Joe…</a:t>
            </a:r>
            <a:endParaRPr lang="en-US" altLang="en-US" dirty="0" smtClean="0"/>
          </a:p>
        </p:txBody>
      </p:sp>
      <p:pic>
        <p:nvPicPr>
          <p:cNvPr id="151556" name="Picture 5" descr="C:\Users\adavidson\AppData\Local\Microsoft\Windows\Temporary Internet Files\Content.IE5\PSL81JKK\MC90043441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3009901"/>
            <a:ext cx="1625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21557" y="4802167"/>
            <a:ext cx="2667000" cy="1384995"/>
          </a:xfrm>
          <a:prstGeom prst="rect">
            <a:avLst/>
          </a:prstGeom>
          <a:noFill/>
        </p:spPr>
        <p:txBody>
          <a:bodyPr wrap="square" rtlCol="0">
            <a:spAutoFit/>
          </a:bodyPr>
          <a:lstStyle/>
          <a:p>
            <a:r>
              <a:rPr lang="en-US" sz="2400" dirty="0" smtClean="0"/>
              <a:t>Contact Info:</a:t>
            </a:r>
          </a:p>
          <a:p>
            <a:r>
              <a:rPr lang="en-US" sz="2000" dirty="0" smtClean="0"/>
              <a:t>Jay Crandell, P.E.</a:t>
            </a:r>
          </a:p>
          <a:p>
            <a:r>
              <a:rPr lang="en-US" sz="2000" dirty="0" smtClean="0"/>
              <a:t>ARES Consulting</a:t>
            </a:r>
          </a:p>
          <a:p>
            <a:r>
              <a:rPr lang="en-US" sz="2000" dirty="0" smtClean="0">
                <a:hlinkClick r:id="rId4"/>
              </a:rPr>
              <a:t>www.aresconsulting.biz</a:t>
            </a:r>
            <a:r>
              <a:rPr lang="en-US" sz="2000" dirty="0" smtClean="0"/>
              <a:t> </a:t>
            </a:r>
            <a:endParaRPr lang="en-US" sz="2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mtClean="0"/>
              <a:t>CI History </a:t>
            </a:r>
            <a:endParaRPr lang="en-US" altLang="en-US" dirty="0" smtClean="0"/>
          </a:p>
        </p:txBody>
      </p:sp>
      <p:sp>
        <p:nvSpPr>
          <p:cNvPr id="45059" name="Content Placeholder 2"/>
          <p:cNvSpPr>
            <a:spLocks noGrp="1"/>
          </p:cNvSpPr>
          <p:nvPr>
            <p:ph idx="1"/>
          </p:nvPr>
        </p:nvSpPr>
        <p:spPr/>
        <p:txBody>
          <a:bodyPr/>
          <a:lstStyle/>
          <a:p>
            <a:r>
              <a:rPr lang="en-US" altLang="en-US" smtClean="0"/>
              <a:t>In early 1900’s, solid wood board sheathing was considered as insulation (HEW, 1931) (~1.2 R/in) </a:t>
            </a:r>
          </a:p>
          <a:p>
            <a:r>
              <a:rPr lang="en-US" altLang="en-US" smtClean="0"/>
              <a:t>Cellulosic Fiber Insulating Board (‘Fiberboard’) in use since the early 1900’s (~2.5 R/in)</a:t>
            </a:r>
            <a:endParaRPr lang="en-US" altLang="en-US" dirty="0" smtClean="0"/>
          </a:p>
        </p:txBody>
      </p:sp>
      <p:pic>
        <p:nvPicPr>
          <p:cNvPr id="83970" name="Picture 2" descr="balloon-fra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0979" y="1524000"/>
            <a:ext cx="3563643"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6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smtClean="0"/>
              <a:t>CI History</a:t>
            </a:r>
            <a:endParaRPr lang="en-US" altLang="en-US" dirty="0" smtClean="0"/>
          </a:p>
        </p:txBody>
      </p:sp>
      <p:sp>
        <p:nvSpPr>
          <p:cNvPr id="46083" name="Content Placeholder 2"/>
          <p:cNvSpPr>
            <a:spLocks noGrp="1"/>
          </p:cNvSpPr>
          <p:nvPr>
            <p:ph idx="1"/>
          </p:nvPr>
        </p:nvSpPr>
        <p:spPr/>
        <p:txBody>
          <a:bodyPr/>
          <a:lstStyle/>
          <a:p>
            <a:r>
              <a:rPr lang="en-US" altLang="en-US" smtClean="0"/>
              <a:t>Continuous insulation is not a new concept.  Foam plastic insulating sheathing has been successfully used in this application for more than 50 years.</a:t>
            </a:r>
          </a:p>
          <a:p>
            <a:pPr lvl="1"/>
            <a:r>
              <a:rPr lang="en-US" altLang="en-US" smtClean="0"/>
              <a:t>Foam sheathing has been used as continuous insulation for low-slope roofs since the 1940’s</a:t>
            </a:r>
          </a:p>
          <a:p>
            <a:pPr lvl="1"/>
            <a:r>
              <a:rPr lang="en-US" altLang="en-US" smtClean="0"/>
              <a:t>Wall applications of continuous insulation saw increased use after the 1970’s oil crisis</a:t>
            </a:r>
            <a:endParaRPr lang="en-US" altLang="en-US" dirty="0" smtClean="0"/>
          </a:p>
        </p:txBody>
      </p:sp>
    </p:spTree>
    <p:extLst>
      <p:ext uri="{BB962C8B-B14F-4D97-AF65-F5344CB8AC3E}">
        <p14:creationId xmlns:p14="http://schemas.microsoft.com/office/powerpoint/2010/main" val="1892734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dirty="0" smtClean="0"/>
              <a:t>CI Material Types </a:t>
            </a:r>
          </a:p>
        </p:txBody>
      </p:sp>
      <p:sp>
        <p:nvSpPr>
          <p:cNvPr id="44035" name="Content Placeholder 2"/>
          <p:cNvSpPr>
            <a:spLocks noGrp="1"/>
          </p:cNvSpPr>
          <p:nvPr>
            <p:ph sz="half" idx="1"/>
          </p:nvPr>
        </p:nvSpPr>
        <p:spPr/>
        <p:txBody>
          <a:bodyPr/>
          <a:lstStyle/>
          <a:p>
            <a:r>
              <a:rPr lang="en-US" altLang="en-US" dirty="0" smtClean="0"/>
              <a:t>Foam Plastic Insulating Sheathing</a:t>
            </a:r>
          </a:p>
          <a:p>
            <a:pPr lvl="1"/>
            <a:r>
              <a:rPr lang="en-US" altLang="en-US" dirty="0" smtClean="0"/>
              <a:t>Foam sheathing, rigid board insulation, etc.</a:t>
            </a:r>
          </a:p>
          <a:p>
            <a:r>
              <a:rPr lang="en-US" altLang="en-US" dirty="0" smtClean="0"/>
              <a:t>Other types:</a:t>
            </a:r>
          </a:p>
          <a:p>
            <a:pPr lvl="1"/>
            <a:r>
              <a:rPr lang="en-US" altLang="en-US" dirty="0" smtClean="0"/>
              <a:t>SPF (closed cell polyurethane)</a:t>
            </a:r>
          </a:p>
          <a:p>
            <a:pPr lvl="2"/>
            <a:r>
              <a:rPr lang="en-US" altLang="en-US" dirty="0" smtClean="0"/>
              <a:t>When used continuously</a:t>
            </a:r>
          </a:p>
          <a:p>
            <a:pPr lvl="1"/>
            <a:r>
              <a:rPr lang="en-US" altLang="en-US" dirty="0" smtClean="0"/>
              <a:t>Mineral fiber</a:t>
            </a:r>
          </a:p>
          <a:p>
            <a:pPr lvl="1"/>
            <a:r>
              <a:rPr lang="en-US" altLang="en-US" dirty="0" smtClean="0"/>
              <a:t>Fiberboard</a:t>
            </a:r>
          </a:p>
          <a:p>
            <a:pPr lvl="1"/>
            <a:r>
              <a:rPr lang="en-US" altLang="en-US" dirty="0" smtClean="0"/>
              <a:t>Insulated siding</a:t>
            </a:r>
          </a:p>
          <a:p>
            <a:pPr lvl="1"/>
            <a:r>
              <a:rPr lang="en-US" altLang="en-US" dirty="0" smtClean="0"/>
              <a:t>Insulated wraps</a:t>
            </a:r>
          </a:p>
          <a:p>
            <a:endParaRPr lang="en-US" altLang="en-US" dirty="0" smtClean="0"/>
          </a:p>
        </p:txBody>
      </p:sp>
      <p:pic>
        <p:nvPicPr>
          <p:cNvPr id="7" name="Content Placeholder 6"/>
          <p:cNvPicPr>
            <a:picLocks noGrp="1" noChangeAspect="1"/>
          </p:cNvPicPr>
          <p:nvPr>
            <p:ph sz="half" idx="2"/>
          </p:nvPr>
        </p:nvPicPr>
        <p:blipFill>
          <a:blip r:embed="rId3"/>
          <a:stretch>
            <a:fillRect/>
          </a:stretch>
        </p:blipFill>
        <p:spPr>
          <a:xfrm>
            <a:off x="4876800" y="1828800"/>
            <a:ext cx="3935222" cy="4680529"/>
          </a:xfrm>
          <a:prstGeom prst="rect">
            <a:avLst/>
          </a:prstGeom>
        </p:spPr>
      </p:pic>
    </p:spTree>
    <p:extLst>
      <p:ext uri="{BB962C8B-B14F-4D97-AF65-F5344CB8AC3E}">
        <p14:creationId xmlns:p14="http://schemas.microsoft.com/office/powerpoint/2010/main" val="39564892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smtClean="0"/>
              <a:t>Foam Plastic Insulating Sheathing (FPIS)</a:t>
            </a:r>
            <a:endParaRPr lang="en-US" altLang="en-US" dirty="0" smtClean="0"/>
          </a:p>
        </p:txBody>
      </p:sp>
      <p:sp>
        <p:nvSpPr>
          <p:cNvPr id="48131" name="Content Placeholder 2"/>
          <p:cNvSpPr>
            <a:spLocks noGrp="1"/>
          </p:cNvSpPr>
          <p:nvPr>
            <p:ph idx="1"/>
          </p:nvPr>
        </p:nvSpPr>
        <p:spPr/>
        <p:txBody>
          <a:bodyPr/>
          <a:lstStyle/>
          <a:p>
            <a:r>
              <a:rPr lang="en-US" altLang="en-US" smtClean="0"/>
              <a:t>Expanded Polystyrene (EPS), </a:t>
            </a:r>
            <a:r>
              <a:rPr lang="en-US" altLang="en-US" smtClean="0">
                <a:hlinkClick r:id="rId2"/>
              </a:rPr>
              <a:t>ASTM C578</a:t>
            </a:r>
            <a:endParaRPr lang="en-US" altLang="en-US" smtClean="0"/>
          </a:p>
          <a:p>
            <a:r>
              <a:rPr lang="en-US" altLang="en-US" smtClean="0"/>
              <a:t>Extruded Polystyrene (XPS), </a:t>
            </a:r>
            <a:r>
              <a:rPr lang="en-US" altLang="en-US" smtClean="0">
                <a:hlinkClick r:id="rId2"/>
              </a:rPr>
              <a:t>ASTM C578</a:t>
            </a:r>
            <a:endParaRPr lang="en-US" altLang="en-US" smtClean="0"/>
          </a:p>
          <a:p>
            <a:r>
              <a:rPr lang="en-US" altLang="en-US" smtClean="0"/>
              <a:t>Polyisocyanurate (Polyiso), </a:t>
            </a:r>
            <a:r>
              <a:rPr lang="en-US" altLang="en-US" smtClean="0">
                <a:hlinkClick r:id="rId3"/>
              </a:rPr>
              <a:t>ASTM C1289</a:t>
            </a:r>
            <a:endParaRPr lang="en-US" altLang="en-US" dirty="0" smtClean="0"/>
          </a:p>
        </p:txBody>
      </p:sp>
      <p:grpSp>
        <p:nvGrpSpPr>
          <p:cNvPr id="2" name="Group 1"/>
          <p:cNvGrpSpPr/>
          <p:nvPr/>
        </p:nvGrpSpPr>
        <p:grpSpPr>
          <a:xfrm>
            <a:off x="1066800" y="4191000"/>
            <a:ext cx="6629400" cy="2057400"/>
            <a:chOff x="1090613" y="3757613"/>
            <a:chExt cx="6629400" cy="2057400"/>
          </a:xfrm>
        </p:grpSpPr>
        <p:sp>
          <p:nvSpPr>
            <p:cNvPr id="4" name="Oval 3"/>
            <p:cNvSpPr/>
            <p:nvPr/>
          </p:nvSpPr>
          <p:spPr>
            <a:xfrm>
              <a:off x="1090613" y="3757613"/>
              <a:ext cx="6629400" cy="2057400"/>
            </a:xfrm>
            <a:prstGeom prst="ellipse">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8890" tIns="44445" rIns="88890" bIns="44445" anchor="ctr"/>
            <a:lstStyle/>
            <a:p>
              <a:pPr algn="ctr">
                <a:defRPr/>
              </a:pPr>
              <a:endParaRPr lang="en-US"/>
            </a:p>
          </p:txBody>
        </p:sp>
        <p:pic>
          <p:nvPicPr>
            <p:cNvPr id="481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4425" y="4267200"/>
              <a:ext cx="150336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5788" y="4267200"/>
              <a:ext cx="1481137"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1" descr="image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4267200"/>
              <a:ext cx="1371600"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88890559"/>
      </p:ext>
    </p:extLst>
  </p:cSld>
  <p:clrMapOvr>
    <a:masterClrMapping/>
  </p:clrMapOvr>
  <p:timing>
    <p:tnLst>
      <p:par>
        <p:cTn id="1" dur="indefinite" restart="never" nodeType="tmRoot"/>
      </p:par>
    </p:tnLst>
  </p:timing>
</p:sld>
</file>

<file path=ppt/theme/theme1.xml><?xml version="1.0" encoding="utf-8"?>
<a:theme xmlns:a="http://schemas.openxmlformats.org/drawingml/2006/main" name="ABTG PP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29523</TotalTime>
  <Words>2528</Words>
  <Application>Microsoft Office PowerPoint</Application>
  <PresentationFormat>On-screen Show (4:3)</PresentationFormat>
  <Paragraphs>337</Paragraphs>
  <Slides>54</Slides>
  <Notes>25</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2</vt:i4>
      </vt:variant>
      <vt:variant>
        <vt:lpstr>Slide Titles</vt:lpstr>
      </vt:variant>
      <vt:variant>
        <vt:i4>54</vt:i4>
      </vt:variant>
    </vt:vector>
  </HeadingPairs>
  <TitlesOfParts>
    <vt:vector size="65" baseType="lpstr">
      <vt:lpstr>ＭＳ Ｐゴシック</vt:lpstr>
      <vt:lpstr>Yu Gothic</vt:lpstr>
      <vt:lpstr>Yu Gothic Medium</vt:lpstr>
      <vt:lpstr>Arial</vt:lpstr>
      <vt:lpstr>Calibri</vt:lpstr>
      <vt:lpstr>Calibri Light</vt:lpstr>
      <vt:lpstr>Segoe UI</vt:lpstr>
      <vt:lpstr>ABTG PP Template</vt:lpstr>
      <vt:lpstr>Custom Design</vt:lpstr>
      <vt:lpstr>Document</vt:lpstr>
      <vt:lpstr>Worksheet</vt:lpstr>
      <vt:lpstr>STOP WARDROBE MALFUNCTIONS Don’t Eat Your Sweater:  Continuous Insulation for Code-Compliant &amp; High Performance Walls</vt:lpstr>
      <vt:lpstr>PowerPoint Presentation</vt:lpstr>
      <vt:lpstr>Introduction</vt:lpstr>
      <vt:lpstr>Outline</vt:lpstr>
      <vt:lpstr>What is continuous insulation?</vt:lpstr>
      <vt:lpstr>CI History </vt:lpstr>
      <vt:lpstr>CI History</vt:lpstr>
      <vt:lpstr>CI Material Types </vt:lpstr>
      <vt:lpstr>Foam Plastic Insulating Sheathing (FPIS)</vt:lpstr>
      <vt:lpstr>Possible Code-Compliant Uses of Foam Sheathing</vt:lpstr>
      <vt:lpstr>R-value per Inch</vt:lpstr>
      <vt:lpstr>Water Resistance</vt:lpstr>
      <vt:lpstr>Installation of Foam Boards/Panels</vt:lpstr>
      <vt:lpstr>Typical Fastening Pattern</vt:lpstr>
      <vt:lpstr>Construction Details – Plan Ahead!</vt:lpstr>
      <vt:lpstr>TER 1205-05 Construction Details www.drjcertification.org</vt:lpstr>
      <vt:lpstr>Building Science Corporation www.buildingscience.com</vt:lpstr>
      <vt:lpstr>DOE Building America Solution Center basc.pnnl.gov</vt:lpstr>
      <vt:lpstr>Wind Pressure Requirements</vt:lpstr>
      <vt:lpstr>Wind Resistance of FPIS &amp; Vinyl Siding Over FPIS</vt:lpstr>
      <vt:lpstr>Code Compliance (wind pressure)</vt:lpstr>
      <vt:lpstr>Water Resistive Barrier Application</vt:lpstr>
      <vt:lpstr>WRB Code Compliance &amp; Performance ABTG Research Report No. 1504-03 www.appliedbuildingtech.com/rr/1504-03 </vt:lpstr>
      <vt:lpstr>Lesson from EIFS apply to all walls:  USE A WRB AND PROPER FLASHING!</vt:lpstr>
      <vt:lpstr>Siding and Furring Connections</vt:lpstr>
      <vt:lpstr>Cladding Attachment through FPIS</vt:lpstr>
      <vt:lpstr>Cladding &amp; Furring Attachment</vt:lpstr>
      <vt:lpstr>Exterior Wall Covering Attachment over FPIS www.drjcertification.org/products/foam-sheathing </vt:lpstr>
      <vt:lpstr>Vinyl Siding Over Foam Sheathing (wind pressure ratings)</vt:lpstr>
      <vt:lpstr>What if the exception doesn’t apply?</vt:lpstr>
      <vt:lpstr>What if that doesn’t apply?</vt:lpstr>
      <vt:lpstr>Vinyl Siding Wind Rating Adjustment</vt:lpstr>
      <vt:lpstr>Window Install and Flanges over FPIS</vt:lpstr>
      <vt:lpstr>Installation Guidance (flange fasteners)</vt:lpstr>
      <vt:lpstr>Installation Guidance (typical practice)</vt:lpstr>
      <vt:lpstr>Window Installation Guides (Standard &amp; Window Buck Installation Methods)</vt:lpstr>
      <vt:lpstr>Wall Bracing  (IRC Section R602.10)</vt:lpstr>
      <vt:lpstr>Wall bracing – integration with FPIS</vt:lpstr>
      <vt:lpstr>Different views of the world of walls?</vt:lpstr>
      <vt:lpstr>Fire Requirements - IRC</vt:lpstr>
      <vt:lpstr>Fire Resources for FPIS</vt:lpstr>
      <vt:lpstr>Energy Code Compliance</vt:lpstr>
      <vt:lpstr>R-value Compliance Path (prescriptive)</vt:lpstr>
      <vt:lpstr>Other Compliance Paths</vt:lpstr>
      <vt:lpstr>Three Wall Insulation Approaches</vt:lpstr>
      <vt:lpstr>CI Helps Stop Thermal Bridging</vt:lpstr>
      <vt:lpstr>How the sweater works</vt:lpstr>
      <vt:lpstr>U-factor Comparison (sweater vs. no sweater)</vt:lpstr>
      <vt:lpstr>Coordinate with Building Code Vapor Retarder Requirements</vt:lpstr>
      <vt:lpstr>Air Leakage Control (Air Barriers)</vt:lpstr>
      <vt:lpstr>Air Barrier Materials &amp; Methods</vt:lpstr>
      <vt:lpstr>Going beyond minimum code with CI</vt:lpstr>
      <vt:lpstr>A Final Helpful Resource</vt:lpstr>
      <vt:lpstr>THANK YOU!</vt:lpstr>
    </vt:vector>
  </TitlesOfParts>
  <Company>Qualtim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Here</dc:title>
  <dc:creator>Jay Crandell</dc:creator>
  <cp:lastModifiedBy>Mindy Caldwell</cp:lastModifiedBy>
  <cp:revision>496</cp:revision>
  <cp:lastPrinted>2016-01-15T04:04:16Z</cp:lastPrinted>
  <dcterms:created xsi:type="dcterms:W3CDTF">2012-03-08T20:00:13Z</dcterms:created>
  <dcterms:modified xsi:type="dcterms:W3CDTF">2021-08-19T21:46:01Z</dcterms:modified>
</cp:coreProperties>
</file>