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sldIdLst>
    <p:sldId id="256" r:id="rId2"/>
    <p:sldId id="364" r:id="rId3"/>
    <p:sldId id="257" r:id="rId4"/>
    <p:sldId id="259" r:id="rId5"/>
    <p:sldId id="365" r:id="rId6"/>
    <p:sldId id="261" r:id="rId7"/>
    <p:sldId id="262" r:id="rId8"/>
    <p:sldId id="263" r:id="rId9"/>
    <p:sldId id="264" r:id="rId10"/>
    <p:sldId id="265" r:id="rId11"/>
    <p:sldId id="266" r:id="rId12"/>
    <p:sldId id="268" r:id="rId13"/>
    <p:sldId id="269" r:id="rId14"/>
    <p:sldId id="270" r:id="rId15"/>
    <p:sldId id="272" r:id="rId16"/>
    <p:sldId id="273" r:id="rId17"/>
    <p:sldId id="274" r:id="rId18"/>
    <p:sldId id="276" r:id="rId19"/>
    <p:sldId id="277" r:id="rId20"/>
    <p:sldId id="278" r:id="rId21"/>
    <p:sldId id="279" r:id="rId22"/>
    <p:sldId id="290" r:id="rId23"/>
    <p:sldId id="302" r:id="rId24"/>
    <p:sldId id="355" r:id="rId25"/>
    <p:sldId id="319" r:id="rId26"/>
    <p:sldId id="320" r:id="rId27"/>
    <p:sldId id="321" r:id="rId28"/>
    <p:sldId id="322" r:id="rId29"/>
    <p:sldId id="323" r:id="rId30"/>
    <p:sldId id="363" r:id="rId31"/>
    <p:sldId id="324" r:id="rId32"/>
    <p:sldId id="325" r:id="rId33"/>
    <p:sldId id="326" r:id="rId34"/>
    <p:sldId id="356" r:id="rId35"/>
    <p:sldId id="341" r:id="rId36"/>
    <p:sldId id="358" r:id="rId37"/>
    <p:sldId id="359" r:id="rId38"/>
    <p:sldId id="360" r:id="rId39"/>
    <p:sldId id="361" r:id="rId40"/>
    <p:sldId id="357" r:id="rId41"/>
    <p:sldId id="327" r:id="rId42"/>
    <p:sldId id="336" r:id="rId43"/>
    <p:sldId id="337" r:id="rId44"/>
    <p:sldId id="362" r:id="rId45"/>
    <p:sldId id="338" r:id="rId46"/>
    <p:sldId id="258" r:id="rId47"/>
  </p:sldIdLst>
  <p:sldSz cx="12192000" cy="685800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95" autoAdjust="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up.codes/viewer/wyoming/ibc-2015/chapter/17/special-inspections-and-tests#17" TargetMode="External"/><Relationship Id="rId3" Type="http://schemas.openxmlformats.org/officeDocument/2006/relationships/hyperlink" Target="http://www.continuousinsulation.org/about" TargetMode="External"/><Relationship Id="rId7" Type="http://schemas.openxmlformats.org/officeDocument/2006/relationships/hyperlink" Target="https://up.codes/viewer/wyoming/ibc-2015/chapter/17/special-inspections-and-tests#1703.1.1" TargetMode="External"/><Relationship Id="rId2" Type="http://schemas.openxmlformats.org/officeDocument/2006/relationships/hyperlink" Target="https://www.appliedbuildingtech.com/content/technical-resources" TargetMode="External"/><Relationship Id="rId1" Type="http://schemas.openxmlformats.org/officeDocument/2006/relationships/slideMaster" Target="../slideMasters/slideMaster1.xml"/><Relationship Id="rId6" Type="http://schemas.openxmlformats.org/officeDocument/2006/relationships/hyperlink" Target="https://up.codes/viewer/wyoming/ibc-2015/chapter/2/definitions#2" TargetMode="External"/><Relationship Id="rId5" Type="http://schemas.openxmlformats.org/officeDocument/2006/relationships/hyperlink" Target="https://up.codes/viewer/wyoming/ibc-2015/chapter/2/definitions#approved_source" TargetMode="External"/><Relationship Id="rId10" Type="http://schemas.openxmlformats.org/officeDocument/2006/relationships/hyperlink" Target="http://www.continuousinsulation.org/" TargetMode="External"/><Relationship Id="rId4" Type="http://schemas.openxmlformats.org/officeDocument/2006/relationships/hyperlink" Target="https://fsc.americanchemistry.com/" TargetMode="External"/><Relationship Id="rId9"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0635" y="5562600"/>
            <a:ext cx="12202635"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p:cNvPicPr>
            <a:picLocks noChangeAspect="1"/>
          </p:cNvPicPr>
          <p:nvPr/>
        </p:nvPicPr>
        <p:blipFill rotWithShape="1">
          <a:blip r:embed="rId2"/>
          <a:srcRect l="3189" r="4896"/>
          <a:stretch/>
        </p:blipFill>
        <p:spPr>
          <a:xfrm>
            <a:off x="0" y="2189844"/>
            <a:ext cx="12192000" cy="2445656"/>
          </a:xfrm>
          <a:prstGeom prst="rect">
            <a:avLst/>
          </a:prstGeom>
        </p:spPr>
      </p:pic>
      <p:pic>
        <p:nvPicPr>
          <p:cNvPr id="1028" name="Picture 4" descr="http://www.appliedbuildingtech.com/sites/default/file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7430" y="4854240"/>
            <a:ext cx="1916029" cy="162276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ctrTitle"/>
          </p:nvPr>
        </p:nvSpPr>
        <p:spPr>
          <a:xfrm>
            <a:off x="304800" y="285751"/>
            <a:ext cx="11582400" cy="1102519"/>
          </a:xfrm>
        </p:spPr>
        <p:txBody>
          <a:bodyPr>
            <a:noAutofit/>
          </a:bodyPr>
          <a:lstStyle>
            <a:lvl1pPr algn="l">
              <a:defRPr sz="4267" b="1">
                <a:solidFill>
                  <a:schemeClr val="tx1">
                    <a:lumMod val="50000"/>
                    <a:lumOff val="50000"/>
                  </a:schemeClr>
                </a:solidFill>
              </a:defRPr>
            </a:lvl1pPr>
          </a:lstStyle>
          <a:p>
            <a:r>
              <a:rPr lang="en-US" smtClean="0"/>
              <a:t>Click to edit Master title style</a:t>
            </a:r>
            <a:endParaRPr lang="en-US" dirty="0"/>
          </a:p>
        </p:txBody>
      </p:sp>
      <p:pic>
        <p:nvPicPr>
          <p:cNvPr id="1034" name="Picture 10" descr="A white modern apartment building in Berli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a:stretch/>
        </p:blipFill>
        <p:spPr bwMode="auto">
          <a:xfrm>
            <a:off x="7213600" y="2184401"/>
            <a:ext cx="4978400" cy="245110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10634" y="4521200"/>
            <a:ext cx="12212159" cy="25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0" hasCustomPrompt="1"/>
          </p:nvPr>
        </p:nvSpPr>
        <p:spPr>
          <a:xfrm>
            <a:off x="304800" y="2413000"/>
            <a:ext cx="6604000" cy="1889461"/>
          </a:xfrm>
        </p:spPr>
        <p:txBody>
          <a:bodyPr anchor="ctr"/>
          <a:lstStyle>
            <a:lvl1pPr marL="0" indent="0" algn="r">
              <a:buNone/>
              <a:defRPr sz="3200" b="1">
                <a:solidFill>
                  <a:schemeClr val="bg1">
                    <a:lumMod val="85000"/>
                  </a:schemeClr>
                </a:solidFill>
              </a:defRPr>
            </a:lvl1pPr>
          </a:lstStyle>
          <a:p>
            <a:pPr lvl="0"/>
            <a:r>
              <a:rPr lang="en-US" dirty="0" smtClean="0"/>
              <a:t>Click to add subtitle</a:t>
            </a:r>
            <a:endParaRPr lang="en-US" dirty="0"/>
          </a:p>
        </p:txBody>
      </p:sp>
    </p:spTree>
    <p:extLst>
      <p:ext uri="{BB962C8B-B14F-4D97-AF65-F5344CB8AC3E}">
        <p14:creationId xmlns:p14="http://schemas.microsoft.com/office/powerpoint/2010/main" val="158541638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Lis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2427288" y="39370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defRPr/>
            </a:pPr>
            <a:endParaRPr lang="en-US" altLang="en-US" smtClean="0"/>
          </a:p>
        </p:txBody>
      </p:sp>
      <p:sp>
        <p:nvSpPr>
          <p:cNvPr id="3" name="Content Placeholder 2"/>
          <p:cNvSpPr>
            <a:spLocks noGrp="1"/>
          </p:cNvSpPr>
          <p:nvPr>
            <p:ph idx="1"/>
          </p:nvPr>
        </p:nvSpPr>
        <p:spPr>
          <a:xfrm>
            <a:off x="457200" y="2106748"/>
            <a:ext cx="10961102" cy="4206875"/>
          </a:xfrm>
          <a:prstGeom prst="rect">
            <a:avLst/>
          </a:prstGeom>
        </p:spPr>
        <p:txBody>
          <a:bodyPr/>
          <a:lstStyle>
            <a:lvl2pPr marL="742950" indent="-285750">
              <a:buFont typeface="Arial" charset="0"/>
              <a:buChar char="•"/>
              <a:defRPr sz="2600"/>
            </a:lvl2pPr>
            <a:lvl3pPr marL="1143000" indent="-228600">
              <a:buFont typeface="Arial" charset="0"/>
              <a:buChar char="•"/>
              <a:defRPr sz="2400"/>
            </a:lvl3pPr>
            <a:lvl4pPr marL="1600200" indent="-228600">
              <a:buFont typeface="Arial" charset="0"/>
              <a:buChar char="•"/>
              <a:defRPr sz="2000">
                <a:solidFill>
                  <a:srgbClr val="D46128"/>
                </a:solidFill>
              </a:defRPr>
            </a:lvl4pPr>
            <a:lvl5pPr marL="2057400" indent="-228600">
              <a:buFont typeface="Arial" charset="0"/>
              <a:buChar cha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0"/>
          <p:cNvSpPr>
            <a:spLocks noGrp="1"/>
          </p:cNvSpPr>
          <p:nvPr>
            <p:ph type="title"/>
          </p:nvPr>
        </p:nvSpPr>
        <p:spPr>
          <a:xfrm>
            <a:off x="457200" y="1262433"/>
            <a:ext cx="10961102" cy="566367"/>
          </a:xfrm>
          <a:prstGeom prst="rect">
            <a:avLst/>
          </a:prstGeom>
        </p:spPr>
        <p:txBody>
          <a:bodyPr/>
          <a:lstStyle>
            <a:lvl1pPr>
              <a:defRPr baseline="0"/>
            </a:lvl1pPr>
          </a:lstStyle>
          <a:p>
            <a:r>
              <a:rPr lang="en-US" smtClean="0"/>
              <a:t>Click to edit Master title style</a:t>
            </a:r>
            <a:endParaRPr lang="en-US" dirty="0"/>
          </a:p>
        </p:txBody>
      </p:sp>
    </p:spTree>
    <p:extLst>
      <p:ext uri="{BB962C8B-B14F-4D97-AF65-F5344CB8AC3E}">
        <p14:creationId xmlns:p14="http://schemas.microsoft.com/office/powerpoint/2010/main" val="3799021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Body Copy">
    <p:spTree>
      <p:nvGrpSpPr>
        <p:cNvPr id="1" name=""/>
        <p:cNvGrpSpPr/>
        <p:nvPr/>
      </p:nvGrpSpPr>
      <p:grpSpPr>
        <a:xfrm>
          <a:off x="0" y="0"/>
          <a:ext cx="0" cy="0"/>
          <a:chOff x="0" y="0"/>
          <a:chExt cx="0" cy="0"/>
        </a:xfrm>
      </p:grpSpPr>
      <p:sp>
        <p:nvSpPr>
          <p:cNvPr id="10" name="Subtitle 2"/>
          <p:cNvSpPr>
            <a:spLocks noGrp="1"/>
          </p:cNvSpPr>
          <p:nvPr>
            <p:ph type="subTitle" idx="4294967295"/>
          </p:nvPr>
        </p:nvSpPr>
        <p:spPr>
          <a:xfrm>
            <a:off x="457200" y="2100470"/>
            <a:ext cx="11083895" cy="4183062"/>
          </a:xfrm>
          <a:prstGeom prst="rect">
            <a:avLst/>
          </a:prstGeom>
        </p:spPr>
        <p:txBody>
          <a:bodyPr>
            <a:normAutofit lnSpcReduction="10000"/>
          </a:bodyPr>
          <a:lstStyle>
            <a:lvl1pPr marL="0">
              <a:defRPr/>
            </a:lvl1pPr>
          </a:lstStyle>
          <a:p>
            <a:r>
              <a:rPr lang="en-US" altLang="en-US" smtClean="0"/>
              <a:t>Click to edit Master subtitle style</a:t>
            </a:r>
            <a:endParaRPr lang="en-US" altLang="en-US" dirty="0"/>
          </a:p>
        </p:txBody>
      </p:sp>
      <p:sp>
        <p:nvSpPr>
          <p:cNvPr id="11" name="Title 10"/>
          <p:cNvSpPr>
            <a:spLocks noGrp="1"/>
          </p:cNvSpPr>
          <p:nvPr>
            <p:ph type="title"/>
          </p:nvPr>
        </p:nvSpPr>
        <p:spPr>
          <a:xfrm>
            <a:off x="457199" y="1262433"/>
            <a:ext cx="11083895" cy="574913"/>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507213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Usage Language (Slide 2)">
    <p:spTree>
      <p:nvGrpSpPr>
        <p:cNvPr id="1" name=""/>
        <p:cNvGrpSpPr/>
        <p:nvPr/>
      </p:nvGrpSpPr>
      <p:grpSpPr>
        <a:xfrm>
          <a:off x="0" y="0"/>
          <a:ext cx="0" cy="0"/>
          <a:chOff x="0" y="0"/>
          <a:chExt cx="0" cy="0"/>
        </a:xfrm>
      </p:grpSpPr>
      <p:grpSp>
        <p:nvGrpSpPr>
          <p:cNvPr id="4" name="Group 3"/>
          <p:cNvGrpSpPr/>
          <p:nvPr/>
        </p:nvGrpSpPr>
        <p:grpSpPr>
          <a:xfrm>
            <a:off x="0" y="626077"/>
            <a:ext cx="12192000" cy="6231924"/>
            <a:chOff x="0" y="626076"/>
            <a:chExt cx="12192000" cy="6231924"/>
          </a:xfrm>
        </p:grpSpPr>
        <p:sp>
          <p:nvSpPr>
            <p:cNvPr id="6" name="Rectangle 5"/>
            <p:cNvSpPr/>
            <p:nvPr/>
          </p:nvSpPr>
          <p:spPr>
            <a:xfrm>
              <a:off x="0" y="5562600"/>
              <a:ext cx="12192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Box 10"/>
            <p:cNvSpPr txBox="1"/>
            <p:nvPr/>
          </p:nvSpPr>
          <p:spPr>
            <a:xfrm>
              <a:off x="3486380" y="6037487"/>
              <a:ext cx="5230919" cy="338554"/>
            </a:xfrm>
            <a:prstGeom prst="rect">
              <a:avLst/>
            </a:prstGeom>
            <a:noFill/>
          </p:spPr>
          <p:txBody>
            <a:bodyPr wrap="none" rtlCol="0">
              <a:spAutoFit/>
            </a:bodyPr>
            <a:lstStyle/>
            <a:p>
              <a:pPr algn="ctr"/>
              <a:r>
                <a:rPr lang="en-US" altLang="en-US" sz="1600" dirty="0" smtClean="0">
                  <a:latin typeface="Yu Gothic" panose="020B0400000000000000" pitchFamily="34" charset="-128"/>
                  <a:ea typeface="Yu Gothic" panose="020B0400000000000000" pitchFamily="34" charset="-128"/>
                  <a:cs typeface="Segoe UI" panose="020B0502040204020203" pitchFamily="34" charset="0"/>
                </a:rPr>
                <a:t>Copyright © 2022 Applied Building Technology Group</a:t>
              </a:r>
            </a:p>
          </p:txBody>
        </p:sp>
        <p:sp>
          <p:nvSpPr>
            <p:cNvPr id="10" name="Rectangle 9"/>
            <p:cNvSpPr/>
            <p:nvPr/>
          </p:nvSpPr>
          <p:spPr>
            <a:xfrm>
              <a:off x="1373312" y="807309"/>
              <a:ext cx="9346709" cy="3862150"/>
            </a:xfrm>
            <a:prstGeom prst="rect">
              <a:avLst/>
            </a:prstGeom>
            <a:ln w="19050">
              <a:noFill/>
            </a:ln>
          </p:spPr>
          <p:style>
            <a:lnRef idx="2">
              <a:schemeClr val="dk1"/>
            </a:lnRef>
            <a:fillRef idx="1">
              <a:schemeClr val="lt1"/>
            </a:fillRef>
            <a:effectRef idx="0">
              <a:schemeClr val="dk1"/>
            </a:effectRef>
            <a:fontRef idx="minor">
              <a:schemeClr val="dk1"/>
            </a:fontRef>
          </p:style>
          <p:txBody>
            <a:bodyPr lIns="91440" tIns="182880" rIns="182880" bIns="91440" rtlCol="0" anchor="ctr"/>
            <a:lstStyle/>
            <a:p>
              <a:pPr marL="76197" indent="0" algn="l">
                <a:buNone/>
              </a:pPr>
              <a:r>
                <a:rPr lang="en-US" sz="1800" u="sng" dirty="0" smtClean="0">
                  <a:latin typeface="Yu Gothic" panose="020B0400000000000000" pitchFamily="34" charset="-128"/>
                  <a:ea typeface="Yu Gothic" panose="020B0400000000000000" pitchFamily="34" charset="-128"/>
                  <a:hlinkClick r:id="rId2"/>
                </a:rPr>
                <a:t>Applied Building Technology Group (ABTG)</a:t>
              </a:r>
              <a:r>
                <a:rPr lang="en-US" sz="1800" dirty="0" smtClean="0">
                  <a:latin typeface="Yu Gothic" panose="020B0400000000000000" pitchFamily="34" charset="-128"/>
                  <a:ea typeface="Yu Gothic" panose="020B0400000000000000" pitchFamily="34" charset="-128"/>
                </a:rPr>
                <a:t> is committed to using sound science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and generally accepted engineering practice to develop research supporting the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reliable design and installation of foam sheathing. ABTG’s educational program work with respect to foam sheathing is supported by the </a:t>
              </a:r>
              <a:r>
                <a:rPr lang="en-US" sz="1800" u="sng" dirty="0" smtClean="0">
                  <a:latin typeface="Yu Gothic" panose="020B0400000000000000" pitchFamily="34" charset="-128"/>
                  <a:ea typeface="Yu Gothic" panose="020B0400000000000000" pitchFamily="34" charset="-128"/>
                  <a:hlinkClick r:id="rId3"/>
                </a:rPr>
                <a:t>Foam Sheathing Committee (FSC)</a:t>
              </a:r>
              <a:r>
                <a:rPr lang="en-US" sz="1800" dirty="0" smtClean="0">
                  <a:latin typeface="Yu Gothic" panose="020B0400000000000000" pitchFamily="34" charset="-128"/>
                  <a:ea typeface="Yu Gothic" panose="020B0400000000000000" pitchFamily="34" charset="-128"/>
                </a:rPr>
                <a:t> of the </a:t>
              </a:r>
              <a:r>
                <a:rPr lang="en-US" sz="1800" u="sng" dirty="0" smtClean="0">
                  <a:latin typeface="Yu Gothic" panose="020B0400000000000000" pitchFamily="34" charset="-128"/>
                  <a:ea typeface="Yu Gothic" panose="020B0400000000000000" pitchFamily="34" charset="-128"/>
                  <a:hlinkClick r:id="rId4"/>
                </a:rPr>
                <a:t>American Chemistry Council.</a:t>
              </a:r>
              <a:r>
                <a:rPr lang="en-US" sz="1800" u="sng" dirty="0" smtClean="0">
                  <a:latin typeface="Yu Gothic" panose="020B0400000000000000" pitchFamily="34" charset="-128"/>
                  <a:ea typeface="Yu Gothic" panose="020B0400000000000000" pitchFamily="34" charset="-128"/>
                </a:rPr>
                <a:t> </a:t>
              </a:r>
            </a:p>
            <a:p>
              <a:pPr marL="76197" indent="0" algn="l">
                <a:buNone/>
              </a:pPr>
              <a:endParaRPr lang="en-US" sz="1800" dirty="0" smtClean="0">
                <a:latin typeface="Yu Gothic" panose="020B0400000000000000" pitchFamily="34" charset="-128"/>
                <a:ea typeface="Yu Gothic" panose="020B0400000000000000" pitchFamily="34" charset="-128"/>
              </a:endParaRPr>
            </a:p>
            <a:p>
              <a:pPr marL="76197" indent="0" algn="l">
                <a:buNone/>
              </a:pPr>
              <a:r>
                <a:rPr lang="en-US" sz="1800" dirty="0" smtClean="0">
                  <a:latin typeface="Yu Gothic" panose="020B0400000000000000" pitchFamily="34" charset="-128"/>
                  <a:ea typeface="Yu Gothic" panose="020B0400000000000000" pitchFamily="34" charset="-128"/>
                </a:rPr>
                <a:t>ABTG</a:t>
              </a:r>
              <a:r>
                <a:rPr lang="x-none" sz="1800" dirty="0" smtClean="0">
                  <a:latin typeface="Yu Gothic" panose="020B0400000000000000" pitchFamily="34" charset="-128"/>
                  <a:ea typeface="Yu Gothic" panose="020B0400000000000000" pitchFamily="34" charset="-128"/>
                </a:rPr>
                <a:t> is a </a:t>
              </a:r>
              <a:r>
                <a:rPr lang="x-none" sz="1800" u="sng" dirty="0" smtClean="0">
                  <a:latin typeface="Yu Gothic" panose="020B0400000000000000" pitchFamily="34" charset="-128"/>
                  <a:ea typeface="Yu Gothic" panose="020B0400000000000000" pitchFamily="34" charset="-128"/>
                  <a:hlinkClick r:id="rId2"/>
                </a:rPr>
                <a:t>professional engineering </a:t>
              </a:r>
              <a:r>
                <a:rPr lang="en-US" sz="1800" u="sng" dirty="0" smtClean="0">
                  <a:latin typeface="Yu Gothic" panose="020B0400000000000000" pitchFamily="34" charset="-128"/>
                  <a:ea typeface="Yu Gothic" panose="020B0400000000000000" pitchFamily="34" charset="-128"/>
                  <a:hlinkClick r:id="rId2"/>
                </a:rPr>
                <a:t>firm</a:t>
              </a:r>
              <a:r>
                <a:rPr lang="en-US" sz="1800" u="none" dirty="0" smtClean="0">
                  <a:latin typeface="Yu Gothic" panose="020B0400000000000000" pitchFamily="34" charset="-128"/>
                  <a:ea typeface="Yu Gothic" panose="020B0400000000000000" pitchFamily="34" charset="-128"/>
                </a:rPr>
                <a:t>, </a:t>
              </a:r>
              <a:r>
                <a:rPr lang="en-US" sz="1800" dirty="0" smtClean="0">
                  <a:latin typeface="Yu Gothic" panose="020B0400000000000000" pitchFamily="34" charset="-128"/>
                  <a:ea typeface="Yu Gothic" panose="020B0400000000000000" pitchFamily="34" charset="-128"/>
                </a:rPr>
                <a:t>an </a:t>
              </a:r>
              <a:r>
                <a:rPr lang="en-US" sz="1800" dirty="0" smtClean="0">
                  <a:latin typeface="Yu Gothic" panose="020B0400000000000000" pitchFamily="34" charset="-128"/>
                  <a:ea typeface="Yu Gothic" panose="020B0400000000000000" pitchFamily="34" charset="-128"/>
                  <a:hlinkClick r:id="rId5"/>
                </a:rPr>
                <a:t>approved source</a:t>
              </a:r>
              <a:r>
                <a:rPr lang="en-US" sz="1800" dirty="0" smtClean="0">
                  <a:latin typeface="Yu Gothic" panose="020B0400000000000000" pitchFamily="34" charset="-128"/>
                  <a:ea typeface="Yu Gothic" panose="020B0400000000000000" pitchFamily="34" charset="-128"/>
                </a:rPr>
                <a:t> as defined in </a:t>
              </a:r>
              <a:r>
                <a:rPr lang="en-US" sz="1800" dirty="0" smtClean="0">
                  <a:latin typeface="Yu Gothic" panose="020B0400000000000000" pitchFamily="34" charset="-128"/>
                  <a:ea typeface="Yu Gothic" panose="020B0400000000000000" pitchFamily="34" charset="-128"/>
                  <a:hlinkClick r:id="rId6"/>
                </a:rPr>
                <a:t>Chapter 2</a:t>
              </a:r>
              <a:r>
                <a:rPr lang="en-US" sz="1800" dirty="0" smtClean="0">
                  <a:latin typeface="Yu Gothic" panose="020B0400000000000000" pitchFamily="34" charset="-128"/>
                  <a:ea typeface="Yu Gothic" panose="020B0400000000000000" pitchFamily="34" charset="-128"/>
                </a:rPr>
                <a:t>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and </a:t>
              </a:r>
              <a:r>
                <a:rPr lang="en-US" sz="1800" dirty="0" smtClean="0">
                  <a:latin typeface="Yu Gothic" panose="020B0400000000000000" pitchFamily="34" charset="-128"/>
                  <a:ea typeface="Yu Gothic" panose="020B0400000000000000" pitchFamily="34" charset="-128"/>
                  <a:hlinkClick r:id="rId7"/>
                </a:rPr>
                <a:t>independent</a:t>
              </a:r>
              <a:r>
                <a:rPr lang="en-US" sz="1800" dirty="0" smtClean="0">
                  <a:latin typeface="Yu Gothic" panose="020B0400000000000000" pitchFamily="34" charset="-128"/>
                  <a:ea typeface="Yu Gothic" panose="020B0400000000000000" pitchFamily="34" charset="-128"/>
                </a:rPr>
                <a:t> as defined in </a:t>
              </a:r>
              <a:r>
                <a:rPr lang="en-US" sz="1800" dirty="0" smtClean="0">
                  <a:latin typeface="Yu Gothic" panose="020B0400000000000000" pitchFamily="34" charset="-128"/>
                  <a:ea typeface="Yu Gothic" panose="020B0400000000000000" pitchFamily="34" charset="-128"/>
                  <a:hlinkClick r:id="rId8"/>
                </a:rPr>
                <a:t>Chapter 17</a:t>
              </a:r>
              <a:r>
                <a:rPr lang="en-US" sz="1800" dirty="0" smtClean="0">
                  <a:latin typeface="Yu Gothic" panose="020B0400000000000000" pitchFamily="34" charset="-128"/>
                  <a:ea typeface="Yu Gothic" panose="020B0400000000000000" pitchFamily="34" charset="-128"/>
                </a:rPr>
                <a:t> of the IBC.</a:t>
              </a:r>
            </a:p>
            <a:p>
              <a:pPr marL="76197" indent="0" algn="l">
                <a:buNone/>
              </a:pPr>
              <a:endParaRPr lang="en-US" sz="1800" dirty="0" smtClean="0">
                <a:latin typeface="Yu Gothic" panose="020B0400000000000000" pitchFamily="34" charset="-128"/>
                <a:ea typeface="Yu Gothic" panose="020B0400000000000000" pitchFamily="34" charset="-128"/>
              </a:endParaRPr>
            </a:p>
            <a:p>
              <a:pPr marL="76197" indent="0" algn="l">
                <a:lnSpc>
                  <a:spcPct val="110000"/>
                </a:lnSpc>
                <a:buNone/>
              </a:pPr>
              <a:r>
                <a:rPr lang="en-US" sz="1400" b="1" kern="1200" dirty="0" smtClean="0">
                  <a:solidFill>
                    <a:schemeClr val="dk1"/>
                  </a:solidFill>
                  <a:effectLst/>
                  <a:latin typeface="Yu Gothic" panose="020B0400000000000000" pitchFamily="34" charset="-128"/>
                  <a:ea typeface="Yu Gothic" panose="020B0400000000000000" pitchFamily="34" charset="-128"/>
                  <a:cs typeface="+mn-cs"/>
                </a:rPr>
                <a:t>DISCLAIMER</a:t>
              </a:r>
              <a:r>
                <a:rPr lang="en-US" sz="1400" kern="1200" dirty="0" smtClean="0">
                  <a:solidFill>
                    <a:schemeClr val="dk1"/>
                  </a:solidFill>
                  <a:effectLst/>
                  <a:latin typeface="Yu Gothic" panose="020B0400000000000000" pitchFamily="34" charset="-128"/>
                  <a:ea typeface="Yu Gothic" panose="020B0400000000000000" pitchFamily="34" charset="-128"/>
                  <a:cs typeface="+mn-cs"/>
                </a:rPr>
                <a:t>: While reasonable effort has been made to ensure the accuracy of the information presented, the actual design, suitability and use of this information for any particular application is the responsibility of the user. Where used in the design of buildings, the design, suitability and use of this information for any particular building is the responsibility of the Owner or the Owner’s authorized agent.</a:t>
              </a:r>
              <a:endParaRPr lang="en-US" sz="1800" dirty="0" smtClean="0">
                <a:latin typeface="Yu Gothic" panose="020B0400000000000000" pitchFamily="34" charset="-128"/>
                <a:ea typeface="Yu Gothic" panose="020B0400000000000000" pitchFamily="34" charset="-128"/>
              </a:endParaRPr>
            </a:p>
            <a:p>
              <a:pPr marL="76197" indent="0" algn="ctr">
                <a:buNone/>
              </a:pPr>
              <a:endParaRPr lang="en-US" sz="1800" dirty="0" smtClean="0">
                <a:latin typeface="Yu Gothic" panose="020B0400000000000000" pitchFamily="34" charset="-128"/>
                <a:ea typeface="Yu Gothic" panose="020B0400000000000000" pitchFamily="34" charset="-128"/>
              </a:endParaRPr>
            </a:p>
          </p:txBody>
        </p:sp>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19609" y="4958118"/>
              <a:ext cx="3162300" cy="6372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73313" y="4784319"/>
              <a:ext cx="5953048" cy="923330"/>
            </a:xfrm>
            <a:prstGeom prst="rect">
              <a:avLst/>
            </a:prstGeom>
            <a:noFill/>
          </p:spPr>
          <p:txBody>
            <a:bodyPr wrap="square" rtlCol="0">
              <a:spAutoFit/>
            </a:bodyPr>
            <a:lstStyle/>
            <a:p>
              <a:pPr marL="76197" indent="0" algn="just">
                <a:buNone/>
              </a:pPr>
              <a:r>
                <a:rPr lang="en-US" sz="1800" b="0" dirty="0" smtClean="0">
                  <a:latin typeface="Yu Gothic Medium" panose="020B0500000000000000" pitchFamily="34" charset="-128"/>
                  <a:ea typeface="Yu Gothic Medium" panose="020B0500000000000000" pitchFamily="34" charset="-128"/>
                </a:rPr>
                <a:t>Foam sheathing research reports, code compliance documents, educational programs and best practices can be found at </a:t>
              </a:r>
              <a:r>
                <a:rPr lang="en-US" sz="1800" b="0" u="sng" dirty="0" smtClean="0">
                  <a:latin typeface="Yu Gothic Medium" panose="020B0500000000000000" pitchFamily="34" charset="-128"/>
                  <a:ea typeface="Yu Gothic Medium" panose="020B0500000000000000" pitchFamily="34" charset="-128"/>
                  <a:hlinkClick r:id="rId10"/>
                </a:rPr>
                <a:t>www.continuousinsulation.org</a:t>
              </a:r>
              <a:r>
                <a:rPr lang="en-US" sz="1800" b="0" dirty="0" smtClean="0">
                  <a:latin typeface="Yu Gothic Medium" panose="020B0500000000000000" pitchFamily="34" charset="-128"/>
                  <a:ea typeface="Yu Gothic Medium" panose="020B0500000000000000" pitchFamily="34" charset="-128"/>
                </a:rPr>
                <a:t>. </a:t>
              </a:r>
            </a:p>
          </p:txBody>
        </p:sp>
        <p:cxnSp>
          <p:nvCxnSpPr>
            <p:cNvPr id="14" name="Straight Connector 13"/>
            <p:cNvCxnSpPr/>
            <p:nvPr/>
          </p:nvCxnSpPr>
          <p:spPr>
            <a:xfrm>
              <a:off x="1483657" y="4590961"/>
              <a:ext cx="9236364" cy="0"/>
            </a:xfrm>
            <a:prstGeom prst="line">
              <a:avLst/>
            </a:prstGeom>
          </p:spPr>
          <p:style>
            <a:lnRef idx="1">
              <a:schemeClr val="dk1"/>
            </a:lnRef>
            <a:fillRef idx="0">
              <a:schemeClr val="dk1"/>
            </a:fillRef>
            <a:effectRef idx="0">
              <a:schemeClr val="dk1"/>
            </a:effectRef>
            <a:fontRef idx="minor">
              <a:schemeClr val="tx1"/>
            </a:fontRef>
          </p:style>
        </p:cxnSp>
        <p:sp>
          <p:nvSpPr>
            <p:cNvPr id="2" name="Rectangle 1"/>
            <p:cNvSpPr/>
            <p:nvPr/>
          </p:nvSpPr>
          <p:spPr>
            <a:xfrm>
              <a:off x="1238596" y="626076"/>
              <a:ext cx="9717728" cy="52227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Tree>
    <p:extLst>
      <p:ext uri="{BB962C8B-B14F-4D97-AF65-F5344CB8AC3E}">
        <p14:creationId xmlns:p14="http://schemas.microsoft.com/office/powerpoint/2010/main" val="17380015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Usage Language (Slide 2)">
    <p:spTree>
      <p:nvGrpSpPr>
        <p:cNvPr id="1" name=""/>
        <p:cNvGrpSpPr/>
        <p:nvPr/>
      </p:nvGrpSpPr>
      <p:grpSpPr>
        <a:xfrm>
          <a:off x="0" y="0"/>
          <a:ext cx="0" cy="0"/>
          <a:chOff x="0" y="0"/>
          <a:chExt cx="0" cy="0"/>
        </a:xfrm>
      </p:grpSpPr>
      <p:sp>
        <p:nvSpPr>
          <p:cNvPr id="6" name="Rectangle 5"/>
          <p:cNvSpPr/>
          <p:nvPr/>
        </p:nvSpPr>
        <p:spPr>
          <a:xfrm>
            <a:off x="-10635" y="5562600"/>
            <a:ext cx="12202635"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1919704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1092200"/>
          </a:xfrm>
        </p:spPr>
        <p:txBody>
          <a:bodyPr/>
          <a:lstStyle>
            <a:lvl1pPr>
              <a:defRPr sz="3200" b="1">
                <a:latin typeface="Yu Gothic" panose="020B0400000000000000" pitchFamily="34" charset="-128"/>
                <a:ea typeface="Yu Gothic" panose="020B0400000000000000" pitchFamily="34" charset="-128"/>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498601"/>
            <a:ext cx="10972800" cy="3962400"/>
          </a:xfrm>
        </p:spPr>
        <p:txBody>
          <a:bodyPr/>
          <a:lstStyle>
            <a:lvl1pPr>
              <a:defRPr>
                <a:latin typeface="Yu Gothic" panose="020B0400000000000000" pitchFamily="34" charset="-128"/>
                <a:ea typeface="Yu Gothic" panose="020B0400000000000000" pitchFamily="34" charset="-128"/>
              </a:defRPr>
            </a:lvl1pPr>
            <a:lvl2pPr>
              <a:defRPr>
                <a:latin typeface="Yu Gothic" panose="020B0400000000000000" pitchFamily="34" charset="-128"/>
                <a:ea typeface="Yu Gothic" panose="020B0400000000000000" pitchFamily="34" charset="-128"/>
              </a:defRPr>
            </a:lvl2pPr>
            <a:lvl3pPr>
              <a:defRPr>
                <a:latin typeface="Yu Gothic" panose="020B0400000000000000" pitchFamily="34" charset="-128"/>
                <a:ea typeface="Yu Gothic" panose="020B0400000000000000" pitchFamily="34" charset="-128"/>
              </a:defRPr>
            </a:lvl3pPr>
            <a:lvl4pPr>
              <a:defRPr>
                <a:latin typeface="Yu Gothic" panose="020B0400000000000000" pitchFamily="34" charset="-128"/>
                <a:ea typeface="Yu Gothic" panose="020B0400000000000000" pitchFamily="34" charset="-128"/>
              </a:defRPr>
            </a:lvl4pPr>
            <a:lvl5pPr>
              <a:defRPr>
                <a:latin typeface="Yu Gothic" panose="020B0400000000000000" pitchFamily="34" charset="-128"/>
                <a:ea typeface="Yu Gothic" panose="020B0400000000000000" pitchFamily="34" charset="-128"/>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03341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5"/>
            <a:ext cx="5384800" cy="3962396"/>
          </a:xfrm>
        </p:spPr>
        <p:txBody>
          <a:bodyPr/>
          <a:lstStyle>
            <a:lvl1pPr marL="457189" marR="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2100"/>
            </a:lvl1pPr>
            <a:lvl2pPr marL="990575" marR="0"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800"/>
            </a:lvl2pPr>
            <a:lvl3pPr marL="1523962" marR="0" indent="-304792" algn="l" defTabSz="121917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500"/>
            </a:lvl3pPr>
            <a:lvl4pPr marL="2133547" marR="0" indent="-304792"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1351"/>
            </a:lvl4pPr>
            <a:lvl5pPr marL="2743131" marR="0" indent="-304792"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351"/>
            </a:lvl5pPr>
            <a:lvl6pPr>
              <a:defRPr sz="1351"/>
            </a:lvl6pPr>
            <a:lvl7pPr>
              <a:defRPr sz="1351"/>
            </a:lvl7pPr>
            <a:lvl8pPr>
              <a:defRPr sz="1351"/>
            </a:lvl8pPr>
            <a:lvl9pPr>
              <a:defRPr sz="1351"/>
            </a:lvl9pPr>
          </a:lstStyle>
          <a:p>
            <a:pPr marL="457189" marR="0" lvl="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Edit Master text styles</a:t>
            </a:r>
          </a:p>
          <a:p>
            <a:pPr marL="457189" marR="0" lvl="1"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Second level</a:t>
            </a:r>
          </a:p>
          <a:p>
            <a:pPr marL="457189" marR="0" lvl="2"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Third level</a:t>
            </a:r>
          </a:p>
          <a:p>
            <a:pPr marL="457189" marR="0" lvl="3"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Fourth level</a:t>
            </a:r>
          </a:p>
          <a:p>
            <a:pPr marL="457189" marR="0" lvl="4"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Fifth level</a:t>
            </a:r>
            <a:endParaRPr kumimoji="0" lang="en-US" sz="2133" b="0" i="0" u="none" strike="noStrike" kern="1200" cap="none" spc="0" normalizeH="0" baseline="0" noProof="0" dirty="0">
              <a:ln>
                <a:noFill/>
              </a:ln>
              <a:solidFill>
                <a:prstClr val="black"/>
              </a:solidFill>
              <a:effectLst/>
              <a:uLnTx/>
              <a:uFillTx/>
              <a:latin typeface="Yu Gothic Medium" panose="020B0500000000000000" pitchFamily="34" charset="-128"/>
              <a:ea typeface="Yu Gothic Medium" panose="020B0500000000000000" pitchFamily="34" charset="-128"/>
              <a:cs typeface="+mn-cs"/>
            </a:endParaRPr>
          </a:p>
        </p:txBody>
      </p:sp>
      <p:sp>
        <p:nvSpPr>
          <p:cNvPr id="4" name="Content Placeholder 3"/>
          <p:cNvSpPr>
            <a:spLocks noGrp="1"/>
          </p:cNvSpPr>
          <p:nvPr>
            <p:ph sz="half" idx="2"/>
          </p:nvPr>
        </p:nvSpPr>
        <p:spPr>
          <a:xfrm>
            <a:off x="6197600" y="1600205"/>
            <a:ext cx="5384800" cy="3962396"/>
          </a:xfrm>
        </p:spPr>
        <p:txBody>
          <a:bodyPr/>
          <a:lstStyle>
            <a:lvl1pPr marL="457189" marR="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2100"/>
            </a:lvl1pPr>
            <a:lvl2pPr marL="990575" marR="0"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800"/>
            </a:lvl2pPr>
            <a:lvl3pPr marL="1523962" marR="0" indent="-304792" algn="l" defTabSz="121917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500"/>
            </a:lvl3pPr>
            <a:lvl4pPr marL="2133547" marR="0" indent="-304792"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1351"/>
            </a:lvl4pPr>
            <a:lvl5pPr marL="2743131" marR="0" indent="-304792"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351"/>
            </a:lvl5pPr>
            <a:lvl6pPr>
              <a:defRPr sz="1351"/>
            </a:lvl6pPr>
            <a:lvl7pPr>
              <a:defRPr sz="1351"/>
            </a:lvl7pPr>
            <a:lvl8pPr>
              <a:defRPr sz="1351"/>
            </a:lvl8pPr>
            <a:lvl9pPr>
              <a:defRPr sz="1351"/>
            </a:lvl9pPr>
          </a:lstStyle>
          <a:p>
            <a:pPr marL="457189" marR="0" lvl="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Edit Master text styles</a:t>
            </a:r>
          </a:p>
          <a:p>
            <a:pPr marL="457189" marR="0" lvl="1"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Second level</a:t>
            </a:r>
          </a:p>
          <a:p>
            <a:pPr marL="457189" marR="0" lvl="2"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Third level</a:t>
            </a:r>
          </a:p>
          <a:p>
            <a:pPr marL="457189" marR="0" lvl="3"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Fourth level</a:t>
            </a:r>
          </a:p>
          <a:p>
            <a:pPr marL="457189" marR="0" lvl="4"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Fifth level</a:t>
            </a:r>
            <a:endParaRPr kumimoji="0" lang="en-US" sz="2133" b="0" i="0" u="none" strike="noStrike" kern="1200" cap="none" spc="0" normalizeH="0" baseline="0" noProof="0" dirty="0">
              <a:ln>
                <a:noFill/>
              </a:ln>
              <a:solidFill>
                <a:prstClr val="black"/>
              </a:solidFill>
              <a:effectLst/>
              <a:uLnTx/>
              <a:uFillTx/>
              <a:latin typeface="Yu Gothic Medium" panose="020B0500000000000000" pitchFamily="34" charset="-128"/>
              <a:ea typeface="Yu Gothic Medium" panose="020B0500000000000000" pitchFamily="34" charset="-128"/>
              <a:cs typeface="+mn-cs"/>
            </a:endParaRPr>
          </a:p>
        </p:txBody>
      </p:sp>
      <p:sp>
        <p:nvSpPr>
          <p:cNvPr id="15" name="Title 1"/>
          <p:cNvSpPr>
            <a:spLocks noGrp="1"/>
          </p:cNvSpPr>
          <p:nvPr>
            <p:ph type="title"/>
          </p:nvPr>
        </p:nvSpPr>
        <p:spPr>
          <a:xfrm>
            <a:off x="609600" y="203200"/>
            <a:ext cx="10972800" cy="1092200"/>
          </a:xfrm>
        </p:spPr>
        <p:txBody>
          <a:bodyPr/>
          <a:lstStyle>
            <a:lvl1pPr>
              <a:defRPr sz="3200" b="1">
                <a:latin typeface="Yu Gothic" panose="020B0400000000000000" pitchFamily="34" charset="-128"/>
                <a:ea typeface="Yu Gothic" panose="020B0400000000000000" pitchFamily="34" charset="-128"/>
              </a:defRPr>
            </a:lvl1pPr>
          </a:lstStyle>
          <a:p>
            <a:r>
              <a:rPr lang="en-US" smtClean="0"/>
              <a:t>Click to edit Master title style</a:t>
            </a:r>
            <a:endParaRPr lang="en-US" dirty="0"/>
          </a:p>
        </p:txBody>
      </p:sp>
    </p:spTree>
    <p:extLst>
      <p:ext uri="{BB962C8B-B14F-4D97-AF65-F5344CB8AC3E}">
        <p14:creationId xmlns:p14="http://schemas.microsoft.com/office/powerpoint/2010/main" val="42205866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Yu Gothic" panose="020B0400000000000000" pitchFamily="34" charset="-128"/>
                <a:ea typeface="Yu Gothic" panose="020B0400000000000000" pitchFamily="34" charset="-128"/>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600208"/>
            <a:ext cx="10972800" cy="1854193"/>
          </a:xfrm>
        </p:spPr>
        <p:txBody>
          <a:bodyPr/>
          <a:lstStyle>
            <a:lvl1pPr>
              <a:defRPr sz="2100">
                <a:latin typeface="Yu Gothic" panose="020B0400000000000000" pitchFamily="34" charset="-128"/>
                <a:ea typeface="Yu Gothic" panose="020B0400000000000000" pitchFamily="34" charset="-128"/>
              </a:defRPr>
            </a:lvl1pPr>
            <a:lvl2pPr>
              <a:defRPr sz="1800">
                <a:latin typeface="Yu Gothic" panose="020B0400000000000000" pitchFamily="34" charset="-128"/>
                <a:ea typeface="Yu Gothic" panose="020B0400000000000000" pitchFamily="34" charset="-128"/>
              </a:defRPr>
            </a:lvl2pPr>
            <a:lvl3pPr>
              <a:defRPr sz="1500">
                <a:latin typeface="Yu Gothic" panose="020B0400000000000000" pitchFamily="34" charset="-128"/>
                <a:ea typeface="Yu Gothic" panose="020B0400000000000000" pitchFamily="34" charset="-128"/>
              </a:defRPr>
            </a:lvl3pPr>
            <a:lvl4pPr>
              <a:defRPr sz="1351">
                <a:latin typeface="Yu Gothic" panose="020B0400000000000000" pitchFamily="34" charset="-128"/>
                <a:ea typeface="Yu Gothic" panose="020B0400000000000000" pitchFamily="34" charset="-128"/>
              </a:defRPr>
            </a:lvl4pPr>
            <a:lvl5pPr>
              <a:defRPr sz="1351">
                <a:latin typeface="Yu Gothic" panose="020B0400000000000000" pitchFamily="34" charset="-128"/>
                <a:ea typeface="Yu Gothic" panose="020B0400000000000000" pitchFamily="34" charset="-128"/>
              </a:defRPr>
            </a:lvl5pPr>
            <a:lvl6pPr>
              <a:defRPr sz="1351"/>
            </a:lvl6pPr>
            <a:lvl7pPr>
              <a:defRPr sz="1351"/>
            </a:lvl7pPr>
            <a:lvl8pPr>
              <a:defRPr sz="1351"/>
            </a:lvl8pPr>
            <a:lvl9pPr>
              <a:defRPr sz="1351"/>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9600" y="3675800"/>
            <a:ext cx="10972800" cy="1886800"/>
          </a:xfrm>
        </p:spPr>
        <p:txBody>
          <a:bodyPr/>
          <a:lstStyle>
            <a:lvl1pPr>
              <a:defRPr sz="2100">
                <a:latin typeface="Yu Gothic" panose="020B0400000000000000" pitchFamily="34" charset="-128"/>
                <a:ea typeface="Yu Gothic" panose="020B0400000000000000" pitchFamily="34" charset="-128"/>
              </a:defRPr>
            </a:lvl1pPr>
            <a:lvl2pPr>
              <a:defRPr sz="1800">
                <a:latin typeface="Yu Gothic" panose="020B0400000000000000" pitchFamily="34" charset="-128"/>
                <a:ea typeface="Yu Gothic" panose="020B0400000000000000" pitchFamily="34" charset="-128"/>
              </a:defRPr>
            </a:lvl2pPr>
            <a:lvl3pPr>
              <a:defRPr sz="1500">
                <a:latin typeface="Yu Gothic" panose="020B0400000000000000" pitchFamily="34" charset="-128"/>
                <a:ea typeface="Yu Gothic" panose="020B0400000000000000" pitchFamily="34" charset="-128"/>
              </a:defRPr>
            </a:lvl3pPr>
            <a:lvl4pPr>
              <a:defRPr sz="1351">
                <a:latin typeface="Yu Gothic" panose="020B0400000000000000" pitchFamily="34" charset="-128"/>
                <a:ea typeface="Yu Gothic" panose="020B0400000000000000" pitchFamily="34" charset="-128"/>
              </a:defRPr>
            </a:lvl4pPr>
            <a:lvl5pPr>
              <a:defRPr sz="1351">
                <a:latin typeface="Yu Gothic" panose="020B0400000000000000" pitchFamily="34" charset="-128"/>
                <a:ea typeface="Yu Gothic" panose="020B0400000000000000" pitchFamily="34" charset="-128"/>
              </a:defRPr>
            </a:lvl5pPr>
            <a:lvl6pPr>
              <a:defRPr sz="1351"/>
            </a:lvl6pPr>
            <a:lvl7pPr>
              <a:defRPr sz="1351"/>
            </a:lvl7pPr>
            <a:lvl8pPr>
              <a:defRPr sz="1351"/>
            </a:lvl8pPr>
            <a:lvl9pPr>
              <a:defRPr sz="1351"/>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973546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Yu Gothic" panose="020B0400000000000000" pitchFamily="34" charset="-128"/>
                <a:ea typeface="Yu Gothic" panose="020B0400000000000000" pitchFamily="34" charset="-128"/>
              </a:defRPr>
            </a:lvl1pPr>
          </a:lstStyle>
          <a:p>
            <a:r>
              <a:rPr lang="en-US" smtClean="0"/>
              <a:t>Click to edit Master title style</a:t>
            </a:r>
            <a:endParaRPr lang="en-US" dirty="0"/>
          </a:p>
        </p:txBody>
      </p:sp>
    </p:spTree>
    <p:extLst>
      <p:ext uri="{BB962C8B-B14F-4D97-AF65-F5344CB8AC3E}">
        <p14:creationId xmlns:p14="http://schemas.microsoft.com/office/powerpoint/2010/main" val="4313705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99377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AE90EC-1C93-450D-B24E-1223A3D35FB9}" type="datetimeFigureOut">
              <a:rPr lang="en-US" smtClean="0"/>
              <a:t>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9D4F5-7575-4F8E-AAE1-D4BFEC52F8B5}" type="slidenum">
              <a:rPr lang="en-US" smtClean="0"/>
              <a:t>‹#›</a:t>
            </a:fld>
            <a:endParaRPr lang="en-US"/>
          </a:p>
        </p:txBody>
      </p:sp>
    </p:spTree>
    <p:extLst>
      <p:ext uri="{BB962C8B-B14F-4D97-AF65-F5344CB8AC3E}">
        <p14:creationId xmlns:p14="http://schemas.microsoft.com/office/powerpoint/2010/main" val="221666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524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kumimoji="0" lang="en-US" sz="4000" b="1"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j-cs"/>
              </a:rPr>
              <a:t>Click to edit Master title style</a:t>
            </a:r>
            <a:endParaRPr lang="en-US" altLang="en-US" dirty="0" smtClean="0"/>
          </a:p>
        </p:txBody>
      </p:sp>
      <p:sp>
        <p:nvSpPr>
          <p:cNvPr id="1027" name="Text Placeholder 2"/>
          <p:cNvSpPr>
            <a:spLocks noGrp="1"/>
          </p:cNvSpPr>
          <p:nvPr>
            <p:ph type="body" idx="1"/>
          </p:nvPr>
        </p:nvSpPr>
        <p:spPr bwMode="auto">
          <a:xfrm>
            <a:off x="609600" y="160020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189" marR="0" lvl="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smtClean="0">
                <a:ln>
                  <a:noFill/>
                </a:ln>
                <a:solidFill>
                  <a:prstClr val="black"/>
                </a:solidFill>
                <a:effectLst/>
                <a:uLnTx/>
                <a:uFillTx/>
                <a:latin typeface="Yu Gothic" panose="020B0400000000000000" pitchFamily="34" charset="-128"/>
                <a:ea typeface="Yu Gothic" panose="020B0400000000000000" pitchFamily="34" charset="-128"/>
                <a:cs typeface="+mn-cs"/>
              </a:rPr>
              <a:t>Edit Master text styles</a:t>
            </a:r>
          </a:p>
          <a:p>
            <a:pPr marL="990575" marR="0" lvl="1"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smtClean="0">
                <a:ln>
                  <a:noFill/>
                </a:ln>
                <a:solidFill>
                  <a:prstClr val="black"/>
                </a:solidFill>
                <a:effectLst/>
                <a:uLnTx/>
                <a:uFillTx/>
                <a:latin typeface="Yu Gothic Light" panose="020B0300000000000000" pitchFamily="34" charset="-128"/>
                <a:ea typeface="Yu Gothic Light" panose="020B0300000000000000" pitchFamily="34" charset="-128"/>
                <a:cs typeface="+mn-cs"/>
              </a:rPr>
              <a:t>Second level</a:t>
            </a:r>
          </a:p>
          <a:p>
            <a:pPr marL="1523962" marR="0" lvl="2" indent="-304792" algn="l" defTabSz="121917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a:pPr>
            <a:r>
              <a:rPr kumimoji="0" lang="en-US" sz="2400" b="0" i="0" u="none" strike="noStrike" kern="1200" cap="none" spc="0" normalizeH="0" baseline="0" noProof="0" dirty="0" smtClean="0">
                <a:ln>
                  <a:noFill/>
                </a:ln>
                <a:solidFill>
                  <a:prstClr val="black"/>
                </a:solidFill>
                <a:effectLst/>
                <a:uLnTx/>
                <a:uFillTx/>
                <a:latin typeface="Yu Gothic Medium" panose="020B0500000000000000" pitchFamily="34" charset="-128"/>
                <a:ea typeface="Yu Gothic Medium" panose="020B0500000000000000" pitchFamily="34" charset="-128"/>
                <a:cs typeface="+mn-cs"/>
              </a:rPr>
              <a:t>Third level</a:t>
            </a:r>
          </a:p>
          <a:p>
            <a:pPr marL="2133547" marR="0" lvl="3" indent="-304792"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133" b="0" i="0" u="none" strike="noStrike" kern="1200" cap="none" spc="0" normalizeH="0" baseline="0" noProof="0" dirty="0" smtClean="0">
                <a:ln>
                  <a:noFill/>
                </a:ln>
                <a:solidFill>
                  <a:prstClr val="black"/>
                </a:solidFill>
                <a:effectLst/>
                <a:uLnTx/>
                <a:uFillTx/>
                <a:latin typeface="Yu Gothic Light" panose="020B0300000000000000" pitchFamily="34" charset="-128"/>
                <a:ea typeface="Yu Gothic Light" panose="020B0300000000000000" pitchFamily="34" charset="-128"/>
                <a:cs typeface="+mn-cs"/>
              </a:rPr>
              <a:t>Fourth level</a:t>
            </a:r>
          </a:p>
          <a:p>
            <a:pPr marL="2743131" marR="0" lvl="4" indent="-304792"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smtClean="0">
                <a:ln>
                  <a:noFill/>
                </a:ln>
                <a:solidFill>
                  <a:prstClr val="black"/>
                </a:solidFill>
                <a:effectLst/>
                <a:uLnTx/>
                <a:uFillTx/>
                <a:latin typeface="Yu Gothic Medium" panose="020B0500000000000000" pitchFamily="34" charset="-128"/>
                <a:ea typeface="Yu Gothic Medium" panose="020B0500000000000000" pitchFamily="34" charset="-128"/>
                <a:cs typeface="+mn-cs"/>
              </a:rPr>
              <a:t>Fifth level</a:t>
            </a:r>
            <a:endParaRPr kumimoji="0" lang="en-US" sz="2133" b="0" i="0" u="none" strike="noStrike" kern="1200" cap="none" spc="0" normalizeH="0" baseline="0" noProof="0" dirty="0">
              <a:ln>
                <a:noFill/>
              </a:ln>
              <a:solidFill>
                <a:prstClr val="black"/>
              </a:solidFill>
              <a:effectLst/>
              <a:uLnTx/>
              <a:uFillTx/>
              <a:latin typeface="Yu Gothic Medium" panose="020B0500000000000000" pitchFamily="34" charset="-128"/>
              <a:ea typeface="Yu Gothic Medium" panose="020B0500000000000000" pitchFamily="34" charset="-128"/>
              <a:cs typeface="+mn-cs"/>
            </a:endParaRPr>
          </a:p>
        </p:txBody>
      </p:sp>
      <p:pic>
        <p:nvPicPr>
          <p:cNvPr id="4" name="Picture 3"/>
          <p:cNvPicPr>
            <a:picLocks noChangeAspect="1"/>
          </p:cNvPicPr>
          <p:nvPr/>
        </p:nvPicPr>
        <p:blipFill rotWithShape="1">
          <a:blip r:embed="rId13"/>
          <a:srcRect t="48748" r="-28" b="13547"/>
          <a:stretch/>
        </p:blipFill>
        <p:spPr>
          <a:xfrm>
            <a:off x="-14179" y="6009685"/>
            <a:ext cx="12206179" cy="848315"/>
          </a:xfrm>
          <a:prstGeom prst="rect">
            <a:avLst/>
          </a:prstGeom>
        </p:spPr>
      </p:pic>
      <p:pic>
        <p:nvPicPr>
          <p:cNvPr id="5" name="Picture 4"/>
          <p:cNvPicPr>
            <a:picLocks noChangeAspect="1"/>
          </p:cNvPicPr>
          <p:nvPr/>
        </p:nvPicPr>
        <p:blipFill rotWithShape="1">
          <a:blip r:embed="rId14"/>
          <a:srcRect t="1" b="-824"/>
          <a:stretch/>
        </p:blipFill>
        <p:spPr>
          <a:xfrm>
            <a:off x="10637354" y="5548989"/>
            <a:ext cx="1453047" cy="1240779"/>
          </a:xfrm>
          <a:prstGeom prst="rect">
            <a:avLst/>
          </a:prstGeom>
        </p:spPr>
      </p:pic>
    </p:spTree>
    <p:extLst>
      <p:ext uri="{BB962C8B-B14F-4D97-AF65-F5344CB8AC3E}">
        <p14:creationId xmlns:p14="http://schemas.microsoft.com/office/powerpoint/2010/main" val="283754976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txStyles>
    <p:titleStyle>
      <a:lvl1pPr algn="l" rtl="0" eaLnBrk="1" fontAlgn="base" hangingPunct="1">
        <a:spcBef>
          <a:spcPct val="0"/>
        </a:spcBef>
        <a:spcAft>
          <a:spcPct val="0"/>
        </a:spcAft>
        <a:defRPr sz="3300" kern="1200">
          <a:solidFill>
            <a:schemeClr val="tx1">
              <a:lumMod val="50000"/>
              <a:lumOff val="50000"/>
            </a:schemeClr>
          </a:solidFill>
          <a:latin typeface="Yu Gothic" panose="020B0400000000000000" pitchFamily="34" charset="-128"/>
          <a:ea typeface="Yu Gothic" panose="020B0400000000000000" pitchFamily="34" charset="-128"/>
          <a:cs typeface="Arial" panose="020B0604020202020204" pitchFamily="34" charset="0"/>
        </a:defRPr>
      </a:lvl1pPr>
      <a:lvl2pPr algn="l" rtl="0" eaLnBrk="1" fontAlgn="base" hangingPunct="1">
        <a:spcBef>
          <a:spcPct val="0"/>
        </a:spcBef>
        <a:spcAft>
          <a:spcPct val="0"/>
        </a:spcAft>
        <a:defRPr sz="3300">
          <a:solidFill>
            <a:schemeClr val="bg1"/>
          </a:solidFill>
          <a:latin typeface="Calibri" pitchFamily="34" charset="0"/>
        </a:defRPr>
      </a:lvl2pPr>
      <a:lvl3pPr algn="l" rtl="0" eaLnBrk="1" fontAlgn="base" hangingPunct="1">
        <a:spcBef>
          <a:spcPct val="0"/>
        </a:spcBef>
        <a:spcAft>
          <a:spcPct val="0"/>
        </a:spcAft>
        <a:defRPr sz="3300">
          <a:solidFill>
            <a:schemeClr val="bg1"/>
          </a:solidFill>
          <a:latin typeface="Calibri" pitchFamily="34" charset="0"/>
        </a:defRPr>
      </a:lvl3pPr>
      <a:lvl4pPr algn="l" rtl="0" eaLnBrk="1" fontAlgn="base" hangingPunct="1">
        <a:spcBef>
          <a:spcPct val="0"/>
        </a:spcBef>
        <a:spcAft>
          <a:spcPct val="0"/>
        </a:spcAft>
        <a:defRPr sz="3300">
          <a:solidFill>
            <a:schemeClr val="bg1"/>
          </a:solidFill>
          <a:latin typeface="Calibri" pitchFamily="34" charset="0"/>
        </a:defRPr>
      </a:lvl4pPr>
      <a:lvl5pPr algn="l" rtl="0" eaLnBrk="1" fontAlgn="base" hangingPunct="1">
        <a:spcBef>
          <a:spcPct val="0"/>
        </a:spcBef>
        <a:spcAft>
          <a:spcPct val="0"/>
        </a:spcAft>
        <a:defRPr sz="3300">
          <a:solidFill>
            <a:schemeClr val="bg1"/>
          </a:solidFill>
          <a:latin typeface="Calibri" pitchFamily="34" charset="0"/>
        </a:defRPr>
      </a:lvl5pPr>
      <a:lvl6pPr marL="342891" algn="l" rtl="0" eaLnBrk="1" fontAlgn="base" hangingPunct="1">
        <a:spcBef>
          <a:spcPct val="0"/>
        </a:spcBef>
        <a:spcAft>
          <a:spcPct val="0"/>
        </a:spcAft>
        <a:defRPr sz="3300">
          <a:solidFill>
            <a:schemeClr val="bg1"/>
          </a:solidFill>
          <a:latin typeface="Calibri" pitchFamily="34" charset="0"/>
        </a:defRPr>
      </a:lvl6pPr>
      <a:lvl7pPr marL="685783" algn="l" rtl="0" eaLnBrk="1" fontAlgn="base" hangingPunct="1">
        <a:spcBef>
          <a:spcPct val="0"/>
        </a:spcBef>
        <a:spcAft>
          <a:spcPct val="0"/>
        </a:spcAft>
        <a:defRPr sz="3300">
          <a:solidFill>
            <a:schemeClr val="bg1"/>
          </a:solidFill>
          <a:latin typeface="Calibri" pitchFamily="34" charset="0"/>
        </a:defRPr>
      </a:lvl7pPr>
      <a:lvl8pPr marL="1028674" algn="l" rtl="0" eaLnBrk="1" fontAlgn="base" hangingPunct="1">
        <a:spcBef>
          <a:spcPct val="0"/>
        </a:spcBef>
        <a:spcAft>
          <a:spcPct val="0"/>
        </a:spcAft>
        <a:defRPr sz="3300">
          <a:solidFill>
            <a:schemeClr val="bg1"/>
          </a:solidFill>
          <a:latin typeface="Calibri" pitchFamily="34" charset="0"/>
        </a:defRPr>
      </a:lvl8pPr>
      <a:lvl9pPr marL="1371566" algn="l" rtl="0" eaLnBrk="1" fontAlgn="base" hangingPunct="1">
        <a:spcBef>
          <a:spcPct val="0"/>
        </a:spcBef>
        <a:spcAft>
          <a:spcPct val="0"/>
        </a:spcAft>
        <a:defRPr sz="3300">
          <a:solidFill>
            <a:schemeClr val="bg1"/>
          </a:solidFill>
          <a:latin typeface="Calibri" pitchFamily="34" charset="0"/>
        </a:defRPr>
      </a:lvl9pPr>
    </p:titleStyle>
    <p:bodyStyle>
      <a:lvl1pPr marL="457189" marR="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2667" kern="12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990575" marR="0"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667"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523962" marR="0" indent="-304792" algn="l" defTabSz="121917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240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2133547" marR="0" indent="-304792"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2400"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743131" marR="0" indent="-304792"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huduser.gov/portal/publications/reports/Guide-Durability-by-Design.html" TargetMode="External"/><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s://www.continuousinsulation.org/applications/window-installation" TargetMode="External"/><Relationship Id="rId2" Type="http://schemas.openxmlformats.org/officeDocument/2006/relationships/hyperlink" Target="https://www.continuousinsulation.org/applications/WRB" TargetMode="Externa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hyperlink" Target="https://www.continuousinsulation.org/applications/air-barrier" TargetMode="External"/><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hyperlink" Target="https://www.continuousinsulation.org/applications/healthy-building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hyperlink" Target="http://www.google.com/url?sa=i&amp;rct=j&amp;q=&amp;esrc=s&amp;source=images&amp;cd=&amp;cad=rja&amp;uact=8&amp;ved=0ahUKEwiSssfj9abJAhUKRiYKHXn0CC4QjRwIBw&amp;url=http://video.sportsmansguide.com/v/23988/all-pro-40000-btu-propane-heater-pro-tools-heating-cooling/&amp;psig=AFQjCNHWVael-iTPZZ-YXVDI29XqpkGM5A&amp;ust=1448380895691947" TargetMode="Externa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continuousinsulation.org/resources/facts-ci" TargetMode="Externa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hyperlink" Target="https://www.appliedbuildingtech.com/rr/1410-03" TargetMode="External"/><Relationship Id="rId5" Type="http://schemas.openxmlformats.org/officeDocument/2006/relationships/image" Target="../media/image39.png"/><Relationship Id="rId4" Type="http://schemas.openxmlformats.org/officeDocument/2006/relationships/hyperlink" Target="https://www.astm.org/DIGITAL_LIBRARY/STP/PAGES/STP159920160097.ht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hyperlink" Target="http://www.appliedbuildingtech.com/rr/1410-03"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appliedbuildingtech.com/rr/1701-01" TargetMode="External"/><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hyperlink" Target="http://www.appliedbuildingtech.com/rr/1701-01"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continuousinsulation.org/resources/quick-guides" TargetMode="Externa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continuousinsulation.org/applications/water-vapor-control"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continuousinsulation.org/steel-wall-calculator" TargetMode="External"/><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continuousinsulation.org/contact" TargetMode="External"/><Relationship Id="rId2" Type="http://schemas.openxmlformats.org/officeDocument/2006/relationships/hyperlink" Target="http://www.aresconsulting.biz/" TargetMode="Externa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715962"/>
            <a:ext cx="11582400" cy="1102519"/>
          </a:xfrm>
        </p:spPr>
        <p:txBody>
          <a:bodyPr>
            <a:normAutofit fontScale="90000"/>
          </a:bodyPr>
          <a:lstStyle/>
          <a:p>
            <a:r>
              <a:rPr lang="en-US" dirty="0" smtClean="0"/>
              <a:t>Moisture Control for Durable &amp; </a:t>
            </a:r>
            <a:br>
              <a:rPr lang="en-US" dirty="0" smtClean="0"/>
            </a:br>
            <a:r>
              <a:rPr lang="en-US" dirty="0" smtClean="0"/>
              <a:t>Energy Efficient Cold-formed Steel Walls</a:t>
            </a:r>
            <a:endParaRPr lang="en-US" dirty="0"/>
          </a:p>
        </p:txBody>
      </p:sp>
      <p:sp>
        <p:nvSpPr>
          <p:cNvPr id="4" name="Text Placeholder 3"/>
          <p:cNvSpPr>
            <a:spLocks noGrp="1"/>
          </p:cNvSpPr>
          <p:nvPr>
            <p:ph type="body" sz="quarter" idx="10"/>
          </p:nvPr>
        </p:nvSpPr>
        <p:spPr/>
        <p:txBody>
          <a:bodyPr/>
          <a:lstStyle/>
          <a:p>
            <a:pPr>
              <a:defRPr/>
            </a:pPr>
            <a:r>
              <a:rPr lang="en-US" dirty="0"/>
              <a:t>Jay H. Crandell, P.E. </a:t>
            </a:r>
          </a:p>
          <a:p>
            <a:pPr>
              <a:defRPr/>
            </a:pPr>
            <a:r>
              <a:rPr lang="en-US" sz="2400" dirty="0"/>
              <a:t>ABTG / ARES Consulting</a:t>
            </a:r>
          </a:p>
        </p:txBody>
      </p:sp>
    </p:spTree>
    <p:extLst>
      <p:ext uri="{BB962C8B-B14F-4D97-AF65-F5344CB8AC3E}">
        <p14:creationId xmlns:p14="http://schemas.microsoft.com/office/powerpoint/2010/main" val="59013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BSC #1 – Rain Water Control</a:t>
            </a:r>
            <a:endParaRPr lang="en-US" dirty="0"/>
          </a:p>
        </p:txBody>
      </p:sp>
      <p:pic>
        <p:nvPicPr>
          <p:cNvPr id="7" name="Content Placeholder 6"/>
          <p:cNvPicPr>
            <a:picLocks noGrp="1" noChangeAspect="1"/>
          </p:cNvPicPr>
          <p:nvPr>
            <p:ph idx="1"/>
          </p:nvPr>
        </p:nvPicPr>
        <p:blipFill rotWithShape="1">
          <a:blip r:embed="rId2"/>
          <a:srcRect l="32142" t="9171" r="30568" b="4814"/>
          <a:stretch/>
        </p:blipFill>
        <p:spPr>
          <a:xfrm>
            <a:off x="9135687" y="2036618"/>
            <a:ext cx="2626822" cy="3408219"/>
          </a:xfrm>
          <a:prstGeom prst="rect">
            <a:avLst/>
          </a:prstGeom>
          <a:ln w="12700" cmpd="sng">
            <a:solidFill>
              <a:schemeClr val="tx2"/>
            </a:solidFill>
          </a:ln>
        </p:spPr>
      </p:pic>
      <p:sp>
        <p:nvSpPr>
          <p:cNvPr id="3" name="Content Placeholder 2"/>
          <p:cNvSpPr>
            <a:spLocks noGrp="1"/>
          </p:cNvSpPr>
          <p:nvPr>
            <p:ph type="subTitle" idx="4294967295"/>
          </p:nvPr>
        </p:nvSpPr>
        <p:spPr>
          <a:xfrm>
            <a:off x="609600" y="1670858"/>
            <a:ext cx="6896793" cy="3877282"/>
          </a:xfrm>
        </p:spPr>
        <p:txBody>
          <a:bodyPr>
            <a:normAutofit/>
          </a:bodyPr>
          <a:lstStyle/>
          <a:p>
            <a:r>
              <a:rPr lang="en-US" sz="2400" dirty="0" smtClean="0"/>
              <a:t>Select cladding type, windows &amp; doors, and installation methods best suited to the local climate wind-driven rain hazard</a:t>
            </a:r>
          </a:p>
          <a:p>
            <a:pPr lvl="1"/>
            <a:r>
              <a:rPr lang="en-US" sz="2400" dirty="0">
                <a:hlinkClick r:id="rId3"/>
              </a:rPr>
              <a:t>Durability by </a:t>
            </a:r>
            <a:r>
              <a:rPr lang="en-US" sz="2400" dirty="0" smtClean="0">
                <a:hlinkClick r:id="rId3"/>
              </a:rPr>
              <a:t>Design – 2</a:t>
            </a:r>
            <a:r>
              <a:rPr lang="en-US" sz="2400" baseline="30000" dirty="0" smtClean="0">
                <a:hlinkClick r:id="rId3"/>
              </a:rPr>
              <a:t>nd</a:t>
            </a:r>
            <a:r>
              <a:rPr lang="en-US" sz="2400" dirty="0" smtClean="0">
                <a:hlinkClick r:id="rId3"/>
              </a:rPr>
              <a:t> Edition</a:t>
            </a:r>
            <a:endParaRPr lang="en-US" sz="2400" dirty="0" smtClean="0"/>
          </a:p>
          <a:p>
            <a:pPr marL="609585" lvl="1" indent="0">
              <a:buNone/>
            </a:pPr>
            <a:endParaRPr lang="en-US" sz="1600" dirty="0" smtClean="0"/>
          </a:p>
          <a:p>
            <a:r>
              <a:rPr lang="en-US" sz="2400" dirty="0" smtClean="0"/>
              <a:t>Variation in cladding material/method performance and variation in wind-driven rain hazard are not differentiated in </a:t>
            </a:r>
            <a:br>
              <a:rPr lang="en-US" sz="2400" dirty="0" smtClean="0"/>
            </a:br>
            <a:r>
              <a:rPr lang="en-US" sz="2400" dirty="0" smtClean="0"/>
              <a:t>the code.</a:t>
            </a:r>
          </a:p>
          <a:p>
            <a:endParaRPr lang="en-US" sz="2400"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6718" y="333663"/>
            <a:ext cx="2455396" cy="2664693"/>
          </a:xfrm>
          <a:prstGeom prst="rect">
            <a:avLst/>
          </a:prstGeom>
          <a:noFill/>
          <a:ln w="15875" cmpd="sng">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570503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BSC #1 – Rain Water Control</a:t>
            </a:r>
            <a:endParaRPr lang="en-US" dirty="0"/>
          </a:p>
        </p:txBody>
      </p:sp>
      <p:sp>
        <p:nvSpPr>
          <p:cNvPr id="3" name="Content Placeholder 2"/>
          <p:cNvSpPr>
            <a:spLocks noGrp="1"/>
          </p:cNvSpPr>
          <p:nvPr>
            <p:ph idx="1"/>
          </p:nvPr>
        </p:nvSpPr>
        <p:spPr>
          <a:xfrm>
            <a:off x="609599" y="1303933"/>
            <a:ext cx="7993040" cy="4230717"/>
          </a:xfrm>
        </p:spPr>
        <p:txBody>
          <a:bodyPr>
            <a:normAutofit fontScale="25000" lnSpcReduction="20000"/>
          </a:bodyPr>
          <a:lstStyle/>
          <a:p>
            <a:pPr>
              <a:lnSpc>
                <a:spcPct val="120000"/>
              </a:lnSpc>
            </a:pPr>
            <a:r>
              <a:rPr lang="en-US" sz="8000" dirty="0"/>
              <a:t>Use a code compliant water-resistive barrier (WRB) </a:t>
            </a:r>
            <a:r>
              <a:rPr lang="en-US" sz="8000" dirty="0" smtClean="0"/>
              <a:t/>
            </a:r>
            <a:br>
              <a:rPr lang="en-US" sz="8000" dirty="0" smtClean="0"/>
            </a:br>
            <a:r>
              <a:rPr lang="en-US" sz="8000" dirty="0" smtClean="0"/>
              <a:t>and </a:t>
            </a:r>
            <a:r>
              <a:rPr lang="en-US" sz="8000" dirty="0"/>
              <a:t>flashing details at all penetrations for a continuous drainage plane behind the cladding</a:t>
            </a:r>
          </a:p>
          <a:p>
            <a:pPr lvl="1">
              <a:lnSpc>
                <a:spcPct val="120000"/>
              </a:lnSpc>
            </a:pPr>
            <a:r>
              <a:rPr lang="en-US" sz="6400" dirty="0"/>
              <a:t>WHY? All claddings leak!</a:t>
            </a:r>
          </a:p>
          <a:p>
            <a:pPr lvl="1">
              <a:lnSpc>
                <a:spcPct val="120000"/>
              </a:lnSpc>
            </a:pPr>
            <a:r>
              <a:rPr lang="en-US" sz="6400" dirty="0"/>
              <a:t>WRB is required by </a:t>
            </a:r>
            <a:r>
              <a:rPr lang="en-US" sz="6400" dirty="0" smtClean="0"/>
              <a:t>code.</a:t>
            </a:r>
            <a:endParaRPr lang="en-US" sz="6400" dirty="0"/>
          </a:p>
          <a:p>
            <a:pPr lvl="1">
              <a:lnSpc>
                <a:spcPct val="120000"/>
              </a:lnSpc>
            </a:pPr>
            <a:r>
              <a:rPr lang="en-US" sz="6400" dirty="0"/>
              <a:t>But, not all WRBs are equal or subject to equivalent performance </a:t>
            </a:r>
            <a:r>
              <a:rPr lang="en-US" sz="6400" dirty="0" smtClean="0"/>
              <a:t>criteria. For more information, go to </a:t>
            </a:r>
            <a:r>
              <a:rPr lang="en-US" sz="6400" dirty="0" smtClean="0">
                <a:solidFill>
                  <a:srgbClr val="FF0000"/>
                </a:solidFill>
                <a:hlinkClick r:id="rId2"/>
              </a:rPr>
              <a:t>continuousinsulation.org/WRB</a:t>
            </a:r>
            <a:r>
              <a:rPr lang="en-US" sz="6400" dirty="0" smtClean="0"/>
              <a:t>.</a:t>
            </a:r>
            <a:r>
              <a:rPr lang="en-US" sz="6400" dirty="0" smtClean="0">
                <a:solidFill>
                  <a:srgbClr val="FF0000"/>
                </a:solidFill>
              </a:rPr>
              <a:t> </a:t>
            </a:r>
          </a:p>
          <a:p>
            <a:endParaRPr lang="en-US" dirty="0" smtClean="0"/>
          </a:p>
          <a:p>
            <a:pPr>
              <a:lnSpc>
                <a:spcPct val="120000"/>
              </a:lnSpc>
            </a:pPr>
            <a:r>
              <a:rPr lang="en-US" sz="8000" dirty="0"/>
              <a:t>Robust window flashing with pan flashing strongly recommended (but not required by code)</a:t>
            </a:r>
          </a:p>
          <a:p>
            <a:pPr lvl="1">
              <a:lnSpc>
                <a:spcPct val="120000"/>
              </a:lnSpc>
            </a:pPr>
            <a:r>
              <a:rPr lang="en-US" sz="6400" dirty="0"/>
              <a:t>WHY? Many windows/doors leak or will leak.</a:t>
            </a:r>
          </a:p>
          <a:p>
            <a:pPr lvl="1">
              <a:lnSpc>
                <a:spcPct val="120000"/>
              </a:lnSpc>
            </a:pPr>
            <a:r>
              <a:rPr lang="en-US" sz="6400" dirty="0"/>
              <a:t>Refer to window manufacturer, WRB, and flashing manufacturer </a:t>
            </a:r>
            <a:r>
              <a:rPr lang="en-US" sz="6400" dirty="0" smtClean="0"/>
              <a:t>instructions. For additional information and </a:t>
            </a:r>
            <a:r>
              <a:rPr lang="en-US" sz="6400" dirty="0"/>
              <a:t>installation guides, </a:t>
            </a:r>
            <a:r>
              <a:rPr lang="en-US" sz="6400" dirty="0" smtClean="0"/>
              <a:t/>
            </a:r>
            <a:br>
              <a:rPr lang="en-US" sz="6400" dirty="0" smtClean="0"/>
            </a:br>
            <a:r>
              <a:rPr lang="en-US" sz="6400" dirty="0" smtClean="0"/>
              <a:t>go to </a:t>
            </a:r>
            <a:r>
              <a:rPr lang="en-US" sz="6400" dirty="0" smtClean="0">
                <a:hlinkClick r:id="rId3"/>
              </a:rPr>
              <a:t>continuousinsulation.org/window-installation</a:t>
            </a:r>
            <a:r>
              <a:rPr lang="en-US" sz="6400" dirty="0" smtClean="0"/>
              <a:t>. </a:t>
            </a:r>
            <a:endParaRPr lang="en-US" sz="6400" dirty="0"/>
          </a:p>
          <a:p>
            <a:pPr lvl="1">
              <a:lnSpc>
                <a:spcPct val="120000"/>
              </a:lnSpc>
            </a:pPr>
            <a:r>
              <a:rPr lang="en-US" sz="6400" dirty="0"/>
              <a:t>Standard installation</a:t>
            </a:r>
          </a:p>
          <a:p>
            <a:pPr lvl="2"/>
            <a:r>
              <a:rPr lang="en-US" sz="5100" dirty="0" smtClean="0"/>
              <a:t>Window buck installation</a:t>
            </a:r>
          </a:p>
          <a:p>
            <a:pPr lvl="2"/>
            <a:r>
              <a:rPr lang="en-US" sz="5100" dirty="0" err="1" smtClean="0"/>
              <a:t>Rainscreen</a:t>
            </a:r>
            <a:r>
              <a:rPr lang="en-US" sz="5100" dirty="0" smtClean="0"/>
              <a:t> installation </a:t>
            </a:r>
          </a:p>
          <a:p>
            <a:endParaRPr lang="en-US" dirty="0" smtClean="0"/>
          </a:p>
        </p:txBody>
      </p:sp>
      <p:sp>
        <p:nvSpPr>
          <p:cNvPr id="5" name="Rectangle 2"/>
          <p:cNvSpPr>
            <a:spLocks noChangeArrowheads="1"/>
          </p:cNvSpPr>
          <p:nvPr/>
        </p:nvSpPr>
        <p:spPr bwMode="auto">
          <a:xfrm>
            <a:off x="5398265" y="253298"/>
            <a:ext cx="7722421" cy="369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t="47889"/>
          <a:stretch/>
        </p:blipFill>
        <p:spPr bwMode="auto">
          <a:xfrm>
            <a:off x="8294012" y="4357127"/>
            <a:ext cx="3782039" cy="24260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srcRect l="7370" t="12193" r="26194" b="13542"/>
          <a:stretch/>
        </p:blipFill>
        <p:spPr>
          <a:xfrm>
            <a:off x="8602639" y="2081071"/>
            <a:ext cx="3308780" cy="2088667"/>
          </a:xfrm>
          <a:prstGeom prst="rect">
            <a:avLst/>
          </a:prstGeom>
        </p:spPr>
      </p:pic>
      <p:pic>
        <p:nvPicPr>
          <p:cNvPr id="7" name="Picture 6"/>
          <p:cNvPicPr>
            <a:picLocks noChangeAspect="1"/>
          </p:cNvPicPr>
          <p:nvPr/>
        </p:nvPicPr>
        <p:blipFill rotWithShape="1">
          <a:blip r:embed="rId6"/>
          <a:srcRect l="33512" t="34186" r="24488" b="35550"/>
          <a:stretch/>
        </p:blipFill>
        <p:spPr>
          <a:xfrm>
            <a:off x="8120644" y="244765"/>
            <a:ext cx="4038537" cy="1636883"/>
          </a:xfrm>
          <a:prstGeom prst="rect">
            <a:avLst/>
          </a:prstGeom>
        </p:spPr>
      </p:pic>
    </p:spTree>
    <p:extLst>
      <p:ext uri="{BB962C8B-B14F-4D97-AF65-F5344CB8AC3E}">
        <p14:creationId xmlns:p14="http://schemas.microsoft.com/office/powerpoint/2010/main" val="23105699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BSC #2 -  Air Leakage Control</a:t>
            </a:r>
            <a:endParaRPr lang="en-US" dirty="0"/>
          </a:p>
        </p:txBody>
      </p:sp>
      <p:pic>
        <p:nvPicPr>
          <p:cNvPr id="13" name="Picture 2" descr="http://www.weatherproof-windows.co.uk/images/condensation_1.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745809" y="146165"/>
            <a:ext cx="4198347" cy="30857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type="subTitle" idx="4294967295"/>
          </p:nvPr>
        </p:nvSpPr>
        <p:spPr>
          <a:xfrm>
            <a:off x="609600" y="1489075"/>
            <a:ext cx="6742113" cy="4360863"/>
          </a:xfrm>
        </p:spPr>
        <p:txBody>
          <a:bodyPr>
            <a:noAutofit/>
          </a:bodyPr>
          <a:lstStyle/>
          <a:p>
            <a:r>
              <a:rPr lang="en-US" sz="1600" dirty="0" smtClean="0"/>
              <a:t>Lack of air leakage control can allow substantial amounts of moist/humid air into and through assemblies.</a:t>
            </a:r>
          </a:p>
          <a:p>
            <a:pPr lvl="1"/>
            <a:r>
              <a:rPr lang="en-US" sz="1400" dirty="0" smtClean="0"/>
              <a:t>Air can bypass vapor retarders, rendering them much less effective (increase risk of mold, condensation, rot, corrosion, etc.)</a:t>
            </a:r>
          </a:p>
          <a:p>
            <a:pPr lvl="1"/>
            <a:r>
              <a:rPr lang="en-US" sz="1400" dirty="0" smtClean="0"/>
              <a:t>Air can bypass insulation, rendering insulation less effective (increased energy bills, discomfort, etc.) </a:t>
            </a:r>
          </a:p>
          <a:p>
            <a:r>
              <a:rPr lang="en-US" sz="1600" dirty="0" smtClean="0"/>
              <a:t>Air leakage can introduce moist air into assemblies increasing the likelihood of at least localized moisture problems.</a:t>
            </a:r>
          </a:p>
          <a:p>
            <a:pPr lvl="1"/>
            <a:r>
              <a:rPr lang="en-US" sz="1600" dirty="0" smtClean="0"/>
              <a:t>Similar to flashing defects resulting in a localized rain water leaks that typically cause localized moisture problems</a:t>
            </a:r>
          </a:p>
          <a:p>
            <a:r>
              <a:rPr lang="en-US" sz="1600" dirty="0" smtClean="0"/>
              <a:t>Air leakage, under the right circumstances, can help an assembly dry out, but this is unreliable, cuts both ways.</a:t>
            </a:r>
          </a:p>
          <a:p>
            <a:r>
              <a:rPr lang="en-US" sz="1600" dirty="0" smtClean="0"/>
              <a:t>It is better to prevent wetting by controlling water and air leaks and use proper vapor control to promote diffusion drying (while also minimizing seasonal diffusion wetting).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7679" y="3398954"/>
            <a:ext cx="3083018" cy="2312263"/>
          </a:xfrm>
          <a:prstGeom prst="rect">
            <a:avLst/>
          </a:prstGeom>
        </p:spPr>
      </p:pic>
      <p:pic>
        <p:nvPicPr>
          <p:cNvPr id="6" name="Picture 5">
            <a:extLst>
              <a:ext uri="{FF2B5EF4-FFF2-40B4-BE49-F238E27FC236}">
                <a16:creationId xmlns:a16="http://schemas.microsoft.com/office/drawing/2014/main" id="{92B25934-3452-4E2F-8F0D-2886AA00C4B1}"/>
              </a:ext>
            </a:extLst>
          </p:cNvPr>
          <p:cNvPicPr>
            <a:picLocks noChangeAspect="1"/>
          </p:cNvPicPr>
          <p:nvPr/>
        </p:nvPicPr>
        <p:blipFill>
          <a:blip r:embed="rId4"/>
          <a:stretch>
            <a:fillRect/>
          </a:stretch>
        </p:blipFill>
        <p:spPr>
          <a:xfrm>
            <a:off x="10107716" y="2070492"/>
            <a:ext cx="1985205" cy="2646939"/>
          </a:xfrm>
          <a:prstGeom prst="rect">
            <a:avLst/>
          </a:prstGeom>
        </p:spPr>
      </p:pic>
    </p:spTree>
    <p:extLst>
      <p:ext uri="{BB962C8B-B14F-4D97-AF65-F5344CB8AC3E}">
        <p14:creationId xmlns:p14="http://schemas.microsoft.com/office/powerpoint/2010/main" val="422855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40429" y="446627"/>
            <a:ext cx="5251571" cy="5113539"/>
          </a:xfrm>
          <a:prstGeom prst="rect">
            <a:avLst/>
          </a:prstGeom>
        </p:spPr>
      </p:pic>
      <p:sp>
        <p:nvSpPr>
          <p:cNvPr id="2" name="Title 1"/>
          <p:cNvSpPr>
            <a:spLocks noGrp="1"/>
          </p:cNvSpPr>
          <p:nvPr>
            <p:ph type="title"/>
          </p:nvPr>
        </p:nvSpPr>
        <p:spPr/>
        <p:txBody>
          <a:bodyPr>
            <a:normAutofit/>
          </a:bodyPr>
          <a:lstStyle/>
          <a:p>
            <a:r>
              <a:rPr lang="en-US" dirty="0" smtClean="0"/>
              <a:t>BSC #2 -  Air Leakage Control</a:t>
            </a:r>
            <a:endParaRPr lang="en-US" dirty="0"/>
          </a:p>
        </p:txBody>
      </p:sp>
      <p:sp>
        <p:nvSpPr>
          <p:cNvPr id="3" name="Content Placeholder 2"/>
          <p:cNvSpPr>
            <a:spLocks noGrp="1"/>
          </p:cNvSpPr>
          <p:nvPr>
            <p:ph idx="1"/>
          </p:nvPr>
        </p:nvSpPr>
        <p:spPr>
          <a:xfrm>
            <a:off x="609600" y="1498601"/>
            <a:ext cx="6330829" cy="3962400"/>
          </a:xfrm>
        </p:spPr>
        <p:txBody>
          <a:bodyPr>
            <a:noAutofit/>
          </a:bodyPr>
          <a:lstStyle/>
          <a:p>
            <a:r>
              <a:rPr lang="en-US" sz="2000" dirty="0" smtClean="0"/>
              <a:t>Air barrier system installation requirements and whole building air leakage testing requirements are found in the energy code.</a:t>
            </a:r>
          </a:p>
          <a:p>
            <a:r>
              <a:rPr lang="en-US" sz="2000" dirty="0" smtClean="0"/>
              <a:t>The IECC does not specify where the continuous air barrier must be located</a:t>
            </a:r>
          </a:p>
          <a:p>
            <a:pPr lvl="1"/>
            <a:r>
              <a:rPr lang="en-US" sz="1800" dirty="0" smtClean="0"/>
              <a:t>Can be located on the interior, inside, or to the exterior side of walls</a:t>
            </a:r>
          </a:p>
          <a:p>
            <a:pPr lvl="1"/>
            <a:r>
              <a:rPr lang="en-US" sz="1800" dirty="0" smtClean="0"/>
              <a:t>EPA Energy Star* requires AB on both sides of assemblies in cold climates (best practice).</a:t>
            </a:r>
          </a:p>
          <a:p>
            <a:r>
              <a:rPr lang="en-US" sz="2000" dirty="0" smtClean="0"/>
              <a:t>For additional guidance refer to  </a:t>
            </a:r>
            <a:r>
              <a:rPr lang="en-US" sz="2000" dirty="0" smtClean="0">
                <a:hlinkClick r:id="rId3"/>
              </a:rPr>
              <a:t>continuousinsulation.org/air-barrier</a:t>
            </a:r>
            <a:r>
              <a:rPr lang="en-US" sz="2000" dirty="0" smtClean="0"/>
              <a:t>.</a:t>
            </a:r>
          </a:p>
        </p:txBody>
      </p:sp>
    </p:spTree>
    <p:extLst>
      <p:ext uri="{BB962C8B-B14F-4D97-AF65-F5344CB8AC3E}">
        <p14:creationId xmlns:p14="http://schemas.microsoft.com/office/powerpoint/2010/main" val="40383251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BSC #2 – Air Leakage Control</a:t>
            </a:r>
            <a:endParaRPr lang="en-US" dirty="0"/>
          </a:p>
        </p:txBody>
      </p:sp>
      <p:sp>
        <p:nvSpPr>
          <p:cNvPr id="3" name="Content Placeholder 2"/>
          <p:cNvSpPr>
            <a:spLocks noGrp="1"/>
          </p:cNvSpPr>
          <p:nvPr>
            <p:ph idx="1"/>
          </p:nvPr>
        </p:nvSpPr>
        <p:spPr>
          <a:xfrm>
            <a:off x="609600" y="1498601"/>
            <a:ext cx="6431280" cy="4503188"/>
          </a:xfrm>
        </p:spPr>
        <p:txBody>
          <a:bodyPr>
            <a:noAutofit/>
          </a:bodyPr>
          <a:lstStyle/>
          <a:p>
            <a:r>
              <a:rPr lang="en-US" sz="1600" dirty="0"/>
              <a:t>Many materials and methods of AB installation are </a:t>
            </a:r>
            <a:r>
              <a:rPr lang="en-US" sz="1600" dirty="0" smtClean="0"/>
              <a:t>available:</a:t>
            </a:r>
            <a:endParaRPr lang="en-US" sz="1600" dirty="0"/>
          </a:p>
          <a:p>
            <a:pPr lvl="1"/>
            <a:r>
              <a:rPr lang="en-US" sz="1400" dirty="0" smtClean="0"/>
              <a:t>Exterior </a:t>
            </a:r>
            <a:r>
              <a:rPr lang="en-US" sz="1400" dirty="0"/>
              <a:t>sheathing with sealed joints</a:t>
            </a:r>
          </a:p>
          <a:p>
            <a:pPr lvl="1"/>
            <a:r>
              <a:rPr lang="en-US" sz="1400" dirty="0" smtClean="0"/>
              <a:t>Sealed drywall installation</a:t>
            </a:r>
          </a:p>
          <a:p>
            <a:pPr lvl="1"/>
            <a:r>
              <a:rPr lang="en-US" sz="1400" dirty="0" smtClean="0"/>
              <a:t>Mechanically attached wraps with sealed joints</a:t>
            </a:r>
          </a:p>
          <a:p>
            <a:pPr lvl="1"/>
            <a:r>
              <a:rPr lang="en-US" sz="1400" dirty="0" smtClean="0"/>
              <a:t>Adhered membranes</a:t>
            </a:r>
          </a:p>
          <a:p>
            <a:pPr lvl="1"/>
            <a:r>
              <a:rPr lang="en-US" sz="1400" dirty="0" smtClean="0"/>
              <a:t>Spray-applied coatings</a:t>
            </a:r>
          </a:p>
          <a:p>
            <a:pPr lvl="1"/>
            <a:r>
              <a:rPr lang="en-US" sz="1400" dirty="0" smtClean="0"/>
              <a:t>Closed-cell spray foam</a:t>
            </a:r>
          </a:p>
          <a:p>
            <a:r>
              <a:rPr lang="en-US" sz="1600" dirty="0"/>
              <a:t>It’s not just a material; it’s a system!</a:t>
            </a:r>
          </a:p>
          <a:p>
            <a:pPr lvl="1"/>
            <a:r>
              <a:rPr lang="en-US" sz="1600" dirty="0"/>
              <a:t>As with the WRB and flashing, the AB must be properly sealed at all joints and penetrations and discontinuities.</a:t>
            </a:r>
          </a:p>
          <a:p>
            <a:pPr lvl="1"/>
            <a:r>
              <a:rPr lang="en-US" sz="1600" dirty="0"/>
              <a:t>Inspection &amp; air-leakage testing are important for quality installations</a:t>
            </a:r>
          </a:p>
          <a:p>
            <a:r>
              <a:rPr lang="en-US" sz="1600" dirty="0" smtClean="0"/>
              <a:t>With </a:t>
            </a:r>
            <a:r>
              <a:rPr lang="en-US" sz="1600" dirty="0"/>
              <a:t>proper design and location in an assembly, some air barrier materials may perform multiple roles (e.g., sheathing, insulation, vapor retarder, and air barrier all in one</a:t>
            </a:r>
            <a:r>
              <a:rPr lang="en-US" sz="1600" dirty="0" smtClean="0"/>
              <a:t>).</a:t>
            </a:r>
            <a:endParaRPr lang="en-US" sz="1600" dirty="0"/>
          </a:p>
        </p:txBody>
      </p:sp>
      <p:pic>
        <p:nvPicPr>
          <p:cNvPr id="5122" name="Picture 2" descr="https://www.continuousinsulation.org/sites/default/files/field/image/figu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1435" y="479899"/>
            <a:ext cx="4986693" cy="34968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80183" y="3991095"/>
            <a:ext cx="4054315" cy="276999"/>
          </a:xfrm>
          <a:prstGeom prst="rect">
            <a:avLst/>
          </a:prstGeom>
          <a:noFill/>
        </p:spPr>
        <p:txBody>
          <a:bodyPr wrap="none" rtlCol="0">
            <a:spAutoFit/>
          </a:bodyPr>
          <a:lstStyle/>
          <a:p>
            <a:r>
              <a:rPr lang="en-US" sz="1200" dirty="0">
                <a:latin typeface="Yu Gothic" panose="020B0400000000000000" pitchFamily="34" charset="-128"/>
                <a:ea typeface="Yu Gothic" panose="020B0400000000000000" pitchFamily="34" charset="-128"/>
              </a:rPr>
              <a:t>Source: U.S. Department of Energy Air Leakage </a:t>
            </a:r>
            <a:r>
              <a:rPr lang="en-US" sz="1200" dirty="0" smtClean="0">
                <a:latin typeface="Yu Gothic" panose="020B0400000000000000" pitchFamily="34" charset="-128"/>
                <a:ea typeface="Yu Gothic" panose="020B0400000000000000" pitchFamily="34" charset="-128"/>
              </a:rPr>
              <a:t>Guide</a:t>
            </a:r>
            <a:endParaRPr lang="en-US" sz="12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41742524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BSC #3 – Control Indoor Relative Humidity</a:t>
            </a:r>
            <a:endParaRPr lang="en-US" dirty="0"/>
          </a:p>
        </p:txBody>
      </p:sp>
      <p:sp>
        <p:nvSpPr>
          <p:cNvPr id="3" name="Content Placeholder 2"/>
          <p:cNvSpPr>
            <a:spLocks noGrp="1"/>
          </p:cNvSpPr>
          <p:nvPr>
            <p:ph idx="1"/>
          </p:nvPr>
        </p:nvSpPr>
        <p:spPr>
          <a:xfrm>
            <a:off x="609600" y="1498601"/>
            <a:ext cx="9698181" cy="4411748"/>
          </a:xfrm>
        </p:spPr>
        <p:txBody>
          <a:bodyPr>
            <a:noAutofit/>
          </a:bodyPr>
          <a:lstStyle/>
          <a:p>
            <a:r>
              <a:rPr lang="en-US" sz="2000" dirty="0" smtClean="0"/>
              <a:t>Excessive indoor relative humidity (RH) can overwhelm any reasonable code-compliant building envelope design</a:t>
            </a:r>
          </a:p>
          <a:p>
            <a:pPr lvl="1"/>
            <a:r>
              <a:rPr lang="en-US" sz="1600" dirty="0" smtClean="0"/>
              <a:t>Acceptable indoor RH levels are not specified by the code in association with vapor retarder and insulation requirements (they are implied)</a:t>
            </a:r>
          </a:p>
          <a:p>
            <a:r>
              <a:rPr lang="en-US" sz="2000" dirty="0" smtClean="0"/>
              <a:t>Building ventilation requirements in the code for indoor air quality purposes can help or harm indoor RH </a:t>
            </a:r>
          </a:p>
          <a:p>
            <a:pPr lvl="1"/>
            <a:r>
              <a:rPr lang="en-US" sz="1600" dirty="0" smtClean="0"/>
              <a:t>Balanced whole </a:t>
            </a:r>
            <a:r>
              <a:rPr lang="en-US" sz="1600" dirty="0"/>
              <a:t>building ventilation methods are better than spot ventilation</a:t>
            </a:r>
          </a:p>
          <a:p>
            <a:pPr lvl="1"/>
            <a:r>
              <a:rPr lang="en-US" sz="1600" dirty="0" smtClean="0"/>
              <a:t>Ventilation in winter may cause excessively dry air (may need controlled humidification)</a:t>
            </a:r>
          </a:p>
          <a:p>
            <a:pPr lvl="1"/>
            <a:r>
              <a:rPr lang="en-US" sz="1600" dirty="0" smtClean="0"/>
              <a:t>Ventilation in summer may cause excessively humid air (may need controlled de-humidification)</a:t>
            </a:r>
          </a:p>
          <a:p>
            <a:r>
              <a:rPr lang="en-US" sz="2000" dirty="0" smtClean="0"/>
              <a:t>Proper </a:t>
            </a:r>
            <a:r>
              <a:rPr lang="en-US" sz="2000" dirty="0"/>
              <a:t>sizing and specification of AC equipment can help control indoor RH in the summer</a:t>
            </a:r>
          </a:p>
          <a:p>
            <a:pPr lvl="1"/>
            <a:r>
              <a:rPr lang="en-US" sz="1600" dirty="0"/>
              <a:t>Dehumidification should be considered and used as </a:t>
            </a:r>
            <a:r>
              <a:rPr lang="en-US" sz="1600" dirty="0" smtClean="0"/>
              <a:t>needed</a:t>
            </a:r>
            <a:endParaRPr lang="en-US" sz="1600" dirty="0"/>
          </a:p>
        </p:txBody>
      </p:sp>
    </p:spTree>
    <p:extLst>
      <p:ext uri="{BB962C8B-B14F-4D97-AF65-F5344CB8AC3E}">
        <p14:creationId xmlns:p14="http://schemas.microsoft.com/office/powerpoint/2010/main" val="3584135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BSC #3 – Control Indoor Relative Humidity </a:t>
            </a:r>
            <a:endParaRPr lang="en-US" dirty="0"/>
          </a:p>
        </p:txBody>
      </p:sp>
      <p:sp>
        <p:nvSpPr>
          <p:cNvPr id="3" name="Content Placeholder 2"/>
          <p:cNvSpPr>
            <a:spLocks noGrp="1"/>
          </p:cNvSpPr>
          <p:nvPr>
            <p:ph idx="1"/>
          </p:nvPr>
        </p:nvSpPr>
        <p:spPr>
          <a:xfrm>
            <a:off x="609601" y="1498601"/>
            <a:ext cx="6605846" cy="3962400"/>
          </a:xfrm>
        </p:spPr>
        <p:txBody>
          <a:bodyPr>
            <a:noAutofit/>
          </a:bodyPr>
          <a:lstStyle/>
          <a:p>
            <a:r>
              <a:rPr lang="en-US" sz="2000" dirty="0" smtClean="0"/>
              <a:t>In general, summertime indoor RH should not exceed 60%.</a:t>
            </a:r>
          </a:p>
          <a:p>
            <a:r>
              <a:rPr lang="en-US" sz="2000" dirty="0" smtClean="0"/>
              <a:t>In the winter max recommended RH varies by climate (25% to 40%)</a:t>
            </a:r>
          </a:p>
          <a:p>
            <a:pPr lvl="1"/>
            <a:r>
              <a:rPr lang="en-US" sz="1600" dirty="0" smtClean="0"/>
              <a:t>Lower indoor RH needed in colder climates for water vapor control (unless envelope is designed to tolerate higher RH levels)</a:t>
            </a:r>
          </a:p>
          <a:p>
            <a:pPr lvl="1"/>
            <a:r>
              <a:rPr lang="en-US" sz="1600" dirty="0" smtClean="0"/>
              <a:t>Minimum 40% preferred for respiratory health and minimize disease/viral transmission</a:t>
            </a:r>
            <a:endParaRPr lang="en-US" sz="1600" dirty="0" smtClean="0">
              <a:solidFill>
                <a:srgbClr val="FF0000"/>
              </a:solidFill>
            </a:endParaRPr>
          </a:p>
          <a:p>
            <a:r>
              <a:rPr lang="en-US" sz="2000" dirty="0" smtClean="0"/>
              <a:t>Preferred indoor RH levels for building durability and occupant comfort and health can be in conflict</a:t>
            </a:r>
          </a:p>
          <a:p>
            <a:pPr lvl="1"/>
            <a:r>
              <a:rPr lang="en-US" sz="1600" dirty="0" smtClean="0"/>
              <a:t>Must adjust water vapor control strategy accordingly</a:t>
            </a:r>
          </a:p>
          <a:p>
            <a:r>
              <a:rPr lang="en-US" sz="2000" dirty="0" smtClean="0"/>
              <a:t>Special conditions require special solutions </a:t>
            </a:r>
            <a:br>
              <a:rPr lang="en-US" sz="2000" dirty="0" smtClean="0"/>
            </a:br>
            <a:r>
              <a:rPr lang="en-US" sz="2000" dirty="0" smtClean="0"/>
              <a:t>(e.g., pool rooms, saunas, hot tubs, etc.)</a:t>
            </a:r>
            <a:endParaRPr lang="en-US" sz="18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041"/>
          <a:stretch/>
        </p:blipFill>
        <p:spPr bwMode="auto">
          <a:xfrm>
            <a:off x="7489844" y="1142139"/>
            <a:ext cx="4062092" cy="190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3"/>
          <a:srcRect l="40194" t="20971" r="23180" b="29062"/>
          <a:stretch/>
        </p:blipFill>
        <p:spPr>
          <a:xfrm>
            <a:off x="7564661" y="3150926"/>
            <a:ext cx="3154225" cy="2420539"/>
          </a:xfrm>
          <a:prstGeom prst="rect">
            <a:avLst/>
          </a:prstGeom>
          <a:ln>
            <a:solidFill>
              <a:schemeClr val="accent1"/>
            </a:solidFill>
          </a:ln>
        </p:spPr>
      </p:pic>
      <p:sp>
        <p:nvSpPr>
          <p:cNvPr id="5" name="TextBox 4"/>
          <p:cNvSpPr txBox="1"/>
          <p:nvPr/>
        </p:nvSpPr>
        <p:spPr>
          <a:xfrm>
            <a:off x="7489844" y="5571465"/>
            <a:ext cx="3428545" cy="461665"/>
          </a:xfrm>
          <a:prstGeom prst="rect">
            <a:avLst/>
          </a:prstGeom>
          <a:noFill/>
        </p:spPr>
        <p:txBody>
          <a:bodyPr wrap="square" rtlCol="0">
            <a:spAutoFit/>
          </a:bodyPr>
          <a:lstStyle/>
          <a:p>
            <a:r>
              <a:rPr lang="en-US" sz="1200" dirty="0" smtClean="0">
                <a:latin typeface="Yu Gothic" panose="020B0400000000000000" pitchFamily="34" charset="-128"/>
                <a:ea typeface="Yu Gothic" panose="020B0400000000000000" pitchFamily="34" charset="-128"/>
              </a:rPr>
              <a:t>For more information</a:t>
            </a:r>
            <a:r>
              <a:rPr lang="en-US" sz="1200" dirty="0">
                <a:latin typeface="Yu Gothic" panose="020B0400000000000000" pitchFamily="34" charset="-128"/>
                <a:ea typeface="Yu Gothic" panose="020B0400000000000000" pitchFamily="34" charset="-128"/>
              </a:rPr>
              <a:t> </a:t>
            </a:r>
            <a:r>
              <a:rPr lang="en-US" sz="1200" dirty="0" smtClean="0">
                <a:latin typeface="Yu Gothic" panose="020B0400000000000000" pitchFamily="34" charset="-128"/>
                <a:ea typeface="Yu Gothic" panose="020B0400000000000000" pitchFamily="34" charset="-128"/>
              </a:rPr>
              <a:t>go to </a:t>
            </a:r>
          </a:p>
          <a:p>
            <a:r>
              <a:rPr lang="en-US" sz="1200" dirty="0" smtClean="0">
                <a:latin typeface="Yu Gothic" panose="020B0400000000000000" pitchFamily="34" charset="-128"/>
                <a:ea typeface="Yu Gothic" panose="020B0400000000000000" pitchFamily="34" charset="-128"/>
                <a:hlinkClick r:id="rId4"/>
              </a:rPr>
              <a:t>continuousinsulation.org/healthy-buildings</a:t>
            </a:r>
            <a:r>
              <a:rPr lang="en-US" sz="1200" dirty="0" smtClean="0">
                <a:latin typeface="Yu Gothic" panose="020B0400000000000000" pitchFamily="34" charset="-128"/>
                <a:ea typeface="Yu Gothic" panose="020B0400000000000000" pitchFamily="34" charset="-128"/>
              </a:rPr>
              <a:t> </a:t>
            </a:r>
            <a:endParaRPr lang="en-US" sz="12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701290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BSC #4 – Control Initial Construction Moisture</a:t>
            </a:r>
            <a:endParaRPr lang="en-US" dirty="0"/>
          </a:p>
        </p:txBody>
      </p:sp>
      <p:sp>
        <p:nvSpPr>
          <p:cNvPr id="3" name="Content Placeholder 2"/>
          <p:cNvSpPr>
            <a:spLocks noGrp="1"/>
          </p:cNvSpPr>
          <p:nvPr>
            <p:ph idx="1"/>
          </p:nvPr>
        </p:nvSpPr>
        <p:spPr>
          <a:xfrm>
            <a:off x="609601" y="1498601"/>
            <a:ext cx="7004858" cy="3962400"/>
          </a:xfrm>
        </p:spPr>
        <p:txBody>
          <a:bodyPr>
            <a:noAutofit/>
          </a:bodyPr>
          <a:lstStyle/>
          <a:p>
            <a:r>
              <a:rPr lang="en-US" sz="2000" dirty="0" smtClean="0"/>
              <a:t>Wet framing materials and wet-applied insulation materials can overwhelm the moisture tolerance </a:t>
            </a:r>
            <a:br>
              <a:rPr lang="en-US" sz="2000" dirty="0" smtClean="0"/>
            </a:br>
            <a:r>
              <a:rPr lang="en-US" sz="2000" dirty="0" smtClean="0"/>
              <a:t>of materials.</a:t>
            </a:r>
          </a:p>
          <a:p>
            <a:pPr lvl="1"/>
            <a:r>
              <a:rPr lang="en-US" sz="1600" dirty="0" smtClean="0"/>
              <a:t>This issue mainly affects the initial year of building operation.</a:t>
            </a:r>
          </a:p>
          <a:p>
            <a:pPr lvl="1"/>
            <a:r>
              <a:rPr lang="en-US" sz="1600" dirty="0" smtClean="0"/>
              <a:t>Can result in mold or moisture-related damage to materials such as moisture-sensitive sheathings and interior finishes.</a:t>
            </a:r>
          </a:p>
          <a:p>
            <a:r>
              <a:rPr lang="en-US" sz="2000" dirty="0"/>
              <a:t>Solutions are simple:  </a:t>
            </a:r>
          </a:p>
          <a:p>
            <a:pPr lvl="1"/>
            <a:r>
              <a:rPr lang="en-US" sz="1600" dirty="0"/>
              <a:t>Don’t use wet </a:t>
            </a:r>
            <a:r>
              <a:rPr lang="en-US" sz="1600" dirty="0" smtClean="0"/>
              <a:t>materials; </a:t>
            </a:r>
            <a:r>
              <a:rPr lang="en-US" sz="1600" dirty="0"/>
              <a:t>and when they are wet, don’t </a:t>
            </a:r>
            <a:r>
              <a:rPr lang="en-US" sz="1600" dirty="0" smtClean="0"/>
              <a:t/>
            </a:r>
            <a:br>
              <a:rPr lang="en-US" sz="1600" dirty="0" smtClean="0"/>
            </a:br>
            <a:r>
              <a:rPr lang="en-US" sz="1600" dirty="0" smtClean="0"/>
              <a:t>close-in </a:t>
            </a:r>
            <a:r>
              <a:rPr lang="en-US" sz="1600" dirty="0"/>
              <a:t>the assembly until they are dry.</a:t>
            </a:r>
          </a:p>
          <a:p>
            <a:pPr lvl="1"/>
            <a:r>
              <a:rPr lang="en-US" sz="1600" dirty="0"/>
              <a:t>Don’t install cavity insulation, vapor retarder, and interior finishes until the wall is dried-in (e.g., water-resistive barrier and all flashings completed).</a:t>
            </a:r>
          </a:p>
        </p:txBody>
      </p:sp>
      <p:pic>
        <p:nvPicPr>
          <p:cNvPr id="4" name="Content Placeholder 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142131" y="1314455"/>
            <a:ext cx="3101788" cy="3702528"/>
          </a:xfrm>
          <a:prstGeom prst="rect">
            <a:avLst/>
          </a:prstGeom>
        </p:spPr>
      </p:pic>
      <p:sp>
        <p:nvSpPr>
          <p:cNvPr id="5" name="TextBox 4"/>
          <p:cNvSpPr txBox="1"/>
          <p:nvPr/>
        </p:nvSpPr>
        <p:spPr>
          <a:xfrm>
            <a:off x="8080788" y="5050235"/>
            <a:ext cx="2975139" cy="646331"/>
          </a:xfrm>
          <a:prstGeom prst="rect">
            <a:avLst/>
          </a:prstGeom>
          <a:noFill/>
        </p:spPr>
        <p:txBody>
          <a:bodyPr wrap="square" rtlCol="0">
            <a:spAutoFit/>
          </a:bodyPr>
          <a:lstStyle/>
          <a:p>
            <a:r>
              <a:rPr lang="en-US" sz="1200" dirty="0" smtClean="0">
                <a:latin typeface="Yu Gothic" panose="020B0400000000000000" pitchFamily="34" charset="-128"/>
                <a:ea typeface="Yu Gothic" panose="020B0400000000000000" pitchFamily="34" charset="-128"/>
              </a:rPr>
              <a:t>Storm water expelled from FG batt insulation installed prior to completion of the WRB and flashing</a:t>
            </a:r>
            <a:endParaRPr lang="en-US" sz="12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5870598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BSC #4 – Control Initial Construction Moisture</a:t>
            </a:r>
            <a:endParaRPr lang="en-US" dirty="0"/>
          </a:p>
        </p:txBody>
      </p:sp>
      <p:sp>
        <p:nvSpPr>
          <p:cNvPr id="3" name="Content Placeholder 2"/>
          <p:cNvSpPr>
            <a:spLocks noGrp="1"/>
          </p:cNvSpPr>
          <p:nvPr>
            <p:ph idx="1"/>
          </p:nvPr>
        </p:nvSpPr>
        <p:spPr>
          <a:xfrm>
            <a:off x="609600" y="1498601"/>
            <a:ext cx="5034634" cy="3962400"/>
          </a:xfrm>
        </p:spPr>
        <p:txBody>
          <a:bodyPr>
            <a:noAutofit/>
          </a:bodyPr>
          <a:lstStyle/>
          <a:p>
            <a:r>
              <a:rPr lang="en-US" sz="2400" dirty="0" smtClean="0"/>
              <a:t>TIP: Don’t dry buildings using gas/fuel fired heaters – water vapor is a primary combustion by-product! </a:t>
            </a:r>
          </a:p>
          <a:p>
            <a:pPr lvl="1"/>
            <a:r>
              <a:rPr lang="en-US" sz="2000" dirty="0" smtClean="0"/>
              <a:t>Hot/humid air creates huge vapor drives and can slow drying rather than help it.</a:t>
            </a:r>
          </a:p>
          <a:p>
            <a:pPr lvl="1"/>
            <a:r>
              <a:rPr lang="en-US" sz="2000" dirty="0" smtClean="0"/>
              <a:t>Use hot/dry air instead (electric heaters, dry air ventilation, etc.)</a:t>
            </a:r>
          </a:p>
        </p:txBody>
      </p:sp>
      <p:sp>
        <p:nvSpPr>
          <p:cNvPr id="7" name="AutoShape 4" descr="data:image/jpeg;base64,/9j/4AAQSkZJRgABAQAAAQABAAD/2wCEAAkGBxQTEBUTExQVFRUXFRYXGBgWGBQYHRUZHhkYGhsXFRgYHCggGBonHRsXIjEiJSkrLi4uGB8zODMsNygtLisBCgoKDg0OGxAQGywkICY1LDQtLCwsLCwsLC8uNCwsNCwsLCwsLCwsLCwsLCwvLCwsLCwsLC0sLCwsLCwsLCwsLP/AABEIAO8AowMBEQACEQEDEQH/xAAcAAACAgMBAQAAAAAAAAAAAAAABwYIAgQFAwH/xABCEAABAwIBBwgIBAQGAwAAAAABAAIDBBEFBgcSITFBgRMiUWFxkaGxFCNCUmJyssEygqLRY3OS4SQlMzRTwkPi8P/EABsBAAIDAQEBAAAAAAAAAAAAAAAFBAYHAgMB/8QANxEAAgECAwUFCAEEAgMAAAAAAAECAwQREjEFBiFBURNhcbHBFCIygZGh0eFCIzNy8DTxJERi/9oADAMBAAIRAxEAPwB4oAEARnLLK9lByQLDIZCdQdo6LR7Ww31kau1R69wqWHDEcbK2RO/ztSyqPPDHF9DVw3OPRS2DnOiPQ9urvFwuY3lOWvA9q+7l7S+FKS7n6Mk1FiMUovFIx/yuB8lIjOMtGJ6tvVovCpFrxRtLo8QQAIAxe8AEnUALnqCD6k28EJ5mc6pbO9wDZIi8lrXCxDb6gHDq6Uq9tmpPoX57sW06UVi1LDi118CXYNnKpZbCXSgd8WtvBw+4Ck07yEteAiu92rqjxp++u7g/oS+mqWSN0o3Ne3paQR4KWpJrFCCpSnTllmmn3nsvpwCABAEDztY1yVO2Bhs+U3NtoY2x8TbxUK9qZY5VzLNuzZdrXdaS4R83+iD4HnAq6ewLuWYPZkuTbqdt81Dp3dSHeWS83ftLjillfVfjQZGTmX1NU2a48jIdWi8ixPwu2HwU+ldQnwfBlRv9gXNrjKKzR6r1RLFKEYIAEACABACAy6xn0qtkeDdjeYz5W7+JuUkuKmeo2ajsaz9ltIwer4vxZH14DU+seQbgkEbCNVkHxpNYMsZk3f0ODSJJ5JlySSTqG0nan1L4EZLf4e01MFgsWdJehEBAEWzkYryFA+x50vq28fxeF1GuqmSm+8dbAtPaLyOOkeL+Wn3ESkxpgIA72Q8cr66FkT3s0nguLSRzRrde23VfvXtbqTqJJivbEqULSc6kU8Fwx6vgiwKeGWggAQAgMu8X9JrpHg3a31bPlbfXxNzxSO4qZ6jZqOxrT2W0jB6vi/FkfXiNQQA+M3NM9mHxco5zi67xpEnRafwtF9gsL2606tU1TWJmW3qsJ3s8iSS4cOb5sk6kCYEACAI3l/jPo1C9wNnv9WztO0jsFyo9zUyU2N9iWftV3FPRcX8v2IRJTTwQBnBEXuaxusuIaO0mwQli8Dic1CLk9EWXpIdCNrB7LWt7hZWFLBYGP1J55uXVtnqvpwCAEznaxflasQtPNhbY/O6xPhohKb2pmnl6Gg7s2nZWzqvWfktPUgyhllBADJzNYbeSaoI1NAjb2nWfC3ep9jDi5FQ3rucIQoLnxfy0GsmZSAQBHcvcW9GoZXA2e4cmztdquOwXK8LmpkptjbYtp7TeRi9FxfyEEkhqAIA3MHoTPURQja97W9gJ1ngLldQjmkoke6rqhRnVfJNlkIIgxrWjY0ADsGpP0sFgZHOTnJyerM19OQQAIATedzFeUq2wg82Fuv5nWJ8A1Kb2pjPL0NA3YteztnVesn9l/rIIoZZgQBKs2mGctiEZI5sXrD2j8PjbuUm0hmqLuEm8Fz2FlJLWXD66/YeqcmaAgDSxnEBT08kztjGF1uk7hxNlxUnki5Ei0t3cVo0lzeBXGpndI9z3G7nOLiekk3KQttvFmt06cacFCOi4Hmvh2CAH7kBhno9BE0jnOHKO7Xa/Kw4J3bQyU0jL9t3XtF5OS0XBfIkS9xSCAFHnjxPSqI6cbI26Z+Z2zuA/Uld9PGSiXvdW2y0ZVnrJ4LwX78heKCWsEAT7NBhmnVPmI1RNsPmdq8r96m2MMZuXQq+9F1kt40l/J/ZfscKalBBAAgDCaQNaXHUGgk9gFyvjeCxOoxcpKK1ZW3FK0zTSSu2ve53Zc7OGxIJyzSbNdt6Ko0o01ySRqrk9wQA4M0GE8nTPnI50rrD5G38yT3BNLGnhFy6lB3ou+0rxorSPm/0T9TirggCBZ4MQ0KRkQOuV+v5W6z4lqhX08IJdSz7rW+e5lUf8V93/AKxOpUX8EAdLJrDTUVcMO5zxpfKNbvAFelKGeaiQ9oXKt7adXouHjy+5YxrbCw2BPjJm8Xiz6g+AgCu2Vdfy9bNJuMhA7BqHkkNaWabZq+zaHYWtOn3efE5K8yeCAHlmxwvkaBpI50pMh7DYNHcB3lOLSGWn4mbbw3Xb3jS0jw/P3JapQiBAAgCPZf13JYfM7e5ugO12peFzLLTY12JQ7a9pro8fpxECkhqIIA9KeEve1jRdznBoHSSbBCWLwRxOahFylouJZHC6IQwRxN2MYG9w2qwQjlikZFc1nXqyqS5vE2l0eIIATueKr0qyOPcyId7iT5AJVfSxmkX/AHVpZbWU+r8iBKEWcEAMbM3hulNLORqY0Mb2u1nwA71PsYYycipb1XOWlCiufF/IbKZlGBAHPygrORpJpd7InkdtjbxsuKsssGyVY0e2uadPq0VwSA1wEAbWFUZmnjiG172t7yBddQjmkkeFzWVGjKo+SbLIwRBjWtGxoAHYBZP0sFgZFObnJyerPRfTkEACAF1nmrLQQRe+9zj2NFvNw7lAv5e6kWzdSjmrVKnRJfX/AKFKlhegQBK82WH8riDCdkYMh7RqHifBSbSGaou4R7w3HZWUktZcB6JyZqCABACDzh1OniU/wuDRwASS6eNVmn7Cp5LGn38fqRxeA3BAD2zbYdyOHx9Ml5Dx2eACc2kMtNd5me37jtr2XSPBfL9kpUkSggCK5zajQw2X4i1ve4KNdvCkx3u9Tz38O7F/YRSTGlggCZZqKLlMQDzsjY53E80eZUqzjjUx6Fe3lr9nZOK/k0vUdqcGdAgAQAIATueKq0qyNnuReLiT9glV9LGaRft1aWW2lPq/IgShFoBADRzLUeqom62Rjhdx82pjYR1kUveytxp0vF+i9RnJiU0EACAK349Pp1U7+mV54aRt4JBUeM2zXLKGS3px6JeRoLglGcERc9rRtcQBxNkJYvA4nJRi5PkWXpIAyNrBsa0NHAWVhisFgY/Vm6k3N83ieq+nAIAgGeOe1JGz3pfANJ/ZQb5+4kWjdWnjcyl0XmxPpWX4EAM7MtBrqH9TG/UUwsF8TKbvbU4UoeL8hopkUsEACABACEziVOniU/wkNHAD73SS6eNVmn7Cp5LGn38fqRteA3BADtzT0+jhwd78j3eOj9k3slhSM53lqZr5rokvX1JkpZXwQBhM+zSegE+C+PQ6gsZJFZHOuSTv1qvGxpYLA+IPp2MjoNOvpm/xWHuOl9l60FjUihftWp2dnVl/8v78Cw6emUggAQAsM9Uuqmb/ADT3aA+6XX7+FeJct0o8asv8fUV6XF0BADazLj1E5/iN+lM7D4WUXex/1qfg/MYqnlTBAAgAQBW7HZ9Oqmf70sh/UbJBUeM2zXbOHZ29OPRLyNFcEkEAPrN0P8tg7D9RTq1/tIzDbr/8+p/vIkqkCgEAaeMvtTTHoikP6SuKnwskWixrwXevMrYkBrwIAkOb8/5nT/Ofpcve2/uxFW2/+BV8PVD+Tsy4EACAFPnpd66nH8N5/UP2Sy/+JF43TX9Ko+9eQuFALcCAGtmWk9VUN+Nh8CPsmVg+DRSN7Y/1KUu5jJTAqAIAEACAKxSm7iTtuVXWbJFYJYGKDoEAPLNdPpYbGPdc9p/qv5EJxZvGkjNt46eS/l3pP7EtUoRAgDnZRf7Oo/kyfSV51fgfgS7D/lU/8o+ZXFITWwQBv4BV8lVQSbmysJ7NIX8LrunLLNMi3tLtbepT6p+RZAFPzIwQAIAUmej/AHEH8p31JXf/ABIvW6f9mp4ryF2oJbAQAwczdVaplj9+MEflP91OsZe+0VXeuljbwn0fmN5NChggAQAIArbjVKYqmaM6tGR44Bxt4Kv1I5ZNGu2lVVaEJrmkaS5JIIAZ+ZnEv9anPVI36Xf9UxsJ6xKZvZbf2668H5r1GgmJTAQBqYtFpU8rR7Ubx3tIXM1jFo97aWWtCXRrzK1qvmvggAQBYPIvFBU0UUm8N0HfM3Uf34p5QnnppmVbWtXbXc4ctV4M7i9hcCAFZnqh51M/daRvi0j7pbfrjFl13Sn7tWHg/MWaXlxBAHcyIxHkK+B5/CXhjux3N8Lg8F7W88lRMWbXt+3s6kFrhivFcSwaeGWAgAQAIASedbDeSrjIBzZWh3Eaj9u9KLyGWpj1NF3aue1s8nOLw+WqIYohYQQB0cnsWdS1MczfZOse832h3LulUcJKSId9aRuqEqUuenc+TLE007ZGNew3a4Ag9IKfJprFGUVKcqcnCSwaPVfTgEAV2yqw30esmitYB5LflOseB8EhrQyTaNY2bc+0WsKnPDj4o5K8ycCAGDmixvk53UzjzZec35wNnEeSnWVXCWR8yq70WXaUlcR1jwfh+n5jeTQoYIAhmdbDjLQ6Y2xOD+Gw+fgol5DNTx6Fh3auVSvMj/ksPnqJNKDRQQAAoPhYPIvGRVUccl+cBoPHQ4AXv2ix4p5QqdpBMyza1m7S6lDlqvB/7gdxewtBAAgCI5y8C9Joy5ovJDd7ekj2m9wB4BRbulnhitUPd3772a5yyfuy4Px5P/eojknNJBAAgBqZpco7tNHIdbedETvHtM4bR2noTKyrfwfyKTvNs7Bq6gteEvRjLTAp4IAWOeHBCeTq2jZ6uT/q7zHcl19T0mi5brXqWa2l4r1XqK5Li6AgDOnmcx7XtNnNIcD0EG4KE8HijicIzi4y0fBlhMlccbWUzZW20vwvHuvG0ffintGqqkMTK9pWMrO4dN6cn1R2F6kA8aymbJG+N4u17S0jqIsV8klJYM9KVSVKanHVPFfIrpjmGOpqiSF21jiAekbjxFkhqQcJOLNYs7mNzQjVjzNFcEoEAS7NzlL6JUaDz6mUgO+F25/ZuKlWtbs5YPRiHb2zfa6GaHxx0710/A8AbpwZvofUACABACMziZN+iVOkweplu5vQ072ft1diTXVHs5YrRmlbC2l7XQyzfvx17+jImow8BAHrSVLopGyMJa5pDgRuIX2MnF4o86tKNWDhNYp6lgMk8fZWU7ZW2Dhqkb7rv2O0J3RqqpHEy3aez52Vd03pyfVHaXsLzXxCjZNE+J4u17S08ejrXMoqSwZ60K06NSNSGq4lecfwh9LUPhftadR95u5w7QkVSm6cnFmrWV3C7oxqw5/Z9DnLglggCTZBZTGiqOdriks2QdHQ8dnkpFtW7OXHRibbWzFe0fd+OOn4+Y945A4BzSCCLgjeOkJ0niZnKLi8HqZIPhAM6uTfLRCqjHPiFnge0zbftbr4EqDeUcyzrVFo3b2l2NT2eb92Wnc/2J9Ky/AgAQA2c1uVfKN9Emdz2j1RPtN9zrI8uxM7OviskvkUXePZPZy9ppLg/iXR9fB+YxlPKmCABAHNyhwdlXTvhfvGo72u3OC86tNVI5WS7G8naVlVhy1XVdCvmKYe+nmdFILOabHr6COkFI5wcHlZqlvcQuKaq03imaq5PcEAd3I3KJ1FUB41xus2RvS3pHWNoXtQrOlLHkLNq7Oje0HD+S+F9/4Y/aadsjGvYQ5rgCCN4KdpprFGX1KcqcnCSwa1PVfTgiOcPJb0uHTjHrowS34xtLD9v7qLdUO0jitUPdhbV9jq5J/BLXufX8iPc0g2OojaDuSc0hNNYo+IPoIAZ+avKrZRyn+ST4x/smNnX/hL5FM3k2V/7VJf5L1/I0ExKYfHC4sdiATw4iOzh5L+iT6cY9RISW/A7ez7jq7EmuqHZyxWjNJ2FtT2yjlm/fjr3rr+SJKMPQQBnDK5jg5pIc0ggjaCNYIQm08UczhGcXGSxTHtkHlN6bT3dYSss14G/oeOo+d06tq3ax46mZ7a2Z7FWwj8L0/HyJMpAnBAAgCD5zMlvSYeXjHrogbge2zaR2jaOKh3dDPHMtUWPd7ans1Xsaj9yX2f75iYSk0MEACAGfmkyj20ch6XRE/qZ9xxTGyrfwfyKZvPs5cLqC7pej9GNBMSmAgBZ5zcjdLSq4G6wLysA2/GOvpS+7t8ffj8y4bvbZy4WtZ8P4v0/ArEtLsCAMopC1wc02IIII3EawQhPDicyipJxejH/kXjwrKVsntt5sg6HDf2HanlCr2kMTLtrWDs7hw/i+K8P0d5ewsNDHMKZVQPhk2OGo72nc4dYK4qQU4uLJNndTta0asNV9+4r5jGGPpp3wyCzmm3aNxHUQkU4OEnFmqWtzC5pRqw0f8AuBpLkkggCS5vMY9Hro7nmSERu/MbA8DbxUi1qZKi7xPtyz9ptJYax4r5fofSdGYggAQAIASWczJv0ao5Vg9VKSRbY1+9vV0jj0JPd0cksVozRt39pe1UOzm/ej911/JDVFLACAPehq3RSslYbOY4OB6x9l9jJxeKPKtSjWpunPR8Cx2FVzZ4Y5W7HtDu/cn8JKUVJGS3NCVCrKlLVPA2l0eB8IQAjc4+TwpKrSYLRS3c3oafab5Hik11R7OfDRmk7B2i7u3wm/ejwff0ZE1GHoIAm2ajFuSrOSJ5sw0fzC5b9xxUuzqZZ4dSuby2na2vaLWHk9R0puZ4CAIFnWydEsHpLB6yIc74o+vs296hXlHNHOtUWfdvaLo1vZ5/DLTuf7E6lRfwQB9a6xuNoQfGsVgyxeTuIiakhlO10bSe3YfEFPqU80EzJr+37C5nT6NnTXoQwQAIA5mUeENqqaSF3tDmn3XDYe9edWmqkXFkywu5WleNWPLXvXMrtNEWuLXCzmkgjoINiEhaweDNYjJSipR0Zgg6BADpzSVenQaJ/wDHK5vAgO+5TayljTw6Gd7z0sl5mX8kn6ehNlMK6CAInnNwwTUD3e1F6wcPxeF1Fu4Zqb7h5u9cujexXKXD8fcRiTmlAgDZw2pMU0cg2se13cQV1B5ZJnjcU1VpSg+aa+pZSN9wCNhAKsCMgksHgzJB8MZGBwIIuCCCOkHcjU+xbi8UV4yrwn0Wrlh3B12/KdY8PJIa1PJNxNW2bd+1W0KvN6+KOSvMnggCeZM5TGGljjv+HS8XuP3U2lWywSKxtDZirXEp9cPJDjTUoAIAEACAEPnIoxFiMttj9F/eNfjdJbqOWqzTdgVnVsYY8sV9CMKOOQQA2cy7vUTj+I36f7JnYfCyi72L+tTfc/MYynlTBAHhW04kifGdj2OaewghfJLFNHpRqOnUjNcmn9CtMjC0kHaCQeCrz4GwRkpJNGKDoEAWPyfm06SB3TEzyCf0njBMyO+hkuake9nQXZFBACjzzUgFTDIPbjLT+V3/ALJXfx95Mve6lVuhOn0eP1/6F4oJawQBuU/4R/8Ab10iPP4iyasBkIIAEACAEznfb/jm9cTfNyU339w0HdZ/+G/8n6EGUMsoIAbWZcf4ec/xW/Smdh8LKLvY/wCtTXc/MYqnlTBAAgCtmMi1TNb/AJZPqKr8/iZr1r/Yh4LyNNckgEAWIyQ/2FPf/iZ5J7Q/txMo2p/zKvizrr1IAIAV2ep+umG/1p+hLr/+PzLpukuFV/4+osUuLkCAJbgWB8pTsfbbpeDiPspNOlmimIry+7KtKHTDyQ8k5M2BAAgAQAl87sl68DoiZ5uKUXr/AKhoe68cLJvq36EIUQsYIAcmZ6K1C93vTOPc1gTWxX9N+Jn+9M8buK6RXmydqaVkEAYyvDWknYAT3IfA+xTk0kVmqZdN7n+84u7zdV5vF4mxU4ZIKPRHmvh2CALIYDFoUsLeiJn0hP6awgkZFezz3E5d78zfXZGBACXzuV2nXBg2RRtb+YkuPmO5KL2WNTDoaHuxQ7Ozc3/Jt/JcCEKIWMEAPLIXDAMOp772F39TnO+6cW8P6SM12zct31TDrh9EkS1ShGCABAAgBEZy6jTxKX4dFvc0fukt28arNM3fp5LCHfi/uRdRx0CAHrmyp9DDYviLnd7jbwsnNosKSM03hqZ7+fdgvsSpSRICAOFlxX8jQTuvYlhY3tdzfuvG4nlptjPY9v295Tjyxxfy4lfUjNTBAHvQQacsbB7T2t7yAvsVi0jyrTyU5T6Jv6Flo2WAA2AAKwox+TxbbMkHw8K2qbFG+R5s1jS4nqAuvkpKKxZ6UaUqtSNOOraX1K44rXOnnkmdte4u7OgcBqSCcnKTkzW7ahGhSjSjolgaq5Pc+saSQBtJsg+NpLFlk8JpuTgjj91jW9wCsEFlikZDc1O1rSn1bNtdHgCABAHxzgASdQGsoPqTbwRW3GazlqiWX35HOHYTq8LKv1JZpNmu2lHsaEKfRJGmuSQCALGZM0vJUcEfuxM8rp9SjlgkZLtCr2t1Un1bOmvQhggBXZ5MV1xUzT0yP8mg/qPcl19U0gXTdS14TuH4L19BYpcXIEASTN3RcriMItcMJkP5RceNl72sc1VCjbtfsrGb68Pr+sR9p2ZgCAF5ncx3k4W0rDzpOc/qYDqHEjwKg3tXCORcy17sWPaVXcSXCPBeP6Qo0rL2CAO3kXh5nr4GW1B4e75W84+VuK9aEM1RIW7WuFQs6k+7BeL4FhE9MrBAAgAQBF84uMej0L7Gz5PVt4/iPAXUa6qZKb7xzsKz9pu446R4v5afcRCTGmggDdwWjM1TFEBfTka3gSL+F11TjmkkRrusqNCdR8k2WRAsrAZE3ifUAYTShrS5xs1oJJO4DWSvjeCxOoxcpKMdWV2ykxU1NVJMdjnc0dDRqaO5Iqs883I1ewtVa28aS5a+PM5i8yaCAGdmaww3mqCNWqNp6Ttdb9KYWENZFN3ruVhCgvF+S9RopkUs8qqobGxz3mzWtLnE7gBclfG0lizunTlUmoRWLfBFd8o8WdVVMkzvaPNHQ0agO5IqtRzm5Gr2FpG1oRpLlr48zmrzJgIAaGZvCf8AVqXD+GzwLiPAJjY09ZlL3qu/gt14v0GemJTQQAIACUAIjOFlD6XVHQN4o7sZ1+87iR3AJLdVe0nw0Rpmw9n+x2/vfFLi/RfIi6jjoEATfNLhvKVplI1QsJ/M7UPDSUyyhjUx6Fb3mueztFTWsn9lx/A6E2M9BAECzr5QclAKZh58o53wx/3OrgVCvKuWOVcyz7tbP7at28tI6d7/AEJ1Ki/ggDdwXDH1M7IWDW9wF/dG9x6gF3Tg5yUURru5hbUZVZ6L79xYbCMNZTwshjFmsFu07yeslPIQUI5UZVdXM7mrKrPVm4uyOL7O5jnJwNpmnnS639TAfufIqDe1cI5FzLTuxY9pVdxJcI6eP6QoUrL6CANjDqJ00zImC7nuDRx39g28F9jFyaSPGvWjRpyqT0SxLFYNhzaeBkLNjGgdp3k9pun1OChFRRk93cyua0qs9Wbq7I4IAEAQPOhlRyEXo0R9bIOcQfwM/c+V1CvK+VZVqyzbu7L7ep29Re7HTvf6E4lRoAIAEAPLNpgvo9EHOFnynlHX3C3NHdr4lOLSnkp+Jm28F77TdtR0jwXqS1ShEeNbVNijfI82axpcT1AXXyUlFYs9KVKVWapw1fBFd8oMWfVVD5n7XHUPdbub3JDVqOcnJmr2VpC1oRpR5fd9TnLglggBv5qMneShNTILPl1MB9lnTxPgAmllRyxzvmULeXaPa1VbwfCOve/0MBTirHxxsLnYg+pY8EV6yvxf0qsklvzb6LPlGofvxSKvUzzbNV2Xaey2safPV+LOMvIYAgBo5ocA1Oq3jpZHfo9pw8uBTGxpfzfyKXvRf8VawffL0Xr9BnJiU0EACAOVlLjbKSndM/dqa333bmhedWqqcczJuz7Kd5XVKHzfRdSv2I1z55XSyHSe83J+w6AkcpOTxZqdChChTVOmsEjWXJ7AgCQZD4F6XWMYR6tvPk+UbuJ1L3t6XaTw5CrbF97HbOa+J8F49fkP4CydmXan1AC7zvY3oQspmnXJzn9TBsHE/SVAvquEVBcy17r2WerK4lpHgvF/heYpEsL2CAJBkTk+ayqawg8m2zpD8PR2nZ3r2t6XaTw5Cra+0FZ27kvifCPj1+Q/Y2AAACwAsANwTxcDL23J4syQfCM5xMW9HoJLGzpBybennbSOF1HuqmSm+8cbCtPaLyOOkeL+X7EMkppwIA38Cwt1TURws2vcAT7rd7j2C67pwc5KKIt5dRtqMqsuX3fJFiKCkbDEyJgs1jQ0DqCexiorBGUVq0q1R1J6vibC6PIEACANDG8IiqoXRSi7TsO9p3OadxXFSnGccrJVpd1bWqqtN8fPuYicqcm5aKXQeLsP4HganD7HqSWtRlSeDNL2dtKle080Nea5r9HFXkMTKKIucGtBc4mwABJJ6ABtQljwRzKSis0ngh6Zv8mfQ6fnj10lnP8AhG5g7NfElObaj2ceOrM123tP22v7nwR07+/5kpUkSggCN5V5HQVo0nXZKBYSN6Ohw9oKPWt41eL1G+zdsV7H3Y8YvVP06Cqx3IWrprnQMrPejBd3t2hLalrUhyxLtZ7dtLnhmyvpLh99DgUdE+WVsTGkvcQ0Ntrv19C8IxcnghpVrQpU3Um8EuY+8j8nW0VOIxre7nSO953V1DYE7oUVSjgZhtTaMr6vnei4JdF+Wd1ewtBAGliuEw1LNCaNr27r7j0g7QVxOnGawkiRbXda2lnpSaZAsZzVMN3U0pb8EmsdgcNY43UKpYr+DLPab1TXC4hj3rh9iBYzkvVUx9bC7R99o0m/1DZxsoU6E4aos9rtS1ul/Tmsej4P6fgYuaTAOThdVPHOk1MvuYN/E+ACn2VLCOd8yp7z3/aVVbwfCOvj+hhKcVUEACABAAgDTxXDIqiIxTNDmHd0dYO49a5nCM1hI97a5q21RVKTwaE/lfkDJS+sidykNwNZAc2+zS2A9o7kqr2rp8VxRftl7fp3fuVFln9n4fsneQmRbaRolls6dw27RGOhvX0lTLe2VNYvUrO2dtSvJdnT4QX373+CYqWIAQAIAEACANZuHxCTlRGwSWI0g0XsdouuckcccOJ7O4quHZuTy9MeBsro8QQAIAEACAPhF9RQCeAMaALAAAbANyD6228WfUHwEAC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jpeg;base64,/9j/4AAQSkZJRgABAQAAAQABAAD/2wCEAAkGBxQTEBUTExQVFRUXFRYXGBgWGBQYHRUZHhkYGhsXFRgYHCggGBonHRsXIjEiJSkrLi4uGB8zODMsNygtLisBCgoKDg0OGxAQGywkICY1LDQtLCwsLCwsLC8uNCwsNCwsLCwsLCwsLCwsLCwvLCwsLCwsLC0sLCwsLCwsLCwsLP/AABEIAO8AowMBEQACEQEDEQH/xAAcAAACAgMBAQAAAAAAAAAAAAAABwYIAgQFAwH/xABCEAABAwIBBwgIBAQGAwAAAAABAAIDBBEFBgcSITFBgRMiUWFxkaGxFCNCUmJyssEygqLRY3OS4SQlMzRTwkPi8P/EABsBAAIDAQEBAAAAAAAAAAAAAAAFBAYHAgMB/8QANxEAAgECAwUFCAEEAgMAAAAAAAECAwQREjEFBiFBURNhcbHBFCIygZGh0eFCIzNy8DTxJERi/9oADAMBAAIRAxEAPwB4oAEARnLLK9lByQLDIZCdQdo6LR7Ww31kau1R69wqWHDEcbK2RO/ztSyqPPDHF9DVw3OPRS2DnOiPQ9urvFwuY3lOWvA9q+7l7S+FKS7n6Mk1FiMUovFIx/yuB8lIjOMtGJ6tvVovCpFrxRtLo8QQAIAxe8AEnUALnqCD6k28EJ5mc6pbO9wDZIi8lrXCxDb6gHDq6Uq9tmpPoX57sW06UVi1LDi118CXYNnKpZbCXSgd8WtvBw+4Ck07yEteAiu92rqjxp++u7g/oS+mqWSN0o3Ne3paQR4KWpJrFCCpSnTllmmn3nsvpwCABAEDztY1yVO2Bhs+U3NtoY2x8TbxUK9qZY5VzLNuzZdrXdaS4R83+iD4HnAq6ewLuWYPZkuTbqdt81Dp3dSHeWS83ftLjillfVfjQZGTmX1NU2a48jIdWi8ixPwu2HwU+ldQnwfBlRv9gXNrjKKzR6r1RLFKEYIAEACABACAy6xn0qtkeDdjeYz5W7+JuUkuKmeo2ajsaz9ltIwer4vxZH14DU+seQbgkEbCNVkHxpNYMsZk3f0ODSJJ5JlySSTqG0nan1L4EZLf4e01MFgsWdJehEBAEWzkYryFA+x50vq28fxeF1GuqmSm+8dbAtPaLyOOkeL+Wn3ESkxpgIA72Q8cr66FkT3s0nguLSRzRrde23VfvXtbqTqJJivbEqULSc6kU8Fwx6vgiwKeGWggAQAgMu8X9JrpHg3a31bPlbfXxNzxSO4qZ6jZqOxrT2W0jB6vi/FkfXiNQQA+M3NM9mHxco5zi67xpEnRafwtF9gsL2606tU1TWJmW3qsJ3s8iSS4cOb5sk6kCYEACAI3l/jPo1C9wNnv9WztO0jsFyo9zUyU2N9iWftV3FPRcX8v2IRJTTwQBnBEXuaxusuIaO0mwQli8Dic1CLk9EWXpIdCNrB7LWt7hZWFLBYGP1J55uXVtnqvpwCAEznaxflasQtPNhbY/O6xPhohKb2pmnl6Gg7s2nZWzqvWfktPUgyhllBADJzNYbeSaoI1NAjb2nWfC3ep9jDi5FQ3rucIQoLnxfy0GsmZSAQBHcvcW9GoZXA2e4cmztdquOwXK8LmpkptjbYtp7TeRi9FxfyEEkhqAIA3MHoTPURQja97W9gJ1ngLldQjmkoke6rqhRnVfJNlkIIgxrWjY0ADsGpP0sFgZHOTnJyerM19OQQAIATedzFeUq2wg82Fuv5nWJ8A1Kb2pjPL0NA3YteztnVesn9l/rIIoZZgQBKs2mGctiEZI5sXrD2j8PjbuUm0hmqLuEm8Fz2FlJLWXD66/YeqcmaAgDSxnEBT08kztjGF1uk7hxNlxUnki5Ei0t3cVo0lzeBXGpndI9z3G7nOLiekk3KQttvFmt06cacFCOi4Hmvh2CAH7kBhno9BE0jnOHKO7Xa/Kw4J3bQyU0jL9t3XtF5OS0XBfIkS9xSCAFHnjxPSqI6cbI26Z+Z2zuA/Uld9PGSiXvdW2y0ZVnrJ4LwX78heKCWsEAT7NBhmnVPmI1RNsPmdq8r96m2MMZuXQq+9F1kt40l/J/ZfscKalBBAAgDCaQNaXHUGgk9gFyvjeCxOoxcpKK1ZW3FK0zTSSu2ve53Zc7OGxIJyzSbNdt6Ko0o01ySRqrk9wQA4M0GE8nTPnI50rrD5G38yT3BNLGnhFy6lB3ou+0rxorSPm/0T9TirggCBZ4MQ0KRkQOuV+v5W6z4lqhX08IJdSz7rW+e5lUf8V93/AKxOpUX8EAdLJrDTUVcMO5zxpfKNbvAFelKGeaiQ9oXKt7adXouHjy+5YxrbCw2BPjJm8Xiz6g+AgCu2Vdfy9bNJuMhA7BqHkkNaWabZq+zaHYWtOn3efE5K8yeCAHlmxwvkaBpI50pMh7DYNHcB3lOLSGWn4mbbw3Xb3jS0jw/P3JapQiBAAgCPZf13JYfM7e5ugO12peFzLLTY12JQ7a9pro8fpxECkhqIIA9KeEve1jRdznBoHSSbBCWLwRxOahFylouJZHC6IQwRxN2MYG9w2qwQjlikZFc1nXqyqS5vE2l0eIIATueKr0qyOPcyId7iT5AJVfSxmkX/AHVpZbWU+r8iBKEWcEAMbM3hulNLORqY0Mb2u1nwA71PsYYycipb1XOWlCiufF/IbKZlGBAHPygrORpJpd7InkdtjbxsuKsssGyVY0e2uadPq0VwSA1wEAbWFUZmnjiG172t7yBddQjmkkeFzWVGjKo+SbLIwRBjWtGxoAHYBZP0sFgZFObnJyerPRfTkEACAF1nmrLQQRe+9zj2NFvNw7lAv5e6kWzdSjmrVKnRJfX/AKFKlhegQBK82WH8riDCdkYMh7RqHifBSbSGaou4R7w3HZWUktZcB6JyZqCABACDzh1OniU/wuDRwASS6eNVmn7Cp5LGn38fqRxeA3BAD2zbYdyOHx9Ml5Dx2eACc2kMtNd5me37jtr2XSPBfL9kpUkSggCK5zajQw2X4i1ve4KNdvCkx3u9Tz38O7F/YRSTGlggCZZqKLlMQDzsjY53E80eZUqzjjUx6Fe3lr9nZOK/k0vUdqcGdAgAQAIATueKq0qyNnuReLiT9glV9LGaRft1aWW2lPq/IgShFoBADRzLUeqom62Rjhdx82pjYR1kUveytxp0vF+i9RnJiU0EACAK349Pp1U7+mV54aRt4JBUeM2zXLKGS3px6JeRoLglGcERc9rRtcQBxNkJYvA4nJRi5PkWXpIAyNrBsa0NHAWVhisFgY/Vm6k3N83ieq+nAIAgGeOe1JGz3pfANJ/ZQb5+4kWjdWnjcyl0XmxPpWX4EAM7MtBrqH9TG/UUwsF8TKbvbU4UoeL8hopkUsEACABACEziVOniU/wkNHAD73SS6eNVmn7Cp5LGn38fqRteA3BADtzT0+jhwd78j3eOj9k3slhSM53lqZr5rokvX1JkpZXwQBhM+zSegE+C+PQ6gsZJFZHOuSTv1qvGxpYLA+IPp2MjoNOvpm/xWHuOl9l60FjUihftWp2dnVl/8v78Cw6emUggAQAsM9Uuqmb/ADT3aA+6XX7+FeJct0o8asv8fUV6XF0BADazLj1E5/iN+lM7D4WUXex/1qfg/MYqnlTBAAgAQBW7HZ9Oqmf70sh/UbJBUeM2zXbOHZ29OPRLyNFcEkEAPrN0P8tg7D9RTq1/tIzDbr/8+p/vIkqkCgEAaeMvtTTHoikP6SuKnwskWixrwXevMrYkBrwIAkOb8/5nT/Ofpcve2/uxFW2/+BV8PVD+Tsy4EACAFPnpd66nH8N5/UP2Sy/+JF43TX9Ko+9eQuFALcCAGtmWk9VUN+Nh8CPsmVg+DRSN7Y/1KUu5jJTAqAIAEACAKxSm7iTtuVXWbJFYJYGKDoEAPLNdPpYbGPdc9p/qv5EJxZvGkjNt46eS/l3pP7EtUoRAgDnZRf7Oo/kyfSV51fgfgS7D/lU/8o+ZXFITWwQBv4BV8lVQSbmysJ7NIX8LrunLLNMi3tLtbepT6p+RZAFPzIwQAIAUmej/AHEH8p31JXf/ABIvW6f9mp4ryF2oJbAQAwczdVaplj9+MEflP91OsZe+0VXeuljbwn0fmN5NChggAQAIArbjVKYqmaM6tGR44Bxt4Kv1I5ZNGu2lVVaEJrmkaS5JIIAZ+ZnEv9anPVI36Xf9UxsJ6xKZvZbf2668H5r1GgmJTAQBqYtFpU8rR7Ubx3tIXM1jFo97aWWtCXRrzK1qvmvggAQBYPIvFBU0UUm8N0HfM3Uf34p5QnnppmVbWtXbXc4ctV4M7i9hcCAFZnqh51M/daRvi0j7pbfrjFl13Sn7tWHg/MWaXlxBAHcyIxHkK+B5/CXhjux3N8Lg8F7W88lRMWbXt+3s6kFrhivFcSwaeGWAgAQAIASedbDeSrjIBzZWh3Eaj9u9KLyGWpj1NF3aue1s8nOLw+WqIYohYQQB0cnsWdS1MczfZOse832h3LulUcJKSId9aRuqEqUuenc+TLE007ZGNew3a4Ag9IKfJprFGUVKcqcnCSwaPVfTgEAV2yqw30esmitYB5LflOseB8EhrQyTaNY2bc+0WsKnPDj4o5K8ycCAGDmixvk53UzjzZec35wNnEeSnWVXCWR8yq70WXaUlcR1jwfh+n5jeTQoYIAhmdbDjLQ6Y2xOD+Gw+fgol5DNTx6Fh3auVSvMj/ksPnqJNKDRQQAAoPhYPIvGRVUccl+cBoPHQ4AXv2ix4p5QqdpBMyza1m7S6lDlqvB/7gdxewtBAAgCI5y8C9Joy5ovJDd7ekj2m9wB4BRbulnhitUPd3772a5yyfuy4Px5P/eojknNJBAAgBqZpco7tNHIdbedETvHtM4bR2noTKyrfwfyKTvNs7Bq6gteEvRjLTAp4IAWOeHBCeTq2jZ6uT/q7zHcl19T0mi5brXqWa2l4r1XqK5Li6AgDOnmcx7XtNnNIcD0EG4KE8HijicIzi4y0fBlhMlccbWUzZW20vwvHuvG0ffintGqqkMTK9pWMrO4dN6cn1R2F6kA8aymbJG+N4u17S0jqIsV8klJYM9KVSVKanHVPFfIrpjmGOpqiSF21jiAekbjxFkhqQcJOLNYs7mNzQjVjzNFcEoEAS7NzlL6JUaDz6mUgO+F25/ZuKlWtbs5YPRiHb2zfa6GaHxx0710/A8AbpwZvofUACABACMziZN+iVOkweplu5vQ072ft1diTXVHs5YrRmlbC2l7XQyzfvx17+jImow8BAHrSVLopGyMJa5pDgRuIX2MnF4o86tKNWDhNYp6lgMk8fZWU7ZW2Dhqkb7rv2O0J3RqqpHEy3aez52Vd03pyfVHaXsLzXxCjZNE+J4u17S08ejrXMoqSwZ60K06NSNSGq4lecfwh9LUPhftadR95u5w7QkVSm6cnFmrWV3C7oxqw5/Z9DnLglggCTZBZTGiqOdriks2QdHQ8dnkpFtW7OXHRibbWzFe0fd+OOn4+Y945A4BzSCCLgjeOkJ0niZnKLi8HqZIPhAM6uTfLRCqjHPiFnge0zbftbr4EqDeUcyzrVFo3b2l2NT2eb92Wnc/2J9Ky/AgAQA2c1uVfKN9Emdz2j1RPtN9zrI8uxM7OviskvkUXePZPZy9ppLg/iXR9fB+YxlPKmCABAHNyhwdlXTvhfvGo72u3OC86tNVI5WS7G8naVlVhy1XVdCvmKYe+nmdFILOabHr6COkFI5wcHlZqlvcQuKaq03imaq5PcEAd3I3KJ1FUB41xus2RvS3pHWNoXtQrOlLHkLNq7Oje0HD+S+F9/4Y/aadsjGvYQ5rgCCN4KdpprFGX1KcqcnCSwa1PVfTgiOcPJb0uHTjHrowS34xtLD9v7qLdUO0jitUPdhbV9jq5J/BLXufX8iPc0g2OojaDuSc0hNNYo+IPoIAZ+avKrZRyn+ST4x/smNnX/hL5FM3k2V/7VJf5L1/I0ExKYfHC4sdiATw4iOzh5L+iT6cY9RISW/A7ez7jq7EmuqHZyxWjNJ2FtT2yjlm/fjr3rr+SJKMPQQBnDK5jg5pIc0ggjaCNYIQm08UczhGcXGSxTHtkHlN6bT3dYSss14G/oeOo+d06tq3ax46mZ7a2Z7FWwj8L0/HyJMpAnBAAgCD5zMlvSYeXjHrogbge2zaR2jaOKh3dDPHMtUWPd7ans1Xsaj9yX2f75iYSk0MEACAGfmkyj20ch6XRE/qZ9xxTGyrfwfyKZvPs5cLqC7pej9GNBMSmAgBZ5zcjdLSq4G6wLysA2/GOvpS+7t8ffj8y4bvbZy4WtZ8P4v0/ArEtLsCAMopC1wc02IIII3EawQhPDicyipJxejH/kXjwrKVsntt5sg6HDf2HanlCr2kMTLtrWDs7hw/i+K8P0d5ewsNDHMKZVQPhk2OGo72nc4dYK4qQU4uLJNndTta0asNV9+4r5jGGPpp3wyCzmm3aNxHUQkU4OEnFmqWtzC5pRqw0f8AuBpLkkggCS5vMY9Hro7nmSERu/MbA8DbxUi1qZKi7xPtyz9ptJYax4r5fofSdGYggAQAIASWczJv0ao5Vg9VKSRbY1+9vV0jj0JPd0cksVozRt39pe1UOzm/ej911/JDVFLACAPehq3RSslYbOY4OB6x9l9jJxeKPKtSjWpunPR8Cx2FVzZ4Y5W7HtDu/cn8JKUVJGS3NCVCrKlLVPA2l0eB8IQAjc4+TwpKrSYLRS3c3oafab5Hik11R7OfDRmk7B2i7u3wm/ejwff0ZE1GHoIAm2ajFuSrOSJ5sw0fzC5b9xxUuzqZZ4dSuby2na2vaLWHk9R0puZ4CAIFnWydEsHpLB6yIc74o+vs296hXlHNHOtUWfdvaLo1vZ5/DLTuf7E6lRfwQB9a6xuNoQfGsVgyxeTuIiakhlO10bSe3YfEFPqU80EzJr+37C5nT6NnTXoQwQAIA5mUeENqqaSF3tDmn3XDYe9edWmqkXFkywu5WleNWPLXvXMrtNEWuLXCzmkgjoINiEhaweDNYjJSipR0Zgg6BADpzSVenQaJ/wDHK5vAgO+5TayljTw6Gd7z0sl5mX8kn6ehNlMK6CAInnNwwTUD3e1F6wcPxeF1Fu4Zqb7h5u9cujexXKXD8fcRiTmlAgDZw2pMU0cg2se13cQV1B5ZJnjcU1VpSg+aa+pZSN9wCNhAKsCMgksHgzJB8MZGBwIIuCCCOkHcjU+xbi8UV4yrwn0Wrlh3B12/KdY8PJIa1PJNxNW2bd+1W0KvN6+KOSvMnggCeZM5TGGljjv+HS8XuP3U2lWywSKxtDZirXEp9cPJDjTUoAIAEACAEPnIoxFiMttj9F/eNfjdJbqOWqzTdgVnVsYY8sV9CMKOOQQA2cy7vUTj+I36f7JnYfCyi72L+tTfc/MYynlTBAHhW04kifGdj2OaewghfJLFNHpRqOnUjNcmn9CtMjC0kHaCQeCrz4GwRkpJNGKDoEAWPyfm06SB3TEzyCf0njBMyO+hkuake9nQXZFBACjzzUgFTDIPbjLT+V3/ALJXfx95Mve6lVuhOn0eP1/6F4oJawQBuU/4R/8Ab10iPP4iyasBkIIAEACAEznfb/jm9cTfNyU339w0HdZ/+G/8n6EGUMsoIAbWZcf4ec/xW/Smdh8LKLvY/wCtTXc/MYqnlTBAAgCtmMi1TNb/AJZPqKr8/iZr1r/Yh4LyNNckgEAWIyQ/2FPf/iZ5J7Q/txMo2p/zKvizrr1IAIAV2ep+umG/1p+hLr/+PzLpukuFV/4+osUuLkCAJbgWB8pTsfbbpeDiPspNOlmimIry+7KtKHTDyQ8k5M2BAAgAQAl87sl68DoiZ5uKUXr/AKhoe68cLJvq36EIUQsYIAcmZ6K1C93vTOPc1gTWxX9N+Jn+9M8buK6RXmydqaVkEAYyvDWknYAT3IfA+xTk0kVmqZdN7n+84u7zdV5vF4mxU4ZIKPRHmvh2CALIYDFoUsLeiJn0hP6awgkZFezz3E5d78zfXZGBACXzuV2nXBg2RRtb+YkuPmO5KL2WNTDoaHuxQ7Ozc3/Jt/JcCEKIWMEAPLIXDAMOp772F39TnO+6cW8P6SM12zct31TDrh9EkS1ShGCABAAgBEZy6jTxKX4dFvc0fukt28arNM3fp5LCHfi/uRdRx0CAHrmyp9DDYviLnd7jbwsnNosKSM03hqZ7+fdgvsSpSRICAOFlxX8jQTuvYlhY3tdzfuvG4nlptjPY9v295Tjyxxfy4lfUjNTBAHvQQacsbB7T2t7yAvsVi0jyrTyU5T6Jv6Flo2WAA2AAKwox+TxbbMkHw8K2qbFG+R5s1jS4nqAuvkpKKxZ6UaUqtSNOOraX1K44rXOnnkmdte4u7OgcBqSCcnKTkzW7ahGhSjSjolgaq5Pc+saSQBtJsg+NpLFlk8JpuTgjj91jW9wCsEFlikZDc1O1rSn1bNtdHgCABAHxzgASdQGsoPqTbwRW3GazlqiWX35HOHYTq8LKv1JZpNmu2lHsaEKfRJGmuSQCALGZM0vJUcEfuxM8rp9SjlgkZLtCr2t1Un1bOmvQhggBXZ5MV1xUzT0yP8mg/qPcl19U0gXTdS14TuH4L19BYpcXIEASTN3RcriMItcMJkP5RceNl72sc1VCjbtfsrGb68Pr+sR9p2ZgCAF5ncx3k4W0rDzpOc/qYDqHEjwKg3tXCORcy17sWPaVXcSXCPBeP6Qo0rL2CAO3kXh5nr4GW1B4e75W84+VuK9aEM1RIW7WuFQs6k+7BeL4FhE9MrBAAgAQBF84uMej0L7Gz5PVt4/iPAXUa6qZKb7xzsKz9pu446R4v5afcRCTGmggDdwWjM1TFEBfTka3gSL+F11TjmkkRrusqNCdR8k2WRAsrAZE3ifUAYTShrS5xs1oJJO4DWSvjeCxOoxcpKMdWV2ykxU1NVJMdjnc0dDRqaO5Iqs883I1ewtVa28aS5a+PM5i8yaCAGdmaww3mqCNWqNp6Ttdb9KYWENZFN3ruVhCgvF+S9RopkUs8qqobGxz3mzWtLnE7gBclfG0lizunTlUmoRWLfBFd8o8WdVVMkzvaPNHQ0agO5IqtRzm5Gr2FpG1oRpLlr48zmrzJgIAaGZvCf8AVqXD+GzwLiPAJjY09ZlL3qu/gt14v0GemJTQQAIACUAIjOFlD6XVHQN4o7sZ1+87iR3AJLdVe0nw0Rpmw9n+x2/vfFLi/RfIi6jjoEATfNLhvKVplI1QsJ/M7UPDSUyyhjUx6Fb3mueztFTWsn9lx/A6E2M9BAECzr5QclAKZh58o53wx/3OrgVCvKuWOVcyz7tbP7at28tI6d7/AEJ1Ki/ggDdwXDH1M7IWDW9wF/dG9x6gF3Tg5yUURru5hbUZVZ6L79xYbCMNZTwshjFmsFu07yeslPIQUI5UZVdXM7mrKrPVm4uyOL7O5jnJwNpmnnS639TAfufIqDe1cI5FzLTuxY9pVdxJcI6eP6QoUrL6CANjDqJ00zImC7nuDRx39g28F9jFyaSPGvWjRpyqT0SxLFYNhzaeBkLNjGgdp3k9pun1OChFRRk93cyua0qs9Wbq7I4IAEAQPOhlRyEXo0R9bIOcQfwM/c+V1CvK+VZVqyzbu7L7ep29Re7HTvf6E4lRoAIAEAPLNpgvo9EHOFnynlHX3C3NHdr4lOLSnkp+Jm28F77TdtR0jwXqS1ShEeNbVNijfI82axpcT1AXXyUlFYs9KVKVWapw1fBFd8oMWfVVD5n7XHUPdbub3JDVqOcnJmr2VpC1oRpR5fd9TnLglggBv5qMneShNTILPl1MB9lnTxPgAmllRyxzvmULeXaPa1VbwfCOve/0MBTirHxxsLnYg+pY8EV6yvxf0qsklvzb6LPlGofvxSKvUzzbNV2Xaey2safPV+LOMvIYAgBo5ocA1Oq3jpZHfo9pw8uBTGxpfzfyKXvRf8VawffL0Xr9BnJiU0EACAOVlLjbKSndM/dqa333bmhedWqqcczJuz7Kd5XVKHzfRdSv2I1z55XSyHSe83J+w6AkcpOTxZqdChChTVOmsEjWXJ7AgCQZD4F6XWMYR6tvPk+UbuJ1L3t6XaTw5CrbF97HbOa+J8F49fkP4CydmXan1AC7zvY3oQspmnXJzn9TBsHE/SVAvquEVBcy17r2WerK4lpHgvF/heYpEsL2CAJBkTk+ayqawg8m2zpD8PR2nZ3r2t6XaTw5Cra+0FZ27kvifCPj1+Q/Y2AAACwAsANwTxcDL23J4syQfCM5xMW9HoJLGzpBybennbSOF1HuqmSm+8cbCtPaLyOOkeL+X7EMkppwIA38Cwt1TURws2vcAT7rd7j2C67pwc5KKIt5dRtqMqsuX3fJFiKCkbDEyJgs1jQ0DqCexiorBGUVq0q1R1J6vibC6PIEACANDG8IiqoXRSi7TsO9p3OadxXFSnGccrJVpd1bWqqtN8fPuYicqcm5aKXQeLsP4HganD7HqSWtRlSeDNL2dtKle080Nea5r9HFXkMTKKIucGtBc4mwABJJ6ABtQljwRzKSis0ngh6Zv8mfQ6fnj10lnP8AhG5g7NfElObaj2ceOrM123tP22v7nwR07+/5kpUkSggCN5V5HQVo0nXZKBYSN6Ohw9oKPWt41eL1G+zdsV7H3Y8YvVP06Cqx3IWrprnQMrPejBd3t2hLalrUhyxLtZ7dtLnhmyvpLh99DgUdE+WVsTGkvcQ0Ntrv19C8IxcnghpVrQpU3Um8EuY+8j8nW0VOIxre7nSO953V1DYE7oUVSjgZhtTaMr6vnei4JdF+Wd1ewtBAGliuEw1LNCaNr27r7j0g7QVxOnGawkiRbXda2lnpSaZAsZzVMN3U0pb8EmsdgcNY43UKpYr+DLPab1TXC4hj3rh9iBYzkvVUx9bC7R99o0m/1DZxsoU6E4aos9rtS1ul/Tmsej4P6fgYuaTAOThdVPHOk1MvuYN/E+ACn2VLCOd8yp7z3/aVVbwfCOvj+hhKcVUEACABAAgDTxXDIqiIxTNDmHd0dYO49a5nCM1hI97a5q21RVKTwaE/lfkDJS+sidykNwNZAc2+zS2A9o7kqr2rp8VxRftl7fp3fuVFln9n4fsneQmRbaRolls6dw27RGOhvX0lTLe2VNYvUrO2dtSvJdnT4QX373+CYqWIAQAIAEACANZuHxCTlRGwSWI0g0XsdouuckcccOJ7O4quHZuTy9MeBsro8QQAIAEACAPhF9RQCeAMaALAAAbANyD6228WfUHwEACA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8" descr="data:image/jpeg;base64,/9j/4AAQSkZJRgABAQAAAQABAAD/2wCEAAkGBxQTEBUTExQVFRUXFRYXGBgWGBQYHRUZHhkYGhsXFRgYHCggGBonHRsXIjEiJSkrLi4uGB8zODMsNygtLisBCgoKDg0OGxAQGywkICY1LDQtLCwsLCwsLC8uNCwsNCwsLCwsLCwsLCwsLCwvLCwsLCwsLC0sLCwsLCwsLCwsLP/AABEIAO8AowMBEQACEQEDEQH/xAAcAAACAgMBAQAAAAAAAAAAAAAABwYIAgQFAwH/xABCEAABAwIBBwgIBAQGAwAAAAABAAIDBBEFBgcSITFBgRMiUWFxkaGxFCNCUmJyssEygqLRY3OS4SQlMzRTwkPi8P/EABsBAAIDAQEBAAAAAAAAAAAAAAAFBAYHAgMB/8QANxEAAgECAwUFCAEEAgMAAAAAAAECAwQREjEFBiFBURNhcbHBFCIygZGh0eFCIzNy8DTxJERi/9oADAMBAAIRAxEAPwB4oAEARnLLK9lByQLDIZCdQdo6LR7Ww31kau1R69wqWHDEcbK2RO/ztSyqPPDHF9DVw3OPRS2DnOiPQ9urvFwuY3lOWvA9q+7l7S+FKS7n6Mk1FiMUovFIx/yuB8lIjOMtGJ6tvVovCpFrxRtLo8QQAIAxe8AEnUALnqCD6k28EJ5mc6pbO9wDZIi8lrXCxDb6gHDq6Uq9tmpPoX57sW06UVi1LDi118CXYNnKpZbCXSgd8WtvBw+4Ck07yEteAiu92rqjxp++u7g/oS+mqWSN0o3Ne3paQR4KWpJrFCCpSnTllmmn3nsvpwCABAEDztY1yVO2Bhs+U3NtoY2x8TbxUK9qZY5VzLNuzZdrXdaS4R83+iD4HnAq6ewLuWYPZkuTbqdt81Dp3dSHeWS83ftLjillfVfjQZGTmX1NU2a48jIdWi8ixPwu2HwU+ldQnwfBlRv9gXNrjKKzR6r1RLFKEYIAEACABACAy6xn0qtkeDdjeYz5W7+JuUkuKmeo2ajsaz9ltIwer4vxZH14DU+seQbgkEbCNVkHxpNYMsZk3f0ODSJJ5JlySSTqG0nan1L4EZLf4e01MFgsWdJehEBAEWzkYryFA+x50vq28fxeF1GuqmSm+8dbAtPaLyOOkeL+Wn3ESkxpgIA72Q8cr66FkT3s0nguLSRzRrde23VfvXtbqTqJJivbEqULSc6kU8Fwx6vgiwKeGWggAQAgMu8X9JrpHg3a31bPlbfXxNzxSO4qZ6jZqOxrT2W0jB6vi/FkfXiNQQA+M3NM9mHxco5zi67xpEnRafwtF9gsL2606tU1TWJmW3qsJ3s8iSS4cOb5sk6kCYEACAI3l/jPo1C9wNnv9WztO0jsFyo9zUyU2N9iWftV3FPRcX8v2IRJTTwQBnBEXuaxusuIaO0mwQli8Dic1CLk9EWXpIdCNrB7LWt7hZWFLBYGP1J55uXVtnqvpwCAEznaxflasQtPNhbY/O6xPhohKb2pmnl6Gg7s2nZWzqvWfktPUgyhllBADJzNYbeSaoI1NAjb2nWfC3ep9jDi5FQ3rucIQoLnxfy0GsmZSAQBHcvcW9GoZXA2e4cmztdquOwXK8LmpkptjbYtp7TeRi9FxfyEEkhqAIA3MHoTPURQja97W9gJ1ngLldQjmkoke6rqhRnVfJNlkIIgxrWjY0ADsGpP0sFgZHOTnJyerM19OQQAIATedzFeUq2wg82Fuv5nWJ8A1Kb2pjPL0NA3YteztnVesn9l/rIIoZZgQBKs2mGctiEZI5sXrD2j8PjbuUm0hmqLuEm8Fz2FlJLWXD66/YeqcmaAgDSxnEBT08kztjGF1uk7hxNlxUnki5Ei0t3cVo0lzeBXGpndI9z3G7nOLiekk3KQttvFmt06cacFCOi4Hmvh2CAH7kBhno9BE0jnOHKO7Xa/Kw4J3bQyU0jL9t3XtF5OS0XBfIkS9xSCAFHnjxPSqI6cbI26Z+Z2zuA/Uld9PGSiXvdW2y0ZVnrJ4LwX78heKCWsEAT7NBhmnVPmI1RNsPmdq8r96m2MMZuXQq+9F1kt40l/J/ZfscKalBBAAgDCaQNaXHUGgk9gFyvjeCxOoxcpKK1ZW3FK0zTSSu2ve53Zc7OGxIJyzSbNdt6Ko0o01ySRqrk9wQA4M0GE8nTPnI50rrD5G38yT3BNLGnhFy6lB3ou+0rxorSPm/0T9TirggCBZ4MQ0KRkQOuV+v5W6z4lqhX08IJdSz7rW+e5lUf8V93/AKxOpUX8EAdLJrDTUVcMO5zxpfKNbvAFelKGeaiQ9oXKt7adXouHjy+5YxrbCw2BPjJm8Xiz6g+AgCu2Vdfy9bNJuMhA7BqHkkNaWabZq+zaHYWtOn3efE5K8yeCAHlmxwvkaBpI50pMh7DYNHcB3lOLSGWn4mbbw3Xb3jS0jw/P3JapQiBAAgCPZf13JYfM7e5ugO12peFzLLTY12JQ7a9pro8fpxECkhqIIA9KeEve1jRdznBoHSSbBCWLwRxOahFylouJZHC6IQwRxN2MYG9w2qwQjlikZFc1nXqyqS5vE2l0eIIATueKr0qyOPcyId7iT5AJVfSxmkX/AHVpZbWU+r8iBKEWcEAMbM3hulNLORqY0Mb2u1nwA71PsYYycipb1XOWlCiufF/IbKZlGBAHPygrORpJpd7InkdtjbxsuKsssGyVY0e2uadPq0VwSA1wEAbWFUZmnjiG172t7yBddQjmkkeFzWVGjKo+SbLIwRBjWtGxoAHYBZP0sFgZFObnJyerPRfTkEACAF1nmrLQQRe+9zj2NFvNw7lAv5e6kWzdSjmrVKnRJfX/AKFKlhegQBK82WH8riDCdkYMh7RqHifBSbSGaou4R7w3HZWUktZcB6JyZqCABACDzh1OniU/wuDRwASS6eNVmn7Cp5LGn38fqRxeA3BAD2zbYdyOHx9Ml5Dx2eACc2kMtNd5me37jtr2XSPBfL9kpUkSggCK5zajQw2X4i1ve4KNdvCkx3u9Tz38O7F/YRSTGlggCZZqKLlMQDzsjY53E80eZUqzjjUx6Fe3lr9nZOK/k0vUdqcGdAgAQAIATueKq0qyNnuReLiT9glV9LGaRft1aWW2lPq/IgShFoBADRzLUeqom62Rjhdx82pjYR1kUveytxp0vF+i9RnJiU0EACAK349Pp1U7+mV54aRt4JBUeM2zXLKGS3px6JeRoLglGcERc9rRtcQBxNkJYvA4nJRi5PkWXpIAyNrBsa0NHAWVhisFgY/Vm6k3N83ieq+nAIAgGeOe1JGz3pfANJ/ZQb5+4kWjdWnjcyl0XmxPpWX4EAM7MtBrqH9TG/UUwsF8TKbvbU4UoeL8hopkUsEACABACEziVOniU/wkNHAD73SS6eNVmn7Cp5LGn38fqRteA3BADtzT0+jhwd78j3eOj9k3slhSM53lqZr5rokvX1JkpZXwQBhM+zSegE+C+PQ6gsZJFZHOuSTv1qvGxpYLA+IPp2MjoNOvpm/xWHuOl9l60FjUihftWp2dnVl/8v78Cw6emUggAQAsM9Uuqmb/ADT3aA+6XX7+FeJct0o8asv8fUV6XF0BADazLj1E5/iN+lM7D4WUXex/1qfg/MYqnlTBAAgAQBW7HZ9Oqmf70sh/UbJBUeM2zXbOHZ29OPRLyNFcEkEAPrN0P8tg7D9RTq1/tIzDbr/8+p/vIkqkCgEAaeMvtTTHoikP6SuKnwskWixrwXevMrYkBrwIAkOb8/5nT/Ofpcve2/uxFW2/+BV8PVD+Tsy4EACAFPnpd66nH8N5/UP2Sy/+JF43TX9Ko+9eQuFALcCAGtmWk9VUN+Nh8CPsmVg+DRSN7Y/1KUu5jJTAqAIAEACAKxSm7iTtuVXWbJFYJYGKDoEAPLNdPpYbGPdc9p/qv5EJxZvGkjNt46eS/l3pP7EtUoRAgDnZRf7Oo/kyfSV51fgfgS7D/lU/8o+ZXFITWwQBv4BV8lVQSbmysJ7NIX8LrunLLNMi3tLtbepT6p+RZAFPzIwQAIAUmej/AHEH8p31JXf/ABIvW6f9mp4ryF2oJbAQAwczdVaplj9+MEflP91OsZe+0VXeuljbwn0fmN5NChggAQAIArbjVKYqmaM6tGR44Bxt4Kv1I5ZNGu2lVVaEJrmkaS5JIIAZ+ZnEv9anPVI36Xf9UxsJ6xKZvZbf2668H5r1GgmJTAQBqYtFpU8rR7Ubx3tIXM1jFo97aWWtCXRrzK1qvmvggAQBYPIvFBU0UUm8N0HfM3Uf34p5QnnppmVbWtXbXc4ctV4M7i9hcCAFZnqh51M/daRvi0j7pbfrjFl13Sn7tWHg/MWaXlxBAHcyIxHkK+B5/CXhjux3N8Lg8F7W88lRMWbXt+3s6kFrhivFcSwaeGWAgAQAIASedbDeSrjIBzZWh3Eaj9u9KLyGWpj1NF3aue1s8nOLw+WqIYohYQQB0cnsWdS1MczfZOse832h3LulUcJKSId9aRuqEqUuenc+TLE007ZGNew3a4Ag9IKfJprFGUVKcqcnCSwaPVfTgEAV2yqw30esmitYB5LflOseB8EhrQyTaNY2bc+0WsKnPDj4o5K8ycCAGDmixvk53UzjzZec35wNnEeSnWVXCWR8yq70WXaUlcR1jwfh+n5jeTQoYIAhmdbDjLQ6Y2xOD+Gw+fgol5DNTx6Fh3auVSvMj/ksPnqJNKDRQQAAoPhYPIvGRVUccl+cBoPHQ4AXv2ix4p5QqdpBMyza1m7S6lDlqvB/7gdxewtBAAgCI5y8C9Joy5ovJDd7ekj2m9wB4BRbulnhitUPd3772a5yyfuy4Px5P/eojknNJBAAgBqZpco7tNHIdbedETvHtM4bR2noTKyrfwfyKTvNs7Bq6gteEvRjLTAp4IAWOeHBCeTq2jZ6uT/q7zHcl19T0mi5brXqWa2l4r1XqK5Li6AgDOnmcx7XtNnNIcD0EG4KE8HijicIzi4y0fBlhMlccbWUzZW20vwvHuvG0ffintGqqkMTK9pWMrO4dN6cn1R2F6kA8aymbJG+N4u17S0jqIsV8klJYM9KVSVKanHVPFfIrpjmGOpqiSF21jiAekbjxFkhqQcJOLNYs7mNzQjVjzNFcEoEAS7NzlL6JUaDz6mUgO+F25/ZuKlWtbs5YPRiHb2zfa6GaHxx0710/A8AbpwZvofUACABACMziZN+iVOkweplu5vQ072ft1diTXVHs5YrRmlbC2l7XQyzfvx17+jImow8BAHrSVLopGyMJa5pDgRuIX2MnF4o86tKNWDhNYp6lgMk8fZWU7ZW2Dhqkb7rv2O0J3RqqpHEy3aez52Vd03pyfVHaXsLzXxCjZNE+J4u17S08ejrXMoqSwZ60K06NSNSGq4lecfwh9LUPhftadR95u5w7QkVSm6cnFmrWV3C7oxqw5/Z9DnLglggCTZBZTGiqOdriks2QdHQ8dnkpFtW7OXHRibbWzFe0fd+OOn4+Y945A4BzSCCLgjeOkJ0niZnKLi8HqZIPhAM6uTfLRCqjHPiFnge0zbftbr4EqDeUcyzrVFo3b2l2NT2eb92Wnc/2J9Ky/AgAQA2c1uVfKN9Emdz2j1RPtN9zrI8uxM7OviskvkUXePZPZy9ppLg/iXR9fB+YxlPKmCABAHNyhwdlXTvhfvGo72u3OC86tNVI5WS7G8naVlVhy1XVdCvmKYe+nmdFILOabHr6COkFI5wcHlZqlvcQuKaq03imaq5PcEAd3I3KJ1FUB41xus2RvS3pHWNoXtQrOlLHkLNq7Oje0HD+S+F9/4Y/aadsjGvYQ5rgCCN4KdpprFGX1KcqcnCSwa1PVfTgiOcPJb0uHTjHrowS34xtLD9v7qLdUO0jitUPdhbV9jq5J/BLXufX8iPc0g2OojaDuSc0hNNYo+IPoIAZ+avKrZRyn+ST4x/smNnX/hL5FM3k2V/7VJf5L1/I0ExKYfHC4sdiATw4iOzh5L+iT6cY9RISW/A7ez7jq7EmuqHZyxWjNJ2FtT2yjlm/fjr3rr+SJKMPQQBnDK5jg5pIc0ggjaCNYIQm08UczhGcXGSxTHtkHlN6bT3dYSss14G/oeOo+d06tq3ax46mZ7a2Z7FWwj8L0/HyJMpAnBAAgCD5zMlvSYeXjHrogbge2zaR2jaOKh3dDPHMtUWPd7ans1Xsaj9yX2f75iYSk0MEACAGfmkyj20ch6XRE/qZ9xxTGyrfwfyKZvPs5cLqC7pej9GNBMSmAgBZ5zcjdLSq4G6wLysA2/GOvpS+7t8ffj8y4bvbZy4WtZ8P4v0/ArEtLsCAMopC1wc02IIII3EawQhPDicyipJxejH/kXjwrKVsntt5sg6HDf2HanlCr2kMTLtrWDs7hw/i+K8P0d5ewsNDHMKZVQPhk2OGo72nc4dYK4qQU4uLJNndTta0asNV9+4r5jGGPpp3wyCzmm3aNxHUQkU4OEnFmqWtzC5pRqw0f8AuBpLkkggCS5vMY9Hro7nmSERu/MbA8DbxUi1qZKi7xPtyz9ptJYax4r5fofSdGYggAQAIASWczJv0ao5Vg9VKSRbY1+9vV0jj0JPd0cksVozRt39pe1UOzm/ej911/JDVFLACAPehq3RSslYbOY4OB6x9l9jJxeKPKtSjWpunPR8Cx2FVzZ4Y5W7HtDu/cn8JKUVJGS3NCVCrKlLVPA2l0eB8IQAjc4+TwpKrSYLRS3c3oafab5Hik11R7OfDRmk7B2i7u3wm/ejwff0ZE1GHoIAm2ajFuSrOSJ5sw0fzC5b9xxUuzqZZ4dSuby2na2vaLWHk9R0puZ4CAIFnWydEsHpLB6yIc74o+vs296hXlHNHOtUWfdvaLo1vZ5/DLTuf7E6lRfwQB9a6xuNoQfGsVgyxeTuIiakhlO10bSe3YfEFPqU80EzJr+37C5nT6NnTXoQwQAIA5mUeENqqaSF3tDmn3XDYe9edWmqkXFkywu5WleNWPLXvXMrtNEWuLXCzmkgjoINiEhaweDNYjJSipR0Zgg6BADpzSVenQaJ/wDHK5vAgO+5TayljTw6Gd7z0sl5mX8kn6ehNlMK6CAInnNwwTUD3e1F6wcPxeF1Fu4Zqb7h5u9cujexXKXD8fcRiTmlAgDZw2pMU0cg2se13cQV1B5ZJnjcU1VpSg+aa+pZSN9wCNhAKsCMgksHgzJB8MZGBwIIuCCCOkHcjU+xbi8UV4yrwn0Wrlh3B12/KdY8PJIa1PJNxNW2bd+1W0KvN6+KOSvMnggCeZM5TGGljjv+HS8XuP3U2lWywSKxtDZirXEp9cPJDjTUoAIAEACAEPnIoxFiMttj9F/eNfjdJbqOWqzTdgVnVsYY8sV9CMKOOQQA2cy7vUTj+I36f7JnYfCyi72L+tTfc/MYynlTBAHhW04kifGdj2OaewghfJLFNHpRqOnUjNcmn9CtMjC0kHaCQeCrz4GwRkpJNGKDoEAWPyfm06SB3TEzyCf0njBMyO+hkuake9nQXZFBACjzzUgFTDIPbjLT+V3/ALJXfx95Mve6lVuhOn0eP1/6F4oJawQBuU/4R/8Ab10iPP4iyasBkIIAEACAEznfb/jm9cTfNyU339w0HdZ/+G/8n6EGUMsoIAbWZcf4ec/xW/Smdh8LKLvY/wCtTXc/MYqnlTBAAgCtmMi1TNb/AJZPqKr8/iZr1r/Yh4LyNNckgEAWIyQ/2FPf/iZ5J7Q/txMo2p/zKvizrr1IAIAV2ep+umG/1p+hLr/+PzLpukuFV/4+osUuLkCAJbgWB8pTsfbbpeDiPspNOlmimIry+7KtKHTDyQ8k5M2BAAgAQAl87sl68DoiZ5uKUXr/AKhoe68cLJvq36EIUQsYIAcmZ6K1C93vTOPc1gTWxX9N+Jn+9M8buK6RXmydqaVkEAYyvDWknYAT3IfA+xTk0kVmqZdN7n+84u7zdV5vF4mxU4ZIKPRHmvh2CALIYDFoUsLeiJn0hP6awgkZFezz3E5d78zfXZGBACXzuV2nXBg2RRtb+YkuPmO5KL2WNTDoaHuxQ7Ozc3/Jt/JcCEKIWMEAPLIXDAMOp772F39TnO+6cW8P6SM12zct31TDrh9EkS1ShGCABAAgBEZy6jTxKX4dFvc0fukt28arNM3fp5LCHfi/uRdRx0CAHrmyp9DDYviLnd7jbwsnNosKSM03hqZ7+fdgvsSpSRICAOFlxX8jQTuvYlhY3tdzfuvG4nlptjPY9v295Tjyxxfy4lfUjNTBAHvQQacsbB7T2t7yAvsVi0jyrTyU5T6Jv6Flo2WAA2AAKwox+TxbbMkHw8K2qbFG+R5s1jS4nqAuvkpKKxZ6UaUqtSNOOraX1K44rXOnnkmdte4u7OgcBqSCcnKTkzW7ahGhSjSjolgaq5Pc+saSQBtJsg+NpLFlk8JpuTgjj91jW9wCsEFlikZDc1O1rSn1bNtdHgCABAHxzgASdQGsoPqTbwRW3GazlqiWX35HOHYTq8LKv1JZpNmu2lHsaEKfRJGmuSQCALGZM0vJUcEfuxM8rp9SjlgkZLtCr2t1Un1bOmvQhggBXZ5MV1xUzT0yP8mg/qPcl19U0gXTdS14TuH4L19BYpcXIEASTN3RcriMItcMJkP5RceNl72sc1VCjbtfsrGb68Pr+sR9p2ZgCAF5ncx3k4W0rDzpOc/qYDqHEjwKg3tXCORcy17sWPaVXcSXCPBeP6Qo0rL2CAO3kXh5nr4GW1B4e75W84+VuK9aEM1RIW7WuFQs6k+7BeL4FhE9MrBAAgAQBF84uMej0L7Gz5PVt4/iPAXUa6qZKb7xzsKz9pu446R4v5afcRCTGmggDdwWjM1TFEBfTka3gSL+F11TjmkkRrusqNCdR8k2WRAsrAZE3ifUAYTShrS5xs1oJJO4DWSvjeCxOoxcpKMdWV2ykxU1NVJMdjnc0dDRqaO5Iqs883I1ewtVa28aS5a+PM5i8yaCAGdmaww3mqCNWqNp6Ttdb9KYWENZFN3ruVhCgvF+S9RopkUs8qqobGxz3mzWtLnE7gBclfG0lizunTlUmoRWLfBFd8o8WdVVMkzvaPNHQ0agO5IqtRzm5Gr2FpG1oRpLlr48zmrzJgIAaGZvCf8AVqXD+GzwLiPAJjY09ZlL3qu/gt14v0GemJTQQAIACUAIjOFlD6XVHQN4o7sZ1+87iR3AJLdVe0nw0Rpmw9n+x2/vfFLi/RfIi6jjoEATfNLhvKVplI1QsJ/M7UPDSUyyhjUx6Fb3mueztFTWsn9lx/A6E2M9BAECzr5QclAKZh58o53wx/3OrgVCvKuWOVcyz7tbP7at28tI6d7/AEJ1Ki/ggDdwXDH1M7IWDW9wF/dG9x6gF3Tg5yUURru5hbUZVZ6L79xYbCMNZTwshjFmsFu07yeslPIQUI5UZVdXM7mrKrPVm4uyOL7O5jnJwNpmnnS639TAfufIqDe1cI5FzLTuxY9pVdxJcI6eP6QoUrL6CANjDqJ00zImC7nuDRx39g28F9jFyaSPGvWjRpyqT0SxLFYNhzaeBkLNjGgdp3k9pun1OChFRRk93cyua0qs9Wbq7I4IAEAQPOhlRyEXo0R9bIOcQfwM/c+V1CvK+VZVqyzbu7L7ep29Re7HTvf6E4lRoAIAEAPLNpgvo9EHOFnynlHX3C3NHdr4lOLSnkp+Jm28F77TdtR0jwXqS1ShEeNbVNijfI82axpcT1AXXyUlFYs9KVKVWapw1fBFd8oMWfVVD5n7XHUPdbub3JDVqOcnJmr2VpC1oRpR5fd9TnLglggBv5qMneShNTILPl1MB9lnTxPgAmllRyxzvmULeXaPa1VbwfCOve/0MBTirHxxsLnYg+pY8EV6yvxf0qsklvzb6LPlGofvxSKvUzzbNV2Xaey2safPV+LOMvIYAgBo5ocA1Oq3jpZHfo9pw8uBTGxpfzfyKXvRf8VawffL0Xr9BnJiU0EACAOVlLjbKSndM/dqa333bmhedWqqcczJuz7Kd5XVKHzfRdSv2I1z55XSyHSe83J+w6AkcpOTxZqdChChTVOmsEjWXJ7AgCQZD4F6XWMYR6tvPk+UbuJ1L3t6XaTw5CrbF97HbOa+J8F49fkP4CydmXan1AC7zvY3oQspmnXJzn9TBsHE/SVAvquEVBcy17r2WerK4lpHgvF/heYpEsL2CAJBkTk+ayqawg8m2zpD8PR2nZ3r2t6XaTw5Cra+0FZ27kvifCPj1+Q/Y2AAACwAsANwTxcDL23J4syQfCM5xMW9HoJLGzpBybennbSOF1HuqmSm+8cbCtPaLyOOkeL+X7EMkppwIA38Cwt1TURws2vcAT7rd7j2C67pwc5KKIt5dRtqMqsuX3fJFiKCkbDEyJgs1jQ0DqCexiorBGUVq0q1R1J6vibC6PIEACANDG8IiqoXRSi7TsO9p3OadxXFSnGccrJVpd1bWqqtN8fPuYicqcm5aKXQeLsP4HganD7HqSWtRlSeDNL2dtKle080Nea5r9HFXkMTKKIucGtBc4mwABJJ6ABtQljwRzKSis0ngh6Zv8mfQ6fnj10lnP8AhG5g7NfElObaj2ceOrM123tP22v7nwR07+/5kpUkSggCN5V5HQVo0nXZKBYSN6Ohw9oKPWt41eL1G+zdsV7H3Y8YvVP06Cqx3IWrprnQMrPejBd3t2hLalrUhyxLtZ7dtLnhmyvpLh99DgUdE+WVsTGkvcQ0Ntrv19C8IxcnghpVrQpU3Um8EuY+8j8nW0VOIxre7nSO953V1DYE7oUVSjgZhtTaMr6vnei4JdF+Wd1ewtBAGliuEw1LNCaNr27r7j0g7QVxOnGawkiRbXda2lnpSaZAsZzVMN3U0pb8EmsdgcNY43UKpYr+DLPab1TXC4hj3rh9iBYzkvVUx9bC7R99o0m/1DZxsoU6E4aos9rtS1ul/Tmsej4P6fgYuaTAOThdVPHOk1MvuYN/E+ACn2VLCOd8yp7z3/aVVbwfCOvj+hhKcVUEACABAAgDTxXDIqiIxTNDmHd0dYO49a5nCM1hI97a5q21RVKTwaE/lfkDJS+sidykNwNZAc2+zS2A9o7kqr2rp8VxRftl7fp3fuVFln9n4fsneQmRbaRolls6dw27RGOhvX0lTLe2VNYvUrO2dtSvJdnT4QX373+CYqWIAQAIAEACANZuHxCTlRGwSWI0g0XsdouuckcccOJ7O4quHZuTy9MeBsro8QQAIAEACAPhF9RQCeAMaALAAAbANyD6228WfUHwEACA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data:image/jpeg;base64,/9j/4AAQSkZJRgABAQAAAQABAAD/2wCEAAkGBxQTEBUTExQVFRUXFRYXGBgWGBQYHRUZHhkYGhsXFRgYHCggGBonHRsXIjEiJSkrLi4uGB8zODMsNygtLisBCgoKDg0OGxAQGywkICY1LDQtLCwsLCwsLC8uNCwsNCwsLCwsLCwsLCwsLCwvLCwsLCwsLC0sLCwsLCwsLCwsLP/AABEIAO8AowMBEQACEQEDEQH/xAAcAAACAgMBAQAAAAAAAAAAAAAABwYIAgQFAwH/xABCEAABAwIBBwgIBAQGAwAAAAABAAIDBBEFBgcSITFBgRMiUWFxkaGxFCNCUmJyssEygqLRY3OS4SQlMzRTwkPi8P/EABsBAAIDAQEBAAAAAAAAAAAAAAAFBAYHAgMB/8QANxEAAgECAwUFCAEEAgMAAAAAAAECAwQREjEFBiFBURNhcbHBFCIygZGh0eFCIzNy8DTxJERi/9oADAMBAAIRAxEAPwB4oAEARnLLK9lByQLDIZCdQdo6LR7Ww31kau1R69wqWHDEcbK2RO/ztSyqPPDHF9DVw3OPRS2DnOiPQ9urvFwuY3lOWvA9q+7l7S+FKS7n6Mk1FiMUovFIx/yuB8lIjOMtGJ6tvVovCpFrxRtLo8QQAIAxe8AEnUALnqCD6k28EJ5mc6pbO9wDZIi8lrXCxDb6gHDq6Uq9tmpPoX57sW06UVi1LDi118CXYNnKpZbCXSgd8WtvBw+4Ck07yEteAiu92rqjxp++u7g/oS+mqWSN0o3Ne3paQR4KWpJrFCCpSnTllmmn3nsvpwCABAEDztY1yVO2Bhs+U3NtoY2x8TbxUK9qZY5VzLNuzZdrXdaS4R83+iD4HnAq6ewLuWYPZkuTbqdt81Dp3dSHeWS83ftLjillfVfjQZGTmX1NU2a48jIdWi8ixPwu2HwU+ldQnwfBlRv9gXNrjKKzR6r1RLFKEYIAEACABACAy6xn0qtkeDdjeYz5W7+JuUkuKmeo2ajsaz9ltIwer4vxZH14DU+seQbgkEbCNVkHxpNYMsZk3f0ODSJJ5JlySSTqG0nan1L4EZLf4e01MFgsWdJehEBAEWzkYryFA+x50vq28fxeF1GuqmSm+8dbAtPaLyOOkeL+Wn3ESkxpgIA72Q8cr66FkT3s0nguLSRzRrde23VfvXtbqTqJJivbEqULSc6kU8Fwx6vgiwKeGWggAQAgMu8X9JrpHg3a31bPlbfXxNzxSO4qZ6jZqOxrT2W0jB6vi/FkfXiNQQA+M3NM9mHxco5zi67xpEnRafwtF9gsL2606tU1TWJmW3qsJ3s8iSS4cOb5sk6kCYEACAI3l/jPo1C9wNnv9WztO0jsFyo9zUyU2N9iWftV3FPRcX8v2IRJTTwQBnBEXuaxusuIaO0mwQli8Dic1CLk9EWXpIdCNrB7LWt7hZWFLBYGP1J55uXVtnqvpwCAEznaxflasQtPNhbY/O6xPhohKb2pmnl6Gg7s2nZWzqvWfktPUgyhllBADJzNYbeSaoI1NAjb2nWfC3ep9jDi5FQ3rucIQoLnxfy0GsmZSAQBHcvcW9GoZXA2e4cmztdquOwXK8LmpkptjbYtp7TeRi9FxfyEEkhqAIA3MHoTPURQja97W9gJ1ngLldQjmkoke6rqhRnVfJNlkIIgxrWjY0ADsGpP0sFgZHOTnJyerM19OQQAIATedzFeUq2wg82Fuv5nWJ8A1Kb2pjPL0NA3YteztnVesn9l/rIIoZZgQBKs2mGctiEZI5sXrD2j8PjbuUm0hmqLuEm8Fz2FlJLWXD66/YeqcmaAgDSxnEBT08kztjGF1uk7hxNlxUnki5Ei0t3cVo0lzeBXGpndI9z3G7nOLiekk3KQttvFmt06cacFCOi4Hmvh2CAH7kBhno9BE0jnOHKO7Xa/Kw4J3bQyU0jL9t3XtF5OS0XBfIkS9xSCAFHnjxPSqI6cbI26Z+Z2zuA/Uld9PGSiXvdW2y0ZVnrJ4LwX78heKCWsEAT7NBhmnVPmI1RNsPmdq8r96m2MMZuXQq+9F1kt40l/J/ZfscKalBBAAgDCaQNaXHUGgk9gFyvjeCxOoxcpKK1ZW3FK0zTSSu2ve53Zc7OGxIJyzSbNdt6Ko0o01ySRqrk9wQA4M0GE8nTPnI50rrD5G38yT3BNLGnhFy6lB3ou+0rxorSPm/0T9TirggCBZ4MQ0KRkQOuV+v5W6z4lqhX08IJdSz7rW+e5lUf8V93/AKxOpUX8EAdLJrDTUVcMO5zxpfKNbvAFelKGeaiQ9oXKt7adXouHjy+5YxrbCw2BPjJm8Xiz6g+AgCu2Vdfy9bNJuMhA7BqHkkNaWabZq+zaHYWtOn3efE5K8yeCAHlmxwvkaBpI50pMh7DYNHcB3lOLSGWn4mbbw3Xb3jS0jw/P3JapQiBAAgCPZf13JYfM7e5ugO12peFzLLTY12JQ7a9pro8fpxECkhqIIA9KeEve1jRdznBoHSSbBCWLwRxOahFylouJZHC6IQwRxN2MYG9w2qwQjlikZFc1nXqyqS5vE2l0eIIATueKr0qyOPcyId7iT5AJVfSxmkX/AHVpZbWU+r8iBKEWcEAMbM3hulNLORqY0Mb2u1nwA71PsYYycipb1XOWlCiufF/IbKZlGBAHPygrORpJpd7InkdtjbxsuKsssGyVY0e2uadPq0VwSA1wEAbWFUZmnjiG172t7yBddQjmkkeFzWVGjKo+SbLIwRBjWtGxoAHYBZP0sFgZFObnJyerPRfTkEACAF1nmrLQQRe+9zj2NFvNw7lAv5e6kWzdSjmrVKnRJfX/AKFKlhegQBK82WH8riDCdkYMh7RqHifBSbSGaou4R7w3HZWUktZcB6JyZqCABACDzh1OniU/wuDRwASS6eNVmn7Cp5LGn38fqRxeA3BAD2zbYdyOHx9Ml5Dx2eACc2kMtNd5me37jtr2XSPBfL9kpUkSggCK5zajQw2X4i1ve4KNdvCkx3u9Tz38O7F/YRSTGlggCZZqKLlMQDzsjY53E80eZUqzjjUx6Fe3lr9nZOK/k0vUdqcGdAgAQAIATueKq0qyNnuReLiT9glV9LGaRft1aWW2lPq/IgShFoBADRzLUeqom62Rjhdx82pjYR1kUveytxp0vF+i9RnJiU0EACAK349Pp1U7+mV54aRt4JBUeM2zXLKGS3px6JeRoLglGcERc9rRtcQBxNkJYvA4nJRi5PkWXpIAyNrBsa0NHAWVhisFgY/Vm6k3N83ieq+nAIAgGeOe1JGz3pfANJ/ZQb5+4kWjdWnjcyl0XmxPpWX4EAM7MtBrqH9TG/UUwsF8TKbvbU4UoeL8hopkUsEACABACEziVOniU/wkNHAD73SS6eNVmn7Cp5LGn38fqRteA3BADtzT0+jhwd78j3eOj9k3slhSM53lqZr5rokvX1JkpZXwQBhM+zSegE+C+PQ6gsZJFZHOuSTv1qvGxpYLA+IPp2MjoNOvpm/xWHuOl9l60FjUihftWp2dnVl/8v78Cw6emUggAQAsM9Uuqmb/ADT3aA+6XX7+FeJct0o8asv8fUV6XF0BADazLj1E5/iN+lM7D4WUXex/1qfg/MYqnlTBAAgAQBW7HZ9Oqmf70sh/UbJBUeM2zXbOHZ29OPRLyNFcEkEAPrN0P8tg7D9RTq1/tIzDbr/8+p/vIkqkCgEAaeMvtTTHoikP6SuKnwskWixrwXevMrYkBrwIAkOb8/5nT/Ofpcve2/uxFW2/+BV8PVD+Tsy4EACAFPnpd66nH8N5/UP2Sy/+JF43TX9Ko+9eQuFALcCAGtmWk9VUN+Nh8CPsmVg+DRSN7Y/1KUu5jJTAqAIAEACAKxSm7iTtuVXWbJFYJYGKDoEAPLNdPpYbGPdc9p/qv5EJxZvGkjNt46eS/l3pP7EtUoRAgDnZRf7Oo/kyfSV51fgfgS7D/lU/8o+ZXFITWwQBv4BV8lVQSbmysJ7NIX8LrunLLNMi3tLtbepT6p+RZAFPzIwQAIAUmej/AHEH8p31JXf/ABIvW6f9mp4ryF2oJbAQAwczdVaplj9+MEflP91OsZe+0VXeuljbwn0fmN5NChggAQAIArbjVKYqmaM6tGR44Bxt4Kv1I5ZNGu2lVVaEJrmkaS5JIIAZ+ZnEv9anPVI36Xf9UxsJ6xKZvZbf2668H5r1GgmJTAQBqYtFpU8rR7Ubx3tIXM1jFo97aWWtCXRrzK1qvmvggAQBYPIvFBU0UUm8N0HfM3Uf34p5QnnppmVbWtXbXc4ctV4M7i9hcCAFZnqh51M/daRvi0j7pbfrjFl13Sn7tWHg/MWaXlxBAHcyIxHkK+B5/CXhjux3N8Lg8F7W88lRMWbXt+3s6kFrhivFcSwaeGWAgAQAIASedbDeSrjIBzZWh3Eaj9u9KLyGWpj1NF3aue1s8nOLw+WqIYohYQQB0cnsWdS1MczfZOse832h3LulUcJKSId9aRuqEqUuenc+TLE007ZGNew3a4Ag9IKfJprFGUVKcqcnCSwaPVfTgEAV2yqw30esmitYB5LflOseB8EhrQyTaNY2bc+0WsKnPDj4o5K8ycCAGDmixvk53UzjzZec35wNnEeSnWVXCWR8yq70WXaUlcR1jwfh+n5jeTQoYIAhmdbDjLQ6Y2xOD+Gw+fgol5DNTx6Fh3auVSvMj/ksPnqJNKDRQQAAoPhYPIvGRVUccl+cBoPHQ4AXv2ix4p5QqdpBMyza1m7S6lDlqvB/7gdxewtBAAgCI5y8C9Joy5ovJDd7ekj2m9wB4BRbulnhitUPd3772a5yyfuy4Px5P/eojknNJBAAgBqZpco7tNHIdbedETvHtM4bR2noTKyrfwfyKTvNs7Bq6gteEvRjLTAp4IAWOeHBCeTq2jZ6uT/q7zHcl19T0mi5brXqWa2l4r1XqK5Li6AgDOnmcx7XtNnNIcD0EG4KE8HijicIzi4y0fBlhMlccbWUzZW20vwvHuvG0ffintGqqkMTK9pWMrO4dN6cn1R2F6kA8aymbJG+N4u17S0jqIsV8klJYM9KVSVKanHVPFfIrpjmGOpqiSF21jiAekbjxFkhqQcJOLNYs7mNzQjVjzNFcEoEAS7NzlL6JUaDz6mUgO+F25/ZuKlWtbs5YPRiHb2zfa6GaHxx0710/A8AbpwZvofUACABACMziZN+iVOkweplu5vQ072ft1diTXVHs5YrRmlbC2l7XQyzfvx17+jImow8BAHrSVLopGyMJa5pDgRuIX2MnF4o86tKNWDhNYp6lgMk8fZWU7ZW2Dhqkb7rv2O0J3RqqpHEy3aez52Vd03pyfVHaXsLzXxCjZNE+J4u17S08ejrXMoqSwZ60K06NSNSGq4lecfwh9LUPhftadR95u5w7QkVSm6cnFmrWV3C7oxqw5/Z9DnLglggCTZBZTGiqOdriks2QdHQ8dnkpFtW7OXHRibbWzFe0fd+OOn4+Y945A4BzSCCLgjeOkJ0niZnKLi8HqZIPhAM6uTfLRCqjHPiFnge0zbftbr4EqDeUcyzrVFo3b2l2NT2eb92Wnc/2J9Ky/AgAQA2c1uVfKN9Emdz2j1RPtN9zrI8uxM7OviskvkUXePZPZy9ppLg/iXR9fB+YxlPKmCABAHNyhwdlXTvhfvGo72u3OC86tNVI5WS7G8naVlVhy1XVdCvmKYe+nmdFILOabHr6COkFI5wcHlZqlvcQuKaq03imaq5PcEAd3I3KJ1FUB41xus2RvS3pHWNoXtQrOlLHkLNq7Oje0HD+S+F9/4Y/aadsjGvYQ5rgCCN4KdpprFGX1KcqcnCSwa1PVfTgiOcPJb0uHTjHrowS34xtLD9v7qLdUO0jitUPdhbV9jq5J/BLXufX8iPc0g2OojaDuSc0hNNYo+IPoIAZ+avKrZRyn+ST4x/smNnX/hL5FM3k2V/7VJf5L1/I0ExKYfHC4sdiATw4iOzh5L+iT6cY9RISW/A7ez7jq7EmuqHZyxWjNJ2FtT2yjlm/fjr3rr+SJKMPQQBnDK5jg5pIc0ggjaCNYIQm08UczhGcXGSxTHtkHlN6bT3dYSss14G/oeOo+d06tq3ax46mZ7a2Z7FWwj8L0/HyJMpAnBAAgCD5zMlvSYeXjHrogbge2zaR2jaOKh3dDPHMtUWPd7ans1Xsaj9yX2f75iYSk0MEACAGfmkyj20ch6XRE/qZ9xxTGyrfwfyKZvPs5cLqC7pej9GNBMSmAgBZ5zcjdLSq4G6wLysA2/GOvpS+7t8ffj8y4bvbZy4WtZ8P4v0/ArEtLsCAMopC1wc02IIII3EawQhPDicyipJxejH/kXjwrKVsntt5sg6HDf2HanlCr2kMTLtrWDs7hw/i+K8P0d5ewsNDHMKZVQPhk2OGo72nc4dYK4qQU4uLJNndTta0asNV9+4r5jGGPpp3wyCzmm3aNxHUQkU4OEnFmqWtzC5pRqw0f8AuBpLkkggCS5vMY9Hro7nmSERu/MbA8DbxUi1qZKi7xPtyz9ptJYax4r5fofSdGYggAQAIASWczJv0ao5Vg9VKSRbY1+9vV0jj0JPd0cksVozRt39pe1UOzm/ej911/JDVFLACAPehq3RSslYbOY4OB6x9l9jJxeKPKtSjWpunPR8Cx2FVzZ4Y5W7HtDu/cn8JKUVJGS3NCVCrKlLVPA2l0eB8IQAjc4+TwpKrSYLRS3c3oafab5Hik11R7OfDRmk7B2i7u3wm/ejwff0ZE1GHoIAm2ajFuSrOSJ5sw0fzC5b9xxUuzqZZ4dSuby2na2vaLWHk9R0puZ4CAIFnWydEsHpLB6yIc74o+vs296hXlHNHOtUWfdvaLo1vZ5/DLTuf7E6lRfwQB9a6xuNoQfGsVgyxeTuIiakhlO10bSe3YfEFPqU80EzJr+37C5nT6NnTXoQwQAIA5mUeENqqaSF3tDmn3XDYe9edWmqkXFkywu5WleNWPLXvXMrtNEWuLXCzmkgjoINiEhaweDNYjJSipR0Zgg6BADpzSVenQaJ/wDHK5vAgO+5TayljTw6Gd7z0sl5mX8kn6ehNlMK6CAInnNwwTUD3e1F6wcPxeF1Fu4Zqb7h5u9cujexXKXD8fcRiTmlAgDZw2pMU0cg2se13cQV1B5ZJnjcU1VpSg+aa+pZSN9wCNhAKsCMgksHgzJB8MZGBwIIuCCCOkHcjU+xbi8UV4yrwn0Wrlh3B12/KdY8PJIa1PJNxNW2bd+1W0KvN6+KOSvMnggCeZM5TGGljjv+HS8XuP3U2lWywSKxtDZirXEp9cPJDjTUoAIAEACAEPnIoxFiMttj9F/eNfjdJbqOWqzTdgVnVsYY8sV9CMKOOQQA2cy7vUTj+I36f7JnYfCyi72L+tTfc/MYynlTBAHhW04kifGdj2OaewghfJLFNHpRqOnUjNcmn9CtMjC0kHaCQeCrz4GwRkpJNGKDoEAWPyfm06SB3TEzyCf0njBMyO+hkuake9nQXZFBACjzzUgFTDIPbjLT+V3/ALJXfx95Mve6lVuhOn0eP1/6F4oJawQBuU/4R/8Ab10iPP4iyasBkIIAEACAEznfb/jm9cTfNyU339w0HdZ/+G/8n6EGUMsoIAbWZcf4ec/xW/Smdh8LKLvY/wCtTXc/MYqnlTBAAgCtmMi1TNb/AJZPqKr8/iZr1r/Yh4LyNNckgEAWIyQ/2FPf/iZ5J7Q/txMo2p/zKvizrr1IAIAV2ep+umG/1p+hLr/+PzLpukuFV/4+osUuLkCAJbgWB8pTsfbbpeDiPspNOlmimIry+7KtKHTDyQ8k5M2BAAgAQAl87sl68DoiZ5uKUXr/AKhoe68cLJvq36EIUQsYIAcmZ6K1C93vTOPc1gTWxX9N+Jn+9M8buK6RXmydqaVkEAYyvDWknYAT3IfA+xTk0kVmqZdN7n+84u7zdV5vF4mxU4ZIKPRHmvh2CALIYDFoUsLeiJn0hP6awgkZFezz3E5d78zfXZGBACXzuV2nXBg2RRtb+YkuPmO5KL2WNTDoaHuxQ7Ozc3/Jt/JcCEKIWMEAPLIXDAMOp772F39TnO+6cW8P6SM12zct31TDrh9EkS1ShGCABAAgBEZy6jTxKX4dFvc0fukt28arNM3fp5LCHfi/uRdRx0CAHrmyp9DDYviLnd7jbwsnNosKSM03hqZ7+fdgvsSpSRICAOFlxX8jQTuvYlhY3tdzfuvG4nlptjPY9v295Tjyxxfy4lfUjNTBAHvQQacsbB7T2t7yAvsVi0jyrTyU5T6Jv6Flo2WAA2AAKwox+TxbbMkHw8K2qbFG+R5s1jS4nqAuvkpKKxZ6UaUqtSNOOraX1K44rXOnnkmdte4u7OgcBqSCcnKTkzW7ahGhSjSjolgaq5Pc+saSQBtJsg+NpLFlk8JpuTgjj91jW9wCsEFlikZDc1O1rSn1bNtdHgCABAHxzgASdQGsoPqTbwRW3GazlqiWX35HOHYTq8LKv1JZpNmu2lHsaEKfRJGmuSQCALGZM0vJUcEfuxM8rp9SjlgkZLtCr2t1Un1bOmvQhggBXZ5MV1xUzT0yP8mg/qPcl19U0gXTdS14TuH4L19BYpcXIEASTN3RcriMItcMJkP5RceNl72sc1VCjbtfsrGb68Pr+sR9p2ZgCAF5ncx3k4W0rDzpOc/qYDqHEjwKg3tXCORcy17sWPaVXcSXCPBeP6Qo0rL2CAO3kXh5nr4GW1B4e75W84+VuK9aEM1RIW7WuFQs6k+7BeL4FhE9MrBAAgAQBF84uMej0L7Gz5PVt4/iPAXUa6qZKb7xzsKz9pu446R4v5afcRCTGmggDdwWjM1TFEBfTka3gSL+F11TjmkkRrusqNCdR8k2WRAsrAZE3ifUAYTShrS5xs1oJJO4DWSvjeCxOoxcpKMdWV2ykxU1NVJMdjnc0dDRqaO5Iqs883I1ewtVa28aS5a+PM5i8yaCAGdmaww3mqCNWqNp6Ttdb9KYWENZFN3ruVhCgvF+S9RopkUs8qqobGxz3mzWtLnE7gBclfG0lizunTlUmoRWLfBFd8o8WdVVMkzvaPNHQ0agO5IqtRzm5Gr2FpG1oRpLlr48zmrzJgIAaGZvCf8AVqXD+GzwLiPAJjY09ZlL3qu/gt14v0GemJTQQAIACUAIjOFlD6XVHQN4o7sZ1+87iR3AJLdVe0nw0Rpmw9n+x2/vfFLi/RfIi6jjoEATfNLhvKVplI1QsJ/M7UPDSUyyhjUx6Fb3mueztFTWsn9lx/A6E2M9BAECzr5QclAKZh58o53wx/3OrgVCvKuWOVcyz7tbP7at28tI6d7/AEJ1Ki/ggDdwXDH1M7IWDW9wF/dG9x6gF3Tg5yUURru5hbUZVZ6L79xYbCMNZTwshjFmsFu07yeslPIQUI5UZVdXM7mrKrPVm4uyOL7O5jnJwNpmnnS639TAfufIqDe1cI5FzLTuxY9pVdxJcI6eP6QoUrL6CANjDqJ00zImC7nuDRx39g28F9jFyaSPGvWjRpyqT0SxLFYNhzaeBkLNjGgdp3k9pun1OChFRRk93cyua0qs9Wbq7I4IAEAQPOhlRyEXo0R9bIOcQfwM/c+V1CvK+VZVqyzbu7L7ep29Re7HTvf6E4lRoAIAEAPLNpgvo9EHOFnynlHX3C3NHdr4lOLSnkp+Jm28F77TdtR0jwXqS1ShEeNbVNijfI82axpcT1AXXyUlFYs9KVKVWapw1fBFd8oMWfVVD5n7XHUPdbub3JDVqOcnJmr2VpC1oRpR5fd9TnLglggBv5qMneShNTILPl1MB9lnTxPgAmllRyxzvmULeXaPa1VbwfCOve/0MBTirHxxsLnYg+pY8EV6yvxf0qsklvzb6LPlGofvxSKvUzzbNV2Xaey2safPV+LOMvIYAgBo5ocA1Oq3jpZHfo9pw8uBTGxpfzfyKXvRf8VawffL0Xr9BnJiU0EACAOVlLjbKSndM/dqa333bmhedWqqcczJuz7Kd5XVKHzfRdSv2I1z55XSyHSe83J+w6AkcpOTxZqdChChTVOmsEjWXJ7AgCQZD4F6XWMYR6tvPk+UbuJ1L3t6XaTw5CrbF97HbOa+J8F49fkP4CydmXan1AC7zvY3oQspmnXJzn9TBsHE/SVAvquEVBcy17r2WerK4lpHgvF/heYpEsL2CAJBkTk+ayqawg8m2zpD8PR2nZ3r2t6XaTw5Cra+0FZ27kvifCPj1+Q/Y2AAACwAsANwTxcDL23J4syQfCM5xMW9HoJLGzpBybennbSOF1HuqmSm+8cbCtPaLyOOkeL+X7EMkppwIA38Cwt1TURws2vcAT7rd7j2C67pwc5KKIt5dRtqMqsuX3fJFiKCkbDEyJgs1jQ0DqCexiorBGUVq0q1R1J6vibC6PIEACANDG8IiqoXRSi7TsO9p3OadxXFSnGccrJVpd1bWqqtN8fPuYicqcm5aKXQeLsP4HganD7HqSWtRlSeDNL2dtKle080Nea5r9HFXkMTKKIucGtBc4mwABJJ6ABtQljwRzKSis0ngh6Zv8mfQ6fnj10lnP8AhG5g7NfElObaj2ceOrM123tP22v7nwR07+/5kpUkSggCN5V5HQVo0nXZKBYSN6Ohw9oKPWt41eL1G+zdsV7H3Y8YvVP06Cqx3IWrprnQMrPejBd3t2hLalrUhyxLtZ7dtLnhmyvpLh99DgUdE+WVsTGkvcQ0Ntrv19C8IxcnghpVrQpU3Um8EuY+8j8nW0VOIxre7nSO953V1DYE7oUVSjgZhtTaMr6vnei4JdF+Wd1ewtBAGliuEw1LNCaNr27r7j0g7QVxOnGawkiRbXda2lnpSaZAsZzVMN3U0pb8EmsdgcNY43UKpYr+DLPab1TXC4hj3rh9iBYzkvVUx9bC7R99o0m/1DZxsoU6E4aos9rtS1ul/Tmsej4P6fgYuaTAOThdVPHOk1MvuYN/E+ACn2VLCOd8yp7z3/aVVbwfCOvj+hhKcVUEACABAAgDTxXDIqiIxTNDmHd0dYO49a5nCM1hI97a5q21RVKTwaE/lfkDJS+sidykNwNZAc2+zS2A9o7kqr2rp8VxRftl7fp3fuVFln9n4fsneQmRbaRolls6dw27RGOhvX0lTLe2VNYvUrO2dtSvJdnT4QX373+CYqWIAQAIAEACANZuHxCTlRGwSWI0g0XsdouuckcccOJ7O4quHZuTy9MeBsro8QQAIAEACAPhF9RQCeAMaALAAAbANyD6228WfUHwEACA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6" name="Picture 18" descr="http://www.campesato.it/wp-content/uploads/2014/03/Pixmac000082190939.jpg"/>
          <p:cNvPicPr>
            <a:picLocks noChangeAspect="1" noChangeArrowheads="1"/>
          </p:cNvPicPr>
          <p:nvPr/>
        </p:nvPicPr>
        <p:blipFill rotWithShape="1">
          <a:blip r:embed="rId2">
            <a:extLst>
              <a:ext uri="{28A0092B-C50C-407E-A947-70E740481C1C}">
                <a14:useLocalDpi xmlns:a14="http://schemas.microsoft.com/office/drawing/2010/main" val="0"/>
              </a:ext>
            </a:extLst>
          </a:blip>
          <a:srcRect l="28416" t="18065" r="28839"/>
          <a:stretch/>
        </p:blipFill>
        <p:spPr bwMode="auto">
          <a:xfrm>
            <a:off x="10334847" y="1246749"/>
            <a:ext cx="1143000" cy="156571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www.thecrosshairstrader.com/wp-content/uploads/2011/05/glass_of_water.png"/>
          <p:cNvPicPr>
            <a:picLocks noChangeAspect="1" noChangeArrowheads="1"/>
          </p:cNvPicPr>
          <p:nvPr/>
        </p:nvPicPr>
        <p:blipFill rotWithShape="1">
          <a:blip r:embed="rId3">
            <a:extLst>
              <a:ext uri="{28A0092B-C50C-407E-A947-70E740481C1C}">
                <a14:useLocalDpi xmlns:a14="http://schemas.microsoft.com/office/drawing/2010/main" val="0"/>
              </a:ext>
            </a:extLst>
          </a:blip>
          <a:srcRect l="18712" t="6052" r="16461" b="5274"/>
          <a:stretch/>
        </p:blipFill>
        <p:spPr bwMode="auto">
          <a:xfrm>
            <a:off x="10268343" y="3286542"/>
            <a:ext cx="1371600" cy="2334131"/>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http://www.clipartguide.com/_small/0808-0710-1114-2227.jpg"/>
          <p:cNvPicPr>
            <a:picLocks noChangeAspect="1" noChangeArrowheads="1"/>
          </p:cNvPicPr>
          <p:nvPr/>
        </p:nvPicPr>
        <p:blipFill rotWithShape="1">
          <a:blip r:embed="rId4">
            <a:extLst>
              <a:ext uri="{28A0092B-C50C-407E-A947-70E740481C1C}">
                <a14:useLocalDpi xmlns:a14="http://schemas.microsoft.com/office/drawing/2010/main" val="0"/>
              </a:ext>
            </a:extLst>
          </a:blip>
          <a:srcRect l="8394" t="27035" r="3271" b="36482"/>
          <a:stretch/>
        </p:blipFill>
        <p:spPr bwMode="auto">
          <a:xfrm>
            <a:off x="8155221" y="1508356"/>
            <a:ext cx="2019301" cy="8339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6" descr="http://www.clipartguide.com/_small/0808-0710-1114-2227.jpg"/>
          <p:cNvPicPr>
            <a:picLocks noChangeAspect="1" noChangeArrowheads="1"/>
          </p:cNvPicPr>
          <p:nvPr/>
        </p:nvPicPr>
        <p:blipFill rotWithShape="1">
          <a:blip r:embed="rId4">
            <a:extLst>
              <a:ext uri="{28A0092B-C50C-407E-A947-70E740481C1C}">
                <a14:useLocalDpi xmlns:a14="http://schemas.microsoft.com/office/drawing/2010/main" val="0"/>
              </a:ext>
            </a:extLst>
          </a:blip>
          <a:srcRect l="8394" t="27035" r="3271" b="36482"/>
          <a:stretch/>
        </p:blipFill>
        <p:spPr bwMode="auto">
          <a:xfrm>
            <a:off x="8155221" y="4306668"/>
            <a:ext cx="2019301" cy="8339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ecdn.liveclicker.net/0079A8/cdn/images/client/1062/products/57431601">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4884" y="1077878"/>
            <a:ext cx="2209800" cy="2209801"/>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4559" y="3243099"/>
            <a:ext cx="2365671" cy="2365671"/>
          </a:xfrm>
          <a:prstGeom prst="rect">
            <a:avLst/>
          </a:prstGeom>
        </p:spPr>
      </p:pic>
    </p:spTree>
    <p:extLst>
      <p:ext uri="{BB962C8B-B14F-4D97-AF65-F5344CB8AC3E}">
        <p14:creationId xmlns:p14="http://schemas.microsoft.com/office/powerpoint/2010/main" val="19808259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BSC #5 – Control Water Vapor</a:t>
            </a:r>
            <a:endParaRPr lang="en-US" dirty="0"/>
          </a:p>
        </p:txBody>
      </p:sp>
      <p:sp>
        <p:nvSpPr>
          <p:cNvPr id="3" name="Content Placeholder 2"/>
          <p:cNvSpPr>
            <a:spLocks noGrp="1"/>
          </p:cNvSpPr>
          <p:nvPr>
            <p:ph idx="1"/>
          </p:nvPr>
        </p:nvSpPr>
        <p:spPr>
          <a:xfrm>
            <a:off x="609600" y="1172095"/>
            <a:ext cx="10972800" cy="1479665"/>
          </a:xfrm>
        </p:spPr>
        <p:txBody>
          <a:bodyPr>
            <a:normAutofit lnSpcReduction="10000"/>
          </a:bodyPr>
          <a:lstStyle/>
          <a:p>
            <a:r>
              <a:rPr lang="en-US" sz="2400" dirty="0" smtClean="0"/>
              <a:t>Water vapor control involves two simple concepts:</a:t>
            </a:r>
          </a:p>
          <a:p>
            <a:pPr lvl="1"/>
            <a:r>
              <a:rPr lang="en-US" sz="2000" dirty="0" smtClean="0"/>
              <a:t>Minimize the risk of the assembly getting wet due to water vapor diffusion (adsorption or condensation).</a:t>
            </a:r>
          </a:p>
          <a:p>
            <a:pPr lvl="1"/>
            <a:r>
              <a:rPr lang="en-US" sz="2000" dirty="0" smtClean="0"/>
              <a:t>Optimize the ability of the assembly to dry in relation to its risk of getting wet.</a:t>
            </a:r>
          </a:p>
        </p:txBody>
      </p:sp>
      <p:pic>
        <p:nvPicPr>
          <p:cNvPr id="6" name="Content Placeholder 7"/>
          <p:cNvPicPr>
            <a:picLocks/>
          </p:cNvPicPr>
          <p:nvPr/>
        </p:nvPicPr>
        <p:blipFill>
          <a:blip r:embed="rId2" cstate="print"/>
          <a:srcRect/>
          <a:stretch>
            <a:fillRect/>
          </a:stretch>
        </p:blipFill>
        <p:spPr bwMode="auto">
          <a:xfrm>
            <a:off x="757427" y="3004857"/>
            <a:ext cx="3913390" cy="274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7"/>
          <p:cNvPicPr>
            <a:picLocks/>
          </p:cNvPicPr>
          <p:nvPr/>
        </p:nvPicPr>
        <p:blipFill>
          <a:blip r:embed="rId3" cstate="print"/>
          <a:srcRect/>
          <a:stretch>
            <a:fillRect/>
          </a:stretch>
        </p:blipFill>
        <p:spPr bwMode="auto">
          <a:xfrm>
            <a:off x="7015336" y="3004857"/>
            <a:ext cx="3983351" cy="274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798304" y="3570777"/>
            <a:ext cx="2011493" cy="2062103"/>
          </a:xfrm>
          <a:prstGeom prst="rect">
            <a:avLst/>
          </a:prstGeom>
          <a:noFill/>
        </p:spPr>
        <p:txBody>
          <a:bodyPr wrap="square" rtlCol="0">
            <a:spAutoFit/>
          </a:bodyPr>
          <a:lstStyle/>
          <a:p>
            <a:r>
              <a:rPr lang="en-US" sz="1600" dirty="0" smtClean="0">
                <a:latin typeface="Yu Gothic" panose="020B0400000000000000" pitchFamily="34" charset="-128"/>
                <a:ea typeface="Yu Gothic" panose="020B0400000000000000" pitchFamily="34" charset="-128"/>
              </a:rPr>
              <a:t>Two “Code-Compliant” Walls:</a:t>
            </a:r>
          </a:p>
          <a:p>
            <a:pPr marL="285750" indent="-285750">
              <a:buFont typeface="Arial" panose="020B0604020202020204" pitchFamily="34" charset="0"/>
              <a:buChar char="•"/>
            </a:pPr>
            <a:r>
              <a:rPr lang="en-US" sz="1600" dirty="0" smtClean="0">
                <a:latin typeface="Yu Gothic" panose="020B0400000000000000" pitchFamily="34" charset="-128"/>
                <a:ea typeface="Yu Gothic" panose="020B0400000000000000" pitchFamily="34" charset="-128"/>
              </a:rPr>
              <a:t>Left – moisture cycling </a:t>
            </a:r>
            <a:r>
              <a:rPr lang="en-US" sz="1600" u="sng" dirty="0" smtClean="0">
                <a:latin typeface="Yu Gothic" panose="020B0400000000000000" pitchFamily="34" charset="-128"/>
                <a:ea typeface="Yu Gothic" panose="020B0400000000000000" pitchFamily="34" charset="-128"/>
              </a:rPr>
              <a:t>below</a:t>
            </a:r>
            <a:r>
              <a:rPr lang="en-US" sz="1600" dirty="0" smtClean="0">
                <a:latin typeface="Yu Gothic" panose="020B0400000000000000" pitchFamily="34" charset="-128"/>
                <a:ea typeface="Yu Gothic" panose="020B0400000000000000" pitchFamily="34" charset="-128"/>
              </a:rPr>
              <a:t> 20% MC</a:t>
            </a:r>
          </a:p>
          <a:p>
            <a:pPr marL="285750" indent="-285750">
              <a:buFont typeface="Arial" panose="020B0604020202020204" pitchFamily="34" charset="0"/>
              <a:buChar char="•"/>
            </a:pPr>
            <a:r>
              <a:rPr lang="en-US" sz="1600" dirty="0" smtClean="0">
                <a:latin typeface="Yu Gothic" panose="020B0400000000000000" pitchFamily="34" charset="-128"/>
                <a:ea typeface="Yu Gothic" panose="020B0400000000000000" pitchFamily="34" charset="-128"/>
              </a:rPr>
              <a:t>Right – moisture cycling </a:t>
            </a:r>
            <a:r>
              <a:rPr lang="en-US" sz="1600" u="sng" dirty="0" smtClean="0">
                <a:latin typeface="Yu Gothic" panose="020B0400000000000000" pitchFamily="34" charset="-128"/>
                <a:ea typeface="Yu Gothic" panose="020B0400000000000000" pitchFamily="34" charset="-128"/>
              </a:rPr>
              <a:t>above</a:t>
            </a:r>
            <a:r>
              <a:rPr lang="en-US" sz="1600" dirty="0" smtClean="0">
                <a:latin typeface="Yu Gothic" panose="020B0400000000000000" pitchFamily="34" charset="-128"/>
                <a:ea typeface="Yu Gothic" panose="020B0400000000000000" pitchFamily="34" charset="-128"/>
              </a:rPr>
              <a:t> 20% MC</a:t>
            </a:r>
            <a:endParaRPr lang="en-US" sz="1600" dirty="0">
              <a:latin typeface="Yu Gothic" panose="020B0400000000000000" pitchFamily="34" charset="-128"/>
              <a:ea typeface="Yu Gothic" panose="020B0400000000000000" pitchFamily="34" charset="-128"/>
            </a:endParaRPr>
          </a:p>
        </p:txBody>
      </p:sp>
      <p:pic>
        <p:nvPicPr>
          <p:cNvPr id="7172" name="Picture 4" descr="Thumbs_Up_Down"/>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513248" y="2660451"/>
            <a:ext cx="1143000" cy="10363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humbs_Up_Down"/>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6604258" y="2660450"/>
            <a:ext cx="1143000" cy="103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796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85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BSC #5 – Control Water Vapor</a:t>
            </a:r>
            <a:endParaRPr lang="en-US" dirty="0"/>
          </a:p>
        </p:txBody>
      </p:sp>
      <p:sp>
        <p:nvSpPr>
          <p:cNvPr id="3" name="Content Placeholder 2"/>
          <p:cNvSpPr>
            <a:spLocks noGrp="1"/>
          </p:cNvSpPr>
          <p:nvPr>
            <p:ph idx="1"/>
          </p:nvPr>
        </p:nvSpPr>
        <p:spPr/>
        <p:txBody>
          <a:bodyPr>
            <a:noAutofit/>
          </a:bodyPr>
          <a:lstStyle/>
          <a:p>
            <a:r>
              <a:rPr lang="en-US" sz="2400" dirty="0" smtClean="0"/>
              <a:t>While simple in concept, this practice involves consideration </a:t>
            </a:r>
            <a:br>
              <a:rPr lang="en-US" sz="2400" dirty="0" smtClean="0"/>
            </a:br>
            <a:r>
              <a:rPr lang="en-US" sz="2400" dirty="0" smtClean="0"/>
              <a:t>of several factors (not all addressed in code):</a:t>
            </a:r>
          </a:p>
          <a:p>
            <a:pPr lvl="1"/>
            <a:r>
              <a:rPr lang="en-US" sz="2000" dirty="0" smtClean="0"/>
              <a:t>Climate and Indoor RH (boundary conditions)</a:t>
            </a:r>
          </a:p>
          <a:p>
            <a:pPr lvl="1"/>
            <a:r>
              <a:rPr lang="en-US" sz="2000" dirty="0" smtClean="0"/>
              <a:t>Water vapor permeance (WVP) of exterior materials </a:t>
            </a:r>
          </a:p>
          <a:p>
            <a:pPr lvl="2"/>
            <a:r>
              <a:rPr lang="en-US" sz="1600" dirty="0" smtClean="0"/>
              <a:t>Sheathing, WRB, etc.</a:t>
            </a:r>
          </a:p>
          <a:p>
            <a:pPr lvl="1"/>
            <a:r>
              <a:rPr lang="en-US" sz="2000" dirty="0" smtClean="0"/>
              <a:t>WVP of interior materials </a:t>
            </a:r>
          </a:p>
          <a:p>
            <a:pPr lvl="2"/>
            <a:r>
              <a:rPr lang="en-US" sz="1600" dirty="0" smtClean="0"/>
              <a:t>Interior vapor retarders in cold climates, or interior finishes in warm climates</a:t>
            </a:r>
          </a:p>
          <a:p>
            <a:pPr lvl="1"/>
            <a:r>
              <a:rPr lang="en-US" sz="2000" dirty="0" smtClean="0"/>
              <a:t>Location and properties of insulation:</a:t>
            </a:r>
          </a:p>
          <a:p>
            <a:pPr lvl="2"/>
            <a:r>
              <a:rPr lang="en-US" sz="1600" dirty="0" smtClean="0"/>
              <a:t>Cavity insulation R-value and its WVP</a:t>
            </a:r>
          </a:p>
          <a:p>
            <a:pPr lvl="2"/>
            <a:r>
              <a:rPr lang="en-US" sz="1600" dirty="0" smtClean="0"/>
              <a:t>Exterior insulation R-value (continuous insulation) and its WVP</a:t>
            </a:r>
          </a:p>
        </p:txBody>
      </p:sp>
    </p:spTree>
    <p:extLst>
      <p:ext uri="{BB962C8B-B14F-4D97-AF65-F5344CB8AC3E}">
        <p14:creationId xmlns:p14="http://schemas.microsoft.com/office/powerpoint/2010/main" val="13107546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BSC #5 – Control Water Vapor</a:t>
            </a:r>
            <a:endParaRPr lang="en-US" dirty="0"/>
          </a:p>
        </p:txBody>
      </p:sp>
      <p:sp>
        <p:nvSpPr>
          <p:cNvPr id="3" name="Content Placeholder 2"/>
          <p:cNvSpPr>
            <a:spLocks noGrp="1"/>
          </p:cNvSpPr>
          <p:nvPr>
            <p:ph idx="1"/>
          </p:nvPr>
        </p:nvSpPr>
        <p:spPr>
          <a:xfrm>
            <a:off x="609600" y="1498601"/>
            <a:ext cx="6730538" cy="3962400"/>
          </a:xfrm>
        </p:spPr>
        <p:txBody>
          <a:bodyPr>
            <a:noAutofit/>
          </a:bodyPr>
          <a:lstStyle/>
          <a:p>
            <a:r>
              <a:rPr lang="en-US" sz="2400" dirty="0" smtClean="0"/>
              <a:t>It is truly a balancing act!</a:t>
            </a:r>
          </a:p>
          <a:p>
            <a:pPr lvl="1"/>
            <a:r>
              <a:rPr lang="en-US" sz="2000" dirty="0" smtClean="0"/>
              <a:t>Risk of rain water wetting</a:t>
            </a:r>
          </a:p>
          <a:p>
            <a:pPr lvl="1"/>
            <a:r>
              <a:rPr lang="en-US" sz="2000" dirty="0" smtClean="0"/>
              <a:t>Risk of air-leakage wetting</a:t>
            </a:r>
          </a:p>
          <a:p>
            <a:pPr lvl="1"/>
            <a:r>
              <a:rPr lang="en-US" sz="2000" dirty="0" smtClean="0"/>
              <a:t>Wetting and drying by water vapor diffusion</a:t>
            </a:r>
          </a:p>
          <a:p>
            <a:r>
              <a:rPr lang="en-US" sz="2400" dirty="0" smtClean="0"/>
              <a:t>R-value and relative WVP of materials and their location within the assembly matters</a:t>
            </a:r>
          </a:p>
          <a:p>
            <a:pPr lvl="1"/>
            <a:r>
              <a:rPr lang="en-US" sz="2000" dirty="0" smtClean="0"/>
              <a:t>Ability of materials to store and tolerate moisture also matters</a:t>
            </a:r>
          </a:p>
          <a:p>
            <a:r>
              <a:rPr lang="en-US" sz="2000" b="1" dirty="0" smtClean="0"/>
              <a:t>GOAL:</a:t>
            </a:r>
            <a:r>
              <a:rPr lang="en-US" sz="2000" dirty="0" smtClean="0"/>
              <a:t> Drying &gt; wetting (in annual, not monthly/seasonal basis) to control risk of mold </a:t>
            </a:r>
            <a:br>
              <a:rPr lang="en-US" sz="2000" dirty="0" smtClean="0"/>
            </a:br>
            <a:r>
              <a:rPr lang="en-US" sz="2000" dirty="0" smtClean="0"/>
              <a:t>or water-sensitive material degradation</a:t>
            </a:r>
            <a:endParaRPr lang="en-US" sz="20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8702" y="1559612"/>
            <a:ext cx="4352544" cy="327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7579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BSC Summary – 3 Rules for </a:t>
            </a:r>
            <a:r>
              <a:rPr lang="en-US" dirty="0"/>
              <a:t>Moisture </a:t>
            </a:r>
            <a:r>
              <a:rPr lang="en-US" dirty="0" smtClean="0"/>
              <a:t>Control</a:t>
            </a:r>
            <a:r>
              <a:rPr lang="en-US" dirty="0"/>
              <a:t/>
            </a:r>
            <a:br>
              <a:rPr lang="en-US" dirty="0"/>
            </a:br>
            <a:r>
              <a:rPr lang="en-US" sz="1800" b="0" dirty="0" smtClean="0"/>
              <a:t>Download resource at </a:t>
            </a:r>
            <a:r>
              <a:rPr lang="en-US" sz="1800" b="0" dirty="0" smtClean="0">
                <a:hlinkClick r:id="rId2"/>
              </a:rPr>
              <a:t>continuousinsulation.org/facts</a:t>
            </a:r>
            <a:r>
              <a:rPr lang="en-US" sz="1800" b="0" dirty="0" smtClean="0"/>
              <a:t> </a:t>
            </a:r>
            <a:endParaRPr lang="en-US" sz="1800" b="0" dirty="0"/>
          </a:p>
        </p:txBody>
      </p:sp>
      <p:pic>
        <p:nvPicPr>
          <p:cNvPr id="4" name="Picture 3"/>
          <p:cNvPicPr>
            <a:picLocks noChangeAspect="1"/>
          </p:cNvPicPr>
          <p:nvPr/>
        </p:nvPicPr>
        <p:blipFill rotWithShape="1">
          <a:blip r:embed="rId3"/>
          <a:srcRect l="27339" t="24360" r="40290" b="11326"/>
          <a:stretch/>
        </p:blipFill>
        <p:spPr>
          <a:xfrm>
            <a:off x="729667" y="1293090"/>
            <a:ext cx="4697900" cy="5250501"/>
          </a:xfrm>
          <a:prstGeom prst="rect">
            <a:avLst/>
          </a:prstGeom>
          <a:ln>
            <a:solidFill>
              <a:schemeClr val="tx1"/>
            </a:solidFill>
          </a:ln>
        </p:spPr>
      </p:pic>
      <p:pic>
        <p:nvPicPr>
          <p:cNvPr id="5" name="Picture 4"/>
          <p:cNvPicPr>
            <a:picLocks noChangeAspect="1"/>
          </p:cNvPicPr>
          <p:nvPr/>
        </p:nvPicPr>
        <p:blipFill rotWithShape="1">
          <a:blip r:embed="rId4"/>
          <a:srcRect l="27394" t="15657" r="40277" b="15728"/>
          <a:stretch/>
        </p:blipFill>
        <p:spPr>
          <a:xfrm>
            <a:off x="5735777" y="1283855"/>
            <a:ext cx="4405746" cy="5259737"/>
          </a:xfrm>
          <a:prstGeom prst="rect">
            <a:avLst/>
          </a:prstGeom>
          <a:ln>
            <a:solidFill>
              <a:schemeClr val="tx1"/>
            </a:solidFill>
          </a:ln>
        </p:spPr>
      </p:pic>
    </p:spTree>
    <p:extLst>
      <p:ext uri="{BB962C8B-B14F-4D97-AF65-F5344CB8AC3E}">
        <p14:creationId xmlns:p14="http://schemas.microsoft.com/office/powerpoint/2010/main" val="4137355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Research Leading to 2021 IRC/IBC Provisions</a:t>
            </a:r>
            <a:endParaRPr lang="en-US" dirty="0"/>
          </a:p>
        </p:txBody>
      </p:sp>
      <p:pic>
        <p:nvPicPr>
          <p:cNvPr id="4" name="Picture 3"/>
          <p:cNvPicPr>
            <a:picLocks noChangeAspect="1"/>
          </p:cNvPicPr>
          <p:nvPr/>
        </p:nvPicPr>
        <p:blipFill rotWithShape="1">
          <a:blip r:embed="rId2"/>
          <a:srcRect l="43762" t="20841" r="29806" b="25437"/>
          <a:stretch/>
        </p:blipFill>
        <p:spPr>
          <a:xfrm>
            <a:off x="958787" y="1249903"/>
            <a:ext cx="3453415" cy="3948120"/>
          </a:xfrm>
          <a:prstGeom prst="rect">
            <a:avLst/>
          </a:prstGeom>
        </p:spPr>
      </p:pic>
      <p:pic>
        <p:nvPicPr>
          <p:cNvPr id="5" name="Picture 4"/>
          <p:cNvPicPr>
            <a:picLocks noChangeAspect="1"/>
          </p:cNvPicPr>
          <p:nvPr/>
        </p:nvPicPr>
        <p:blipFill rotWithShape="1">
          <a:blip r:embed="rId3"/>
          <a:srcRect l="28835" t="35858" r="35922" b="53398"/>
          <a:stretch/>
        </p:blipFill>
        <p:spPr>
          <a:xfrm>
            <a:off x="958788" y="5177652"/>
            <a:ext cx="3453414" cy="637877"/>
          </a:xfrm>
          <a:prstGeom prst="rect">
            <a:avLst/>
          </a:prstGeom>
        </p:spPr>
      </p:pic>
      <p:sp>
        <p:nvSpPr>
          <p:cNvPr id="6" name="TextBox 5"/>
          <p:cNvSpPr txBox="1"/>
          <p:nvPr/>
        </p:nvSpPr>
        <p:spPr>
          <a:xfrm>
            <a:off x="221604" y="5778585"/>
            <a:ext cx="4927780" cy="230832"/>
          </a:xfrm>
          <a:prstGeom prst="rect">
            <a:avLst/>
          </a:prstGeom>
          <a:noFill/>
        </p:spPr>
        <p:txBody>
          <a:bodyPr wrap="square" rtlCol="0">
            <a:spAutoFit/>
          </a:bodyPr>
          <a:lstStyle/>
          <a:p>
            <a:pPr algn="ctr"/>
            <a:r>
              <a:rPr lang="en-US" sz="900" dirty="0">
                <a:latin typeface="Yu Gothic" panose="020B0400000000000000" pitchFamily="34" charset="-128"/>
                <a:ea typeface="Yu Gothic" panose="020B0400000000000000" pitchFamily="34" charset="-128"/>
                <a:hlinkClick r:id="rId4"/>
              </a:rPr>
              <a:t>https://</a:t>
            </a:r>
            <a:r>
              <a:rPr lang="en-US" sz="900" dirty="0" smtClean="0">
                <a:latin typeface="Yu Gothic" panose="020B0400000000000000" pitchFamily="34" charset="-128"/>
                <a:ea typeface="Yu Gothic" panose="020B0400000000000000" pitchFamily="34" charset="-128"/>
                <a:hlinkClick r:id="rId4"/>
              </a:rPr>
              <a:t>www.astm.org/DIGITAL_LIBRARY/STP/PAGES/STP159920160097.htm</a:t>
            </a:r>
            <a:r>
              <a:rPr lang="en-US" sz="900" dirty="0" smtClean="0">
                <a:latin typeface="Yu Gothic" panose="020B0400000000000000" pitchFamily="34" charset="-128"/>
                <a:ea typeface="Yu Gothic" panose="020B0400000000000000" pitchFamily="34" charset="-128"/>
              </a:rPr>
              <a:t> </a:t>
            </a:r>
            <a:endParaRPr lang="en-US" sz="900" dirty="0">
              <a:latin typeface="Yu Gothic" panose="020B0400000000000000" pitchFamily="34" charset="-128"/>
              <a:ea typeface="Yu Gothic" panose="020B0400000000000000" pitchFamily="34" charset="-128"/>
            </a:endParaRPr>
          </a:p>
        </p:txBody>
      </p:sp>
      <p:pic>
        <p:nvPicPr>
          <p:cNvPr id="7" name="Picture 6"/>
          <p:cNvPicPr>
            <a:picLocks noChangeAspect="1"/>
          </p:cNvPicPr>
          <p:nvPr/>
        </p:nvPicPr>
        <p:blipFill rotWithShape="1">
          <a:blip r:embed="rId5"/>
          <a:srcRect l="40123" t="18900" r="23178" b="18576"/>
          <a:stretch/>
        </p:blipFill>
        <p:spPr>
          <a:xfrm>
            <a:off x="5739963" y="1249903"/>
            <a:ext cx="4474346" cy="4287914"/>
          </a:xfrm>
          <a:prstGeom prst="rect">
            <a:avLst/>
          </a:prstGeom>
          <a:ln>
            <a:solidFill>
              <a:schemeClr val="accent1"/>
            </a:solidFill>
          </a:ln>
        </p:spPr>
      </p:pic>
      <p:sp>
        <p:nvSpPr>
          <p:cNvPr id="8" name="TextBox 7"/>
          <p:cNvSpPr txBox="1"/>
          <p:nvPr/>
        </p:nvSpPr>
        <p:spPr>
          <a:xfrm>
            <a:off x="5739962" y="5584697"/>
            <a:ext cx="4474347" cy="230832"/>
          </a:xfrm>
          <a:prstGeom prst="rect">
            <a:avLst/>
          </a:prstGeom>
          <a:noFill/>
        </p:spPr>
        <p:txBody>
          <a:bodyPr wrap="square" rtlCol="0">
            <a:spAutoFit/>
          </a:bodyPr>
          <a:lstStyle/>
          <a:p>
            <a:pPr algn="ctr"/>
            <a:r>
              <a:rPr lang="en-US" sz="900" dirty="0">
                <a:latin typeface="Yu Gothic" panose="020B0400000000000000" pitchFamily="34" charset="-128"/>
                <a:ea typeface="Yu Gothic" panose="020B0400000000000000" pitchFamily="34" charset="-128"/>
                <a:hlinkClick r:id="rId6"/>
              </a:rPr>
              <a:t>https://</a:t>
            </a:r>
            <a:r>
              <a:rPr lang="en-US" sz="900" dirty="0" smtClean="0">
                <a:latin typeface="Yu Gothic" panose="020B0400000000000000" pitchFamily="34" charset="-128"/>
                <a:ea typeface="Yu Gothic" panose="020B0400000000000000" pitchFamily="34" charset="-128"/>
                <a:hlinkClick r:id="rId6"/>
              </a:rPr>
              <a:t>www.appliedbuildingtech.com/rr/1410-03</a:t>
            </a:r>
            <a:r>
              <a:rPr lang="en-US" sz="900" dirty="0" smtClean="0">
                <a:latin typeface="Yu Gothic" panose="020B0400000000000000" pitchFamily="34" charset="-128"/>
                <a:ea typeface="Yu Gothic" panose="020B0400000000000000" pitchFamily="34" charset="-128"/>
              </a:rPr>
              <a:t> </a:t>
            </a:r>
            <a:endParaRPr lang="en-US" sz="9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279489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Research Findings</a:t>
            </a:r>
            <a:endParaRPr lang="en-US" dirty="0"/>
          </a:p>
        </p:txBody>
      </p:sp>
      <p:sp>
        <p:nvSpPr>
          <p:cNvPr id="2" name="Subtitle 1"/>
          <p:cNvSpPr>
            <a:spLocks noGrp="1"/>
          </p:cNvSpPr>
          <p:nvPr>
            <p:ph idx="1"/>
          </p:nvPr>
        </p:nvSpPr>
        <p:spPr>
          <a:xfrm>
            <a:off x="609600" y="1200727"/>
            <a:ext cx="4812145" cy="4461164"/>
          </a:xfrm>
        </p:spPr>
        <p:txBody>
          <a:bodyPr>
            <a:noAutofit/>
          </a:bodyPr>
          <a:lstStyle/>
          <a:p>
            <a:r>
              <a:rPr lang="en-US" sz="1800" dirty="0" smtClean="0"/>
              <a:t>Surveyed multiple field, test hut, and modeling studies</a:t>
            </a:r>
          </a:p>
          <a:p>
            <a:r>
              <a:rPr lang="en-US" sz="1800" dirty="0" smtClean="0"/>
              <a:t>Compared to U.S. and Canadian Code and Practices</a:t>
            </a:r>
          </a:p>
          <a:p>
            <a:r>
              <a:rPr lang="en-US" sz="1800" dirty="0" smtClean="0"/>
              <a:t>Confirmed where practices were working well</a:t>
            </a:r>
          </a:p>
          <a:p>
            <a:r>
              <a:rPr lang="en-US" sz="1800" dirty="0" smtClean="0"/>
              <a:t>Conducted analysis where refinements needed</a:t>
            </a:r>
          </a:p>
          <a:p>
            <a:r>
              <a:rPr lang="en-US" sz="1800" dirty="0" smtClean="0"/>
              <a:t>Peer reviewed</a:t>
            </a:r>
          </a:p>
          <a:p>
            <a:r>
              <a:rPr lang="en-US" sz="1800" dirty="0" smtClean="0"/>
              <a:t>Combined best of U.S. and </a:t>
            </a:r>
            <a:br>
              <a:rPr lang="en-US" sz="1800" dirty="0" smtClean="0"/>
            </a:br>
            <a:r>
              <a:rPr lang="en-US" sz="1800" dirty="0" smtClean="0"/>
              <a:t>Canadian practices to result </a:t>
            </a:r>
            <a:br>
              <a:rPr lang="en-US" sz="1800" dirty="0" smtClean="0"/>
            </a:br>
            <a:r>
              <a:rPr lang="en-US" sz="1800" dirty="0" smtClean="0"/>
              <a:t>in 2021 IBC/IRC</a:t>
            </a:r>
          </a:p>
          <a:p>
            <a:r>
              <a:rPr lang="en-US" sz="1800" dirty="0" smtClean="0"/>
              <a:t>Unanimous approval at code hearings including all major stakeholders</a:t>
            </a:r>
            <a:endParaRPr lang="en-US" sz="1800" dirty="0"/>
          </a:p>
        </p:txBody>
      </p:sp>
      <p:pic>
        <p:nvPicPr>
          <p:cNvPr id="4" name="Picture 3"/>
          <p:cNvPicPr>
            <a:picLocks noChangeAspect="1"/>
          </p:cNvPicPr>
          <p:nvPr/>
        </p:nvPicPr>
        <p:blipFill rotWithShape="1">
          <a:blip r:embed="rId2"/>
          <a:srcRect l="39029" t="29385" r="21359" b="18059"/>
          <a:stretch/>
        </p:blipFill>
        <p:spPr>
          <a:xfrm>
            <a:off x="5510432" y="541482"/>
            <a:ext cx="6591670" cy="4919519"/>
          </a:xfrm>
          <a:prstGeom prst="rect">
            <a:avLst/>
          </a:prstGeom>
        </p:spPr>
      </p:pic>
      <p:pic>
        <p:nvPicPr>
          <p:cNvPr id="5" name="Picture 2" descr="http://barbaradenny.com/wp-content/uploads/2013/07/American-Canadian-flags-togeth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7871" y="4028330"/>
            <a:ext cx="966779" cy="667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793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Vapor Control Principles</a:t>
            </a:r>
            <a:endParaRPr lang="en-US" dirty="0"/>
          </a:p>
        </p:txBody>
      </p:sp>
      <p:sp>
        <p:nvSpPr>
          <p:cNvPr id="3" name="Content Placeholder 2"/>
          <p:cNvSpPr>
            <a:spLocks noGrp="1"/>
          </p:cNvSpPr>
          <p:nvPr>
            <p:ph idx="1"/>
          </p:nvPr>
        </p:nvSpPr>
        <p:spPr>
          <a:xfrm>
            <a:off x="609600" y="1145309"/>
            <a:ext cx="10972800" cy="4315692"/>
          </a:xfrm>
        </p:spPr>
        <p:txBody>
          <a:bodyPr/>
          <a:lstStyle/>
          <a:p>
            <a:r>
              <a:rPr lang="en-US" sz="2400" dirty="0" smtClean="0"/>
              <a:t>Two approaches to control water vapor:</a:t>
            </a:r>
          </a:p>
          <a:p>
            <a:pPr lvl="1"/>
            <a:r>
              <a:rPr lang="en-US" sz="2000" dirty="0" err="1" smtClean="0"/>
              <a:t>Permeance</a:t>
            </a:r>
            <a:r>
              <a:rPr lang="en-US" sz="2000" dirty="0"/>
              <a:t> </a:t>
            </a:r>
            <a:r>
              <a:rPr lang="en-US" sz="2000" dirty="0" smtClean="0"/>
              <a:t>Controlled Design (</a:t>
            </a:r>
            <a:r>
              <a:rPr lang="en-US" sz="2000" dirty="0" err="1" smtClean="0"/>
              <a:t>permeance</a:t>
            </a:r>
            <a:r>
              <a:rPr lang="en-US" sz="2000" dirty="0" smtClean="0"/>
              <a:t> ratio)</a:t>
            </a:r>
          </a:p>
          <a:p>
            <a:pPr lvl="1"/>
            <a:r>
              <a:rPr lang="en-US" sz="2000" dirty="0" smtClean="0"/>
              <a:t>Temperature Controlled Design (insulation ratio, IR = Re/</a:t>
            </a:r>
            <a:r>
              <a:rPr lang="en-US" sz="2000" dirty="0" err="1" smtClean="0"/>
              <a:t>Ri</a:t>
            </a:r>
            <a:r>
              <a:rPr lang="en-US" sz="2000" dirty="0" smtClean="0"/>
              <a:t>)</a:t>
            </a:r>
            <a:endParaRPr lang="en-US" sz="20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404" y="2475345"/>
            <a:ext cx="8580498" cy="405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736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Insulation </a:t>
            </a:r>
            <a:r>
              <a:rPr lang="en-US" dirty="0" smtClean="0"/>
              <a:t>Ratio (Graphic Format)</a:t>
            </a:r>
            <a:r>
              <a:rPr lang="en-US" dirty="0"/>
              <a:t/>
            </a:r>
            <a:br>
              <a:rPr lang="en-US" dirty="0"/>
            </a:br>
            <a:r>
              <a:rPr lang="en-US" sz="2400" b="0" dirty="0" smtClean="0"/>
              <a:t>(Temperature-controlled Design)</a:t>
            </a:r>
            <a:endParaRPr lang="en-US" sz="2400" b="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94" y="1473419"/>
            <a:ext cx="6237192" cy="41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3777" r="17961" b="45954"/>
          <a:stretch/>
        </p:blipFill>
        <p:spPr bwMode="auto">
          <a:xfrm>
            <a:off x="8467325" y="1809951"/>
            <a:ext cx="1056442" cy="326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58694" y="5653068"/>
            <a:ext cx="6237192" cy="307777"/>
          </a:xfrm>
          <a:prstGeom prst="rect">
            <a:avLst/>
          </a:prstGeom>
          <a:noFill/>
        </p:spPr>
        <p:txBody>
          <a:bodyPr wrap="square" rtlCol="0">
            <a:spAutoFit/>
          </a:bodyPr>
          <a:lstStyle/>
          <a:p>
            <a:pPr algn="ctr"/>
            <a:r>
              <a:rPr lang="en-US" sz="1400" dirty="0">
                <a:latin typeface="Yu Gothic" panose="020B0400000000000000" pitchFamily="34" charset="-128"/>
                <a:ea typeface="Yu Gothic" panose="020B0400000000000000" pitchFamily="34" charset="-128"/>
              </a:rPr>
              <a:t>Source: </a:t>
            </a:r>
            <a:r>
              <a:rPr lang="en-US" sz="1400" dirty="0">
                <a:latin typeface="Yu Gothic" panose="020B0400000000000000" pitchFamily="34" charset="-128"/>
                <a:ea typeface="Yu Gothic" panose="020B0400000000000000" pitchFamily="34" charset="-128"/>
                <a:hlinkClick r:id="rId4"/>
              </a:rPr>
              <a:t>http://www.appliedbuildingtech.com/rr/1410-03</a:t>
            </a:r>
            <a:endParaRPr lang="en-US" sz="14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648327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1256145"/>
          </a:xfrm>
        </p:spPr>
        <p:txBody>
          <a:bodyPr>
            <a:normAutofit/>
          </a:bodyPr>
          <a:lstStyle/>
          <a:p>
            <a:r>
              <a:rPr lang="en-US" dirty="0"/>
              <a:t>Insulation </a:t>
            </a:r>
            <a:r>
              <a:rPr lang="en-US" dirty="0" smtClean="0"/>
              <a:t>Ratio (Tabulated </a:t>
            </a:r>
            <a:r>
              <a:rPr lang="en-US" dirty="0"/>
              <a:t>Format)</a:t>
            </a:r>
            <a:r>
              <a:rPr lang="en-US" sz="2800" dirty="0"/>
              <a:t/>
            </a:r>
            <a:br>
              <a:rPr lang="en-US" sz="2800" dirty="0"/>
            </a:br>
            <a:r>
              <a:rPr lang="en-US" sz="2400" b="0" dirty="0" smtClean="0"/>
              <a:t>(basis </a:t>
            </a:r>
            <a:r>
              <a:rPr lang="en-US" sz="2400" b="0" dirty="0"/>
              <a:t>of 2021 IBC and IRC for walls with </a:t>
            </a:r>
            <a:r>
              <a:rPr lang="en-US" sz="2400" b="0" dirty="0" smtClean="0"/>
              <a:t>continuous insulation) </a:t>
            </a:r>
            <a:endParaRPr lang="en-US" sz="2400" b="0" dirty="0"/>
          </a:p>
        </p:txBody>
      </p:sp>
      <p:pic>
        <p:nvPicPr>
          <p:cNvPr id="4" name="Picture 3"/>
          <p:cNvPicPr>
            <a:picLocks noChangeAspect="1"/>
          </p:cNvPicPr>
          <p:nvPr/>
        </p:nvPicPr>
        <p:blipFill rotWithShape="1">
          <a:blip r:embed="rId2"/>
          <a:srcRect l="19683" t="31644" r="35238" b="31301"/>
          <a:stretch/>
        </p:blipFill>
        <p:spPr>
          <a:xfrm>
            <a:off x="315771" y="1887097"/>
            <a:ext cx="7668329" cy="3545737"/>
          </a:xfrm>
          <a:prstGeom prst="rect">
            <a:avLst/>
          </a:prstGeom>
        </p:spPr>
      </p:pic>
      <p:sp>
        <p:nvSpPr>
          <p:cNvPr id="6" name="TextBox 5"/>
          <p:cNvSpPr txBox="1"/>
          <p:nvPr/>
        </p:nvSpPr>
        <p:spPr>
          <a:xfrm>
            <a:off x="2124003" y="5396544"/>
            <a:ext cx="4883068" cy="307777"/>
          </a:xfrm>
          <a:prstGeom prst="rect">
            <a:avLst/>
          </a:prstGeom>
          <a:noFill/>
        </p:spPr>
        <p:txBody>
          <a:bodyPr wrap="none" rtlCol="0">
            <a:spAutoFit/>
          </a:bodyPr>
          <a:lstStyle/>
          <a:p>
            <a:r>
              <a:rPr lang="en-US" sz="1400" dirty="0">
                <a:latin typeface="Yu Gothic" panose="020B0400000000000000" pitchFamily="34" charset="-128"/>
                <a:ea typeface="Yu Gothic" panose="020B0400000000000000" pitchFamily="34" charset="-128"/>
              </a:rPr>
              <a:t>Source: </a:t>
            </a:r>
            <a:r>
              <a:rPr lang="en-US" sz="1400" dirty="0">
                <a:latin typeface="Yu Gothic" panose="020B0400000000000000" pitchFamily="34" charset="-128"/>
                <a:ea typeface="Yu Gothic" panose="020B0400000000000000" pitchFamily="34" charset="-128"/>
                <a:hlinkClick r:id="rId3"/>
              </a:rPr>
              <a:t>http://www.appliedbuildingtech.com/rr/1701-01</a:t>
            </a:r>
            <a:endParaRPr lang="en-US" sz="1400" dirty="0">
              <a:latin typeface="Yu Gothic" panose="020B0400000000000000" pitchFamily="34" charset="-128"/>
              <a:ea typeface="Yu Gothic" panose="020B0400000000000000" pitchFamily="34" charset="-128"/>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6531" y="2556202"/>
            <a:ext cx="3852863" cy="2024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032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Permeance</a:t>
            </a:r>
            <a:r>
              <a:rPr lang="en-US" dirty="0"/>
              <a:t> Ratio </a:t>
            </a:r>
            <a:br>
              <a:rPr lang="en-US" dirty="0"/>
            </a:br>
            <a:r>
              <a:rPr lang="en-US" sz="2400" b="0" dirty="0"/>
              <a:t>(not included in 2021 </a:t>
            </a:r>
            <a:r>
              <a:rPr lang="en-US" sz="2400" b="0" dirty="0" smtClean="0"/>
              <a:t>IBC and IRC</a:t>
            </a:r>
            <a:r>
              <a:rPr lang="en-US" sz="2400" b="0" dirty="0"/>
              <a:t>)</a:t>
            </a:r>
          </a:p>
        </p:txBody>
      </p:sp>
      <p:pic>
        <p:nvPicPr>
          <p:cNvPr id="9"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166332" y="1877182"/>
            <a:ext cx="3150676" cy="2248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3"/>
          <a:srcRect l="22985" t="35481" r="35110" b="32914"/>
          <a:stretch/>
        </p:blipFill>
        <p:spPr>
          <a:xfrm>
            <a:off x="609600" y="1581809"/>
            <a:ext cx="7111020" cy="3016795"/>
          </a:xfrm>
          <a:prstGeom prst="rect">
            <a:avLst/>
          </a:prstGeom>
        </p:spPr>
      </p:pic>
      <p:sp>
        <p:nvSpPr>
          <p:cNvPr id="7" name="TextBox 6"/>
          <p:cNvSpPr txBox="1"/>
          <p:nvPr/>
        </p:nvSpPr>
        <p:spPr>
          <a:xfrm>
            <a:off x="609600" y="4742571"/>
            <a:ext cx="8110452" cy="646331"/>
          </a:xfrm>
          <a:prstGeom prst="rect">
            <a:avLst/>
          </a:prstGeom>
          <a:noFill/>
        </p:spPr>
        <p:txBody>
          <a:bodyPr wrap="square" rtlCol="0">
            <a:spAutoFit/>
          </a:bodyPr>
          <a:lstStyle/>
          <a:p>
            <a:r>
              <a:rPr lang="en-US" sz="1800" b="1" dirty="0">
                <a:latin typeface="Yu Gothic" panose="020B0400000000000000" pitchFamily="34" charset="-128"/>
                <a:ea typeface="Yu Gothic" panose="020B0400000000000000" pitchFamily="34" charset="-128"/>
              </a:rPr>
              <a:t>NOTE:</a:t>
            </a:r>
            <a:r>
              <a:rPr lang="en-US" sz="1800" dirty="0">
                <a:latin typeface="Yu Gothic" panose="020B0400000000000000" pitchFamily="34" charset="-128"/>
                <a:ea typeface="Yu Gothic" panose="020B0400000000000000" pitchFamily="34" charset="-128"/>
              </a:rPr>
              <a:t> For use with cavity insulation only walls, or walls that have continuous insulation but inadequate insulation ratio.</a:t>
            </a:r>
          </a:p>
        </p:txBody>
      </p:sp>
      <p:sp>
        <p:nvSpPr>
          <p:cNvPr id="8" name="TextBox 7"/>
          <p:cNvSpPr txBox="1"/>
          <p:nvPr/>
        </p:nvSpPr>
        <p:spPr>
          <a:xfrm>
            <a:off x="698269" y="5524167"/>
            <a:ext cx="6949440" cy="307777"/>
          </a:xfrm>
          <a:prstGeom prst="rect">
            <a:avLst/>
          </a:prstGeom>
          <a:noFill/>
        </p:spPr>
        <p:txBody>
          <a:bodyPr wrap="square" rtlCol="0">
            <a:spAutoFit/>
          </a:bodyPr>
          <a:lstStyle/>
          <a:p>
            <a:pPr algn="ctr"/>
            <a:r>
              <a:rPr lang="en-US" sz="1400" dirty="0">
                <a:latin typeface="Yu Gothic" panose="020B0400000000000000" pitchFamily="34" charset="-128"/>
                <a:ea typeface="Yu Gothic" panose="020B0400000000000000" pitchFamily="34" charset="-128"/>
              </a:rPr>
              <a:t>Source: </a:t>
            </a:r>
            <a:r>
              <a:rPr lang="en-US" sz="1400" dirty="0">
                <a:latin typeface="Yu Gothic" panose="020B0400000000000000" pitchFamily="34" charset="-128"/>
                <a:ea typeface="Yu Gothic" panose="020B0400000000000000" pitchFamily="34" charset="-128"/>
                <a:hlinkClick r:id="rId4"/>
              </a:rPr>
              <a:t>http://www.appliedbuildingtech.com/rr/1701-01</a:t>
            </a:r>
            <a:endParaRPr lang="en-US" sz="1400" dirty="0">
              <a:latin typeface="Yu Gothic" panose="020B0400000000000000" pitchFamily="34" charset="-128"/>
              <a:ea typeface="Yu Gothic" panose="020B0400000000000000" pitchFamily="34" charset="-128"/>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7404" y="1826955"/>
            <a:ext cx="3154363"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0" name="TextBox 9"/>
              <p:cNvSpPr txBox="1"/>
              <p:nvPr/>
            </p:nvSpPr>
            <p:spPr>
              <a:xfrm>
                <a:off x="10068070" y="2483235"/>
                <a:ext cx="1590145" cy="45935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900" b="0" i="1" smtClean="0">
                              <a:latin typeface="Cambria Math" panose="02040503050406030204" pitchFamily="18" charset="0"/>
                            </a:rPr>
                          </m:ctrlPr>
                        </m:fPr>
                        <m:num>
                          <m:r>
                            <a:rPr lang="en-US" sz="900" b="0" i="1" smtClean="0">
                              <a:latin typeface="Cambria Math"/>
                            </a:rPr>
                            <m:t>1</m:t>
                          </m:r>
                        </m:num>
                        <m:den>
                          <m:d>
                            <m:dPr>
                              <m:begChr m:val="["/>
                              <m:endChr m:val="]"/>
                              <m:ctrlPr>
                                <a:rPr lang="en-US" sz="900" b="0" i="1" smtClean="0">
                                  <a:latin typeface="Cambria Math" panose="02040503050406030204" pitchFamily="18" charset="0"/>
                                </a:rPr>
                              </m:ctrlPr>
                            </m:dPr>
                            <m:e>
                              <m:d>
                                <m:dPr>
                                  <m:ctrlPr>
                                    <a:rPr lang="en-US" sz="900" b="0" i="1" smtClean="0">
                                      <a:latin typeface="Cambria Math" panose="02040503050406030204" pitchFamily="18" charset="0"/>
                                    </a:rPr>
                                  </m:ctrlPr>
                                </m:dPr>
                                <m:e>
                                  <m:f>
                                    <m:fPr>
                                      <m:type m:val="skw"/>
                                      <m:ctrlPr>
                                        <a:rPr lang="en-US" sz="900" b="0" i="1" smtClean="0">
                                          <a:latin typeface="Cambria Math" panose="02040503050406030204" pitchFamily="18" charset="0"/>
                                        </a:rPr>
                                      </m:ctrlPr>
                                    </m:fPr>
                                    <m:num>
                                      <m:r>
                                        <a:rPr lang="en-US" sz="900" b="0" i="1" smtClean="0">
                                          <a:latin typeface="Cambria Math"/>
                                        </a:rPr>
                                        <m:t>1</m:t>
                                      </m:r>
                                    </m:num>
                                    <m:den>
                                      <m:sSub>
                                        <m:sSubPr>
                                          <m:ctrlPr>
                                            <a:rPr lang="en-US" sz="900" b="0" i="1" smtClean="0">
                                              <a:latin typeface="Cambria Math" panose="02040503050406030204" pitchFamily="18" charset="0"/>
                                            </a:rPr>
                                          </m:ctrlPr>
                                        </m:sSubPr>
                                        <m:e>
                                          <m:r>
                                            <a:rPr lang="en-US" sz="900" b="0" i="1" smtClean="0">
                                              <a:latin typeface="Cambria Math"/>
                                            </a:rPr>
                                            <m:t>𝑃</m:t>
                                          </m:r>
                                        </m:e>
                                        <m:sub>
                                          <m:r>
                                            <a:rPr lang="en-US" sz="900" b="0" i="1" smtClean="0">
                                              <a:latin typeface="Cambria Math"/>
                                            </a:rPr>
                                            <m:t>1</m:t>
                                          </m:r>
                                        </m:sub>
                                      </m:sSub>
                                    </m:den>
                                  </m:f>
                                </m:e>
                              </m:d>
                              <m:r>
                                <a:rPr lang="en-US" sz="900" b="0" i="1" smtClean="0">
                                  <a:latin typeface="Cambria Math"/>
                                </a:rPr>
                                <m:t>+</m:t>
                              </m:r>
                              <m:d>
                                <m:dPr>
                                  <m:ctrlPr>
                                    <a:rPr lang="en-US" sz="900" b="0" i="1" smtClean="0">
                                      <a:latin typeface="Cambria Math" panose="02040503050406030204" pitchFamily="18" charset="0"/>
                                    </a:rPr>
                                  </m:ctrlPr>
                                </m:dPr>
                                <m:e>
                                  <m:f>
                                    <m:fPr>
                                      <m:type m:val="skw"/>
                                      <m:ctrlPr>
                                        <a:rPr lang="en-US" sz="900" b="0" i="1" smtClean="0">
                                          <a:latin typeface="Cambria Math" panose="02040503050406030204" pitchFamily="18" charset="0"/>
                                        </a:rPr>
                                      </m:ctrlPr>
                                    </m:fPr>
                                    <m:num>
                                      <m:r>
                                        <a:rPr lang="en-US" sz="900" b="0" i="1" smtClean="0">
                                          <a:latin typeface="Cambria Math"/>
                                        </a:rPr>
                                        <m:t>1</m:t>
                                      </m:r>
                                    </m:num>
                                    <m:den>
                                      <m:sSub>
                                        <m:sSubPr>
                                          <m:ctrlPr>
                                            <a:rPr lang="en-US" sz="900" b="0" i="1" smtClean="0">
                                              <a:latin typeface="Cambria Math" panose="02040503050406030204" pitchFamily="18" charset="0"/>
                                            </a:rPr>
                                          </m:ctrlPr>
                                        </m:sSubPr>
                                        <m:e>
                                          <m:r>
                                            <a:rPr lang="en-US" sz="900" b="0" i="1" smtClean="0">
                                              <a:latin typeface="Cambria Math"/>
                                            </a:rPr>
                                            <m:t>𝑃</m:t>
                                          </m:r>
                                        </m:e>
                                        <m:sub>
                                          <m:r>
                                            <a:rPr lang="en-US" sz="900" b="0" i="1" smtClean="0">
                                              <a:latin typeface="Cambria Math"/>
                                            </a:rPr>
                                            <m:t>2</m:t>
                                          </m:r>
                                        </m:sub>
                                      </m:sSub>
                                    </m:den>
                                  </m:f>
                                </m:e>
                              </m:d>
                              <m:r>
                                <a:rPr lang="en-US" sz="900" b="0" i="1" smtClean="0">
                                  <a:latin typeface="Cambria Math"/>
                                </a:rPr>
                                <m:t>+…</m:t>
                              </m:r>
                            </m:e>
                          </m:d>
                        </m:den>
                      </m:f>
                    </m:oMath>
                  </m:oMathPara>
                </a14:m>
                <a:endParaRPr lang="en-US" sz="900" dirty="0"/>
              </a:p>
            </p:txBody>
          </p:sp>
        </mc:Choice>
        <mc:Fallback xmlns="">
          <p:sp>
            <p:nvSpPr>
              <p:cNvPr id="10" name="TextBox 9"/>
              <p:cNvSpPr txBox="1">
                <a:spLocks noRot="1" noChangeAspect="1" noMove="1" noResize="1" noEditPoints="1" noAdjustHandles="1" noChangeArrowheads="1" noChangeShapeType="1" noTextEdit="1"/>
              </p:cNvSpPr>
              <p:nvPr/>
            </p:nvSpPr>
            <p:spPr>
              <a:xfrm>
                <a:off x="10068070" y="2483235"/>
                <a:ext cx="1590145" cy="459357"/>
              </a:xfrm>
              <a:prstGeom prst="rect">
                <a:avLst/>
              </a:prstGeom>
              <a:blipFill>
                <a:blip r:embed="rId5"/>
                <a:stretch>
                  <a:fillRect t="-14474" b="-80263"/>
                </a:stretch>
              </a:blipFill>
            </p:spPr>
            <p:txBody>
              <a:bodyPr/>
              <a:lstStyle/>
              <a:p>
                <a:r>
                  <a:rPr lang="en-US">
                    <a:noFill/>
                  </a:rPr>
                  <a:t> </a:t>
                </a:r>
              </a:p>
            </p:txBody>
          </p:sp>
        </mc:Fallback>
      </mc:AlternateContent>
    </p:spTree>
    <p:extLst>
      <p:ext uri="{BB962C8B-B14F-4D97-AF65-F5344CB8AC3E}">
        <p14:creationId xmlns:p14="http://schemas.microsoft.com/office/powerpoint/2010/main" val="1899093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2021 </a:t>
            </a:r>
            <a:r>
              <a:rPr lang="en-US" dirty="0"/>
              <a:t>IRC </a:t>
            </a:r>
            <a:r>
              <a:rPr lang="en-US" dirty="0" smtClean="0"/>
              <a:t>&amp; </a:t>
            </a:r>
            <a:r>
              <a:rPr lang="en-US" dirty="0"/>
              <a:t>IBC Vapor Retarder Provisions</a:t>
            </a:r>
          </a:p>
        </p:txBody>
      </p:sp>
      <p:sp>
        <p:nvSpPr>
          <p:cNvPr id="3" name="Content Placeholder 2"/>
          <p:cNvSpPr>
            <a:spLocks noGrp="1"/>
          </p:cNvSpPr>
          <p:nvPr>
            <p:ph idx="1"/>
          </p:nvPr>
        </p:nvSpPr>
        <p:spPr>
          <a:xfrm>
            <a:off x="609600" y="1498601"/>
            <a:ext cx="4511040" cy="3962400"/>
          </a:xfrm>
        </p:spPr>
        <p:txBody>
          <a:bodyPr>
            <a:normAutofit/>
          </a:bodyPr>
          <a:lstStyle/>
          <a:p>
            <a:r>
              <a:rPr lang="en-US" sz="2400" dirty="0" smtClean="0"/>
              <a:t>IRC and IBC provisions are similar. </a:t>
            </a:r>
          </a:p>
          <a:p>
            <a:pPr lvl="1"/>
            <a:r>
              <a:rPr lang="en-US" sz="2000" dirty="0" smtClean="0"/>
              <a:t>Refer to 2021 IBC errata for Section 1404.3</a:t>
            </a:r>
          </a:p>
          <a:p>
            <a:r>
              <a:rPr lang="en-US" sz="2400" dirty="0" smtClean="0"/>
              <a:t>First, the general requirements:</a:t>
            </a:r>
            <a:endParaRPr lang="en-US" sz="2400" dirty="0"/>
          </a:p>
        </p:txBody>
      </p:sp>
      <p:pic>
        <p:nvPicPr>
          <p:cNvPr id="5" name="Picture 4"/>
          <p:cNvPicPr>
            <a:picLocks noChangeAspect="1"/>
          </p:cNvPicPr>
          <p:nvPr/>
        </p:nvPicPr>
        <p:blipFill rotWithShape="1">
          <a:blip r:embed="rId2"/>
          <a:srcRect l="39539" t="22136" r="20995" b="20000"/>
          <a:stretch/>
        </p:blipFill>
        <p:spPr>
          <a:xfrm>
            <a:off x="5910751" y="1498601"/>
            <a:ext cx="5095783" cy="4202609"/>
          </a:xfrm>
          <a:prstGeom prst="rect">
            <a:avLst/>
          </a:prstGeom>
        </p:spPr>
      </p:pic>
    </p:spTree>
    <p:extLst>
      <p:ext uri="{BB962C8B-B14F-4D97-AF65-F5344CB8AC3E}">
        <p14:creationId xmlns:p14="http://schemas.microsoft.com/office/powerpoint/2010/main" val="1823436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Recent Energy Code Advancements</a:t>
            </a:r>
          </a:p>
          <a:p>
            <a:r>
              <a:rPr lang="en-US" dirty="0" smtClean="0"/>
              <a:t>5 building science concepts</a:t>
            </a:r>
          </a:p>
          <a:p>
            <a:r>
              <a:rPr lang="en-US" dirty="0" smtClean="0"/>
              <a:t>Research supporting 2021 code for water vapor control</a:t>
            </a:r>
          </a:p>
          <a:p>
            <a:r>
              <a:rPr lang="en-US" dirty="0" smtClean="0"/>
              <a:t>New 2021 code provisions for water vapor control</a:t>
            </a:r>
          </a:p>
          <a:p>
            <a:r>
              <a:rPr lang="en-US" dirty="0" smtClean="0"/>
              <a:t>Design guides, aids, and on-line calculator tools to coordinate energy/building code compliance</a:t>
            </a:r>
          </a:p>
          <a:p>
            <a:r>
              <a:rPr lang="en-US" dirty="0" smtClean="0"/>
              <a:t>Design example</a:t>
            </a:r>
            <a:endParaRPr lang="en-US" dirty="0"/>
          </a:p>
        </p:txBody>
      </p:sp>
    </p:spTree>
    <p:extLst>
      <p:ext uri="{BB962C8B-B14F-4D97-AF65-F5344CB8AC3E}">
        <p14:creationId xmlns:p14="http://schemas.microsoft.com/office/powerpoint/2010/main" val="58794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2021 </a:t>
            </a:r>
            <a:r>
              <a:rPr lang="en-US" dirty="0"/>
              <a:t>IRC </a:t>
            </a:r>
            <a:r>
              <a:rPr lang="en-US" dirty="0" smtClean="0"/>
              <a:t>&amp; </a:t>
            </a:r>
            <a:r>
              <a:rPr lang="en-US" dirty="0"/>
              <a:t>IBC Vapor Retarder Provisions</a:t>
            </a:r>
          </a:p>
        </p:txBody>
      </p:sp>
      <p:sp>
        <p:nvSpPr>
          <p:cNvPr id="3" name="Content Placeholder 2"/>
          <p:cNvSpPr>
            <a:spLocks noGrp="1"/>
          </p:cNvSpPr>
          <p:nvPr>
            <p:ph idx="1"/>
          </p:nvPr>
        </p:nvSpPr>
        <p:spPr/>
        <p:txBody>
          <a:bodyPr>
            <a:normAutofit/>
          </a:bodyPr>
          <a:lstStyle/>
          <a:p>
            <a:r>
              <a:rPr lang="en-US" sz="2400" dirty="0" smtClean="0"/>
              <a:t>Vapor </a:t>
            </a:r>
            <a:r>
              <a:rPr lang="en-US" sz="2400" dirty="0"/>
              <a:t>retarder classes are broadly </a:t>
            </a:r>
            <a:r>
              <a:rPr lang="en-US" sz="2400" dirty="0" smtClean="0"/>
              <a:t>defined.</a:t>
            </a:r>
          </a:p>
          <a:p>
            <a:pPr lvl="1"/>
            <a:r>
              <a:rPr lang="en-US" sz="2000" dirty="0" smtClean="0"/>
              <a:t>Based on static “dry cup” </a:t>
            </a:r>
            <a:r>
              <a:rPr lang="en-US" sz="2000" dirty="0" err="1" smtClean="0"/>
              <a:t>permeance</a:t>
            </a:r>
            <a:r>
              <a:rPr lang="en-US" sz="2000" dirty="0" smtClean="0"/>
              <a:t> only.</a:t>
            </a:r>
          </a:p>
          <a:p>
            <a:pPr lvl="1"/>
            <a:r>
              <a:rPr lang="en-US" sz="2000" dirty="0" smtClean="0"/>
              <a:t>“Smart” (dynamic or responsive) vapor retarders are addressed separately as an “adder” to these classes.</a:t>
            </a:r>
            <a:endParaRPr lang="en-US" sz="2000" dirty="0"/>
          </a:p>
        </p:txBody>
      </p:sp>
      <p:pic>
        <p:nvPicPr>
          <p:cNvPr id="4" name="Picture 3"/>
          <p:cNvPicPr>
            <a:picLocks noChangeAspect="1"/>
          </p:cNvPicPr>
          <p:nvPr/>
        </p:nvPicPr>
        <p:blipFill rotWithShape="1">
          <a:blip r:embed="rId2"/>
          <a:srcRect l="18794" t="38191" r="23048" b="34494"/>
          <a:stretch/>
        </p:blipFill>
        <p:spPr>
          <a:xfrm>
            <a:off x="779564" y="3175462"/>
            <a:ext cx="9811249" cy="2592055"/>
          </a:xfrm>
          <a:prstGeom prst="rect">
            <a:avLst/>
          </a:prstGeom>
        </p:spPr>
      </p:pic>
    </p:spTree>
    <p:extLst>
      <p:ext uri="{BB962C8B-B14F-4D97-AF65-F5344CB8AC3E}">
        <p14:creationId xmlns:p14="http://schemas.microsoft.com/office/powerpoint/2010/main" val="2016818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2021 </a:t>
            </a:r>
            <a:r>
              <a:rPr lang="en-US" dirty="0"/>
              <a:t>IRC </a:t>
            </a:r>
            <a:r>
              <a:rPr lang="en-US" dirty="0" smtClean="0"/>
              <a:t>&amp; </a:t>
            </a:r>
            <a:r>
              <a:rPr lang="en-US" dirty="0"/>
              <a:t>IBC Vapor Retarder Provisions</a:t>
            </a:r>
          </a:p>
        </p:txBody>
      </p:sp>
      <p:sp>
        <p:nvSpPr>
          <p:cNvPr id="3" name="Content Placeholder 2"/>
          <p:cNvSpPr>
            <a:spLocks noGrp="1"/>
          </p:cNvSpPr>
          <p:nvPr>
            <p:ph idx="1"/>
          </p:nvPr>
        </p:nvSpPr>
        <p:spPr>
          <a:xfrm>
            <a:off x="609600" y="1197034"/>
            <a:ext cx="10712335" cy="4263968"/>
          </a:xfrm>
        </p:spPr>
        <p:txBody>
          <a:bodyPr>
            <a:normAutofit/>
          </a:bodyPr>
          <a:lstStyle/>
          <a:p>
            <a:r>
              <a:rPr lang="en-US" sz="2000" dirty="0"/>
              <a:t>Second, </a:t>
            </a:r>
            <a:r>
              <a:rPr lang="en-US" sz="2000" dirty="0" smtClean="0"/>
              <a:t>VR permitted </a:t>
            </a:r>
            <a:r>
              <a:rPr lang="en-US" sz="2000" dirty="0"/>
              <a:t>application by climate zone is </a:t>
            </a:r>
            <a:r>
              <a:rPr lang="en-US" sz="2000" dirty="0" smtClean="0"/>
              <a:t>tabulated. </a:t>
            </a:r>
          </a:p>
          <a:p>
            <a:r>
              <a:rPr lang="en-US" sz="2000" dirty="0" smtClean="0"/>
              <a:t>Footnotes address additional conditions of use such as “smart” vapor retarders and use of foam sheathing continuous insulation with a Class II “smart” vapor retarder.</a:t>
            </a:r>
            <a:endParaRPr lang="en-US" sz="2000" dirty="0"/>
          </a:p>
        </p:txBody>
      </p:sp>
      <p:pic>
        <p:nvPicPr>
          <p:cNvPr id="4" name="Picture 3"/>
          <p:cNvPicPr>
            <a:picLocks noChangeAspect="1"/>
          </p:cNvPicPr>
          <p:nvPr/>
        </p:nvPicPr>
        <p:blipFill rotWithShape="1">
          <a:blip r:embed="rId2"/>
          <a:srcRect l="18795" t="37288" r="19873" b="27269"/>
          <a:stretch/>
        </p:blipFill>
        <p:spPr>
          <a:xfrm>
            <a:off x="1066120" y="2354348"/>
            <a:ext cx="9071882" cy="2948829"/>
          </a:xfrm>
          <a:prstGeom prst="rect">
            <a:avLst/>
          </a:prstGeom>
        </p:spPr>
      </p:pic>
      <p:sp>
        <p:nvSpPr>
          <p:cNvPr id="5" name="TextBox 4"/>
          <p:cNvSpPr txBox="1"/>
          <p:nvPr/>
        </p:nvSpPr>
        <p:spPr>
          <a:xfrm>
            <a:off x="1014353" y="5468552"/>
            <a:ext cx="10695505" cy="461665"/>
          </a:xfrm>
          <a:prstGeom prst="rect">
            <a:avLst/>
          </a:prstGeom>
          <a:noFill/>
        </p:spPr>
        <p:txBody>
          <a:bodyPr wrap="square" rtlCol="0">
            <a:spAutoFit/>
          </a:bodyPr>
          <a:lstStyle/>
          <a:p>
            <a:pPr marL="228594" indent="-228594">
              <a:buClr>
                <a:schemeClr val="accent4">
                  <a:lumMod val="60000"/>
                  <a:lumOff val="40000"/>
                </a:schemeClr>
              </a:buClr>
              <a:buFont typeface="Wingdings" panose="05000000000000000000" pitchFamily="2" charset="2"/>
              <a:buChar char="§"/>
            </a:pPr>
            <a:r>
              <a:rPr lang="en-US" sz="1200" dirty="0">
                <a:latin typeface="Yu Gothic" panose="020B0400000000000000" pitchFamily="34" charset="-128"/>
                <a:ea typeface="Yu Gothic" panose="020B0400000000000000" pitchFamily="34" charset="-128"/>
              </a:rPr>
              <a:t>Footnote ‘b’ prevents double vapor barrier unless designed – generally meaning use of a Class I smart vapor retarder (see footnote ‘a’)</a:t>
            </a:r>
          </a:p>
          <a:p>
            <a:pPr marL="228594" indent="-228594">
              <a:buClr>
                <a:schemeClr val="accent4">
                  <a:lumMod val="60000"/>
                  <a:lumOff val="40000"/>
                </a:schemeClr>
              </a:buClr>
              <a:buFont typeface="Wingdings" panose="05000000000000000000" pitchFamily="2" charset="2"/>
              <a:buChar char="§"/>
            </a:pPr>
            <a:r>
              <a:rPr lang="en-US" sz="1200" dirty="0">
                <a:latin typeface="Yu Gothic" panose="020B0400000000000000" pitchFamily="34" charset="-128"/>
                <a:ea typeface="Yu Gothic" panose="020B0400000000000000" pitchFamily="34" charset="-128"/>
              </a:rPr>
              <a:t>Footnote ‘c’ and Table R702.7(3) provide requirements when foam sheathing (‘ci’) is used.</a:t>
            </a:r>
          </a:p>
        </p:txBody>
      </p:sp>
    </p:spTree>
    <p:extLst>
      <p:ext uri="{BB962C8B-B14F-4D97-AF65-F5344CB8AC3E}">
        <p14:creationId xmlns:p14="http://schemas.microsoft.com/office/powerpoint/2010/main" val="2571376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2021 </a:t>
            </a:r>
            <a:r>
              <a:rPr lang="en-US" dirty="0"/>
              <a:t>IRC </a:t>
            </a:r>
            <a:r>
              <a:rPr lang="en-US" dirty="0" smtClean="0"/>
              <a:t>&amp; </a:t>
            </a:r>
            <a:r>
              <a:rPr lang="en-US" dirty="0"/>
              <a:t>IBC Vapor Retarder Provisions</a:t>
            </a:r>
          </a:p>
        </p:txBody>
      </p:sp>
      <p:sp>
        <p:nvSpPr>
          <p:cNvPr id="3" name="Content Placeholder 2"/>
          <p:cNvSpPr>
            <a:spLocks noGrp="1"/>
          </p:cNvSpPr>
          <p:nvPr>
            <p:ph idx="1"/>
          </p:nvPr>
        </p:nvSpPr>
        <p:spPr>
          <a:xfrm>
            <a:off x="609600" y="1295400"/>
            <a:ext cx="10972800" cy="4165601"/>
          </a:xfrm>
        </p:spPr>
        <p:txBody>
          <a:bodyPr/>
          <a:lstStyle/>
          <a:p>
            <a:r>
              <a:rPr lang="en-US" sz="2000" dirty="0"/>
              <a:t>Next, where the wall has a Class II VR and foam sheathing </a:t>
            </a:r>
            <a:r>
              <a:rPr lang="en-US" sz="2000" dirty="0" smtClean="0"/>
              <a:t>ci...</a:t>
            </a:r>
            <a:endParaRPr lang="en-US" sz="2000" dirty="0"/>
          </a:p>
        </p:txBody>
      </p:sp>
      <p:pic>
        <p:nvPicPr>
          <p:cNvPr id="4" name="Picture 3"/>
          <p:cNvPicPr>
            <a:picLocks noChangeAspect="1"/>
          </p:cNvPicPr>
          <p:nvPr/>
        </p:nvPicPr>
        <p:blipFill rotWithShape="1">
          <a:blip r:embed="rId2"/>
          <a:srcRect l="27429" t="33676" r="19238" b="31785"/>
          <a:stretch/>
        </p:blipFill>
        <p:spPr>
          <a:xfrm>
            <a:off x="1188863" y="1806235"/>
            <a:ext cx="8719908" cy="3176538"/>
          </a:xfrm>
          <a:prstGeom prst="rect">
            <a:avLst/>
          </a:prstGeom>
        </p:spPr>
      </p:pic>
      <p:sp>
        <p:nvSpPr>
          <p:cNvPr id="5" name="TextBox 4"/>
          <p:cNvSpPr txBox="1"/>
          <p:nvPr/>
        </p:nvSpPr>
        <p:spPr>
          <a:xfrm>
            <a:off x="1188862" y="5174417"/>
            <a:ext cx="9351675" cy="646331"/>
          </a:xfrm>
          <a:prstGeom prst="rect">
            <a:avLst/>
          </a:prstGeom>
          <a:noFill/>
        </p:spPr>
        <p:txBody>
          <a:bodyPr wrap="square" rtlCol="0">
            <a:spAutoFit/>
          </a:bodyPr>
          <a:lstStyle/>
          <a:p>
            <a:pPr marL="228594" indent="-228594">
              <a:buClr>
                <a:schemeClr val="accent1">
                  <a:lumMod val="40000"/>
                  <a:lumOff val="60000"/>
                </a:schemeClr>
              </a:buClr>
              <a:buFont typeface="Wingdings" panose="05000000000000000000" pitchFamily="2" charset="2"/>
              <a:buChar char="§"/>
            </a:pPr>
            <a:r>
              <a:rPr lang="en-US" sz="1200" dirty="0">
                <a:latin typeface="Yu Gothic" panose="020B0400000000000000" pitchFamily="34" charset="-128"/>
                <a:ea typeface="Yu Gothic" panose="020B0400000000000000" pitchFamily="34" charset="-128"/>
              </a:rPr>
              <a:t>This is the “insulation ratio” in prescriptive form (same format as used in the existing Class III VR table shown in next slide) </a:t>
            </a:r>
          </a:p>
          <a:p>
            <a:pPr marL="228594" indent="-228594">
              <a:buClr>
                <a:schemeClr val="accent1">
                  <a:lumMod val="40000"/>
                  <a:lumOff val="60000"/>
                </a:schemeClr>
              </a:buClr>
              <a:buFont typeface="Wingdings" panose="05000000000000000000" pitchFamily="2" charset="2"/>
              <a:buChar char="§"/>
            </a:pPr>
            <a:r>
              <a:rPr lang="en-US" sz="1200" dirty="0">
                <a:latin typeface="Yu Gothic" panose="020B0400000000000000" pitchFamily="34" charset="-128"/>
                <a:ea typeface="Yu Gothic" panose="020B0400000000000000" pitchFamily="34" charset="-128"/>
              </a:rPr>
              <a:t>As noted in footnote ‘c’ the Class II VR must have a </a:t>
            </a:r>
            <a:r>
              <a:rPr lang="en-US" sz="1200" dirty="0" err="1">
                <a:latin typeface="Yu Gothic" panose="020B0400000000000000" pitchFamily="34" charset="-128"/>
                <a:ea typeface="Yu Gothic" panose="020B0400000000000000" pitchFamily="34" charset="-128"/>
              </a:rPr>
              <a:t>permeance</a:t>
            </a:r>
            <a:r>
              <a:rPr lang="en-US" sz="1200" dirty="0">
                <a:latin typeface="Yu Gothic" panose="020B0400000000000000" pitchFamily="34" charset="-128"/>
                <a:ea typeface="Yu Gothic" panose="020B0400000000000000" pitchFamily="34" charset="-128"/>
              </a:rPr>
              <a:t> of &gt; 1 perm under “wet cup” ASTM E96 test (e.g., is a smart vapor retarder). Generically, this means a Kraft paper facer on fiberglass batts (or similar).</a:t>
            </a:r>
          </a:p>
        </p:txBody>
      </p:sp>
    </p:spTree>
    <p:extLst>
      <p:ext uri="{BB962C8B-B14F-4D97-AF65-F5344CB8AC3E}">
        <p14:creationId xmlns:p14="http://schemas.microsoft.com/office/powerpoint/2010/main" val="2987374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2021 </a:t>
            </a:r>
            <a:r>
              <a:rPr lang="en-US" dirty="0"/>
              <a:t>IRC </a:t>
            </a:r>
            <a:r>
              <a:rPr lang="en-US" dirty="0" smtClean="0"/>
              <a:t>&amp; </a:t>
            </a:r>
            <a:r>
              <a:rPr lang="en-US" dirty="0"/>
              <a:t>IBC Vapor Retarder Provisions</a:t>
            </a:r>
          </a:p>
        </p:txBody>
      </p:sp>
      <p:sp>
        <p:nvSpPr>
          <p:cNvPr id="3" name="Content Placeholder 2"/>
          <p:cNvSpPr>
            <a:spLocks noGrp="1"/>
          </p:cNvSpPr>
          <p:nvPr>
            <p:ph idx="1"/>
          </p:nvPr>
        </p:nvSpPr>
        <p:spPr>
          <a:xfrm>
            <a:off x="6858000" y="1498600"/>
            <a:ext cx="4724400" cy="4120803"/>
          </a:xfrm>
        </p:spPr>
        <p:txBody>
          <a:bodyPr>
            <a:noAutofit/>
          </a:bodyPr>
          <a:lstStyle/>
          <a:p>
            <a:pPr>
              <a:buFont typeface="Wingdings" panose="05000000000000000000" pitchFamily="2" charset="2"/>
              <a:buChar char="§"/>
            </a:pPr>
            <a:r>
              <a:rPr lang="en-US" sz="1800" dirty="0" smtClean="0"/>
              <a:t>As with the Class II VR table, the colder the climate the more ci R-value required (greater insulation ratio) – this is the temperature controlled design approach. In CZ 7 &amp; 8, this is the only solution.</a:t>
            </a:r>
            <a:endParaRPr lang="en-US" sz="1800" dirty="0"/>
          </a:p>
          <a:p>
            <a:pPr>
              <a:buFont typeface="Wingdings" panose="05000000000000000000" pitchFamily="2" charset="2"/>
              <a:buChar char="§"/>
            </a:pPr>
            <a:r>
              <a:rPr lang="en-US" sz="1800" dirty="0"/>
              <a:t>Also, </a:t>
            </a:r>
            <a:r>
              <a:rPr lang="en-US" sz="1800" dirty="0" smtClean="0"/>
              <a:t>as </a:t>
            </a:r>
            <a:r>
              <a:rPr lang="en-US" sz="1800" dirty="0"/>
              <a:t>the climate gets colder a higher exterior sheathing </a:t>
            </a:r>
            <a:r>
              <a:rPr lang="en-US" sz="1800" dirty="0" err="1"/>
              <a:t>permeance</a:t>
            </a:r>
            <a:r>
              <a:rPr lang="en-US" sz="1800" dirty="0"/>
              <a:t> is required if not using ‘ci’ to protect the wall from moisture accumulation (same should apply with use of a Class II VR, but </a:t>
            </a:r>
            <a:r>
              <a:rPr lang="en-US" sz="1800" dirty="0" smtClean="0"/>
              <a:t>is not </a:t>
            </a:r>
            <a:r>
              <a:rPr lang="en-US" sz="1800" dirty="0"/>
              <a:t>currently in the code</a:t>
            </a:r>
            <a:r>
              <a:rPr lang="en-US" sz="1800" dirty="0" smtClean="0"/>
              <a:t>) – this is the </a:t>
            </a:r>
            <a:r>
              <a:rPr lang="en-US" sz="1800" dirty="0" err="1" smtClean="0"/>
              <a:t>permeance</a:t>
            </a:r>
            <a:r>
              <a:rPr lang="en-US" sz="1800" dirty="0" smtClean="0"/>
              <a:t> controlled design, but only for Class III VR applications.</a:t>
            </a:r>
            <a:endParaRPr lang="en-US" sz="1800" dirty="0"/>
          </a:p>
        </p:txBody>
      </p:sp>
      <p:pic>
        <p:nvPicPr>
          <p:cNvPr id="4" name="Picture 3"/>
          <p:cNvPicPr>
            <a:picLocks noChangeAspect="1"/>
          </p:cNvPicPr>
          <p:nvPr/>
        </p:nvPicPr>
        <p:blipFill rotWithShape="1">
          <a:blip r:embed="rId2"/>
          <a:srcRect l="27555" t="23375" r="22413" b="19510"/>
          <a:stretch/>
        </p:blipFill>
        <p:spPr>
          <a:xfrm>
            <a:off x="329516" y="1685515"/>
            <a:ext cx="6442937" cy="4137214"/>
          </a:xfrm>
          <a:prstGeom prst="rect">
            <a:avLst/>
          </a:prstGeom>
        </p:spPr>
      </p:pic>
      <p:sp>
        <p:nvSpPr>
          <p:cNvPr id="6" name="TextBox 5"/>
          <p:cNvSpPr txBox="1"/>
          <p:nvPr/>
        </p:nvSpPr>
        <p:spPr>
          <a:xfrm>
            <a:off x="679768" y="1129268"/>
            <a:ext cx="5046574" cy="400110"/>
          </a:xfrm>
          <a:prstGeom prst="rect">
            <a:avLst/>
          </a:prstGeom>
          <a:noFill/>
        </p:spPr>
        <p:txBody>
          <a:bodyPr wrap="none" rtlCol="0">
            <a:spAutoFit/>
          </a:bodyPr>
          <a:lstStyle/>
          <a:p>
            <a:pPr marL="457189" indent="-457189" defTabSz="1219170">
              <a:spcBef>
                <a:spcPct val="20000"/>
              </a:spcBef>
              <a:buFont typeface="Wingdings" panose="05000000000000000000" pitchFamily="2" charset="2"/>
              <a:buChar char="§"/>
            </a:pPr>
            <a:r>
              <a:rPr lang="en-US" sz="2000" dirty="0">
                <a:latin typeface="Yu Gothic" panose="020B0400000000000000" pitchFamily="34" charset="-128"/>
                <a:ea typeface="Yu Gothic" panose="020B0400000000000000" pitchFamily="34" charset="-128"/>
                <a:cs typeface="Arial" panose="020B0604020202020204" pitchFamily="34" charset="0"/>
              </a:rPr>
              <a:t>Finally, where a Class III VR is </a:t>
            </a:r>
            <a:r>
              <a:rPr lang="en-US" sz="2000" dirty="0" smtClean="0">
                <a:latin typeface="Yu Gothic" panose="020B0400000000000000" pitchFamily="34" charset="-128"/>
                <a:ea typeface="Yu Gothic" panose="020B0400000000000000" pitchFamily="34" charset="-128"/>
                <a:cs typeface="Arial" panose="020B0604020202020204" pitchFamily="34" charset="0"/>
              </a:rPr>
              <a:t>used...</a:t>
            </a:r>
            <a:endParaRPr lang="en-US" dirty="0"/>
          </a:p>
        </p:txBody>
      </p:sp>
    </p:spTree>
    <p:extLst>
      <p:ext uri="{BB962C8B-B14F-4D97-AF65-F5344CB8AC3E}">
        <p14:creationId xmlns:p14="http://schemas.microsoft.com/office/powerpoint/2010/main" val="627591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2024 IBC – Ci Only, No Interior Vapor Retarder</a:t>
            </a:r>
            <a:endParaRPr lang="en-US" dirty="0"/>
          </a:p>
        </p:txBody>
      </p:sp>
      <p:pic>
        <p:nvPicPr>
          <p:cNvPr id="5" name="Picture 4"/>
          <p:cNvPicPr>
            <a:picLocks noChangeAspect="1"/>
          </p:cNvPicPr>
          <p:nvPr/>
        </p:nvPicPr>
        <p:blipFill rotWithShape="1">
          <a:blip r:embed="rId2"/>
          <a:srcRect l="30947" t="32104" r="31844" b="46019"/>
          <a:stretch/>
        </p:blipFill>
        <p:spPr>
          <a:xfrm>
            <a:off x="5081771" y="2451931"/>
            <a:ext cx="6437225" cy="2128945"/>
          </a:xfrm>
          <a:prstGeom prst="rect">
            <a:avLst/>
          </a:prstGeom>
        </p:spPr>
      </p:pic>
      <p:sp>
        <p:nvSpPr>
          <p:cNvPr id="6" name="TextBox 5"/>
          <p:cNvSpPr txBox="1"/>
          <p:nvPr/>
        </p:nvSpPr>
        <p:spPr>
          <a:xfrm>
            <a:off x="1703868" y="4996127"/>
            <a:ext cx="8462598" cy="707886"/>
          </a:xfrm>
          <a:prstGeom prst="rect">
            <a:avLst/>
          </a:prstGeom>
          <a:noFill/>
        </p:spPr>
        <p:txBody>
          <a:bodyPr wrap="square" rtlCol="0">
            <a:spAutoFit/>
          </a:bodyPr>
          <a:lstStyle/>
          <a:p>
            <a:r>
              <a:rPr lang="en-US" sz="2000" dirty="0" smtClean="0">
                <a:latin typeface="Yu Gothic" panose="020B0400000000000000" pitchFamily="34" charset="-128"/>
                <a:ea typeface="Yu Gothic" panose="020B0400000000000000" pitchFamily="34" charset="-128"/>
              </a:rPr>
              <a:t>Generally, the energy code will require more insulation than needed for water vapor control when using all exterior continuous insulation. </a:t>
            </a:r>
            <a:endParaRPr lang="en-US" sz="2000" dirty="0">
              <a:latin typeface="Yu Gothic" panose="020B0400000000000000" pitchFamily="34" charset="-128"/>
              <a:ea typeface="Yu Gothic" panose="020B0400000000000000" pitchFamily="34" charset="-128"/>
            </a:endParaRPr>
          </a:p>
        </p:txBody>
      </p:sp>
      <p:sp>
        <p:nvSpPr>
          <p:cNvPr id="7" name="TextBox 6"/>
          <p:cNvSpPr txBox="1"/>
          <p:nvPr/>
        </p:nvSpPr>
        <p:spPr>
          <a:xfrm>
            <a:off x="609600" y="1255224"/>
            <a:ext cx="11161221" cy="830997"/>
          </a:xfrm>
          <a:prstGeom prst="rect">
            <a:avLst/>
          </a:prstGeom>
          <a:noFill/>
        </p:spPr>
        <p:txBody>
          <a:bodyPr wrap="square" rtlCol="0">
            <a:spAutoFit/>
          </a:bodyPr>
          <a:lstStyle/>
          <a:p>
            <a:r>
              <a:rPr lang="en-US" sz="2400" dirty="0" smtClean="0">
                <a:latin typeface="Yu Gothic" panose="020B0400000000000000" pitchFamily="34" charset="-128"/>
                <a:ea typeface="Yu Gothic" panose="020B0400000000000000" pitchFamily="34" charset="-128"/>
              </a:rPr>
              <a:t>The “Perfect Wall” – all control layers on the exterior side of the assembly; maximum protection of structure and maximum mitigation of thermal bridging.</a:t>
            </a:r>
            <a:endParaRPr lang="en-US" sz="2400" dirty="0">
              <a:latin typeface="Yu Gothic" panose="020B0400000000000000" pitchFamily="34" charset="-128"/>
              <a:ea typeface="Yu Gothic" panose="020B0400000000000000" pitchFamily="34" charset="-128"/>
            </a:endParaRPr>
          </a:p>
        </p:txBody>
      </p:sp>
      <p:pic>
        <p:nvPicPr>
          <p:cNvPr id="8" name="Picture 7"/>
          <p:cNvPicPr>
            <a:picLocks noChangeAspect="1"/>
          </p:cNvPicPr>
          <p:nvPr/>
        </p:nvPicPr>
        <p:blipFill rotWithShape="1">
          <a:blip r:embed="rId3"/>
          <a:srcRect l="58034" t="57346" r="18009" b="18447"/>
          <a:stretch/>
        </p:blipFill>
        <p:spPr>
          <a:xfrm>
            <a:off x="870171" y="2501472"/>
            <a:ext cx="3658418" cy="2079404"/>
          </a:xfrm>
          <a:prstGeom prst="rect">
            <a:avLst/>
          </a:prstGeom>
        </p:spPr>
      </p:pic>
    </p:spTree>
    <p:extLst>
      <p:ext uri="{BB962C8B-B14F-4D97-AF65-F5344CB8AC3E}">
        <p14:creationId xmlns:p14="http://schemas.microsoft.com/office/powerpoint/2010/main" val="3636811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Simplified </a:t>
            </a:r>
            <a:r>
              <a:rPr lang="en-US" dirty="0"/>
              <a:t>Code-Compliance Guide</a:t>
            </a:r>
            <a:br>
              <a:rPr lang="en-US" dirty="0"/>
            </a:br>
            <a:r>
              <a:rPr lang="en-US" sz="1800" b="0" dirty="0" smtClean="0"/>
              <a:t>Download resource at </a:t>
            </a:r>
            <a:r>
              <a:rPr lang="en-US" sz="1800" b="0" dirty="0" smtClean="0">
                <a:hlinkClick r:id="rId2"/>
              </a:rPr>
              <a:t>continuousinsulation.org/quick-guides</a:t>
            </a:r>
            <a:r>
              <a:rPr lang="en-US" sz="1800" b="0" dirty="0" smtClean="0"/>
              <a:t> </a:t>
            </a:r>
            <a:endParaRPr lang="en-US" sz="1800" b="0" dirty="0"/>
          </a:p>
        </p:txBody>
      </p:sp>
      <p:pic>
        <p:nvPicPr>
          <p:cNvPr id="4" name="Picture 3"/>
          <p:cNvPicPr>
            <a:picLocks noChangeAspect="1"/>
          </p:cNvPicPr>
          <p:nvPr/>
        </p:nvPicPr>
        <p:blipFill rotWithShape="1">
          <a:blip r:embed="rId3"/>
          <a:srcRect l="26815" t="12968" r="39795" b="7945"/>
          <a:stretch/>
        </p:blipFill>
        <p:spPr>
          <a:xfrm>
            <a:off x="704309" y="1249987"/>
            <a:ext cx="4070960" cy="5423770"/>
          </a:xfrm>
          <a:prstGeom prst="rect">
            <a:avLst/>
          </a:prstGeom>
          <a:ln>
            <a:solidFill>
              <a:schemeClr val="tx1"/>
            </a:solidFill>
          </a:ln>
        </p:spPr>
      </p:pic>
      <p:pic>
        <p:nvPicPr>
          <p:cNvPr id="5" name="Picture 4"/>
          <p:cNvPicPr>
            <a:picLocks noChangeAspect="1"/>
          </p:cNvPicPr>
          <p:nvPr/>
        </p:nvPicPr>
        <p:blipFill rotWithShape="1">
          <a:blip r:embed="rId4"/>
          <a:srcRect l="26502" t="15159" r="39748" b="5792"/>
          <a:stretch/>
        </p:blipFill>
        <p:spPr>
          <a:xfrm>
            <a:off x="5029698" y="1249987"/>
            <a:ext cx="4114800" cy="5423770"/>
          </a:xfrm>
          <a:prstGeom prst="rect">
            <a:avLst/>
          </a:prstGeom>
          <a:ln>
            <a:solidFill>
              <a:schemeClr val="tx1"/>
            </a:solidFill>
          </a:ln>
        </p:spPr>
      </p:pic>
    </p:spTree>
    <p:extLst>
      <p:ext uri="{BB962C8B-B14F-4D97-AF65-F5344CB8AC3E}">
        <p14:creationId xmlns:p14="http://schemas.microsoft.com/office/powerpoint/2010/main" val="1050948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2">
            <a:extLst>
              <a:ext uri="{28A0092B-C50C-407E-A947-70E740481C1C}">
                <a14:useLocalDpi xmlns:a14="http://schemas.microsoft.com/office/drawing/2010/main" val="0"/>
              </a:ext>
            </a:extLst>
          </a:blip>
          <a:srcRect l="24374" t="42223" r="39375" b="14444"/>
          <a:stretch>
            <a:fillRect/>
          </a:stretch>
        </p:blipFill>
        <p:spPr bwMode="auto">
          <a:xfrm>
            <a:off x="7338358" y="400026"/>
            <a:ext cx="3349194" cy="225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Supplemental Design </a:t>
            </a:r>
            <a:br>
              <a:rPr lang="en-US" dirty="0" smtClean="0"/>
            </a:br>
            <a:r>
              <a:rPr lang="en-US" dirty="0" smtClean="0"/>
              <a:t>Considerations</a:t>
            </a:r>
            <a:endParaRPr lang="en-US" dirty="0"/>
          </a:p>
        </p:txBody>
      </p:sp>
      <p:sp>
        <p:nvSpPr>
          <p:cNvPr id="4" name="Content Placeholder 3"/>
          <p:cNvSpPr txBox="1">
            <a:spLocks noGrp="1"/>
          </p:cNvSpPr>
          <p:nvPr>
            <p:ph idx="1"/>
          </p:nvPr>
        </p:nvSpPr>
        <p:spPr>
          <a:xfrm>
            <a:off x="609600" y="1565105"/>
            <a:ext cx="6400799" cy="4271939"/>
          </a:xfrm>
          <a:prstGeom prst="rect">
            <a:avLst/>
          </a:prstGeom>
          <a:noFill/>
        </p:spPr>
        <p:txBody>
          <a:bodyPr wrap="square" rtlCol="0">
            <a:spAutoFit/>
          </a:bodyPr>
          <a:lstStyle/>
          <a:p>
            <a:pPr marL="0" indent="0">
              <a:buNone/>
            </a:pPr>
            <a:r>
              <a:rPr lang="en-US" sz="2000" b="1" dirty="0" smtClean="0"/>
              <a:t>CAN YOU HAVE TOO MUCH PERMEANCE?</a:t>
            </a:r>
            <a:br>
              <a:rPr lang="en-US" sz="2000" b="1" dirty="0" smtClean="0"/>
            </a:br>
            <a:r>
              <a:rPr lang="en-US" sz="2000" dirty="0" smtClean="0"/>
              <a:t>Yes! (in some conditions)</a:t>
            </a:r>
          </a:p>
          <a:p>
            <a:pPr marL="0" indent="0">
              <a:buNone/>
            </a:pPr>
            <a:endParaRPr lang="en-US" sz="2000" b="1" dirty="0" smtClean="0"/>
          </a:p>
          <a:p>
            <a:pPr marL="0" indent="0">
              <a:buNone/>
            </a:pPr>
            <a:r>
              <a:rPr lang="en-US" sz="2000" b="1" dirty="0" smtClean="0"/>
              <a:t>Recommendation: </a:t>
            </a:r>
          </a:p>
          <a:p>
            <a:pPr marL="0" indent="0">
              <a:buNone/>
            </a:pPr>
            <a:r>
              <a:rPr lang="en-US" sz="1800" dirty="0" smtClean="0"/>
              <a:t>The Net WVP </a:t>
            </a:r>
            <a:r>
              <a:rPr lang="en-US" sz="1800" dirty="0"/>
              <a:t>of </a:t>
            </a:r>
            <a:r>
              <a:rPr lang="en-US" sz="1800" dirty="0" smtClean="0"/>
              <a:t>exterior layers between the cladding and sheathing (e.g., the WRB or continuous insulation) </a:t>
            </a:r>
            <a:r>
              <a:rPr lang="en-US" sz="1800" u="sng" dirty="0" smtClean="0"/>
              <a:t>should </a:t>
            </a:r>
            <a:r>
              <a:rPr lang="en-US" sz="1800" u="sng" dirty="0"/>
              <a:t>not exceed </a:t>
            </a:r>
            <a:r>
              <a:rPr lang="en-US" sz="1800" u="sng" dirty="0" smtClean="0"/>
              <a:t>~10 perm</a:t>
            </a:r>
            <a:r>
              <a:rPr lang="en-US" sz="1800" dirty="0" smtClean="0"/>
              <a:t>. </a:t>
            </a:r>
          </a:p>
          <a:p>
            <a:r>
              <a:rPr lang="en-US" sz="1600" dirty="0" smtClean="0"/>
              <a:t>This prevents </a:t>
            </a:r>
            <a:r>
              <a:rPr lang="en-US" sz="1600" b="1" dirty="0"/>
              <a:t>solar-driven inward moisture movement</a:t>
            </a:r>
            <a:r>
              <a:rPr lang="en-US" sz="1600" dirty="0"/>
              <a:t>, where direct-applied (unvented) reservoir cladding (adhered veneer, stucco, etc.) is used on </a:t>
            </a:r>
            <a:r>
              <a:rPr lang="en-US" sz="1600" dirty="0" smtClean="0"/>
              <a:t>air-conditioned buildings.  </a:t>
            </a:r>
          </a:p>
          <a:p>
            <a:pPr marL="0" indent="0">
              <a:buNone/>
            </a:pPr>
            <a:r>
              <a:rPr lang="en-US" sz="1800" dirty="0" smtClean="0"/>
              <a:t>Can also be addressed by increasing back-ventilation of reservoir cladding (more like brick veneer).</a:t>
            </a:r>
          </a:p>
          <a:p>
            <a:r>
              <a:rPr lang="en-US" sz="1600" dirty="0" smtClean="0"/>
              <a:t>See 2021 IBC and IRC provisions for stucco WRB (required drainage space for “Moist” and “Marine” climates)</a:t>
            </a:r>
          </a:p>
        </p:txBody>
      </p:sp>
      <p:sp>
        <p:nvSpPr>
          <p:cNvPr id="6" name="TextBox 5"/>
          <p:cNvSpPr txBox="1"/>
          <p:nvPr/>
        </p:nvSpPr>
        <p:spPr>
          <a:xfrm>
            <a:off x="7130012" y="5487722"/>
            <a:ext cx="3659908" cy="507831"/>
          </a:xfrm>
          <a:prstGeom prst="rect">
            <a:avLst/>
          </a:prstGeom>
          <a:noFill/>
        </p:spPr>
        <p:txBody>
          <a:bodyPr wrap="square" rtlCol="0">
            <a:spAutoFit/>
          </a:bodyPr>
          <a:lstStyle/>
          <a:p>
            <a:r>
              <a:rPr lang="en-US" sz="900" dirty="0" smtClean="0">
                <a:latin typeface="Yu Gothic" panose="020B0400000000000000" pitchFamily="34" charset="-128"/>
                <a:ea typeface="Yu Gothic" panose="020B0400000000000000" pitchFamily="34" charset="-128"/>
              </a:rPr>
              <a:t>Source: </a:t>
            </a:r>
            <a:r>
              <a:rPr lang="en-US" sz="900" dirty="0" err="1" smtClean="0">
                <a:latin typeface="Yu Gothic" panose="020B0400000000000000" pitchFamily="34" charset="-128"/>
                <a:ea typeface="Yu Gothic" panose="020B0400000000000000" pitchFamily="34" charset="-128"/>
              </a:rPr>
              <a:t>Lepage</a:t>
            </a:r>
            <a:r>
              <a:rPr lang="en-US" sz="900" dirty="0" smtClean="0">
                <a:latin typeface="Yu Gothic" panose="020B0400000000000000" pitchFamily="34" charset="-128"/>
                <a:ea typeface="Yu Gothic" panose="020B0400000000000000" pitchFamily="34" charset="-128"/>
              </a:rPr>
              <a:t> &amp; Lstiburek (2013). Moisture Durability with Vapor-Permeable Insulating Sheathing. US DOE, Building Technologies Office, Building America Program</a:t>
            </a:r>
            <a:endParaRPr lang="en-US" sz="900" dirty="0">
              <a:latin typeface="Yu Gothic" panose="020B0400000000000000" pitchFamily="34" charset="-128"/>
              <a:ea typeface="Yu Gothic" panose="020B0400000000000000" pitchFamily="34" charset="-128"/>
            </a:endParaRPr>
          </a:p>
        </p:txBody>
      </p:sp>
      <p:pic>
        <p:nvPicPr>
          <p:cNvPr id="7" name="Content Placeholder 13"/>
          <p:cNvPicPr>
            <a:picLocks/>
          </p:cNvPicPr>
          <p:nvPr/>
        </p:nvPicPr>
        <p:blipFill rotWithShape="1">
          <a:blip r:embed="rId3"/>
          <a:srcRect l="25000" t="18518" r="11746" b="17664"/>
          <a:stretch/>
        </p:blipFill>
        <p:spPr bwMode="auto">
          <a:xfrm>
            <a:off x="7130013" y="2693416"/>
            <a:ext cx="4940068" cy="2668282"/>
          </a:xfrm>
          <a:prstGeom prst="rect">
            <a:avLst/>
          </a:prstGeom>
          <a:ln>
            <a:noFill/>
          </a:ln>
          <a:extLst>
            <a:ext uri="{53640926-AAD7-44D8-BBD7-CCE9431645EC}">
              <a14:shadowObscured xmlns:a14="http://schemas.microsoft.com/office/drawing/2010/main"/>
            </a:ext>
          </a:extLst>
        </p:spPr>
      </p:pic>
      <p:sp>
        <p:nvSpPr>
          <p:cNvPr id="8" name="Cloud Callout 7"/>
          <p:cNvSpPr/>
          <p:nvPr/>
        </p:nvSpPr>
        <p:spPr>
          <a:xfrm>
            <a:off x="10399221" y="1637608"/>
            <a:ext cx="1563203" cy="1154566"/>
          </a:xfrm>
          <a:prstGeom prst="cloudCallout">
            <a:avLst/>
          </a:prstGeom>
          <a:ln/>
        </p:spPr>
        <p:style>
          <a:lnRef idx="0">
            <a:schemeClr val="accent3"/>
          </a:lnRef>
          <a:fillRef idx="1001">
            <a:schemeClr val="dk2"/>
          </a:fillRef>
          <a:effectRef idx="3">
            <a:schemeClr val="accent3"/>
          </a:effectRef>
          <a:fontRef idx="minor">
            <a:schemeClr val="lt1"/>
          </a:fontRef>
        </p:style>
        <p:txBody>
          <a:bodyPr rtlCol="0" anchor="ctr"/>
          <a:lstStyle/>
          <a:p>
            <a:pPr algn="ctr"/>
            <a:r>
              <a:rPr lang="en-US" sz="1100" b="1" dirty="0" smtClean="0">
                <a:solidFill>
                  <a:schemeClr val="bg1"/>
                </a:solidFill>
                <a:latin typeface="Yu Gothic" panose="020B0400000000000000" pitchFamily="34" charset="-128"/>
                <a:ea typeface="Yu Gothic" panose="020B0400000000000000" pitchFamily="34" charset="-128"/>
              </a:rPr>
              <a:t>High sheathing moisture content</a:t>
            </a:r>
            <a:endParaRPr lang="en-US" sz="1100" b="1" dirty="0">
              <a:solidFill>
                <a:schemeClr val="bg1"/>
              </a:solidFill>
              <a:latin typeface="Yu Gothic" panose="020B0400000000000000" pitchFamily="34" charset="-128"/>
              <a:ea typeface="Yu Gothic" panose="020B0400000000000000" pitchFamily="34" charset="-128"/>
            </a:endParaRPr>
          </a:p>
        </p:txBody>
      </p:sp>
      <p:sp>
        <p:nvSpPr>
          <p:cNvPr id="9" name="Rounded Rectangle 8"/>
          <p:cNvSpPr/>
          <p:nvPr/>
        </p:nvSpPr>
        <p:spPr>
          <a:xfrm>
            <a:off x="10246610" y="2918197"/>
            <a:ext cx="1143629" cy="83687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460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Supplemental Design Considerations</a:t>
            </a:r>
            <a:endParaRPr lang="en-US" dirty="0"/>
          </a:p>
        </p:txBody>
      </p:sp>
      <p:sp>
        <p:nvSpPr>
          <p:cNvPr id="3" name="Content Placeholder 2"/>
          <p:cNvSpPr>
            <a:spLocks noGrp="1"/>
          </p:cNvSpPr>
          <p:nvPr>
            <p:ph idx="1"/>
          </p:nvPr>
        </p:nvSpPr>
        <p:spPr>
          <a:xfrm>
            <a:off x="609600" y="1498601"/>
            <a:ext cx="10828713" cy="3962400"/>
          </a:xfrm>
        </p:spPr>
        <p:txBody>
          <a:bodyPr>
            <a:noAutofit/>
          </a:bodyPr>
          <a:lstStyle/>
          <a:p>
            <a:pPr marL="0" indent="0">
              <a:buNone/>
            </a:pPr>
            <a:r>
              <a:rPr lang="en-US" sz="2000" b="1" dirty="0" smtClean="0"/>
              <a:t>CAN YOU HAVE TOO </a:t>
            </a:r>
            <a:r>
              <a:rPr lang="en-US" sz="2000" b="1" dirty="0"/>
              <a:t>LITTLE PERMEANCE</a:t>
            </a:r>
            <a:r>
              <a:rPr lang="en-US" sz="2000" b="1" dirty="0" smtClean="0"/>
              <a:t>?</a:t>
            </a:r>
          </a:p>
          <a:p>
            <a:pPr marL="0" indent="0">
              <a:buNone/>
            </a:pPr>
            <a:r>
              <a:rPr lang="en-US" sz="2000" b="1" dirty="0" smtClean="0"/>
              <a:t>Yes! (in some conditions)</a:t>
            </a:r>
          </a:p>
          <a:p>
            <a:pPr marL="0" indent="0">
              <a:buNone/>
            </a:pPr>
            <a:endParaRPr lang="en-US" sz="1800" dirty="0" smtClean="0"/>
          </a:p>
          <a:p>
            <a:pPr marL="0" indent="0">
              <a:buNone/>
            </a:pPr>
            <a:r>
              <a:rPr lang="en-US" sz="1800" dirty="0" smtClean="0"/>
              <a:t>For </a:t>
            </a:r>
            <a:r>
              <a:rPr lang="en-US" sz="1800" dirty="0"/>
              <a:t>all wall assembly types in climates with severe wind-driven rain </a:t>
            </a:r>
            <a:r>
              <a:rPr lang="en-US" sz="1800" dirty="0" smtClean="0"/>
              <a:t>hazard (see next slide), </a:t>
            </a:r>
            <a:r>
              <a:rPr lang="en-US" sz="1800" dirty="0"/>
              <a:t>avoid use of </a:t>
            </a:r>
            <a:r>
              <a:rPr lang="en-US" sz="1800" dirty="0" smtClean="0"/>
              <a:t>“</a:t>
            </a:r>
            <a:r>
              <a:rPr lang="en-US" sz="1800" b="1" dirty="0" smtClean="0"/>
              <a:t>double </a:t>
            </a:r>
            <a:r>
              <a:rPr lang="en-US" sz="1800" b="1" dirty="0"/>
              <a:t>vapor </a:t>
            </a:r>
            <a:r>
              <a:rPr lang="en-US" sz="1800" b="1" u="sng" dirty="0" smtClean="0"/>
              <a:t>barriers*</a:t>
            </a:r>
            <a:r>
              <a:rPr lang="en-US" sz="1800" b="1" dirty="0" smtClean="0"/>
              <a:t>” </a:t>
            </a:r>
            <a:r>
              <a:rPr lang="en-US" sz="1800" dirty="0"/>
              <a:t>(e.g., Class I vapor retarder on interior and &lt;&lt; 1 perm net water vapor </a:t>
            </a:r>
            <a:r>
              <a:rPr lang="en-US" sz="1800" dirty="0" err="1"/>
              <a:t>permeance</a:t>
            </a:r>
            <a:r>
              <a:rPr lang="en-US" sz="1800" dirty="0"/>
              <a:t> material layers on exterior).  </a:t>
            </a:r>
          </a:p>
          <a:p>
            <a:pPr marL="857250" lvl="1" indent="-457200">
              <a:buFont typeface="Wingdings" panose="05000000000000000000" pitchFamily="2" charset="2"/>
              <a:buChar char="§"/>
            </a:pPr>
            <a:r>
              <a:rPr lang="en-US" sz="1600" dirty="0" smtClean="0"/>
              <a:t>Use </a:t>
            </a:r>
            <a:r>
              <a:rPr lang="en-US" sz="1600" dirty="0"/>
              <a:t>a Class II </a:t>
            </a:r>
            <a:r>
              <a:rPr lang="en-US" sz="1600" dirty="0" smtClean="0"/>
              <a:t>VR (</a:t>
            </a:r>
            <a:r>
              <a:rPr lang="en-US" sz="1600" dirty="0"/>
              <a:t>preferably </a:t>
            </a:r>
            <a:r>
              <a:rPr lang="en-US" sz="1600" dirty="0" smtClean="0"/>
              <a:t>a “smart</a:t>
            </a:r>
            <a:r>
              <a:rPr lang="en-US" sz="1600" dirty="0"/>
              <a:t>” </a:t>
            </a:r>
            <a:r>
              <a:rPr lang="en-US" sz="1600" dirty="0" smtClean="0"/>
              <a:t>VR like Kraft paper) or Class III VR </a:t>
            </a:r>
            <a:r>
              <a:rPr lang="en-US" sz="1600" dirty="0"/>
              <a:t>to </a:t>
            </a:r>
            <a:r>
              <a:rPr lang="en-US" sz="1600" b="1" dirty="0"/>
              <a:t>promote drying to </a:t>
            </a:r>
            <a:r>
              <a:rPr lang="en-US" sz="1600" b="1" dirty="0" smtClean="0"/>
              <a:t>interior </a:t>
            </a:r>
            <a:r>
              <a:rPr lang="en-US" sz="1600" u="sng" dirty="0" smtClean="0"/>
              <a:t>or</a:t>
            </a:r>
            <a:r>
              <a:rPr lang="en-US" sz="1600" dirty="0" smtClean="0"/>
              <a:t> high perm materials on the exterior to </a:t>
            </a:r>
            <a:r>
              <a:rPr lang="en-US" sz="1600" b="1" dirty="0" smtClean="0"/>
              <a:t>promote drying to the exterior</a:t>
            </a:r>
            <a:r>
              <a:rPr lang="en-US" sz="1600" dirty="0" smtClean="0"/>
              <a:t>.  </a:t>
            </a:r>
            <a:endParaRPr lang="en-US" sz="1600" dirty="0"/>
          </a:p>
          <a:p>
            <a:pPr marL="857250" lvl="1" indent="-457200">
              <a:buFont typeface="Wingdings" panose="05000000000000000000" pitchFamily="2" charset="2"/>
              <a:buChar char="§"/>
            </a:pPr>
            <a:r>
              <a:rPr lang="en-US" sz="1600" dirty="0"/>
              <a:t>Use of </a:t>
            </a:r>
            <a:r>
              <a:rPr lang="en-US" sz="1600" b="1" dirty="0"/>
              <a:t>pan flashings </a:t>
            </a:r>
            <a:r>
              <a:rPr lang="en-US" sz="1600" dirty="0"/>
              <a:t>below window sills and door thresholds highly recommended to prevent wetting from rain intrusion in the first place. All flashings and WRB installation should be </a:t>
            </a:r>
            <a:r>
              <a:rPr lang="en-US" sz="1600" b="1" dirty="0"/>
              <a:t>inspected/verified</a:t>
            </a:r>
            <a:r>
              <a:rPr lang="en-US" sz="1600" dirty="0"/>
              <a:t> before </a:t>
            </a:r>
            <a:r>
              <a:rPr lang="en-US" sz="1600" dirty="0" smtClean="0"/>
              <a:t>concealment.</a:t>
            </a:r>
          </a:p>
          <a:p>
            <a:pPr marL="400050" lvl="1" indent="0">
              <a:buNone/>
            </a:pPr>
            <a:endParaRPr lang="en-US" sz="1600" dirty="0" smtClean="0"/>
          </a:p>
          <a:p>
            <a:pPr marL="400050" lvl="1" indent="0">
              <a:buNone/>
            </a:pPr>
            <a:r>
              <a:rPr lang="en-US" sz="1600" dirty="0" smtClean="0"/>
              <a:t>* The </a:t>
            </a:r>
            <a:r>
              <a:rPr lang="en-US" sz="1600" dirty="0"/>
              <a:t>concern is not with “</a:t>
            </a:r>
            <a:r>
              <a:rPr lang="en-US" sz="1600" b="1" dirty="0"/>
              <a:t>double vapor </a:t>
            </a:r>
            <a:r>
              <a:rPr lang="en-US" sz="1600" b="1" u="sng" dirty="0" smtClean="0"/>
              <a:t>retarders</a:t>
            </a:r>
            <a:r>
              <a:rPr lang="en-US" sz="1600" dirty="0"/>
              <a:t>.” Many walls are “double vapor retarders” because both sides of typical wall assemblies provide resistance to water vapor diffusion (some more than others).</a:t>
            </a:r>
          </a:p>
          <a:p>
            <a:endParaRPr lang="en-US" sz="2400" dirty="0"/>
          </a:p>
        </p:txBody>
      </p:sp>
    </p:spTree>
    <p:extLst>
      <p:ext uri="{BB962C8B-B14F-4D97-AF65-F5344CB8AC3E}">
        <p14:creationId xmlns:p14="http://schemas.microsoft.com/office/powerpoint/2010/main" val="228398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Supplemental Design Considerations</a:t>
            </a:r>
            <a:endParaRPr lang="en-US" dirty="0"/>
          </a:p>
        </p:txBody>
      </p:sp>
      <p:sp>
        <p:nvSpPr>
          <p:cNvPr id="3" name="Content Placeholder 2"/>
          <p:cNvSpPr>
            <a:spLocks noGrp="1"/>
          </p:cNvSpPr>
          <p:nvPr>
            <p:ph idx="1"/>
          </p:nvPr>
        </p:nvSpPr>
        <p:spPr>
          <a:xfrm>
            <a:off x="609600" y="1498601"/>
            <a:ext cx="10421389" cy="3962400"/>
          </a:xfrm>
        </p:spPr>
        <p:txBody>
          <a:bodyPr>
            <a:noAutofit/>
          </a:bodyPr>
          <a:lstStyle/>
          <a:p>
            <a:r>
              <a:rPr lang="en-US" sz="2000" b="1" dirty="0" smtClean="0"/>
              <a:t>IMPORTANT NOTES FOR PREVIOUS SLIDE: </a:t>
            </a:r>
            <a:endParaRPr lang="en-US" sz="2000" b="1" dirty="0"/>
          </a:p>
          <a:p>
            <a:pPr marL="971550" lvl="1" indent="-571500"/>
            <a:r>
              <a:rPr lang="en-US" sz="1800" b="1" dirty="0"/>
              <a:t>Drying potential (breathability)</a:t>
            </a:r>
            <a:r>
              <a:rPr lang="en-US" sz="1800" dirty="0"/>
              <a:t> is not a </a:t>
            </a:r>
            <a:r>
              <a:rPr lang="en-US" sz="1800" dirty="0" smtClean="0"/>
              <a:t>“cure all” for </a:t>
            </a:r>
            <a:r>
              <a:rPr lang="en-US" sz="1800" dirty="0"/>
              <a:t>leaky walls and components. </a:t>
            </a:r>
            <a:r>
              <a:rPr lang="en-US" sz="1800" dirty="0" smtClean="0"/>
              <a:t>Taken to an extreme, it </a:t>
            </a:r>
            <a:r>
              <a:rPr lang="en-US" sz="1800" dirty="0"/>
              <a:t>can lead to “too much permeability” </a:t>
            </a:r>
            <a:r>
              <a:rPr lang="en-US" sz="1800" dirty="0" smtClean="0"/>
              <a:t>or inattention to the primary concern with preventing leaks or properly specifying insulation location and vapor retarders.</a:t>
            </a:r>
            <a:endParaRPr lang="en-US" sz="1800" dirty="0"/>
          </a:p>
          <a:p>
            <a:pPr marL="971550" lvl="1" indent="-571500"/>
            <a:r>
              <a:rPr lang="en-US" sz="1800" dirty="0"/>
              <a:t>Class I vapor retarders are not permitted in climate zones 1-4 </a:t>
            </a:r>
            <a:r>
              <a:rPr lang="en-US" sz="1800" dirty="0" smtClean="0"/>
              <a:t>already (except Marine 4), </a:t>
            </a:r>
            <a:r>
              <a:rPr lang="en-US" sz="1800" dirty="0"/>
              <a:t>so this recommendation </a:t>
            </a:r>
            <a:r>
              <a:rPr lang="en-US" sz="1800" b="1" dirty="0"/>
              <a:t>applies mainly to the Northwest and Northeast seaboards</a:t>
            </a:r>
            <a:r>
              <a:rPr lang="en-US" sz="1800" dirty="0"/>
              <a:t> of the US (</a:t>
            </a:r>
            <a:r>
              <a:rPr lang="en-US" sz="1800" b="1" dirty="0"/>
              <a:t>see next slide</a:t>
            </a:r>
            <a:r>
              <a:rPr lang="en-US" sz="1800" dirty="0" smtClean="0"/>
              <a:t>).</a:t>
            </a:r>
          </a:p>
          <a:p>
            <a:pPr marL="971550" lvl="1" indent="-571500"/>
            <a:r>
              <a:rPr lang="en-US" sz="1800" dirty="0" smtClean="0"/>
              <a:t>Use of a Class I or II “smart” (responsive) vapor retarder is now recognized in the 2024 codes to promote inward drying and restrict outward (winter) vapor movement.</a:t>
            </a:r>
            <a:endParaRPr lang="en-US" sz="1800" dirty="0"/>
          </a:p>
          <a:p>
            <a:r>
              <a:rPr lang="en-US" sz="2000" dirty="0" smtClean="0"/>
              <a:t>For </a:t>
            </a:r>
            <a:r>
              <a:rPr lang="en-US" sz="2000" dirty="0"/>
              <a:t>additional info on </a:t>
            </a:r>
            <a:r>
              <a:rPr lang="en-US" sz="2000" b="1" dirty="0"/>
              <a:t>double vapor barriers</a:t>
            </a:r>
            <a:r>
              <a:rPr lang="en-US" sz="2000" dirty="0"/>
              <a:t>, refer to: “Doubling Down: How Come Double Vapor Barriers Work</a:t>
            </a:r>
            <a:r>
              <a:rPr lang="en-US" sz="2000" dirty="0" smtClean="0"/>
              <a:t>?” </a:t>
            </a:r>
            <a:r>
              <a:rPr lang="en-US" sz="2000" dirty="0"/>
              <a:t>(Dr. </a:t>
            </a:r>
            <a:r>
              <a:rPr lang="en-US" sz="2000" dirty="0" err="1"/>
              <a:t>Lstiburek</a:t>
            </a:r>
            <a:r>
              <a:rPr lang="en-US" sz="2000" dirty="0"/>
              <a:t>, </a:t>
            </a:r>
            <a:r>
              <a:rPr lang="en-US" sz="2000" i="1" dirty="0"/>
              <a:t>ASHRAE Journal</a:t>
            </a:r>
            <a:r>
              <a:rPr lang="en-US" sz="2000" dirty="0"/>
              <a:t>, Jan. 2016</a:t>
            </a:r>
            <a:r>
              <a:rPr lang="en-US" sz="2000" dirty="0" smtClean="0"/>
              <a:t>).</a:t>
            </a:r>
            <a:endParaRPr lang="en-US" sz="2000" dirty="0"/>
          </a:p>
        </p:txBody>
      </p:sp>
    </p:spTree>
    <p:extLst>
      <p:ext uri="{BB962C8B-B14F-4D97-AF65-F5344CB8AC3E}">
        <p14:creationId xmlns:p14="http://schemas.microsoft.com/office/powerpoint/2010/main" val="2903177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Wind-driven Rain &amp; Climate Zone Maps</a:t>
            </a:r>
            <a:endParaRPr lang="en-US" dirty="0"/>
          </a:p>
        </p:txBody>
      </p:sp>
      <p:pic>
        <p:nvPicPr>
          <p:cNvPr id="4" name="Content Placeholder 7" descr="\\NEWPORT\Newport\Projects\HUD Durability by Design\Chapter 4 - Moisture\Graphics\Wind driven rain map inches per yea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58946" y="1295400"/>
            <a:ext cx="5893241" cy="4551217"/>
          </a:xfrm>
          <a:prstGeom prst="rect">
            <a:avLst/>
          </a:prstGeom>
        </p:spPr>
      </p:pic>
      <p:pic>
        <p:nvPicPr>
          <p:cNvPr id="5" name="Content Placeholder 3"/>
          <p:cNvPicPr>
            <a:picLocks/>
          </p:cNvPicPr>
          <p:nvPr/>
        </p:nvPicPr>
        <p:blipFill rotWithShape="1">
          <a:blip r:embed="rId3"/>
          <a:srcRect l="6176" t="13576" r="33415" b="20534"/>
          <a:stretch/>
        </p:blipFill>
        <p:spPr bwMode="auto">
          <a:xfrm>
            <a:off x="6461023" y="1830808"/>
            <a:ext cx="5245374" cy="348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rot="1726968">
            <a:off x="5260668" y="2169423"/>
            <a:ext cx="353290" cy="86511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726968">
            <a:off x="1134171" y="1671215"/>
            <a:ext cx="353290" cy="56885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726968">
            <a:off x="11214561" y="2489014"/>
            <a:ext cx="353290" cy="86511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26968">
            <a:off x="6584802" y="2099295"/>
            <a:ext cx="353290" cy="60763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222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Code Advancements</a:t>
            </a:r>
            <a:endParaRPr lang="en-US" dirty="0"/>
          </a:p>
        </p:txBody>
      </p:sp>
      <p:sp>
        <p:nvSpPr>
          <p:cNvPr id="3" name="Content Placeholder 2"/>
          <p:cNvSpPr>
            <a:spLocks noGrp="1"/>
          </p:cNvSpPr>
          <p:nvPr>
            <p:ph idx="1"/>
          </p:nvPr>
        </p:nvSpPr>
        <p:spPr>
          <a:xfrm>
            <a:off x="609600" y="1168920"/>
            <a:ext cx="7516111" cy="4132413"/>
          </a:xfrm>
        </p:spPr>
        <p:txBody>
          <a:bodyPr/>
          <a:lstStyle/>
          <a:p>
            <a:r>
              <a:rPr lang="en-US" dirty="0" smtClean="0"/>
              <a:t>Major advancement of building energy code occurred in 2012 (~30% increase in energy efficiency, reduction in energy use).</a:t>
            </a:r>
          </a:p>
          <a:p>
            <a:r>
              <a:rPr lang="en-US" dirty="0" smtClean="0"/>
              <a:t>For 2015 and 2018 IECC there were insignificant changes in envelope provisions.</a:t>
            </a:r>
          </a:p>
          <a:p>
            <a:r>
              <a:rPr lang="en-US" dirty="0" smtClean="0"/>
              <a:t>In 2021 IECC, significant but more selective energy efficiency improvements have occurred.</a:t>
            </a:r>
            <a:endParaRPr lang="en-US" dirty="0"/>
          </a:p>
        </p:txBody>
      </p:sp>
      <p:pic>
        <p:nvPicPr>
          <p:cNvPr id="6" name="Picture 5"/>
          <p:cNvPicPr>
            <a:picLocks noChangeAspect="1"/>
          </p:cNvPicPr>
          <p:nvPr/>
        </p:nvPicPr>
        <p:blipFill rotWithShape="1">
          <a:blip r:embed="rId2"/>
          <a:srcRect l="36990" t="19417" r="33520" b="11974"/>
          <a:stretch/>
        </p:blipFill>
        <p:spPr>
          <a:xfrm>
            <a:off x="8638151" y="817852"/>
            <a:ext cx="3024930" cy="3958550"/>
          </a:xfrm>
          <a:prstGeom prst="rect">
            <a:avLst/>
          </a:prstGeom>
          <a:ln>
            <a:solidFill>
              <a:schemeClr val="tx1"/>
            </a:solidFill>
          </a:ln>
        </p:spPr>
      </p:pic>
    </p:spTree>
    <p:extLst>
      <p:ext uri="{BB962C8B-B14F-4D97-AF65-F5344CB8AC3E}">
        <p14:creationId xmlns:p14="http://schemas.microsoft.com/office/powerpoint/2010/main" val="17383178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Summary – Graphic for Integrated Moisture Control</a:t>
            </a:r>
            <a:r>
              <a:rPr lang="en-US" dirty="0"/>
              <a:t/>
            </a:r>
            <a:br>
              <a:rPr lang="en-US" dirty="0"/>
            </a:br>
            <a:r>
              <a:rPr lang="en-US" sz="2000" b="0" dirty="0"/>
              <a:t>Download resource at </a:t>
            </a:r>
            <a:r>
              <a:rPr lang="en-US" sz="2000" b="0" dirty="0" smtClean="0">
                <a:hlinkClick r:id="rId2"/>
              </a:rPr>
              <a:t>continuousinsulation.org/water-vapor-control</a:t>
            </a:r>
            <a:r>
              <a:rPr lang="en-US" sz="2000" b="0" dirty="0" smtClean="0"/>
              <a:t> </a:t>
            </a:r>
            <a:endParaRPr lang="en-US" sz="2000" b="0" dirty="0"/>
          </a:p>
        </p:txBody>
      </p:sp>
      <p:pic>
        <p:nvPicPr>
          <p:cNvPr id="4" name="Picture 3"/>
          <p:cNvPicPr>
            <a:picLocks noChangeAspect="1"/>
          </p:cNvPicPr>
          <p:nvPr/>
        </p:nvPicPr>
        <p:blipFill rotWithShape="1">
          <a:blip r:embed="rId3"/>
          <a:srcRect l="7864" t="13722" r="20704" b="5502"/>
          <a:stretch/>
        </p:blipFill>
        <p:spPr>
          <a:xfrm>
            <a:off x="670263" y="1212285"/>
            <a:ext cx="8708995" cy="5539667"/>
          </a:xfrm>
          <a:prstGeom prst="rect">
            <a:avLst/>
          </a:prstGeom>
        </p:spPr>
      </p:pic>
    </p:spTree>
    <p:extLst>
      <p:ext uri="{BB962C8B-B14F-4D97-AF65-F5344CB8AC3E}">
        <p14:creationId xmlns:p14="http://schemas.microsoft.com/office/powerpoint/2010/main" val="4194820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val="0"/>
              </a:ext>
            </a:extLst>
          </a:blip>
          <a:srcRect l="23125" t="22223" r="21875" b="14722"/>
          <a:stretch>
            <a:fillRect/>
          </a:stretch>
        </p:blipFill>
        <p:spPr bwMode="auto">
          <a:xfrm>
            <a:off x="5249005" y="1423784"/>
            <a:ext cx="6481221" cy="417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Wall Calculator </a:t>
            </a:r>
            <a:r>
              <a:rPr lang="en-US" dirty="0" smtClean="0"/>
              <a:t/>
            </a:r>
            <a:br>
              <a:rPr lang="en-US" dirty="0" smtClean="0"/>
            </a:br>
            <a:r>
              <a:rPr lang="en-US" sz="2800" b="0" dirty="0" smtClean="0"/>
              <a:t>Easy </a:t>
            </a:r>
            <a:r>
              <a:rPr lang="en-US" sz="2800" b="0" dirty="0"/>
              <a:t>Button to IECC </a:t>
            </a:r>
            <a:r>
              <a:rPr lang="en-US" sz="2800" b="0" dirty="0" smtClean="0"/>
              <a:t>&amp; IBC/IRC </a:t>
            </a:r>
            <a:r>
              <a:rPr lang="en-US" sz="2800" b="0" dirty="0"/>
              <a:t>Coordinated Compliance </a:t>
            </a:r>
          </a:p>
        </p:txBody>
      </p:sp>
      <p:sp>
        <p:nvSpPr>
          <p:cNvPr id="3" name="Content Placeholder 2"/>
          <p:cNvSpPr>
            <a:spLocks noGrp="1"/>
          </p:cNvSpPr>
          <p:nvPr>
            <p:ph idx="1"/>
          </p:nvPr>
        </p:nvSpPr>
        <p:spPr>
          <a:xfrm>
            <a:off x="609600" y="1961803"/>
            <a:ext cx="4286596" cy="3499197"/>
          </a:xfrm>
        </p:spPr>
        <p:txBody>
          <a:bodyPr/>
          <a:lstStyle/>
          <a:p>
            <a:r>
              <a:rPr lang="en-US" sz="2000" dirty="0"/>
              <a:t>Implements R-value and </a:t>
            </a:r>
            <a:r>
              <a:rPr lang="en-US" sz="2000" dirty="0" smtClean="0"/>
              <a:t/>
            </a:r>
            <a:br>
              <a:rPr lang="en-US" sz="2000" dirty="0" smtClean="0"/>
            </a:br>
            <a:r>
              <a:rPr lang="en-US" sz="2000" dirty="0" smtClean="0"/>
              <a:t>U-factor </a:t>
            </a:r>
            <a:r>
              <a:rPr lang="en-US" sz="2000" dirty="0"/>
              <a:t>checks per IECC and also a moisture control check (including insulation and </a:t>
            </a:r>
            <a:r>
              <a:rPr lang="en-US" sz="2000" dirty="0" err="1"/>
              <a:t>permeance</a:t>
            </a:r>
            <a:r>
              <a:rPr lang="en-US" sz="2000" dirty="0"/>
              <a:t> ratio checks)</a:t>
            </a:r>
          </a:p>
          <a:p>
            <a:r>
              <a:rPr lang="en-US" sz="2000" dirty="0"/>
              <a:t>Flexible, More Solutions than Code, More Precise</a:t>
            </a:r>
          </a:p>
          <a:p>
            <a:endParaRPr lang="en-US" sz="2400" dirty="0"/>
          </a:p>
        </p:txBody>
      </p:sp>
      <p:sp>
        <p:nvSpPr>
          <p:cNvPr id="6" name="TextBox 5"/>
          <p:cNvSpPr txBox="1"/>
          <p:nvPr/>
        </p:nvSpPr>
        <p:spPr>
          <a:xfrm>
            <a:off x="605963" y="4651302"/>
            <a:ext cx="4009431" cy="553998"/>
          </a:xfrm>
          <a:prstGeom prst="rect">
            <a:avLst/>
          </a:prstGeom>
          <a:noFill/>
        </p:spPr>
        <p:txBody>
          <a:bodyPr wrap="none" rtlCol="0">
            <a:spAutoFit/>
          </a:bodyPr>
          <a:lstStyle/>
          <a:p>
            <a:r>
              <a:rPr lang="en-US" sz="1600" b="1" dirty="0" smtClean="0">
                <a:latin typeface="Yu Gothic" panose="020B0400000000000000" pitchFamily="34" charset="-128"/>
                <a:ea typeface="Yu Gothic" panose="020B0400000000000000" pitchFamily="34" charset="-128"/>
              </a:rPr>
              <a:t>Access the Steel Wall Calculator at:</a:t>
            </a:r>
            <a:endParaRPr lang="en-US" sz="1600" b="1" dirty="0" smtClean="0">
              <a:latin typeface="Yu Gothic" panose="020B0400000000000000" pitchFamily="34" charset="-128"/>
              <a:ea typeface="Yu Gothic" panose="020B0400000000000000" pitchFamily="34" charset="-128"/>
              <a:hlinkClick r:id="rId3"/>
            </a:endParaRPr>
          </a:p>
          <a:p>
            <a:r>
              <a:rPr lang="en-US" sz="1400" dirty="0" smtClean="0">
                <a:latin typeface="Yu Gothic" panose="020B0400000000000000" pitchFamily="34" charset="-128"/>
                <a:ea typeface="Yu Gothic" panose="020B0400000000000000" pitchFamily="34" charset="-128"/>
                <a:hlinkClick r:id="rId3"/>
              </a:rPr>
              <a:t>continuousinsulation.org/steel-wall-calculator</a:t>
            </a:r>
            <a:endParaRPr lang="en-US" sz="14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247917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t>
            </a:r>
            <a:r>
              <a:rPr lang="en-US" dirty="0" smtClean="0"/>
              <a:t>Example</a:t>
            </a:r>
            <a:endParaRPr lang="en-US" dirty="0"/>
          </a:p>
        </p:txBody>
      </p:sp>
      <p:sp>
        <p:nvSpPr>
          <p:cNvPr id="3" name="Content Placeholder 2"/>
          <p:cNvSpPr>
            <a:spLocks noGrp="1"/>
          </p:cNvSpPr>
          <p:nvPr>
            <p:ph idx="1"/>
          </p:nvPr>
        </p:nvSpPr>
        <p:spPr>
          <a:xfrm>
            <a:off x="609600" y="1745673"/>
            <a:ext cx="10263447" cy="3715328"/>
          </a:xfrm>
        </p:spPr>
        <p:txBody>
          <a:bodyPr>
            <a:normAutofit/>
          </a:bodyPr>
          <a:lstStyle/>
          <a:p>
            <a:pPr marL="0" indent="0">
              <a:buNone/>
            </a:pPr>
            <a:r>
              <a:rPr lang="en-US" sz="2400" b="1" dirty="0" smtClean="0"/>
              <a:t>Commercial </a:t>
            </a:r>
            <a:r>
              <a:rPr lang="en-US" sz="2400" b="1" dirty="0"/>
              <a:t>Building (“All Other” – non-Residential)</a:t>
            </a:r>
          </a:p>
          <a:p>
            <a:r>
              <a:rPr lang="en-US" sz="2400" b="1" dirty="0" smtClean="0"/>
              <a:t>Given</a:t>
            </a:r>
            <a:r>
              <a:rPr lang="en-US" sz="2400" b="1" dirty="0"/>
              <a:t>: </a:t>
            </a:r>
            <a:r>
              <a:rPr lang="en-US" sz="2400" dirty="0" smtClean="0"/>
              <a:t>In </a:t>
            </a:r>
            <a:r>
              <a:rPr lang="en-US" sz="2400" dirty="0"/>
              <a:t>Climate Zone </a:t>
            </a:r>
            <a:r>
              <a:rPr lang="en-US" sz="2400" dirty="0" smtClean="0"/>
              <a:t>5 </a:t>
            </a:r>
            <a:r>
              <a:rPr lang="en-US" sz="2400" dirty="0"/>
              <a:t>for a non-residential metal-frame building, the </a:t>
            </a:r>
            <a:r>
              <a:rPr lang="en-US" sz="2400" dirty="0" smtClean="0"/>
              <a:t>2018 &amp; 2021 IECC </a:t>
            </a:r>
            <a:r>
              <a:rPr lang="en-US" sz="2400" dirty="0"/>
              <a:t>provides the following prescriptive </a:t>
            </a:r>
            <a:r>
              <a:rPr lang="en-US" sz="2400" dirty="0" smtClean="0"/>
              <a:t>R-values:</a:t>
            </a:r>
            <a:endParaRPr lang="en-US" sz="2400" dirty="0"/>
          </a:p>
          <a:p>
            <a:pPr marL="0" indent="0">
              <a:buNone/>
            </a:pPr>
            <a:endParaRPr lang="en-US" sz="1400" dirty="0"/>
          </a:p>
          <a:p>
            <a:pPr lvl="1"/>
            <a:r>
              <a:rPr lang="en-US" sz="2000" dirty="0" smtClean="0"/>
              <a:t>R-13+R-7.5ci (2018 IECC)</a:t>
            </a:r>
          </a:p>
          <a:p>
            <a:pPr lvl="1"/>
            <a:r>
              <a:rPr lang="en-US" sz="2000" dirty="0" smtClean="0"/>
              <a:t>R-13+R-10ci (2021 IECC)</a:t>
            </a:r>
            <a:endParaRPr lang="en-US" sz="2000" dirty="0"/>
          </a:p>
          <a:p>
            <a:pPr marL="0" indent="0">
              <a:buNone/>
            </a:pPr>
            <a:endParaRPr lang="en-US" sz="1000" dirty="0"/>
          </a:p>
          <a:p>
            <a:r>
              <a:rPr lang="en-US" sz="2400" b="1" dirty="0"/>
              <a:t>Find: </a:t>
            </a:r>
            <a:r>
              <a:rPr lang="en-US" sz="2400" dirty="0" smtClean="0"/>
              <a:t>Appropriate vapor retarder options in accordance with </a:t>
            </a:r>
            <a:r>
              <a:rPr lang="en-US" sz="2400" dirty="0"/>
              <a:t>the building </a:t>
            </a:r>
            <a:r>
              <a:rPr lang="en-US" sz="2400" dirty="0" smtClean="0"/>
              <a:t>code. </a:t>
            </a:r>
            <a:endParaRPr lang="en-US" sz="2400" dirty="0"/>
          </a:p>
        </p:txBody>
      </p:sp>
    </p:spTree>
    <p:extLst>
      <p:ext uri="{BB962C8B-B14F-4D97-AF65-F5344CB8AC3E}">
        <p14:creationId xmlns:p14="http://schemas.microsoft.com/office/powerpoint/2010/main" val="2355154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t>
            </a:r>
            <a:r>
              <a:rPr lang="en-US" dirty="0" smtClean="0"/>
              <a:t>Example</a:t>
            </a:r>
            <a:endParaRPr lang="en-US" dirty="0"/>
          </a:p>
        </p:txBody>
      </p:sp>
      <p:sp>
        <p:nvSpPr>
          <p:cNvPr id="3" name="Content Placeholder 2"/>
          <p:cNvSpPr>
            <a:spLocks noGrp="1"/>
          </p:cNvSpPr>
          <p:nvPr>
            <p:ph idx="1"/>
          </p:nvPr>
        </p:nvSpPr>
        <p:spPr>
          <a:xfrm>
            <a:off x="609599" y="1295400"/>
            <a:ext cx="4511761" cy="4165601"/>
          </a:xfrm>
        </p:spPr>
        <p:txBody>
          <a:bodyPr>
            <a:noAutofit/>
          </a:bodyPr>
          <a:lstStyle/>
          <a:p>
            <a:r>
              <a:rPr lang="en-US" sz="1800" b="1" dirty="0" smtClean="0"/>
              <a:t>In Climate Zone 5</a:t>
            </a:r>
            <a:r>
              <a:rPr lang="en-US" sz="1800" dirty="0" smtClean="0"/>
              <a:t>:</a:t>
            </a:r>
          </a:p>
          <a:p>
            <a:pPr lvl="1"/>
            <a:r>
              <a:rPr lang="en-US" sz="1200" dirty="0" smtClean="0"/>
              <a:t>All vapor retarders are permitted to meet the code requirement for an interior vapor retarder in CZ 5.</a:t>
            </a:r>
          </a:p>
          <a:p>
            <a:pPr lvl="1"/>
            <a:r>
              <a:rPr lang="en-US" sz="1200" dirty="0" smtClean="0"/>
              <a:t>Footnotes provide additional conditions for use.</a:t>
            </a:r>
          </a:p>
          <a:p>
            <a:r>
              <a:rPr lang="en-US" sz="1800" b="1" dirty="0" smtClean="0"/>
              <a:t>Solution 1</a:t>
            </a:r>
            <a:r>
              <a:rPr lang="en-US" sz="1800" dirty="0" smtClean="0"/>
              <a:t>: Class II VR with </a:t>
            </a:r>
            <a:br>
              <a:rPr lang="en-US" sz="1800" dirty="0" smtClean="0"/>
            </a:br>
            <a:r>
              <a:rPr lang="en-US" sz="1800" dirty="0" smtClean="0"/>
              <a:t>R-13 + R-3ci (minimum) works for moisture control.</a:t>
            </a:r>
          </a:p>
          <a:p>
            <a:pPr lvl="1"/>
            <a:r>
              <a:rPr lang="en-US" sz="1200" dirty="0" smtClean="0"/>
              <a:t>Therefore, 2018 IECC R-13 + R-7.5ci </a:t>
            </a:r>
            <a:br>
              <a:rPr lang="en-US" sz="1200" dirty="0" smtClean="0"/>
            </a:br>
            <a:r>
              <a:rPr lang="en-US" sz="1200" dirty="0" smtClean="0"/>
              <a:t>will provide better than code minimum moisture control (greater insulation ratio).</a:t>
            </a:r>
          </a:p>
          <a:p>
            <a:pPr lvl="1"/>
            <a:r>
              <a:rPr lang="en-US" sz="1200" dirty="0" smtClean="0"/>
              <a:t>2021 IECC R-13 + R-10ci even better yet.</a:t>
            </a:r>
          </a:p>
          <a:p>
            <a:pPr lvl="1"/>
            <a:r>
              <a:rPr lang="en-US" sz="1200" dirty="0" smtClean="0"/>
              <a:t>Footnote ‘c’ requires use of a “smart” Class II VR (e.g., Kraft paper meets criteria) for inward drying</a:t>
            </a:r>
          </a:p>
          <a:p>
            <a:pPr lvl="1"/>
            <a:r>
              <a:rPr lang="en-US" sz="1200" dirty="0" smtClean="0"/>
              <a:t>Use of a “smart” Class I VR (NOT poly) will actually exceed code minimum intent of Footnote ‘c’ (clarified in future 2024 codes)</a:t>
            </a:r>
          </a:p>
        </p:txBody>
      </p:sp>
      <p:pic>
        <p:nvPicPr>
          <p:cNvPr id="6" name="Picture 5"/>
          <p:cNvPicPr>
            <a:picLocks noChangeAspect="1"/>
          </p:cNvPicPr>
          <p:nvPr/>
        </p:nvPicPr>
        <p:blipFill rotWithShape="1">
          <a:blip r:embed="rId2"/>
          <a:srcRect l="18795" t="37288" r="19873" b="27269"/>
          <a:stretch/>
        </p:blipFill>
        <p:spPr>
          <a:xfrm>
            <a:off x="5121360" y="731279"/>
            <a:ext cx="6770145" cy="2200646"/>
          </a:xfrm>
          <a:prstGeom prst="rect">
            <a:avLst/>
          </a:prstGeom>
        </p:spPr>
      </p:pic>
      <p:pic>
        <p:nvPicPr>
          <p:cNvPr id="8" name="Picture 7"/>
          <p:cNvPicPr>
            <a:picLocks noChangeAspect="1"/>
          </p:cNvPicPr>
          <p:nvPr/>
        </p:nvPicPr>
        <p:blipFill rotWithShape="1">
          <a:blip r:embed="rId3"/>
          <a:srcRect l="27429" t="33676" r="19238" b="31785"/>
          <a:stretch/>
        </p:blipFill>
        <p:spPr>
          <a:xfrm>
            <a:off x="5135022" y="3057353"/>
            <a:ext cx="7023730" cy="2558644"/>
          </a:xfrm>
          <a:prstGeom prst="rect">
            <a:avLst/>
          </a:prstGeom>
        </p:spPr>
      </p:pic>
      <p:sp>
        <p:nvSpPr>
          <p:cNvPr id="10" name="Oval 9"/>
          <p:cNvSpPr/>
          <p:nvPr/>
        </p:nvSpPr>
        <p:spPr>
          <a:xfrm>
            <a:off x="6437603" y="3817539"/>
            <a:ext cx="4137660" cy="31325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598370" y="1654507"/>
            <a:ext cx="4998129" cy="28343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057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Example</a:t>
            </a:r>
          </a:p>
        </p:txBody>
      </p:sp>
      <p:sp>
        <p:nvSpPr>
          <p:cNvPr id="3" name="Content Placeholder 2"/>
          <p:cNvSpPr>
            <a:spLocks noGrp="1"/>
          </p:cNvSpPr>
          <p:nvPr>
            <p:ph idx="1"/>
          </p:nvPr>
        </p:nvSpPr>
        <p:spPr>
          <a:xfrm>
            <a:off x="609600" y="1498601"/>
            <a:ext cx="5117869" cy="3962400"/>
          </a:xfrm>
        </p:spPr>
        <p:txBody>
          <a:bodyPr>
            <a:noAutofit/>
          </a:bodyPr>
          <a:lstStyle/>
          <a:p>
            <a:r>
              <a:rPr lang="en-US" sz="1800" b="1" dirty="0"/>
              <a:t>Solution </a:t>
            </a:r>
            <a:r>
              <a:rPr lang="en-US" sz="1800" b="1" dirty="0" smtClean="0"/>
              <a:t>2</a:t>
            </a:r>
            <a:r>
              <a:rPr lang="en-US" sz="1800" dirty="0" smtClean="0"/>
              <a:t>: Class III </a:t>
            </a:r>
            <a:r>
              <a:rPr lang="en-US" sz="1800" dirty="0"/>
              <a:t>VR with </a:t>
            </a:r>
            <a:r>
              <a:rPr lang="en-US" sz="1800" dirty="0" smtClean="0"/>
              <a:t>R-13 </a:t>
            </a:r>
            <a:r>
              <a:rPr lang="en-US" sz="1800" dirty="0"/>
              <a:t>+ </a:t>
            </a:r>
            <a:r>
              <a:rPr lang="en-US" sz="1800" dirty="0" smtClean="0"/>
              <a:t>R-5ci (minimum) works for moisture control.</a:t>
            </a:r>
            <a:endParaRPr lang="en-US" sz="1800" dirty="0"/>
          </a:p>
          <a:p>
            <a:pPr lvl="1"/>
            <a:r>
              <a:rPr lang="en-US" sz="1600" dirty="0" smtClean="0"/>
              <a:t>Therefore, 2021 </a:t>
            </a:r>
            <a:r>
              <a:rPr lang="en-US" sz="1600" dirty="0"/>
              <a:t>IECC R-13 + R-7.5ci will provide better than code minimum moisture </a:t>
            </a:r>
            <a:r>
              <a:rPr lang="en-US" sz="1600" dirty="0" smtClean="0"/>
              <a:t>control (greater insulation ratio).</a:t>
            </a:r>
          </a:p>
          <a:p>
            <a:pPr lvl="1"/>
            <a:r>
              <a:rPr lang="en-US" sz="1600" dirty="0"/>
              <a:t>2021 IECC R-13 + R-10ci even better yet.</a:t>
            </a:r>
          </a:p>
          <a:p>
            <a:pPr lvl="1"/>
            <a:r>
              <a:rPr lang="en-US" sz="1600" dirty="0" smtClean="0"/>
              <a:t>Class III VR is not required to be “smart” (sufficient drying potential as is)</a:t>
            </a:r>
            <a:endParaRPr lang="en-US" sz="1600" dirty="0"/>
          </a:p>
          <a:p>
            <a:r>
              <a:rPr lang="en-US" sz="1800" dirty="0" smtClean="0"/>
              <a:t>Use </a:t>
            </a:r>
            <a:r>
              <a:rPr lang="en-US" sz="1800" dirty="0"/>
              <a:t>of lower-perm </a:t>
            </a:r>
            <a:r>
              <a:rPr lang="en-US" sz="1800" dirty="0" smtClean="0"/>
              <a:t>ci (&lt;10 perm) </a:t>
            </a:r>
            <a:r>
              <a:rPr lang="en-US" sz="1800" dirty="0"/>
              <a:t>will </a:t>
            </a:r>
            <a:r>
              <a:rPr lang="en-US" sz="1800" dirty="0" smtClean="0"/>
              <a:t/>
            </a:r>
            <a:br>
              <a:rPr lang="en-US" sz="1800" dirty="0" smtClean="0"/>
            </a:br>
            <a:r>
              <a:rPr lang="en-US" sz="1800" dirty="0" smtClean="0"/>
              <a:t>also </a:t>
            </a:r>
            <a:r>
              <a:rPr lang="en-US" sz="1800" dirty="0"/>
              <a:t>help minimize inward vapor drives </a:t>
            </a:r>
            <a:r>
              <a:rPr lang="en-US" sz="1800" dirty="0" smtClean="0"/>
              <a:t/>
            </a:r>
            <a:br>
              <a:rPr lang="en-US" sz="1800" dirty="0" smtClean="0"/>
            </a:br>
            <a:r>
              <a:rPr lang="en-US" sz="1800" dirty="0" smtClean="0"/>
              <a:t>if </a:t>
            </a:r>
            <a:r>
              <a:rPr lang="en-US" sz="1800" dirty="0"/>
              <a:t>reservoir claddings used.</a:t>
            </a:r>
          </a:p>
          <a:p>
            <a:endParaRPr lang="en-US" sz="1800" dirty="0"/>
          </a:p>
        </p:txBody>
      </p:sp>
      <p:pic>
        <p:nvPicPr>
          <p:cNvPr id="4" name="Picture 3"/>
          <p:cNvPicPr>
            <a:picLocks noChangeAspect="1"/>
          </p:cNvPicPr>
          <p:nvPr/>
        </p:nvPicPr>
        <p:blipFill rotWithShape="1">
          <a:blip r:embed="rId2"/>
          <a:srcRect l="27555" t="23375" r="22413" b="19510"/>
          <a:stretch/>
        </p:blipFill>
        <p:spPr>
          <a:xfrm>
            <a:off x="5911715" y="1152564"/>
            <a:ext cx="6213570" cy="3989931"/>
          </a:xfrm>
          <a:prstGeom prst="rect">
            <a:avLst/>
          </a:prstGeom>
        </p:spPr>
      </p:pic>
      <p:sp>
        <p:nvSpPr>
          <p:cNvPr id="5" name="Oval 4"/>
          <p:cNvSpPr/>
          <p:nvPr/>
        </p:nvSpPr>
        <p:spPr>
          <a:xfrm>
            <a:off x="7507925" y="3147529"/>
            <a:ext cx="4137660" cy="38237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190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609600" y="1295400"/>
            <a:ext cx="10654145" cy="4165601"/>
          </a:xfrm>
        </p:spPr>
        <p:txBody>
          <a:bodyPr>
            <a:noAutofit/>
          </a:bodyPr>
          <a:lstStyle/>
          <a:p>
            <a:r>
              <a:rPr lang="en-US" sz="2400" dirty="0"/>
              <a:t>Energy Code </a:t>
            </a:r>
            <a:r>
              <a:rPr lang="en-US" sz="2400" dirty="0" smtClean="0"/>
              <a:t>Advancements</a:t>
            </a:r>
          </a:p>
          <a:p>
            <a:pPr lvl="1"/>
            <a:r>
              <a:rPr lang="en-US" sz="1800" dirty="0" smtClean="0"/>
              <a:t>Significant advancements have been made and are continuing.</a:t>
            </a:r>
          </a:p>
          <a:p>
            <a:pPr lvl="1"/>
            <a:r>
              <a:rPr lang="en-US" sz="1800" dirty="0" smtClean="0"/>
              <a:t>These require improved and coordinated building code moisture control requirements as per 2021 IBC and IRC.</a:t>
            </a:r>
            <a:endParaRPr lang="en-US" sz="1800" dirty="0"/>
          </a:p>
          <a:p>
            <a:r>
              <a:rPr lang="en-US" sz="2400" dirty="0"/>
              <a:t>Coordinated Building Code </a:t>
            </a:r>
            <a:r>
              <a:rPr lang="en-US" sz="2400" dirty="0" smtClean="0"/>
              <a:t>Advancements</a:t>
            </a:r>
          </a:p>
          <a:p>
            <a:pPr lvl="1"/>
            <a:r>
              <a:rPr lang="en-US" sz="1800" dirty="0" smtClean="0"/>
              <a:t>Based on extensive, peer-reviewed research and supported unanimously at code hearings</a:t>
            </a:r>
          </a:p>
          <a:p>
            <a:pPr lvl="1"/>
            <a:r>
              <a:rPr lang="en-US" sz="1800" dirty="0" smtClean="0"/>
              <a:t>Significant expansion and improvement of water vapor retarder provisions</a:t>
            </a:r>
          </a:p>
          <a:p>
            <a:pPr lvl="1"/>
            <a:r>
              <a:rPr lang="en-US" sz="1800" dirty="0" smtClean="0"/>
              <a:t>Still some work needed (e.g., guidance for </a:t>
            </a:r>
            <a:r>
              <a:rPr lang="en-US" sz="1800" dirty="0" err="1" smtClean="0"/>
              <a:t>permeance</a:t>
            </a:r>
            <a:r>
              <a:rPr lang="en-US" sz="1800" dirty="0" smtClean="0"/>
              <a:t> controlled assemblies)</a:t>
            </a:r>
          </a:p>
          <a:p>
            <a:r>
              <a:rPr lang="en-US" sz="2400" dirty="0" smtClean="0"/>
              <a:t>Design aids are available to assist in efficiently coordinating energy code and building code compliance.</a:t>
            </a:r>
          </a:p>
          <a:p>
            <a:r>
              <a:rPr lang="en-US" sz="2400" dirty="0" smtClean="0"/>
              <a:t>Example design demonstrates simplicity of prescriptive energy code and building code vapor retarder compliance. </a:t>
            </a:r>
            <a:endParaRPr lang="en-US" sz="2400" dirty="0"/>
          </a:p>
        </p:txBody>
      </p:sp>
    </p:spTree>
    <p:extLst>
      <p:ext uri="{BB962C8B-B14F-4D97-AF65-F5344CB8AC3E}">
        <p14:creationId xmlns:p14="http://schemas.microsoft.com/office/powerpoint/2010/main" val="2023053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5" name="Content Placeholder 2"/>
          <p:cNvSpPr>
            <a:spLocks noGrp="1"/>
          </p:cNvSpPr>
          <p:nvPr>
            <p:ph idx="1"/>
          </p:nvPr>
        </p:nvSpPr>
        <p:spPr>
          <a:xfrm>
            <a:off x="1103312" y="1899508"/>
            <a:ext cx="5430492" cy="3362448"/>
          </a:xfrm>
        </p:spPr>
        <p:txBody>
          <a:bodyPr>
            <a:normAutofit/>
          </a:bodyPr>
          <a:lstStyle/>
          <a:p>
            <a:pPr marL="0" indent="0">
              <a:buNone/>
            </a:pPr>
            <a:r>
              <a:rPr lang="en-US" sz="3600" b="1" dirty="0"/>
              <a:t>Jay </a:t>
            </a:r>
            <a:r>
              <a:rPr lang="en-US" sz="3600" b="1" dirty="0" smtClean="0"/>
              <a:t>Crandell</a:t>
            </a:r>
          </a:p>
          <a:p>
            <a:pPr marL="0" indent="0">
              <a:buNone/>
            </a:pPr>
            <a:r>
              <a:rPr lang="en-US" sz="2400" dirty="0" smtClean="0">
                <a:hlinkClick r:id="rId2"/>
              </a:rPr>
              <a:t>www.aresconsulting.biz</a:t>
            </a:r>
            <a:r>
              <a:rPr lang="en-US" sz="2400" dirty="0" smtClean="0"/>
              <a:t> </a:t>
            </a:r>
          </a:p>
          <a:p>
            <a:pPr marL="0" indent="0">
              <a:buNone/>
            </a:pPr>
            <a:endParaRPr lang="en-US" sz="2400" dirty="0"/>
          </a:p>
          <a:p>
            <a:pPr marL="0" indent="0">
              <a:buNone/>
            </a:pPr>
            <a:r>
              <a:rPr lang="en-US" sz="2400" dirty="0"/>
              <a:t>Please submit any questions through the Continuous Insulation website at </a:t>
            </a:r>
            <a:r>
              <a:rPr lang="en-US" sz="2400" dirty="0">
                <a:hlinkClick r:id="rId3" action="ppaction://hlinkfile"/>
              </a:rPr>
              <a:t>continuousinsulation.org/contact</a:t>
            </a:r>
            <a:r>
              <a:rPr lang="en-US" sz="2400" dirty="0"/>
              <a:t>.</a:t>
            </a:r>
            <a:endParaRPr lang="en-US" sz="2100" dirty="0"/>
          </a:p>
          <a:p>
            <a:pPr marL="0" indent="0">
              <a:buNone/>
            </a:pPr>
            <a:endParaRPr lang="en-US" sz="2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1760" y="1385624"/>
            <a:ext cx="2971222" cy="2971222"/>
          </a:xfrm>
          <a:prstGeom prst="rect">
            <a:avLst/>
          </a:prstGeom>
        </p:spPr>
      </p:pic>
    </p:spTree>
    <p:extLst>
      <p:ext uri="{BB962C8B-B14F-4D97-AF65-F5344CB8AC3E}">
        <p14:creationId xmlns:p14="http://schemas.microsoft.com/office/powerpoint/2010/main" val="4236511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IECC Prescriptive R-values &amp; U-factors </a:t>
            </a:r>
            <a:br>
              <a:rPr lang="en-US" dirty="0" smtClean="0"/>
            </a:br>
            <a:r>
              <a:rPr lang="en-US" sz="2400" b="0" dirty="0" smtClean="0"/>
              <a:t>(Light Frame Commercial Construction)</a:t>
            </a:r>
            <a:endParaRPr lang="en-US" sz="2400" b="0" dirty="0"/>
          </a:p>
        </p:txBody>
      </p:sp>
      <p:sp>
        <p:nvSpPr>
          <p:cNvPr id="7" name="TextBox 6"/>
          <p:cNvSpPr txBox="1"/>
          <p:nvPr/>
        </p:nvSpPr>
        <p:spPr>
          <a:xfrm>
            <a:off x="9032582" y="3418350"/>
            <a:ext cx="3295192" cy="461665"/>
          </a:xfrm>
          <a:prstGeom prst="rect">
            <a:avLst/>
          </a:prstGeom>
          <a:noFill/>
        </p:spPr>
        <p:txBody>
          <a:bodyPr wrap="square" rtlCol="0">
            <a:spAutoFit/>
          </a:bodyPr>
          <a:lstStyle/>
          <a:p>
            <a:r>
              <a:rPr kumimoji="0" lang="en-US" altLang="en-US" sz="1200" b="0" i="0" u="none" strike="noStrike" cap="none" normalizeH="0" baseline="0" dirty="0" smtClean="0">
                <a:ln>
                  <a:noFill/>
                </a:ln>
                <a:solidFill>
                  <a:schemeClr val="tx1"/>
                </a:solidFill>
                <a:effectLst/>
                <a:latin typeface="Yu Gothic" panose="020B0400000000000000" pitchFamily="34" charset="-128"/>
                <a:ea typeface="Yu Gothic" panose="020B0400000000000000" pitchFamily="34" charset="-128"/>
                <a:cs typeface="Times New Roman" panose="02020603050405020304" pitchFamily="18" charset="0"/>
              </a:rPr>
              <a:t>Table based on IECC-Commercial Provisions, Tables C402.1.3 and C402.1.4.</a:t>
            </a:r>
            <a:endParaRPr lang="en-US" sz="1200" dirty="0">
              <a:latin typeface="Yu Gothic" panose="020B0400000000000000" pitchFamily="34" charset="-128"/>
              <a:ea typeface="Yu Gothic" panose="020B0400000000000000" pitchFamily="34" charset="-128"/>
            </a:endParaRPr>
          </a:p>
        </p:txBody>
      </p:sp>
      <p:graphicFrame>
        <p:nvGraphicFramePr>
          <p:cNvPr id="8" name="Content Placeholder 4"/>
          <p:cNvGraphicFramePr>
            <a:graphicFrameLocks noGrp="1"/>
          </p:cNvGraphicFramePr>
          <p:nvPr>
            <p:ph idx="1"/>
            <p:extLst>
              <p:ext uri="{D42A27DB-BD31-4B8C-83A1-F6EECF244321}">
                <p14:modId xmlns:p14="http://schemas.microsoft.com/office/powerpoint/2010/main" val="2601092345"/>
              </p:ext>
            </p:extLst>
          </p:nvPr>
        </p:nvGraphicFramePr>
        <p:xfrm>
          <a:off x="780011" y="1362847"/>
          <a:ext cx="8189422" cy="4572673"/>
        </p:xfrm>
        <a:graphic>
          <a:graphicData uri="http://schemas.openxmlformats.org/drawingml/2006/table">
            <a:tbl>
              <a:tblPr firstRow="1" firstCol="1" bandRow="1"/>
              <a:tblGrid>
                <a:gridCol w="1147573">
                  <a:extLst>
                    <a:ext uri="{9D8B030D-6E8A-4147-A177-3AD203B41FA5}">
                      <a16:colId xmlns:a16="http://schemas.microsoft.com/office/drawing/2014/main" val="20000"/>
                    </a:ext>
                  </a:extLst>
                </a:gridCol>
                <a:gridCol w="1438855">
                  <a:extLst>
                    <a:ext uri="{9D8B030D-6E8A-4147-A177-3AD203B41FA5}">
                      <a16:colId xmlns:a16="http://schemas.microsoft.com/office/drawing/2014/main" val="20001"/>
                    </a:ext>
                  </a:extLst>
                </a:gridCol>
                <a:gridCol w="1277300">
                  <a:extLst>
                    <a:ext uri="{9D8B030D-6E8A-4147-A177-3AD203B41FA5}">
                      <a16:colId xmlns:a16="http://schemas.microsoft.com/office/drawing/2014/main" val="20002"/>
                    </a:ext>
                  </a:extLst>
                </a:gridCol>
                <a:gridCol w="1480394">
                  <a:extLst>
                    <a:ext uri="{9D8B030D-6E8A-4147-A177-3AD203B41FA5}">
                      <a16:colId xmlns:a16="http://schemas.microsoft.com/office/drawing/2014/main" val="20003"/>
                    </a:ext>
                  </a:extLst>
                </a:gridCol>
                <a:gridCol w="1280910">
                  <a:extLst>
                    <a:ext uri="{9D8B030D-6E8A-4147-A177-3AD203B41FA5}">
                      <a16:colId xmlns:a16="http://schemas.microsoft.com/office/drawing/2014/main" val="20004"/>
                    </a:ext>
                  </a:extLst>
                </a:gridCol>
                <a:gridCol w="1564390">
                  <a:extLst>
                    <a:ext uri="{9D8B030D-6E8A-4147-A177-3AD203B41FA5}">
                      <a16:colId xmlns:a16="http://schemas.microsoft.com/office/drawing/2014/main" val="20005"/>
                    </a:ext>
                  </a:extLst>
                </a:gridCol>
              </a:tblGrid>
              <a:tr h="198581">
                <a:tc rowSpan="2">
                  <a:txBody>
                    <a:bodyPr/>
                    <a:lstStyle/>
                    <a:p>
                      <a:pPr marL="0" marR="0" algn="ctr">
                        <a:lnSpc>
                          <a:spcPct val="107000"/>
                        </a:lnSpc>
                        <a:spcBef>
                          <a:spcPts val="0"/>
                        </a:spcBef>
                        <a:spcAft>
                          <a:spcPts val="0"/>
                        </a:spcAft>
                      </a:pPr>
                      <a:r>
                        <a:rPr lang="en-US" sz="1000" b="1" dirty="0">
                          <a:effectLst/>
                          <a:latin typeface="Yu Gothic" panose="020B0400000000000000" pitchFamily="34" charset="-128"/>
                          <a:ea typeface="Yu Gothic" panose="020B0400000000000000" pitchFamily="34" charset="-128"/>
                          <a:cs typeface="Times New Roman" panose="02020603050405020304" pitchFamily="18" charset="0"/>
                        </a:rPr>
                        <a:t>Climate Zone</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rowSpan="2">
                  <a:txBody>
                    <a:bodyPr/>
                    <a:lstStyle/>
                    <a:p>
                      <a:pPr marL="0" marR="0" algn="ctr">
                        <a:lnSpc>
                          <a:spcPct val="107000"/>
                        </a:lnSpc>
                        <a:spcBef>
                          <a:spcPts val="0"/>
                        </a:spcBef>
                        <a:spcAft>
                          <a:spcPts val="0"/>
                        </a:spcAft>
                      </a:pPr>
                      <a:r>
                        <a:rPr lang="en-US" sz="1000" b="1" dirty="0">
                          <a:effectLst/>
                          <a:latin typeface="Yu Gothic" panose="020B0400000000000000" pitchFamily="34" charset="-128"/>
                          <a:ea typeface="Yu Gothic" panose="020B0400000000000000" pitchFamily="34" charset="-128"/>
                          <a:cs typeface="Times New Roman" panose="02020603050405020304" pitchFamily="18" charset="0"/>
                        </a:rPr>
                        <a:t>Building Use</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gridSpan="2">
                  <a:txBody>
                    <a:bodyPr/>
                    <a:lstStyle/>
                    <a:p>
                      <a:pPr marL="0" marR="0" algn="ctr">
                        <a:lnSpc>
                          <a:spcPct val="107000"/>
                        </a:lnSpc>
                        <a:spcBef>
                          <a:spcPts val="0"/>
                        </a:spcBef>
                        <a:spcAft>
                          <a:spcPts val="0"/>
                        </a:spcAft>
                      </a:pPr>
                      <a:r>
                        <a:rPr lang="en-US" sz="1000" b="1" dirty="0">
                          <a:effectLst/>
                          <a:latin typeface="Yu Gothic" panose="020B0400000000000000" pitchFamily="34" charset="-128"/>
                          <a:ea typeface="Yu Gothic" panose="020B0400000000000000" pitchFamily="34" charset="-128"/>
                          <a:cs typeface="Times New Roman" panose="02020603050405020304" pitchFamily="18" charset="0"/>
                        </a:rPr>
                        <a:t>Metal Framed</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b="1" dirty="0">
                          <a:effectLst/>
                          <a:latin typeface="Yu Gothic" panose="020B0400000000000000" pitchFamily="34" charset="-128"/>
                          <a:ea typeface="Yu Gothic" panose="020B0400000000000000" pitchFamily="34" charset="-128"/>
                          <a:cs typeface="Times New Roman" panose="02020603050405020304" pitchFamily="18" charset="0"/>
                        </a:rPr>
                        <a:t>Wood Framed</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209170">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000" b="1" dirty="0">
                          <a:effectLst/>
                          <a:latin typeface="Yu Gothic" panose="020B0400000000000000" pitchFamily="34" charset="-128"/>
                          <a:ea typeface="Yu Gothic" panose="020B0400000000000000" pitchFamily="34" charset="-128"/>
                          <a:cs typeface="Times New Roman" panose="02020603050405020304" pitchFamily="18" charset="0"/>
                        </a:rPr>
                        <a:t>2018 IECC</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Yu Gothic" panose="020B0400000000000000" pitchFamily="34" charset="-128"/>
                          <a:ea typeface="Yu Gothic" panose="020B0400000000000000" pitchFamily="34" charset="-128"/>
                          <a:cs typeface="Times New Roman" panose="02020603050405020304" pitchFamily="18" charset="0"/>
                        </a:rPr>
                        <a:t>2021 IECC</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Yu Gothic" panose="020B0400000000000000" pitchFamily="34" charset="-128"/>
                          <a:ea typeface="Yu Gothic" panose="020B0400000000000000" pitchFamily="34" charset="-128"/>
                          <a:cs typeface="Times New Roman" panose="02020603050405020304" pitchFamily="18" charset="0"/>
                        </a:rPr>
                        <a:t>2018 IECC</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000" b="1" dirty="0">
                          <a:effectLst/>
                          <a:latin typeface="Yu Gothic" panose="020B0400000000000000" pitchFamily="34" charset="-128"/>
                          <a:ea typeface="Yu Gothic" panose="020B0400000000000000" pitchFamily="34" charset="-128"/>
                          <a:cs typeface="Times New Roman" panose="02020603050405020304" pitchFamily="18" charset="0"/>
                        </a:rPr>
                        <a:t>2021 IECC</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18782">
                <a:tc rowSpan="2">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0 and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All other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R13+5ci</a:t>
                      </a:r>
                    </a:p>
                    <a:p>
                      <a:pPr marL="0" marR="0" algn="ctr">
                        <a:lnSpc>
                          <a:spcPct val="107000"/>
                        </a:lnSpc>
                        <a:spcBef>
                          <a:spcPts val="0"/>
                        </a:spcBef>
                        <a:spcAft>
                          <a:spcPts val="0"/>
                        </a:spcAft>
                      </a:pPr>
                      <a:r>
                        <a:rPr lang="en-US" sz="1000">
                          <a:effectLst/>
                          <a:latin typeface="Yu Gothic" panose="020B0400000000000000" pitchFamily="34" charset="-128"/>
                          <a:ea typeface="Yu Gothic" panose="020B0400000000000000" pitchFamily="34" charset="-128"/>
                          <a:cs typeface="Times New Roman" panose="02020603050405020304" pitchFamily="18" charset="0"/>
                        </a:rPr>
                        <a:t>(U-0.077)</a:t>
                      </a:r>
                      <a:endParaRPr lang="en-US" sz="1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R13+5ci</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(U-0.077)</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R13+3.8ci or R20</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(U-0.064)</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R13+3.8ci or R20</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(U-0.064)</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8782">
                <a:tc vMerge="1">
                  <a:txBody>
                    <a:bodyPr/>
                    <a:lstStyle/>
                    <a:p>
                      <a:endParaRPr lang="en-US"/>
                    </a:p>
                  </a:txBody>
                  <a:tcPr/>
                </a:tc>
                <a:tc>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Group 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218782">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All other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218782">
                <a:tc vMerge="1">
                  <a:txBody>
                    <a:bodyPr/>
                    <a:lstStyle/>
                    <a:p>
                      <a:endParaRPr lang="en-US"/>
                    </a:p>
                  </a:txBody>
                  <a:tcPr/>
                </a:tc>
                <a:tc>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Group 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0">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R13+7.5ci</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(U-0.064)</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R13+7.5ci</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(U-0.064)</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218782">
                <a:tc rowSpan="2">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3</a:t>
                      </a:r>
                    </a:p>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All other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230104">
                <a:tc vMerge="1">
                  <a:txBody>
                    <a:bodyPr/>
                    <a:lstStyle/>
                    <a:p>
                      <a:endParaRPr lang="en-US"/>
                    </a:p>
                  </a:txBody>
                  <a:tcPr/>
                </a:tc>
                <a:tc>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Group 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218782">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4 Except Marine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All other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230104">
                <a:tc vMerge="1">
                  <a:txBody>
                    <a:bodyPr/>
                    <a:lstStyle/>
                    <a:p>
                      <a:endParaRPr lang="en-US"/>
                    </a:p>
                  </a:txBody>
                  <a:tcPr/>
                </a:tc>
                <a:tc>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Group 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218782">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5 and Marine 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All other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rowSpan="2">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R13+10ci</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(U-0.055)</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rowSpan="6">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R13+7.5ci or R20+3.8ci</a:t>
                      </a:r>
                    </a:p>
                    <a:p>
                      <a:pPr marL="0" marR="0" algn="ctr">
                        <a:lnSpc>
                          <a:spcPct val="107000"/>
                        </a:lnSpc>
                        <a:spcBef>
                          <a:spcPts val="0"/>
                        </a:spcBef>
                        <a:spcAft>
                          <a:spcPts val="0"/>
                        </a:spcAft>
                      </a:pPr>
                      <a:r>
                        <a:rPr lang="en-US" sz="1000">
                          <a:effectLst/>
                          <a:latin typeface="Yu Gothic" panose="020B0400000000000000" pitchFamily="34" charset="-128"/>
                          <a:ea typeface="Yu Gothic" panose="020B0400000000000000" pitchFamily="34" charset="-128"/>
                          <a:cs typeface="Times New Roman" panose="02020603050405020304" pitchFamily="18" charset="0"/>
                        </a:rPr>
                        <a:t>(U-0.051)</a:t>
                      </a:r>
                      <a:endParaRPr lang="en-US" sz="1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30104">
                <a:tc vMerge="1">
                  <a:txBody>
                    <a:bodyPr/>
                    <a:lstStyle/>
                    <a:p>
                      <a:endParaRPr lang="en-US"/>
                    </a:p>
                  </a:txBody>
                  <a:tcPr/>
                </a:tc>
                <a:tc>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Group 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rowSpan="5">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R13+7.5ci or R20+3.8ci</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(U-0.051)</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11"/>
                  </a:ext>
                </a:extLst>
              </a:tr>
              <a:tr h="218782">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All other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rowSpan="3">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R13+12.5ci</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(U-0.049)</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r h="218782">
                <a:tc vMerge="1">
                  <a:txBody>
                    <a:bodyPr/>
                    <a:lstStyle/>
                    <a:p>
                      <a:endParaRPr lang="en-US"/>
                    </a:p>
                  </a:txBody>
                  <a:tcPr/>
                </a:tc>
                <a:tc>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Group 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3"/>
                  </a:ext>
                </a:extLst>
              </a:tr>
              <a:tr h="218782">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All other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4"/>
                  </a:ext>
                </a:extLst>
              </a:tr>
              <a:tr h="428930">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Group 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R13+15.6ci</a:t>
                      </a:r>
                    </a:p>
                    <a:p>
                      <a:pPr marL="0" marR="0" algn="ctr">
                        <a:lnSpc>
                          <a:spcPct val="107000"/>
                        </a:lnSpc>
                        <a:spcBef>
                          <a:spcPts val="0"/>
                        </a:spcBef>
                        <a:spcAft>
                          <a:spcPts val="0"/>
                        </a:spcAft>
                      </a:pPr>
                      <a:r>
                        <a:rPr lang="en-US" sz="1000">
                          <a:effectLst/>
                          <a:latin typeface="Yu Gothic" panose="020B0400000000000000" pitchFamily="34" charset="-128"/>
                          <a:ea typeface="Yu Gothic" panose="020B0400000000000000" pitchFamily="34" charset="-128"/>
                          <a:cs typeface="Times New Roman" panose="02020603050405020304" pitchFamily="18" charset="0"/>
                        </a:rPr>
                        <a:t>(U-0.052)</a:t>
                      </a:r>
                      <a:endParaRPr lang="en-US" sz="1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R13+15.6ci</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(U-0.042)</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5"/>
                  </a:ext>
                </a:extLst>
              </a:tr>
              <a:tr h="428930">
                <a:tc rowSpan="2">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All other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R13+7.5ci</a:t>
                      </a:r>
                    </a:p>
                    <a:p>
                      <a:pPr marL="0" marR="0" algn="ctr">
                        <a:lnSpc>
                          <a:spcPct val="107000"/>
                        </a:lnSpc>
                        <a:spcBef>
                          <a:spcPts val="0"/>
                        </a:spcBef>
                        <a:spcAft>
                          <a:spcPts val="0"/>
                        </a:spcAft>
                      </a:pPr>
                      <a:r>
                        <a:rPr lang="en-US" sz="1000">
                          <a:effectLst/>
                          <a:latin typeface="Yu Gothic" panose="020B0400000000000000" pitchFamily="34" charset="-128"/>
                          <a:ea typeface="Yu Gothic" panose="020B0400000000000000" pitchFamily="34" charset="-128"/>
                          <a:cs typeface="Times New Roman" panose="02020603050405020304" pitchFamily="18" charset="0"/>
                        </a:rPr>
                        <a:t>(U-0.064)</a:t>
                      </a:r>
                      <a:endParaRPr lang="en-US" sz="1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R18+18.8ci</a:t>
                      </a:r>
                    </a:p>
                    <a:p>
                      <a:pPr marL="0" marR="0" algn="ctr">
                        <a:lnSpc>
                          <a:spcPct val="107000"/>
                        </a:lnSpc>
                        <a:spcBef>
                          <a:spcPts val="0"/>
                        </a:spcBef>
                        <a:spcAft>
                          <a:spcPts val="0"/>
                        </a:spcAft>
                      </a:pPr>
                      <a:r>
                        <a:rPr lang="en-US" sz="1000">
                          <a:effectLst/>
                          <a:latin typeface="Yu Gothic" panose="020B0400000000000000" pitchFamily="34" charset="-128"/>
                          <a:ea typeface="Yu Gothic" panose="020B0400000000000000" pitchFamily="34" charset="-128"/>
                          <a:cs typeface="Times New Roman" panose="02020603050405020304" pitchFamily="18" charset="0"/>
                        </a:rPr>
                        <a:t>(U-0.037)</a:t>
                      </a:r>
                      <a:endParaRPr lang="en-US" sz="1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R13+15.6ci or R20+10ci</a:t>
                      </a:r>
                    </a:p>
                    <a:p>
                      <a:pPr marL="0" marR="0" algn="ctr">
                        <a:lnSpc>
                          <a:spcPct val="107000"/>
                        </a:lnSpc>
                        <a:spcBef>
                          <a:spcPts val="0"/>
                        </a:spcBef>
                        <a:spcAft>
                          <a:spcPts val="0"/>
                        </a:spcAft>
                      </a:pPr>
                      <a:r>
                        <a:rPr lang="en-US" sz="1000">
                          <a:effectLst/>
                          <a:latin typeface="Yu Gothic" panose="020B0400000000000000" pitchFamily="34" charset="-128"/>
                          <a:ea typeface="Yu Gothic" panose="020B0400000000000000" pitchFamily="34" charset="-128"/>
                          <a:cs typeface="Times New Roman" panose="02020603050405020304" pitchFamily="18" charset="0"/>
                        </a:rPr>
                        <a:t>(U-0.036)</a:t>
                      </a:r>
                      <a:endParaRPr lang="en-US" sz="110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R13+18.8ci</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(U-0.032)</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428930">
                <a:tc vMerge="1">
                  <a:txBody>
                    <a:bodyPr/>
                    <a:lstStyle/>
                    <a:p>
                      <a:endParaRPr lang="en-US"/>
                    </a:p>
                  </a:txBody>
                  <a:tcPr/>
                </a:tc>
                <a:tc>
                  <a:txBody>
                    <a:bodyPr/>
                    <a:lstStyle/>
                    <a:p>
                      <a:pPr marL="0" marR="0" algn="ctr">
                        <a:lnSpc>
                          <a:spcPct val="107000"/>
                        </a:lnSpc>
                        <a:spcBef>
                          <a:spcPts val="0"/>
                        </a:spcBef>
                        <a:spcAft>
                          <a:spcPts val="0"/>
                        </a:spcAft>
                      </a:pPr>
                      <a:r>
                        <a:rPr lang="en-US" sz="1100">
                          <a:effectLst/>
                          <a:latin typeface="Yu Gothic" panose="020B0400000000000000" pitchFamily="34" charset="-128"/>
                          <a:ea typeface="Yu Gothic" panose="020B0400000000000000" pitchFamily="34" charset="-128"/>
                          <a:cs typeface="Times New Roman" panose="02020603050405020304" pitchFamily="18" charset="0"/>
                        </a:rPr>
                        <a:t>Group 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Yu Gothic" panose="020B0400000000000000" pitchFamily="34" charset="-128"/>
                          <a:ea typeface="Yu Gothic" panose="020B0400000000000000" pitchFamily="34" charset="-128"/>
                          <a:cs typeface="Times New Roman" panose="02020603050405020304" pitchFamily="18" charset="0"/>
                        </a:rPr>
                        <a:t>R13+17.5ci</a:t>
                      </a:r>
                    </a:p>
                    <a:p>
                      <a:pPr marL="0" marR="0" algn="ctr">
                        <a:lnSpc>
                          <a:spcPct val="107000"/>
                        </a:lnSpc>
                        <a:spcBef>
                          <a:spcPts val="0"/>
                        </a:spcBef>
                        <a:spcAft>
                          <a:spcPts val="0"/>
                        </a:spcAft>
                      </a:pPr>
                      <a:r>
                        <a:rPr lang="en-US" sz="1000" dirty="0">
                          <a:effectLst/>
                          <a:latin typeface="Yu Gothic" panose="020B0400000000000000" pitchFamily="34" charset="-128"/>
                          <a:ea typeface="Yu Gothic" panose="020B0400000000000000" pitchFamily="34" charset="-128"/>
                          <a:cs typeface="Times New Roman" panose="02020603050405020304" pitchFamily="18" charset="0"/>
                        </a:rPr>
                        <a:t>(U-0.045)</a:t>
                      </a:r>
                      <a:endParaRPr lang="en-US" sz="1100" dirty="0">
                        <a:effectLst/>
                        <a:latin typeface="Yu Gothic" panose="020B0400000000000000" pitchFamily="34" charset="-128"/>
                        <a:ea typeface="Yu Gothic" panose="020B0400000000000000" pitchFamily="34"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163985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295400"/>
            <a:ext cx="6813666" cy="4540135"/>
          </a:xfrm>
        </p:spPr>
        <p:txBody>
          <a:bodyPr>
            <a:noAutofit/>
          </a:bodyPr>
          <a:lstStyle/>
          <a:p>
            <a:r>
              <a:rPr lang="en-US" sz="1800" dirty="0" smtClean="0"/>
              <a:t>Alternative R-values can be determined by:</a:t>
            </a:r>
          </a:p>
          <a:p>
            <a:pPr lvl="1"/>
            <a:r>
              <a:rPr lang="en-US" sz="1600" dirty="0" smtClean="0">
                <a:latin typeface="Yu Gothic" panose="020B0400000000000000" pitchFamily="34" charset="-128"/>
                <a:ea typeface="Yu Gothic" panose="020B0400000000000000" pitchFamily="34" charset="-128"/>
              </a:rPr>
              <a:t>Use of U-factors for equivalent assemblies </a:t>
            </a:r>
          </a:p>
          <a:p>
            <a:pPr lvl="2"/>
            <a:r>
              <a:rPr lang="en-US" sz="1200" dirty="0" err="1" smtClean="0">
                <a:latin typeface="Yu Gothic" panose="020B0400000000000000" pitchFamily="34" charset="-128"/>
                <a:ea typeface="Yu Gothic" panose="020B0400000000000000" pitchFamily="34" charset="-128"/>
              </a:rPr>
              <a:t>Precalculated</a:t>
            </a:r>
            <a:r>
              <a:rPr lang="en-US" sz="1200" dirty="0" smtClean="0">
                <a:latin typeface="Yu Gothic" panose="020B0400000000000000" pitchFamily="34" charset="-128"/>
                <a:ea typeface="Yu Gothic" panose="020B0400000000000000" pitchFamily="34" charset="-128"/>
              </a:rPr>
              <a:t> U-factors for various R-value assemblies </a:t>
            </a:r>
            <a:br>
              <a:rPr lang="en-US" sz="1200" dirty="0" smtClean="0">
                <a:latin typeface="Yu Gothic" panose="020B0400000000000000" pitchFamily="34" charset="-128"/>
                <a:ea typeface="Yu Gothic" panose="020B0400000000000000" pitchFamily="34" charset="-128"/>
              </a:rPr>
            </a:br>
            <a:r>
              <a:rPr lang="en-US" sz="1200" dirty="0" smtClean="0">
                <a:latin typeface="Yu Gothic" panose="020B0400000000000000" pitchFamily="34" charset="-128"/>
                <a:ea typeface="Yu Gothic" panose="020B0400000000000000" pitchFamily="34" charset="-128"/>
              </a:rPr>
              <a:t>(ASHRAE 90.1, Appendix A)</a:t>
            </a:r>
          </a:p>
          <a:p>
            <a:pPr lvl="2"/>
            <a:r>
              <a:rPr lang="en-US" sz="1200" dirty="0" smtClean="0">
                <a:latin typeface="Yu Gothic" panose="020B0400000000000000" pitchFamily="34" charset="-128"/>
                <a:ea typeface="Yu Gothic" panose="020B0400000000000000" pitchFamily="34" charset="-128"/>
              </a:rPr>
              <a:t>Cavity correction factor calculation method </a:t>
            </a:r>
            <a:br>
              <a:rPr lang="en-US" sz="1200" dirty="0" smtClean="0">
                <a:latin typeface="Yu Gothic" panose="020B0400000000000000" pitchFamily="34" charset="-128"/>
                <a:ea typeface="Yu Gothic" panose="020B0400000000000000" pitchFamily="34" charset="-128"/>
              </a:rPr>
            </a:br>
            <a:r>
              <a:rPr lang="en-US" sz="1200" dirty="0" smtClean="0">
                <a:latin typeface="Yu Gothic" panose="020B0400000000000000" pitchFamily="34" charset="-128"/>
                <a:ea typeface="Yu Gothic" panose="020B0400000000000000" pitchFamily="34" charset="-128"/>
              </a:rPr>
              <a:t>(IECC C402.1.4.2 and ASHRAE 90.1, Appendix A)</a:t>
            </a:r>
          </a:p>
          <a:p>
            <a:pPr lvl="2"/>
            <a:r>
              <a:rPr lang="en-US" sz="1200" dirty="0" smtClean="0">
                <a:latin typeface="Yu Gothic" panose="020B0400000000000000" pitchFamily="34" charset="-128"/>
                <a:ea typeface="Yu Gothic" panose="020B0400000000000000" pitchFamily="34" charset="-128"/>
              </a:rPr>
              <a:t>New AISI S250 standard (not currently recognized in codes) </a:t>
            </a:r>
          </a:p>
          <a:p>
            <a:pPr lvl="1"/>
            <a:r>
              <a:rPr lang="en-US" sz="1600" dirty="0" smtClean="0">
                <a:latin typeface="Yu Gothic" panose="020B0400000000000000" pitchFamily="34" charset="-128"/>
                <a:ea typeface="Yu Gothic" panose="020B0400000000000000" pitchFamily="34" charset="-128"/>
              </a:rPr>
              <a:t>Use of total UA method (e.g., use </a:t>
            </a:r>
            <a:r>
              <a:rPr lang="en-US" sz="1600" dirty="0" err="1" smtClean="0">
                <a:latin typeface="Yu Gothic" panose="020B0400000000000000" pitchFamily="34" charset="-128"/>
                <a:ea typeface="Yu Gothic" panose="020B0400000000000000" pitchFamily="34" charset="-128"/>
              </a:rPr>
              <a:t>REScheck</a:t>
            </a:r>
            <a:r>
              <a:rPr lang="en-US" sz="1600" dirty="0" smtClean="0">
                <a:latin typeface="Yu Gothic" panose="020B0400000000000000" pitchFamily="34" charset="-128"/>
                <a:ea typeface="Yu Gothic" panose="020B0400000000000000" pitchFamily="34" charset="-128"/>
              </a:rPr>
              <a:t> or </a:t>
            </a:r>
            <a:r>
              <a:rPr lang="en-US" sz="1600" dirty="0" err="1" smtClean="0">
                <a:latin typeface="Yu Gothic" panose="020B0400000000000000" pitchFamily="34" charset="-128"/>
                <a:ea typeface="Yu Gothic" panose="020B0400000000000000" pitchFamily="34" charset="-128"/>
              </a:rPr>
              <a:t>COMcheck</a:t>
            </a:r>
            <a:r>
              <a:rPr lang="en-US" sz="1600" dirty="0" smtClean="0">
                <a:latin typeface="Yu Gothic" panose="020B0400000000000000" pitchFamily="34" charset="-128"/>
                <a:ea typeface="Yu Gothic" panose="020B0400000000000000" pitchFamily="34" charset="-128"/>
              </a:rPr>
              <a:t>)</a:t>
            </a:r>
          </a:p>
          <a:p>
            <a:pPr lvl="1"/>
            <a:r>
              <a:rPr lang="en-US" sz="1600" dirty="0" smtClean="0">
                <a:latin typeface="Yu Gothic" panose="020B0400000000000000" pitchFamily="34" charset="-128"/>
                <a:ea typeface="Yu Gothic" panose="020B0400000000000000" pitchFamily="34" charset="-128"/>
              </a:rPr>
              <a:t>Use of building performance methods (e.g., building modeling/simulation path)</a:t>
            </a:r>
          </a:p>
          <a:p>
            <a:r>
              <a:rPr lang="en-US" sz="1800" dirty="0" smtClean="0"/>
              <a:t>Provides flexibility to have more options for energy </a:t>
            </a:r>
            <a:br>
              <a:rPr lang="en-US" sz="1800" dirty="0" smtClean="0"/>
            </a:br>
            <a:r>
              <a:rPr lang="en-US" sz="1800" dirty="0" smtClean="0"/>
              <a:t>code compliance</a:t>
            </a:r>
          </a:p>
          <a:p>
            <a:pPr lvl="1"/>
            <a:r>
              <a:rPr lang="en-US" sz="1600" dirty="0" smtClean="0">
                <a:latin typeface="Yu Gothic" panose="020B0400000000000000" pitchFamily="34" charset="-128"/>
                <a:ea typeface="Yu Gothic" panose="020B0400000000000000" pitchFamily="34" charset="-128"/>
              </a:rPr>
              <a:t>But, are they all really equivalent? </a:t>
            </a:r>
          </a:p>
          <a:p>
            <a:pPr lvl="1"/>
            <a:r>
              <a:rPr lang="en-US" sz="1600" dirty="0" smtClean="0">
                <a:latin typeface="Yu Gothic" panose="020B0400000000000000" pitchFamily="34" charset="-128"/>
                <a:ea typeface="Yu Gothic" panose="020B0400000000000000" pitchFamily="34" charset="-128"/>
              </a:rPr>
              <a:t>Can changing insulation amounts or locations on the assembly change the way the assembly handles moisture even if thermal performance remains the same?</a:t>
            </a:r>
          </a:p>
        </p:txBody>
      </p:sp>
      <p:sp>
        <p:nvSpPr>
          <p:cNvPr id="5" name="Content Placeholder 4"/>
          <p:cNvSpPr>
            <a:spLocks noGrp="1"/>
          </p:cNvSpPr>
          <p:nvPr>
            <p:ph sz="half" idx="2"/>
          </p:nvPr>
        </p:nvSpPr>
        <p:spPr>
          <a:xfrm>
            <a:off x="7087060" y="1744293"/>
            <a:ext cx="4983018" cy="4267201"/>
          </a:xfrm>
        </p:spPr>
        <p:txBody>
          <a:bodyPr/>
          <a:lstStyle/>
          <a:p>
            <a:r>
              <a:rPr lang="en-US" dirty="0"/>
              <a:t>– UNINTENDED CONSEQUENCES! </a:t>
            </a:r>
          </a:p>
          <a:p>
            <a:pPr lvl="1"/>
            <a:r>
              <a:rPr lang="en-US" dirty="0" smtClean="0"/>
              <a:t>This </a:t>
            </a:r>
            <a:r>
              <a:rPr lang="en-US" dirty="0"/>
              <a:t>flexibility can result in assemblies that perform differently (better or worse) from a moisture control and durability perspective. This may also be the case for some prescribed R-value assemblies in the code (depending on the overall wall assembly design per building code).</a:t>
            </a:r>
          </a:p>
          <a:p>
            <a:pPr lvl="1"/>
            <a:r>
              <a:rPr lang="en-US" dirty="0"/>
              <a:t>More of an issue for wood framing than steel framing (due to differences in ci R-values prescribed)</a:t>
            </a:r>
          </a:p>
          <a:p>
            <a:pPr marL="914400" lvl="2" indent="0">
              <a:buNone/>
            </a:pPr>
            <a:endParaRPr lang="en-US" dirty="0"/>
          </a:p>
          <a:p>
            <a:endParaRPr lang="en-US" dirty="0"/>
          </a:p>
        </p:txBody>
      </p:sp>
      <p:sp>
        <p:nvSpPr>
          <p:cNvPr id="2" name="Title 1"/>
          <p:cNvSpPr>
            <a:spLocks noGrp="1"/>
          </p:cNvSpPr>
          <p:nvPr>
            <p:ph type="title"/>
          </p:nvPr>
        </p:nvSpPr>
        <p:spPr/>
        <p:txBody>
          <a:bodyPr/>
          <a:lstStyle/>
          <a:p>
            <a:r>
              <a:rPr lang="en-US" dirty="0" smtClean="0"/>
              <a:t>R-value Alternatives</a:t>
            </a:r>
            <a:endParaRPr lang="en-US" dirty="0"/>
          </a:p>
        </p:txBody>
      </p:sp>
      <p:pic>
        <p:nvPicPr>
          <p:cNvPr id="4" name="Picture 3"/>
          <p:cNvPicPr>
            <a:picLocks noChangeAspect="1"/>
          </p:cNvPicPr>
          <p:nvPr/>
        </p:nvPicPr>
        <p:blipFill rotWithShape="1">
          <a:blip r:embed="rId2"/>
          <a:srcRect l="20461" t="35987" r="72330" b="51068"/>
          <a:stretch/>
        </p:blipFill>
        <p:spPr>
          <a:xfrm>
            <a:off x="7087060" y="1602972"/>
            <a:ext cx="685535" cy="692458"/>
          </a:xfrm>
          <a:prstGeom prst="rect">
            <a:avLst/>
          </a:prstGeom>
        </p:spPr>
      </p:pic>
    </p:spTree>
    <p:extLst>
      <p:ext uri="{BB962C8B-B14F-4D97-AF65-F5344CB8AC3E}">
        <p14:creationId xmlns:p14="http://schemas.microsoft.com/office/powerpoint/2010/main" val="541214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Coordinated Building </a:t>
            </a:r>
            <a:br>
              <a:rPr lang="en-US" dirty="0" smtClean="0"/>
            </a:br>
            <a:r>
              <a:rPr lang="en-US" dirty="0" smtClean="0"/>
              <a:t>Code Advancements</a:t>
            </a:r>
            <a:endParaRPr lang="en-US" dirty="0"/>
          </a:p>
        </p:txBody>
      </p:sp>
      <p:sp>
        <p:nvSpPr>
          <p:cNvPr id="3" name="Content Placeholder 2"/>
          <p:cNvSpPr>
            <a:spLocks noGrp="1"/>
          </p:cNvSpPr>
          <p:nvPr>
            <p:ph idx="1"/>
          </p:nvPr>
        </p:nvSpPr>
        <p:spPr>
          <a:xfrm>
            <a:off x="609600" y="1498600"/>
            <a:ext cx="7586749" cy="4212243"/>
          </a:xfrm>
        </p:spPr>
        <p:txBody>
          <a:bodyPr>
            <a:normAutofit lnSpcReduction="10000"/>
          </a:bodyPr>
          <a:lstStyle/>
          <a:p>
            <a:r>
              <a:rPr lang="en-US" sz="1600" b="1" dirty="0" smtClean="0"/>
              <a:t>Why?</a:t>
            </a:r>
          </a:p>
          <a:p>
            <a:pPr lvl="1"/>
            <a:r>
              <a:rPr lang="en-US" sz="1600" dirty="0" smtClean="0"/>
              <a:t>To help avoid unintended consequences of complying with </a:t>
            </a:r>
            <a:br>
              <a:rPr lang="en-US" sz="1600" dirty="0" smtClean="0"/>
            </a:br>
            <a:r>
              <a:rPr lang="en-US" sz="1600" dirty="0" smtClean="0"/>
              <a:t>the energy code.</a:t>
            </a:r>
          </a:p>
          <a:p>
            <a:pPr lvl="1"/>
            <a:r>
              <a:rPr lang="en-US" sz="1600" dirty="0" smtClean="0"/>
              <a:t>Insulation materials, amounts, and their location on a building assembly can affect moisture control, for good or bad</a:t>
            </a:r>
          </a:p>
          <a:p>
            <a:pPr lvl="1"/>
            <a:r>
              <a:rPr lang="en-US" sz="1600" dirty="0" smtClean="0"/>
              <a:t>Building materials and their properties and locations within an envelope assembly also affect moisture control and durability, for good or bad. </a:t>
            </a:r>
          </a:p>
          <a:p>
            <a:pPr lvl="1"/>
            <a:r>
              <a:rPr lang="en-US" sz="1600" dirty="0" smtClean="0"/>
              <a:t>Healthy and durable buildings require materials to be protected against the effects of moisture (i.e., mold, corrosion, rot, shrink/swell, degradation due to moisture cycling, etc.)</a:t>
            </a:r>
          </a:p>
          <a:p>
            <a:r>
              <a:rPr lang="en-US" sz="1600" dirty="0" smtClean="0"/>
              <a:t>Codes have been largely silent or incomplete on many of the key factors that govern how an assembly will </a:t>
            </a:r>
            <a:r>
              <a:rPr lang="en-US" sz="1600" u="sng" dirty="0" smtClean="0"/>
              <a:t>perform as a system </a:t>
            </a:r>
            <a:r>
              <a:rPr lang="en-US" sz="1600" dirty="0" smtClean="0"/>
              <a:t>in controlling moisture.</a:t>
            </a:r>
          </a:p>
          <a:p>
            <a:r>
              <a:rPr lang="en-US" sz="1600" dirty="0" smtClean="0"/>
              <a:t>This has changed in the 2021 editions of the IRC and IBC, but first we need to cover some background...</a:t>
            </a:r>
            <a:endParaRPr lang="en-US" sz="1600" dirty="0"/>
          </a:p>
        </p:txBody>
      </p:sp>
      <p:pic>
        <p:nvPicPr>
          <p:cNvPr id="6" name="Picture 5"/>
          <p:cNvPicPr>
            <a:picLocks noChangeAspect="1"/>
          </p:cNvPicPr>
          <p:nvPr/>
        </p:nvPicPr>
        <p:blipFill rotWithShape="1">
          <a:blip r:embed="rId2"/>
          <a:srcRect l="36844" t="19158" r="33447" b="11974"/>
          <a:stretch/>
        </p:blipFill>
        <p:spPr>
          <a:xfrm>
            <a:off x="8446286" y="402216"/>
            <a:ext cx="2280827" cy="2974020"/>
          </a:xfrm>
          <a:prstGeom prst="rect">
            <a:avLst/>
          </a:prstGeom>
          <a:ln>
            <a:solidFill>
              <a:schemeClr val="tx1"/>
            </a:solidFill>
          </a:ln>
        </p:spPr>
      </p:pic>
      <p:pic>
        <p:nvPicPr>
          <p:cNvPr id="7" name="Picture 6"/>
          <p:cNvPicPr>
            <a:picLocks noChangeAspect="1"/>
          </p:cNvPicPr>
          <p:nvPr/>
        </p:nvPicPr>
        <p:blipFill rotWithShape="1">
          <a:blip r:embed="rId3"/>
          <a:srcRect l="36917" t="18900" r="33374" b="11845"/>
          <a:stretch/>
        </p:blipFill>
        <p:spPr>
          <a:xfrm>
            <a:off x="9589040" y="1818713"/>
            <a:ext cx="2193565" cy="2876365"/>
          </a:xfrm>
          <a:prstGeom prst="rect">
            <a:avLst/>
          </a:prstGeom>
          <a:ln>
            <a:solidFill>
              <a:schemeClr val="tx1"/>
            </a:solidFill>
          </a:ln>
        </p:spPr>
      </p:pic>
      <p:sp>
        <p:nvSpPr>
          <p:cNvPr id="4" name="TextBox 3"/>
          <p:cNvSpPr txBox="1"/>
          <p:nvPr/>
        </p:nvSpPr>
        <p:spPr>
          <a:xfrm>
            <a:off x="9002684" y="4849059"/>
            <a:ext cx="2779922" cy="276999"/>
          </a:xfrm>
          <a:prstGeom prst="rect">
            <a:avLst/>
          </a:prstGeom>
          <a:noFill/>
        </p:spPr>
        <p:txBody>
          <a:bodyPr wrap="square" rtlCol="0">
            <a:spAutoFit/>
          </a:bodyPr>
          <a:lstStyle/>
          <a:p>
            <a:r>
              <a:rPr lang="en-US" sz="1200" b="1" dirty="0" smtClean="0">
                <a:solidFill>
                  <a:srgbClr val="FF0000"/>
                </a:solidFill>
                <a:latin typeface="Yu Gothic" panose="020B0400000000000000" pitchFamily="34" charset="-128"/>
                <a:ea typeface="Yu Gothic" panose="020B0400000000000000" pitchFamily="34" charset="-128"/>
              </a:rPr>
              <a:t>Note errata for 2021 IBC for 1404.3</a:t>
            </a:r>
            <a:endParaRPr lang="en-US" sz="1200" b="1" dirty="0">
              <a:solidFill>
                <a:srgbClr val="FF000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104936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Key Building Science Concepts (BSC’s)</a:t>
            </a:r>
            <a:endParaRPr lang="en-US" dirty="0"/>
          </a:p>
        </p:txBody>
      </p:sp>
      <p:sp>
        <p:nvSpPr>
          <p:cNvPr id="3" name="Content Placeholder 2"/>
          <p:cNvSpPr>
            <a:spLocks noGrp="1"/>
          </p:cNvSpPr>
          <p:nvPr>
            <p:ph idx="1"/>
          </p:nvPr>
        </p:nvSpPr>
        <p:spPr/>
        <p:txBody>
          <a:bodyPr>
            <a:normAutofit/>
          </a:bodyPr>
          <a:lstStyle/>
          <a:p>
            <a:r>
              <a:rPr lang="en-US" sz="2400" dirty="0" smtClean="0"/>
              <a:t>Successful moisture control requires an integrated approach to 5 key building science concepts:</a:t>
            </a:r>
          </a:p>
          <a:p>
            <a:pPr marL="914400" lvl="1" indent="-457200">
              <a:buFont typeface="+mj-lt"/>
              <a:buAutoNum type="arabicPeriod"/>
            </a:pPr>
            <a:r>
              <a:rPr lang="en-US" sz="2000" b="1" dirty="0" smtClean="0"/>
              <a:t>Control Rain Water Intrusion  </a:t>
            </a:r>
            <a:r>
              <a:rPr lang="en-US" sz="2000" dirty="0" smtClean="0"/>
              <a:t>(e.g., continuous water-resistive barrier)</a:t>
            </a:r>
          </a:p>
          <a:p>
            <a:pPr marL="914400" lvl="1" indent="-457200">
              <a:buFont typeface="+mj-lt"/>
              <a:buAutoNum type="arabicPeriod"/>
            </a:pPr>
            <a:r>
              <a:rPr lang="en-US" sz="2000" b="1" dirty="0" smtClean="0"/>
              <a:t>Control Air Leakage  </a:t>
            </a:r>
            <a:r>
              <a:rPr lang="en-US" sz="2000" dirty="0" smtClean="0"/>
              <a:t>(e.g., continuous air barrier)</a:t>
            </a:r>
          </a:p>
          <a:p>
            <a:pPr marL="914400" lvl="1" indent="-457200">
              <a:buFont typeface="+mj-lt"/>
              <a:buAutoNum type="arabicPeriod"/>
            </a:pPr>
            <a:r>
              <a:rPr lang="en-US" sz="2000" b="1" dirty="0" smtClean="0"/>
              <a:t>Control Indoor Relative Humidity </a:t>
            </a:r>
            <a:r>
              <a:rPr lang="en-US" sz="2000" dirty="0" smtClean="0"/>
              <a:t>(e.g., building ventilation &amp; de-humidification)</a:t>
            </a:r>
          </a:p>
          <a:p>
            <a:pPr marL="914400" lvl="1" indent="-457200">
              <a:buFont typeface="+mj-lt"/>
              <a:buAutoNum type="arabicPeriod"/>
            </a:pPr>
            <a:r>
              <a:rPr lang="en-US" sz="2000" b="1" dirty="0" smtClean="0"/>
              <a:t>Control Initial Construction Moisture </a:t>
            </a:r>
            <a:r>
              <a:rPr lang="en-US" sz="2000" dirty="0" smtClean="0"/>
              <a:t>(e.g., prevent enclosure of wet materials)</a:t>
            </a:r>
          </a:p>
          <a:p>
            <a:pPr marL="914400" lvl="1" indent="-457200">
              <a:buFont typeface="+mj-lt"/>
              <a:buAutoNum type="arabicPeriod"/>
            </a:pPr>
            <a:r>
              <a:rPr lang="en-US" sz="2000" b="1" dirty="0" smtClean="0"/>
              <a:t>Control Water Vapor </a:t>
            </a:r>
            <a:r>
              <a:rPr lang="en-US" sz="2000" dirty="0" smtClean="0"/>
              <a:t>(e.g., optimized balance of wetting and drying through strategic use of insulation and vapor retarders)  </a:t>
            </a:r>
            <a:endParaRPr lang="en-US" sz="2400" dirty="0" smtClean="0"/>
          </a:p>
          <a:p>
            <a:r>
              <a:rPr lang="en-US" sz="2400" dirty="0" smtClean="0"/>
              <a:t>All are important, all vary in significance, all have inter-dependencies...</a:t>
            </a:r>
            <a:endParaRPr lang="en-US" sz="2400" dirty="0"/>
          </a:p>
        </p:txBody>
      </p:sp>
    </p:spTree>
    <p:extLst>
      <p:ext uri="{BB962C8B-B14F-4D97-AF65-F5344CB8AC3E}">
        <p14:creationId xmlns:p14="http://schemas.microsoft.com/office/powerpoint/2010/main" val="22838690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BSC #1 - Rain Water Control</a:t>
            </a:r>
            <a:endParaRPr lang="en-US" dirty="0"/>
          </a:p>
        </p:txBody>
      </p:sp>
      <p:sp>
        <p:nvSpPr>
          <p:cNvPr id="3" name="Content Placeholder 2"/>
          <p:cNvSpPr>
            <a:spLocks noGrp="1"/>
          </p:cNvSpPr>
          <p:nvPr>
            <p:ph idx="1"/>
          </p:nvPr>
        </p:nvSpPr>
        <p:spPr>
          <a:xfrm>
            <a:off x="609600" y="1498601"/>
            <a:ext cx="6319838" cy="3962400"/>
          </a:xfrm>
        </p:spPr>
        <p:txBody>
          <a:bodyPr/>
          <a:lstStyle/>
          <a:p>
            <a:r>
              <a:rPr lang="en-US" sz="2000" dirty="0" smtClean="0"/>
              <a:t>Rain water control is often the primary factor associated with observed failure or success of moisture control.</a:t>
            </a:r>
          </a:p>
          <a:p>
            <a:r>
              <a:rPr lang="en-US" sz="2000" dirty="0" smtClean="0"/>
              <a:t>If </a:t>
            </a:r>
            <a:r>
              <a:rPr lang="en-US" sz="2000" dirty="0"/>
              <a:t>rain water </a:t>
            </a:r>
            <a:r>
              <a:rPr lang="en-US" sz="2000" dirty="0" smtClean="0"/>
              <a:t>is </a:t>
            </a:r>
            <a:r>
              <a:rPr lang="en-US" sz="2000" dirty="0"/>
              <a:t>not adequately controlled, other building science </a:t>
            </a:r>
            <a:r>
              <a:rPr lang="en-US" sz="2000" dirty="0" smtClean="0"/>
              <a:t>measures can be rendered </a:t>
            </a:r>
            <a:r>
              <a:rPr lang="en-US" sz="2000" dirty="0"/>
              <a:t>ineffective. </a:t>
            </a:r>
          </a:p>
          <a:p>
            <a:r>
              <a:rPr lang="en-US" sz="2000" dirty="0"/>
              <a:t>Concept is simple:  </a:t>
            </a:r>
            <a:r>
              <a:rPr lang="en-US" sz="2000" dirty="0" smtClean="0"/>
              <a:t/>
            </a:r>
            <a:br>
              <a:rPr lang="en-US" sz="2000" dirty="0" smtClean="0"/>
            </a:br>
            <a:r>
              <a:rPr lang="en-US" sz="2000" dirty="0" smtClean="0"/>
              <a:t>Keep </a:t>
            </a:r>
            <a:r>
              <a:rPr lang="en-US" sz="2000" dirty="0"/>
              <a:t>water out!</a:t>
            </a:r>
          </a:p>
          <a:p>
            <a:endParaRPr lang="en-US" sz="2400" dirty="0" smtClean="0"/>
          </a:p>
          <a:p>
            <a:endParaRPr lang="en-US" sz="2400" dirty="0" smtClean="0"/>
          </a:p>
          <a:p>
            <a:pPr lvl="1"/>
            <a:endParaRPr lang="en-US" sz="2400" dirty="0" smtClean="0"/>
          </a:p>
        </p:txBody>
      </p:sp>
      <p:pic>
        <p:nvPicPr>
          <p:cNvPr id="8" name="Content Placeholder 7" descr="\\NEWPORT\Newport\Projects\HUD Durability by Design\Chapter 4 - Moisture\Graphics\Wind driven rain map inches per year.jpg"/>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6929438" y="203200"/>
            <a:ext cx="5262562" cy="40671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3281" y="3545938"/>
            <a:ext cx="2245527" cy="2994036"/>
          </a:xfrm>
          <a:prstGeom prst="rect">
            <a:avLst/>
          </a:prstGeom>
        </p:spPr>
      </p:pic>
      <p:sp>
        <p:nvSpPr>
          <p:cNvPr id="6" name="Rectangle 5"/>
          <p:cNvSpPr/>
          <p:nvPr/>
        </p:nvSpPr>
        <p:spPr>
          <a:xfrm>
            <a:off x="6830862" y="4188580"/>
            <a:ext cx="5459713" cy="677108"/>
          </a:xfrm>
          <a:prstGeom prst="rect">
            <a:avLst/>
          </a:prstGeom>
        </p:spPr>
        <p:txBody>
          <a:bodyPr wrap="square">
            <a:spAutoFit/>
          </a:bodyPr>
          <a:lstStyle/>
          <a:p>
            <a:pPr algn="ctr"/>
            <a:r>
              <a:rPr lang="en-US" sz="2000" dirty="0">
                <a:solidFill>
                  <a:srgbClr val="FF0000"/>
                </a:solidFill>
                <a:latin typeface="Yu Gothic" panose="020B0400000000000000" pitchFamily="34" charset="-128"/>
                <a:ea typeface="Yu Gothic" panose="020B0400000000000000" pitchFamily="34" charset="-128"/>
              </a:rPr>
              <a:t>Wind driven rain is the primary </a:t>
            </a:r>
            <a:r>
              <a:rPr lang="en-US" sz="2000" dirty="0" smtClean="0">
                <a:solidFill>
                  <a:srgbClr val="FF0000"/>
                </a:solidFill>
                <a:latin typeface="Yu Gothic" panose="020B0400000000000000" pitchFamily="34" charset="-128"/>
                <a:ea typeface="Yu Gothic" panose="020B0400000000000000" pitchFamily="34" charset="-128"/>
              </a:rPr>
              <a:t>hazard </a:t>
            </a:r>
          </a:p>
          <a:p>
            <a:pPr algn="ctr"/>
            <a:r>
              <a:rPr lang="en-US" sz="1800" dirty="0" smtClean="0">
                <a:solidFill>
                  <a:srgbClr val="FF0000"/>
                </a:solidFill>
                <a:latin typeface="Yu Gothic" panose="020B0400000000000000" pitchFamily="34" charset="-128"/>
                <a:ea typeface="Yu Gothic" panose="020B0400000000000000" pitchFamily="34" charset="-128"/>
              </a:rPr>
              <a:t>(map based </a:t>
            </a:r>
            <a:r>
              <a:rPr lang="en-US" sz="1800" dirty="0">
                <a:solidFill>
                  <a:srgbClr val="FF0000"/>
                </a:solidFill>
                <a:latin typeface="Yu Gothic" panose="020B0400000000000000" pitchFamily="34" charset="-128"/>
                <a:ea typeface="Yu Gothic" panose="020B0400000000000000" pitchFamily="34" charset="-128"/>
              </a:rPr>
              <a:t>on </a:t>
            </a:r>
            <a:r>
              <a:rPr lang="en-US" sz="1800" dirty="0" err="1">
                <a:solidFill>
                  <a:srgbClr val="FF0000"/>
                </a:solidFill>
                <a:latin typeface="Yu Gothic" panose="020B0400000000000000" pitchFamily="34" charset="-128"/>
                <a:ea typeface="Yu Gothic" panose="020B0400000000000000" pitchFamily="34" charset="-128"/>
              </a:rPr>
              <a:t>UofGA</a:t>
            </a:r>
            <a:r>
              <a:rPr lang="en-US" sz="1800" dirty="0">
                <a:solidFill>
                  <a:srgbClr val="FF0000"/>
                </a:solidFill>
                <a:latin typeface="Yu Gothic" panose="020B0400000000000000" pitchFamily="34" charset="-128"/>
                <a:ea typeface="Yu Gothic" panose="020B0400000000000000" pitchFamily="34" charset="-128"/>
              </a:rPr>
              <a:t> </a:t>
            </a:r>
            <a:r>
              <a:rPr lang="en-US" sz="1800" dirty="0" smtClean="0">
                <a:solidFill>
                  <a:srgbClr val="FF0000"/>
                </a:solidFill>
                <a:latin typeface="Yu Gothic" panose="020B0400000000000000" pitchFamily="34" charset="-128"/>
                <a:ea typeface="Yu Gothic" panose="020B0400000000000000" pitchFamily="34" charset="-128"/>
              </a:rPr>
              <a:t>research)</a:t>
            </a:r>
            <a:endParaRPr lang="en-US" sz="1800" dirty="0">
              <a:solidFill>
                <a:srgbClr val="FF0000"/>
              </a:solidFill>
              <a:latin typeface="Yu Gothic" panose="020B0400000000000000" pitchFamily="34" charset="-128"/>
              <a:ea typeface="Yu Gothic" panose="020B0400000000000000" pitchFamily="34" charset="-128"/>
            </a:endParaRPr>
          </a:p>
        </p:txBody>
      </p:sp>
      <p:pic>
        <p:nvPicPr>
          <p:cNvPr id="9" name="Picture 2" descr="slid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709" y="4457890"/>
            <a:ext cx="3028942" cy="208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59294"/>
      </p:ext>
    </p:extLst>
  </p:cSld>
  <p:clrMapOvr>
    <a:masterClrMapping/>
  </p:clrMapOvr>
  <p:timing>
    <p:tnLst>
      <p:par>
        <p:cTn id="1" dur="indefinite" restart="never" nodeType="tmRoot"/>
      </p:par>
    </p:tnLst>
  </p:timing>
</p:sld>
</file>

<file path=ppt/theme/theme1.xml><?xml version="1.0" encoding="utf-8"?>
<a:theme xmlns:a="http://schemas.openxmlformats.org/drawingml/2006/main" name="ABTG_EdSession_Theme_202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BTG_EdSession_Theme_2022" id="{2B01FE50-6933-43FF-B786-5CFFCF24F2B5}" vid="{B0E20670-749E-43DA-A776-20FACC70CE43}"/>
    </a:ext>
  </a:extLst>
</a:theme>
</file>

<file path=docProps/app.xml><?xml version="1.0" encoding="utf-8"?>
<Properties xmlns="http://schemas.openxmlformats.org/officeDocument/2006/extended-properties" xmlns:vt="http://schemas.openxmlformats.org/officeDocument/2006/docPropsVTypes">
  <Template>ABTG_EdSession_Theme_2022</Template>
  <TotalTime>1654</TotalTime>
  <Words>3604</Words>
  <Application>Microsoft Office PowerPoint</Application>
  <PresentationFormat>Widescreen</PresentationFormat>
  <Paragraphs>340</Paragraphs>
  <Slides>46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MS PGothic</vt:lpstr>
      <vt:lpstr>Yu Gothic</vt:lpstr>
      <vt:lpstr>Yu Gothic Light</vt:lpstr>
      <vt:lpstr>Yu Gothic Medium</vt:lpstr>
      <vt:lpstr>Arial</vt:lpstr>
      <vt:lpstr>Calibri</vt:lpstr>
      <vt:lpstr>Cambria Math</vt:lpstr>
      <vt:lpstr>Segoe UI</vt:lpstr>
      <vt:lpstr>Times New Roman</vt:lpstr>
      <vt:lpstr>Wingdings</vt:lpstr>
      <vt:lpstr>ABTG_EdSession_Theme_2022</vt:lpstr>
      <vt:lpstr>Moisture Control for Durable &amp;  Energy Efficient Cold-formed Steel Walls</vt:lpstr>
      <vt:lpstr>PowerPoint Presentation</vt:lpstr>
      <vt:lpstr>Outline</vt:lpstr>
      <vt:lpstr>Energy Code Advancements</vt:lpstr>
      <vt:lpstr>IECC Prescriptive R-values &amp; U-factors  (Light Frame Commercial Construction)</vt:lpstr>
      <vt:lpstr>R-value Alternatives</vt:lpstr>
      <vt:lpstr>Coordinated Building  Code Advancements</vt:lpstr>
      <vt:lpstr>Key Building Science Concepts (BSC’s)</vt:lpstr>
      <vt:lpstr>BSC #1 - Rain Water Control</vt:lpstr>
      <vt:lpstr>BSC #1 – Rain Water Control</vt:lpstr>
      <vt:lpstr>BSC #1 – Rain Water Control</vt:lpstr>
      <vt:lpstr>BSC #2 -  Air Leakage Control</vt:lpstr>
      <vt:lpstr>BSC #2 -  Air Leakage Control</vt:lpstr>
      <vt:lpstr>BSC #2 – Air Leakage Control</vt:lpstr>
      <vt:lpstr>BSC #3 – Control Indoor Relative Humidity</vt:lpstr>
      <vt:lpstr>BSC #3 – Control Indoor Relative Humidity </vt:lpstr>
      <vt:lpstr>BSC #4 – Control Initial Construction Moisture</vt:lpstr>
      <vt:lpstr>BSC #4 – Control Initial Construction Moisture</vt:lpstr>
      <vt:lpstr>BSC #5 – Control Water Vapor</vt:lpstr>
      <vt:lpstr>BSC #5 – Control Water Vapor</vt:lpstr>
      <vt:lpstr>BSC #5 – Control Water Vapor</vt:lpstr>
      <vt:lpstr>BSC Summary – 3 Rules for Moisture Control Download resource at continuousinsulation.org/facts </vt:lpstr>
      <vt:lpstr>Research Leading to 2021 IRC/IBC Provisions</vt:lpstr>
      <vt:lpstr>Research Findings</vt:lpstr>
      <vt:lpstr>Vapor Control Principles</vt:lpstr>
      <vt:lpstr>Insulation Ratio (Graphic Format) (Temperature-controlled Design)</vt:lpstr>
      <vt:lpstr>Insulation Ratio (Tabulated Format) (basis of 2021 IBC and IRC for walls with continuous insulation) </vt:lpstr>
      <vt:lpstr>Permeance Ratio  (not included in 2021 IBC and IRC)</vt:lpstr>
      <vt:lpstr>2021 IRC &amp; IBC Vapor Retarder Provisions</vt:lpstr>
      <vt:lpstr>2021 IRC &amp; IBC Vapor Retarder Provisions</vt:lpstr>
      <vt:lpstr>2021 IRC &amp; IBC Vapor Retarder Provisions</vt:lpstr>
      <vt:lpstr>2021 IRC &amp; IBC Vapor Retarder Provisions</vt:lpstr>
      <vt:lpstr>2021 IRC &amp; IBC Vapor Retarder Provisions</vt:lpstr>
      <vt:lpstr>2024 IBC – Ci Only, No Interior Vapor Retarder</vt:lpstr>
      <vt:lpstr>Simplified Code-Compliance Guide Download resource at continuousinsulation.org/quick-guides </vt:lpstr>
      <vt:lpstr>Supplemental Design  Considerations</vt:lpstr>
      <vt:lpstr>Supplemental Design Considerations</vt:lpstr>
      <vt:lpstr>Supplemental Design Considerations</vt:lpstr>
      <vt:lpstr>Wind-driven Rain &amp; Climate Zone Maps</vt:lpstr>
      <vt:lpstr>Summary – Graphic for Integrated Moisture Control Download resource at continuousinsulation.org/water-vapor-control </vt:lpstr>
      <vt:lpstr>Wall Calculator  Easy Button to IECC &amp; IBC/IRC Coordinated Compliance </vt:lpstr>
      <vt:lpstr>Design Example</vt:lpstr>
      <vt:lpstr>Design Example</vt:lpstr>
      <vt:lpstr>Design Example</vt:lpstr>
      <vt:lpstr>Conclusions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Moisture Control for Durable and Energy Efficient Cold-formed Steel Walls</dc:title>
  <dc:creator>Jay Crandell</dc:creator>
  <cp:lastModifiedBy>Mindy Caldwell</cp:lastModifiedBy>
  <cp:revision>106</cp:revision>
  <dcterms:created xsi:type="dcterms:W3CDTF">2021-11-08T20:49:21Z</dcterms:created>
  <dcterms:modified xsi:type="dcterms:W3CDTF">2022-02-03T15:05:57Z</dcterms:modified>
</cp:coreProperties>
</file>