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434" r:id="rId2"/>
    <p:sldId id="435" r:id="rId3"/>
    <p:sldId id="257" r:id="rId4"/>
    <p:sldId id="260" r:id="rId5"/>
    <p:sldId id="259" r:id="rId6"/>
    <p:sldId id="322" r:id="rId7"/>
    <p:sldId id="261" r:id="rId8"/>
    <p:sldId id="328" r:id="rId9"/>
    <p:sldId id="269" r:id="rId10"/>
    <p:sldId id="325" r:id="rId11"/>
    <p:sldId id="426" r:id="rId12"/>
    <p:sldId id="323" r:id="rId13"/>
    <p:sldId id="284" r:id="rId14"/>
    <p:sldId id="326" r:id="rId15"/>
    <p:sldId id="327" r:id="rId16"/>
    <p:sldId id="293" r:id="rId17"/>
    <p:sldId id="297" r:id="rId18"/>
    <p:sldId id="301" r:id="rId19"/>
    <p:sldId id="294" r:id="rId20"/>
    <p:sldId id="344" r:id="rId21"/>
    <p:sldId id="345" r:id="rId22"/>
    <p:sldId id="346" r:id="rId23"/>
    <p:sldId id="414" r:id="rId24"/>
    <p:sldId id="415" r:id="rId25"/>
    <p:sldId id="418" r:id="rId26"/>
    <p:sldId id="429" r:id="rId27"/>
    <p:sldId id="361" r:id="rId28"/>
    <p:sldId id="428" r:id="rId29"/>
    <p:sldId id="350" r:id="rId30"/>
    <p:sldId id="351" r:id="rId31"/>
    <p:sldId id="352" r:id="rId32"/>
    <p:sldId id="354" r:id="rId33"/>
    <p:sldId id="355" r:id="rId34"/>
    <p:sldId id="356" r:id="rId35"/>
    <p:sldId id="357" r:id="rId36"/>
    <p:sldId id="432" r:id="rId37"/>
    <p:sldId id="425" r:id="rId38"/>
    <p:sldId id="358" r:id="rId39"/>
    <p:sldId id="431" r:id="rId40"/>
    <p:sldId id="353" r:id="rId41"/>
    <p:sldId id="266" r:id="rId42"/>
    <p:sldId id="433"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A767837-8540-4BFF-8ED6-6762919B4DED}" type="datetimeFigureOut">
              <a:rPr lang="en-US" smtClean="0"/>
              <a:t>6/17/2025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18DF3EA-5D9D-489D-A1C3-C5E2456D0D52}" type="slidenum">
              <a:rPr lang="en-US" smtClean="0"/>
              <a:t>‹#›</a:t>
            </a:fld>
            <a:endParaRPr lang="en-US"/>
          </a:p>
        </p:txBody>
      </p:sp>
    </p:spTree>
    <p:extLst>
      <p:ext uri="{BB962C8B-B14F-4D97-AF65-F5344CB8AC3E}">
        <p14:creationId xmlns:p14="http://schemas.microsoft.com/office/powerpoint/2010/main" val="4242647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5AD64C-1F70-4E1B-8BAA-CFA6C9F0B956}" type="slidenum">
              <a:rPr lang="en-US" smtClean="0"/>
              <a:t>9</a:t>
            </a:fld>
            <a:endParaRPr lang="en-US"/>
          </a:p>
        </p:txBody>
      </p:sp>
      <p:sp>
        <p:nvSpPr>
          <p:cNvPr id="5" name="Footer Placeholder 4"/>
          <p:cNvSpPr>
            <a:spLocks noGrp="1"/>
          </p:cNvSpPr>
          <p:nvPr>
            <p:ph type="ftr" sz="quarter" idx="11"/>
          </p:nvPr>
        </p:nvSpPr>
        <p:spPr/>
        <p:txBody>
          <a:bodyPr/>
          <a:lstStyle/>
          <a:p>
            <a:r>
              <a:rPr lang="en-US"/>
              <a:t>Banks &amp; Crandell</a:t>
            </a:r>
          </a:p>
        </p:txBody>
      </p:sp>
      <p:sp>
        <p:nvSpPr>
          <p:cNvPr id="6" name="Header Placeholder 5"/>
          <p:cNvSpPr>
            <a:spLocks noGrp="1"/>
          </p:cNvSpPr>
          <p:nvPr>
            <p:ph type="hdr" sz="quarter" idx="12"/>
          </p:nvPr>
        </p:nvSpPr>
        <p:spPr/>
        <p:txBody>
          <a:bodyPr/>
          <a:lstStyle/>
          <a:p>
            <a:r>
              <a:rPr lang="en-US"/>
              <a:t>Class #482</a:t>
            </a:r>
          </a:p>
        </p:txBody>
      </p:sp>
    </p:spTree>
    <p:extLst>
      <p:ext uri="{BB962C8B-B14F-4D97-AF65-F5344CB8AC3E}">
        <p14:creationId xmlns:p14="http://schemas.microsoft.com/office/powerpoint/2010/main" val="128272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7E85-66F8-132D-7CA1-775FA2AC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07BB6E-C4B0-485E-D2F5-84E2EF3EE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F1B9F-EC7E-CEC3-9082-2CEA9568890B}"/>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991A6BBF-9DE5-BB0B-9954-BF017B9A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7A9D-8A2F-8D28-C37F-77764E5E05F1}"/>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670862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27FE-1BB0-722E-FB28-BA20736775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1403F-EA53-A642-070D-7EE25B8DC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AB064-A2DA-4947-B77E-E2099C4C4FD3}"/>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FC206BFB-A2F9-B6D4-1F2A-967F578F1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A8147-8250-889F-B30A-446E0FB5B0FF}"/>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300113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117DB-40DE-C83C-C076-E254366143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E23C0-DD84-D107-89AD-88E07627C2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EEC4B-F2B6-5EA2-EA57-B795793EA2DC}"/>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F2AAEC8E-C6A3-84E6-B0A3-94F0FD0FC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D2348-15A5-F142-DC5C-9504F15645DE}"/>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515050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Shape 9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Shape 99"/>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lstStyle>
            <a:lvl1pPr marL="457189" lvl="0" indent="-355591">
              <a:spcBef>
                <a:spcPts val="600"/>
              </a:spcBef>
              <a:spcAft>
                <a:spcPts val="0"/>
              </a:spcAft>
              <a:buSzPts val="2000"/>
              <a:buChar char="▰"/>
              <a:defRPr sz="2000"/>
            </a:lvl1pPr>
            <a:lvl2pPr marL="914377" lvl="1" indent="-355591">
              <a:spcBef>
                <a:spcPts val="1000"/>
              </a:spcBef>
              <a:spcAft>
                <a:spcPts val="0"/>
              </a:spcAft>
              <a:buSzPts val="2000"/>
              <a:buChar char="▻"/>
              <a:defRPr sz="2000"/>
            </a:lvl2pPr>
            <a:lvl3pPr marL="1371566" lvl="2" indent="-355591">
              <a:spcBef>
                <a:spcPts val="1000"/>
              </a:spcBef>
              <a:spcAft>
                <a:spcPts val="0"/>
              </a:spcAft>
              <a:buSzPts val="2000"/>
              <a:buChar char="▻"/>
              <a:defRPr sz="2000"/>
            </a:lvl3pPr>
            <a:lvl4pPr marL="1828754" lvl="3" indent="-355591">
              <a:spcBef>
                <a:spcPts val="1000"/>
              </a:spcBef>
              <a:spcAft>
                <a:spcPts val="0"/>
              </a:spcAft>
              <a:buSzPts val="2000"/>
              <a:buChar char="▻"/>
              <a:defRPr sz="2000"/>
            </a:lvl4pPr>
            <a:lvl5pPr marL="2285943" lvl="4" indent="-355591">
              <a:spcBef>
                <a:spcPts val="1000"/>
              </a:spcBef>
              <a:spcAft>
                <a:spcPts val="0"/>
              </a:spcAft>
              <a:buSzPts val="2000"/>
              <a:buChar char="▻"/>
              <a:defRPr sz="2000"/>
            </a:lvl5pPr>
            <a:lvl6pPr marL="2743131" lvl="5" indent="-355591">
              <a:spcBef>
                <a:spcPts val="1000"/>
              </a:spcBef>
              <a:spcAft>
                <a:spcPts val="0"/>
              </a:spcAft>
              <a:buSzPts val="2000"/>
              <a:buChar char="▻"/>
              <a:defRPr sz="2000"/>
            </a:lvl6pPr>
            <a:lvl7pPr marL="3200320" lvl="6" indent="-355591">
              <a:spcBef>
                <a:spcPts val="1000"/>
              </a:spcBef>
              <a:spcAft>
                <a:spcPts val="0"/>
              </a:spcAft>
              <a:buSzPts val="2000"/>
              <a:buChar char="▻"/>
              <a:defRPr sz="2000"/>
            </a:lvl7pPr>
            <a:lvl8pPr marL="3657509" lvl="7" indent="-355591">
              <a:spcBef>
                <a:spcPts val="1000"/>
              </a:spcBef>
              <a:spcAft>
                <a:spcPts val="0"/>
              </a:spcAft>
              <a:buSzPts val="2000"/>
              <a:buChar char="▻"/>
              <a:defRPr sz="2000"/>
            </a:lvl8pPr>
            <a:lvl9pPr marL="4114697" lvl="8" indent="-355591">
              <a:spcBef>
                <a:spcPts val="1000"/>
              </a:spcBef>
              <a:spcAft>
                <a:spcPts val="1000"/>
              </a:spcAft>
              <a:buSzPts val="2000"/>
              <a:buChar char="▻"/>
              <a:defRPr sz="2000"/>
            </a:lvl9pPr>
          </a:lstStyle>
          <a:p>
            <a:endParaRPr/>
          </a:p>
        </p:txBody>
      </p:sp>
      <p:sp>
        <p:nvSpPr>
          <p:cNvPr id="100" name="Shape 100"/>
          <p:cNvSpPr txBox="1">
            <a:spLocks noGrp="1"/>
          </p:cNvSpPr>
          <p:nvPr>
            <p:ph type="body" idx="2"/>
          </p:nvPr>
        </p:nvSpPr>
        <p:spPr>
          <a:xfrm>
            <a:off x="5861498" y="2050651"/>
            <a:ext cx="4504400" cy="3632400"/>
          </a:xfrm>
          <a:prstGeom prst="rect">
            <a:avLst/>
          </a:prstGeom>
        </p:spPr>
        <p:txBody>
          <a:bodyPr spcFirstLastPara="1" wrap="square" lIns="91425" tIns="91425" rIns="91425" bIns="91425" anchor="t" anchorCtr="0"/>
          <a:lstStyle>
            <a:lvl1pPr marL="457189" lvl="0" indent="-355591">
              <a:spcBef>
                <a:spcPts val="600"/>
              </a:spcBef>
              <a:spcAft>
                <a:spcPts val="0"/>
              </a:spcAft>
              <a:buSzPts val="2000"/>
              <a:buChar char="▰"/>
              <a:defRPr sz="2000"/>
            </a:lvl1pPr>
            <a:lvl2pPr marL="914377" lvl="1" indent="-355591">
              <a:spcBef>
                <a:spcPts val="1000"/>
              </a:spcBef>
              <a:spcAft>
                <a:spcPts val="0"/>
              </a:spcAft>
              <a:buSzPts val="2000"/>
              <a:buChar char="▻"/>
              <a:defRPr sz="2000"/>
            </a:lvl2pPr>
            <a:lvl3pPr marL="1371566" lvl="2" indent="-355591">
              <a:spcBef>
                <a:spcPts val="1000"/>
              </a:spcBef>
              <a:spcAft>
                <a:spcPts val="0"/>
              </a:spcAft>
              <a:buSzPts val="2000"/>
              <a:buChar char="▻"/>
              <a:defRPr sz="2000"/>
            </a:lvl3pPr>
            <a:lvl4pPr marL="1828754" lvl="3" indent="-355591">
              <a:spcBef>
                <a:spcPts val="1000"/>
              </a:spcBef>
              <a:spcAft>
                <a:spcPts val="0"/>
              </a:spcAft>
              <a:buSzPts val="2000"/>
              <a:buChar char="▻"/>
              <a:defRPr sz="2000"/>
            </a:lvl4pPr>
            <a:lvl5pPr marL="2285943" lvl="4" indent="-355591">
              <a:spcBef>
                <a:spcPts val="1000"/>
              </a:spcBef>
              <a:spcAft>
                <a:spcPts val="0"/>
              </a:spcAft>
              <a:buSzPts val="2000"/>
              <a:buChar char="▻"/>
              <a:defRPr sz="2000"/>
            </a:lvl5pPr>
            <a:lvl6pPr marL="2743131" lvl="5" indent="-355591">
              <a:spcBef>
                <a:spcPts val="1000"/>
              </a:spcBef>
              <a:spcAft>
                <a:spcPts val="0"/>
              </a:spcAft>
              <a:buSzPts val="2000"/>
              <a:buChar char="▻"/>
              <a:defRPr sz="2000"/>
            </a:lvl6pPr>
            <a:lvl7pPr marL="3200320" lvl="6" indent="-355591">
              <a:spcBef>
                <a:spcPts val="1000"/>
              </a:spcBef>
              <a:spcAft>
                <a:spcPts val="0"/>
              </a:spcAft>
              <a:buSzPts val="2000"/>
              <a:buChar char="▻"/>
              <a:defRPr sz="2000"/>
            </a:lvl7pPr>
            <a:lvl8pPr marL="3657509" lvl="7" indent="-355591">
              <a:spcBef>
                <a:spcPts val="1000"/>
              </a:spcBef>
              <a:spcAft>
                <a:spcPts val="0"/>
              </a:spcAft>
              <a:buSzPts val="2000"/>
              <a:buChar char="▻"/>
              <a:defRPr sz="2000"/>
            </a:lvl8pPr>
            <a:lvl9pPr marL="4114697" lvl="8" indent="-355591">
              <a:spcBef>
                <a:spcPts val="1000"/>
              </a:spcBef>
              <a:spcAft>
                <a:spcPts val="1000"/>
              </a:spcAft>
              <a:buSzPts val="2000"/>
              <a:buChar char="▻"/>
              <a:defRPr sz="2000"/>
            </a:lvl9pPr>
          </a:lstStyle>
          <a:p>
            <a:endParaRPr/>
          </a:p>
        </p:txBody>
      </p:sp>
      <p:sp>
        <p:nvSpPr>
          <p:cNvPr id="101" name="Shape 101"/>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9963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0470"/>
            <a:ext cx="11083895" cy="4183062"/>
          </a:xfrm>
          <a:prstGeom prst="rect">
            <a:avLst/>
          </a:prstGeom>
        </p:spPr>
        <p:txBody>
          <a:bodyPr>
            <a:normAutofit lnSpcReduction="10000"/>
          </a:bodyPr>
          <a:lstStyle>
            <a:lvl1pPr marL="0">
              <a:defRPr/>
            </a:lvl1pPr>
          </a:lstStyle>
          <a:p>
            <a:r>
              <a:rPr lang="en-US" altLang="en-US"/>
              <a:t>Click to edit Master subtitle style</a:t>
            </a:r>
            <a:endParaRPr lang="en-US" altLang="en-US" dirty="0"/>
          </a:p>
        </p:txBody>
      </p:sp>
      <p:sp>
        <p:nvSpPr>
          <p:cNvPr id="11" name="Title 10"/>
          <p:cNvSpPr>
            <a:spLocks noGrp="1"/>
          </p:cNvSpPr>
          <p:nvPr>
            <p:ph type="title"/>
          </p:nvPr>
        </p:nvSpPr>
        <p:spPr>
          <a:xfrm>
            <a:off x="457199" y="1262433"/>
            <a:ext cx="11083895" cy="5749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36975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05" r="-382"/>
          <a:stretch/>
        </p:blipFill>
        <p:spPr>
          <a:xfrm>
            <a:off x="0" y="2209800"/>
            <a:ext cx="7518403" cy="2438400"/>
          </a:xfrm>
          <a:prstGeom prst="rect">
            <a:avLst/>
          </a:prstGeom>
        </p:spPr>
      </p:pic>
      <p:pic>
        <p:nvPicPr>
          <p:cNvPr id="102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137430" y="4864401"/>
            <a:ext cx="1916029" cy="16024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latin typeface="Verdana" panose="020B0604030504040204" pitchFamily="34" charset="0"/>
                <a:ea typeface="Verdana" panose="020B0604030504040204" pitchFamily="34" charset="0"/>
              </a:defRPr>
            </a:lvl1pPr>
          </a:lstStyle>
          <a:p>
            <a:r>
              <a:rPr lang="en-US" smtClean="0"/>
              <a:t>Click to edit Master title style</a:t>
            </a:r>
            <a:endParaRPr lang="en-US" dirty="0"/>
          </a:p>
        </p:txBody>
      </p:sp>
      <p:pic>
        <p:nvPicPr>
          <p:cNvPr id="1034" name="Picture 10"/>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r="639" b="8886"/>
          <a:stretch/>
        </p:blipFill>
        <p:spPr bwMode="auto">
          <a:xfrm>
            <a:off x="7416801" y="2209800"/>
            <a:ext cx="474470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10634" y="4343401"/>
            <a:ext cx="12212159" cy="279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304800" y="2413000"/>
            <a:ext cx="6604000" cy="1889461"/>
          </a:xfrm>
        </p:spPr>
        <p:txBody>
          <a:bodyPr anchor="ctr"/>
          <a:lstStyle>
            <a:lvl1pPr marL="0" indent="0" algn="r">
              <a:buNone/>
              <a:defRPr sz="3200" b="1">
                <a:solidFill>
                  <a:schemeClr val="bg1"/>
                </a:solidFill>
                <a:latin typeface="Verdana" panose="020B0604030504040204" pitchFamily="34" charset="0"/>
                <a:ea typeface="Verdana" panose="020B0604030504040204" pitchFamily="34" charset="0"/>
              </a:defRPr>
            </a:lvl1pPr>
          </a:lstStyle>
          <a:p>
            <a:pPr lvl="0"/>
            <a:r>
              <a:rPr lang="en-US" dirty="0" smtClean="0"/>
              <a:t>Click to add subtitle</a:t>
            </a:r>
            <a:endParaRPr lang="en-US" dirty="0"/>
          </a:p>
        </p:txBody>
      </p:sp>
    </p:spTree>
    <p:extLst>
      <p:ext uri="{BB962C8B-B14F-4D97-AF65-F5344CB8AC3E}">
        <p14:creationId xmlns:p14="http://schemas.microsoft.com/office/powerpoint/2010/main" val="32415214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Usage Language (Slide 2)">
    <p:bg>
      <p:bgPr>
        <a:gradFill rotWithShape="1">
          <a:gsLst>
            <a:gs pos="10000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pSp>
        <p:nvGrpSpPr>
          <p:cNvPr id="4" name="Group 3"/>
          <p:cNvGrpSpPr/>
          <p:nvPr userDrawn="1"/>
        </p:nvGrpSpPr>
        <p:grpSpPr>
          <a:xfrm>
            <a:off x="0" y="626077"/>
            <a:ext cx="12192000" cy="6231924"/>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248398" y="6037487"/>
              <a:ext cx="5706882" cy="338554"/>
            </a:xfrm>
            <a:prstGeom prst="rect">
              <a:avLst/>
            </a:prstGeom>
            <a:noFill/>
          </p:spPr>
          <p:txBody>
            <a:bodyPr wrap="none" rtlCol="0">
              <a:spAutoFit/>
            </a:bodyPr>
            <a:lstStyle/>
            <a:p>
              <a:pPr algn="ctr"/>
              <a:r>
                <a:rPr lang="en-US" altLang="en-US" sz="1600" dirty="0" smtClean="0">
                  <a:latin typeface="Verdana" panose="020B0604030504040204" pitchFamily="34" charset="0"/>
                  <a:ea typeface="Verdana" panose="020B0604030504040204" pitchFamily="34" charset="0"/>
                  <a:cs typeface="Segoe UI" panose="020B0502040204020203" pitchFamily="34" charset="0"/>
                </a:rPr>
                <a:t>Copyright © 2025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7" indent="0" algn="l">
                <a:buNone/>
              </a:pPr>
              <a:r>
                <a:rPr lang="en-US" sz="1600" u="sng" dirty="0" smtClean="0">
                  <a:latin typeface="Verdana" panose="020B0604030504040204" pitchFamily="34" charset="0"/>
                  <a:ea typeface="Verdana" panose="020B0604030504040204" pitchFamily="34" charset="0"/>
                  <a:hlinkClick r:id="rId2"/>
                </a:rPr>
                <a:t>Applied Building Technology Group (ABTG)</a:t>
              </a:r>
              <a:r>
                <a:rPr lang="en-US" sz="1600" dirty="0" smtClean="0">
                  <a:latin typeface="Verdana" panose="020B0604030504040204" pitchFamily="34" charset="0"/>
                  <a:ea typeface="Verdana" panose="020B0604030504040204" pitchFamily="34" charset="0"/>
                </a:rPr>
                <a:t> is committed to using sound science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and generally accepted engineering practice to develop research supporting the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reliable design and installation of foam sheathing. ABTG’s educational program work with respect to foam sheathing is supported by the </a:t>
              </a:r>
              <a:r>
                <a:rPr lang="en-US" sz="1600" u="sng" dirty="0" smtClean="0">
                  <a:latin typeface="Verdana" panose="020B0604030504040204" pitchFamily="34" charset="0"/>
                  <a:ea typeface="Verdana" panose="020B0604030504040204" pitchFamily="34" charset="0"/>
                  <a:hlinkClick r:id="rId3"/>
                </a:rPr>
                <a:t>Foam Sheathing Committee (FSC)</a:t>
              </a:r>
              <a:r>
                <a:rPr lang="en-US" sz="1600" dirty="0" smtClean="0">
                  <a:latin typeface="Verdana" panose="020B0604030504040204" pitchFamily="34" charset="0"/>
                  <a:ea typeface="Verdana" panose="020B0604030504040204" pitchFamily="34" charset="0"/>
                </a:rPr>
                <a:t> of the </a:t>
              </a:r>
              <a:r>
                <a:rPr lang="en-US" sz="1600" u="sng" dirty="0" smtClean="0">
                  <a:latin typeface="Verdana" panose="020B0604030504040204" pitchFamily="34" charset="0"/>
                  <a:ea typeface="Verdana" panose="020B0604030504040204" pitchFamily="34" charset="0"/>
                  <a:hlinkClick r:id="rId4"/>
                </a:rPr>
                <a:t>American Chemistry Council.</a:t>
              </a:r>
              <a:r>
                <a:rPr lang="en-US" sz="1600" u="sng" dirty="0" smtClean="0">
                  <a:latin typeface="Verdana" panose="020B0604030504040204" pitchFamily="34" charset="0"/>
                  <a:ea typeface="Verdana" panose="020B0604030504040204" pitchFamily="34" charset="0"/>
                </a:rPr>
                <a:t> </a:t>
              </a:r>
            </a:p>
            <a:p>
              <a:pPr marL="76197" indent="0" algn="l">
                <a:buNone/>
              </a:pPr>
              <a:endParaRPr lang="en-US" sz="1600" dirty="0" smtClean="0">
                <a:latin typeface="Verdana" panose="020B0604030504040204" pitchFamily="34" charset="0"/>
                <a:ea typeface="Verdana" panose="020B0604030504040204" pitchFamily="34" charset="0"/>
              </a:endParaRPr>
            </a:p>
            <a:p>
              <a:pPr marL="76197" indent="0" algn="l">
                <a:buNone/>
              </a:pPr>
              <a:r>
                <a:rPr lang="en-US" sz="1600" dirty="0" smtClean="0">
                  <a:latin typeface="Verdana" panose="020B0604030504040204" pitchFamily="34" charset="0"/>
                  <a:ea typeface="Verdana" panose="020B0604030504040204" pitchFamily="34" charset="0"/>
                </a:rPr>
                <a:t>ABTG</a:t>
              </a:r>
              <a:r>
                <a:rPr lang="x-none" sz="1600" dirty="0" smtClean="0">
                  <a:latin typeface="Verdana" panose="020B0604030504040204" pitchFamily="34" charset="0"/>
                  <a:ea typeface="Verdana" panose="020B0604030504040204" pitchFamily="34" charset="0"/>
                </a:rPr>
                <a:t> is a </a:t>
              </a:r>
              <a:r>
                <a:rPr lang="x-none" sz="1600" u="sng" dirty="0" smtClean="0">
                  <a:latin typeface="Verdana" panose="020B0604030504040204" pitchFamily="34" charset="0"/>
                  <a:ea typeface="Verdana" panose="020B0604030504040204" pitchFamily="34" charset="0"/>
                  <a:hlinkClick r:id="rId2"/>
                </a:rPr>
                <a:t>professional engineering </a:t>
              </a:r>
              <a:r>
                <a:rPr lang="en-US" sz="1600" u="sng" dirty="0" smtClean="0">
                  <a:latin typeface="Verdana" panose="020B0604030504040204" pitchFamily="34" charset="0"/>
                  <a:ea typeface="Verdana" panose="020B0604030504040204" pitchFamily="34" charset="0"/>
                  <a:hlinkClick r:id="rId2"/>
                </a:rPr>
                <a:t>firm</a:t>
              </a:r>
              <a:r>
                <a:rPr lang="en-US" sz="1600" u="none" dirty="0" smtClean="0">
                  <a:latin typeface="Verdana" panose="020B0604030504040204" pitchFamily="34" charset="0"/>
                  <a:ea typeface="Verdana" panose="020B0604030504040204" pitchFamily="34" charset="0"/>
                </a:rPr>
                <a:t>, </a:t>
              </a:r>
              <a:r>
                <a:rPr lang="en-US" sz="1600" dirty="0" smtClean="0">
                  <a:latin typeface="Verdana" panose="020B0604030504040204" pitchFamily="34" charset="0"/>
                  <a:ea typeface="Verdana" panose="020B0604030504040204" pitchFamily="34" charset="0"/>
                </a:rPr>
                <a:t>an </a:t>
              </a:r>
              <a:r>
                <a:rPr lang="en-US" sz="1600" dirty="0" smtClean="0">
                  <a:latin typeface="Verdana" panose="020B0604030504040204" pitchFamily="34" charset="0"/>
                  <a:ea typeface="Verdana" panose="020B0604030504040204" pitchFamily="34" charset="0"/>
                  <a:hlinkClick r:id="rId5"/>
                </a:rPr>
                <a:t>approved source</a:t>
              </a:r>
              <a:r>
                <a:rPr lang="en-US" sz="1600" dirty="0" smtClean="0">
                  <a:latin typeface="Verdana" panose="020B0604030504040204" pitchFamily="34" charset="0"/>
                  <a:ea typeface="Verdana" panose="020B0604030504040204" pitchFamily="34" charset="0"/>
                </a:rPr>
                <a:t> as defined in </a:t>
              </a:r>
              <a:r>
                <a:rPr lang="en-US" sz="1600" dirty="0" smtClean="0">
                  <a:latin typeface="Verdana" panose="020B0604030504040204" pitchFamily="34" charset="0"/>
                  <a:ea typeface="Verdana" panose="020B0604030504040204" pitchFamily="34" charset="0"/>
                  <a:hlinkClick r:id="rId6"/>
                </a:rPr>
                <a:t>Chapter 2</a:t>
              </a:r>
              <a:r>
                <a:rPr lang="en-US" sz="1600" dirty="0" smtClean="0">
                  <a:latin typeface="Verdana" panose="020B0604030504040204" pitchFamily="34" charset="0"/>
                  <a:ea typeface="Verdana" panose="020B0604030504040204" pitchFamily="34" charset="0"/>
                </a:rPr>
                <a:t> </a:t>
              </a:r>
              <a:br>
                <a:rPr lang="en-US" sz="1600" dirty="0" smtClean="0">
                  <a:latin typeface="Verdana" panose="020B0604030504040204" pitchFamily="34" charset="0"/>
                  <a:ea typeface="Verdana" panose="020B0604030504040204" pitchFamily="34" charset="0"/>
                </a:rPr>
              </a:br>
              <a:r>
                <a:rPr lang="en-US" sz="1600" dirty="0" smtClean="0">
                  <a:latin typeface="Verdana" panose="020B0604030504040204" pitchFamily="34" charset="0"/>
                  <a:ea typeface="Verdana" panose="020B0604030504040204" pitchFamily="34" charset="0"/>
                </a:rPr>
                <a:t>and </a:t>
              </a:r>
              <a:r>
                <a:rPr lang="en-US" sz="1600" dirty="0" smtClean="0">
                  <a:latin typeface="Verdana" panose="020B0604030504040204" pitchFamily="34" charset="0"/>
                  <a:ea typeface="Verdana" panose="020B0604030504040204" pitchFamily="34" charset="0"/>
                  <a:hlinkClick r:id="rId7"/>
                </a:rPr>
                <a:t>independent</a:t>
              </a:r>
              <a:r>
                <a:rPr lang="en-US" sz="1600" dirty="0" smtClean="0">
                  <a:latin typeface="Verdana" panose="020B0604030504040204" pitchFamily="34" charset="0"/>
                  <a:ea typeface="Verdana" panose="020B0604030504040204" pitchFamily="34" charset="0"/>
                </a:rPr>
                <a:t> as defined in </a:t>
              </a:r>
              <a:r>
                <a:rPr lang="en-US" sz="1600" dirty="0" smtClean="0">
                  <a:latin typeface="Verdana" panose="020B0604030504040204" pitchFamily="34" charset="0"/>
                  <a:ea typeface="Verdana" panose="020B0604030504040204" pitchFamily="34" charset="0"/>
                  <a:hlinkClick r:id="rId8"/>
                </a:rPr>
                <a:t>Chapter 17</a:t>
              </a:r>
              <a:r>
                <a:rPr lang="en-US" sz="1600" dirty="0" smtClean="0">
                  <a:latin typeface="Verdana" panose="020B0604030504040204" pitchFamily="34" charset="0"/>
                  <a:ea typeface="Verdana" panose="020B0604030504040204" pitchFamily="34" charset="0"/>
                </a:rPr>
                <a:t> of the IBC.</a:t>
              </a:r>
            </a:p>
            <a:p>
              <a:pPr marL="76197" indent="0" algn="l">
                <a:buNone/>
              </a:pPr>
              <a:endParaRPr lang="en-US" sz="1600" dirty="0" smtClean="0">
                <a:latin typeface="Verdana" panose="020B0604030504040204" pitchFamily="34" charset="0"/>
                <a:ea typeface="Verdana" panose="020B0604030504040204" pitchFamily="34" charset="0"/>
              </a:endParaRPr>
            </a:p>
            <a:p>
              <a:pPr marL="76197" indent="0" algn="l">
                <a:lnSpc>
                  <a:spcPct val="110000"/>
                </a:lnSpc>
                <a:buNone/>
              </a:pPr>
              <a:r>
                <a:rPr lang="en-US" sz="1467" b="1" kern="1200" dirty="0" smtClean="0">
                  <a:solidFill>
                    <a:schemeClr val="dk1"/>
                  </a:solidFill>
                  <a:effectLst/>
                  <a:latin typeface="Verdana" panose="020B0604030504040204" pitchFamily="34" charset="0"/>
                  <a:ea typeface="Verdana" panose="020B0604030504040204" pitchFamily="34" charset="0"/>
                  <a:cs typeface="+mn-cs"/>
                </a:rPr>
                <a:t>DISCLAIMER</a:t>
              </a:r>
              <a:r>
                <a:rPr lang="en-US" sz="1467" kern="1200" dirty="0" smtClean="0">
                  <a:solidFill>
                    <a:schemeClr val="dk1"/>
                  </a:solidFill>
                  <a:effectLst/>
                  <a:latin typeface="Verdana" panose="020B0604030504040204" pitchFamily="34" charset="0"/>
                  <a:ea typeface="Verdana" panose="020B0604030504040204" pitchFamily="34" charset="0"/>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467" dirty="0" smtClean="0">
                <a:latin typeface="Verdana" panose="020B0604030504040204" pitchFamily="34" charset="0"/>
                <a:ea typeface="Verdana" panose="020B0604030504040204" pitchFamily="34" charset="0"/>
              </a:endParaRPr>
            </a:p>
            <a:p>
              <a:pPr marL="76197"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830997"/>
            </a:xfrm>
            <a:prstGeom prst="rect">
              <a:avLst/>
            </a:prstGeom>
            <a:noFill/>
          </p:spPr>
          <p:txBody>
            <a:bodyPr wrap="square" rtlCol="0">
              <a:spAutoFit/>
            </a:bodyPr>
            <a:lstStyle/>
            <a:p>
              <a:pPr marL="76197" indent="0" algn="just">
                <a:buNone/>
              </a:pPr>
              <a:r>
                <a:rPr lang="en-US" sz="1600" b="0" dirty="0" smtClean="0">
                  <a:latin typeface="Verdana" panose="020B0604030504040204" pitchFamily="34" charset="0"/>
                  <a:ea typeface="Verdana" panose="020B0604030504040204" pitchFamily="34" charset="0"/>
                </a:rPr>
                <a:t>Foam sheathing research reports, code compliance documents, educational programs and best practices can be found at </a:t>
              </a:r>
              <a:r>
                <a:rPr lang="en-US" sz="1600" b="0" u="sng" dirty="0" smtClean="0">
                  <a:latin typeface="Verdana" panose="020B0604030504040204" pitchFamily="34" charset="0"/>
                  <a:ea typeface="Verdana" panose="020B0604030504040204" pitchFamily="34" charset="0"/>
                  <a:hlinkClick r:id="rId10"/>
                </a:rPr>
                <a:t>www.continuousinsulation.org</a:t>
              </a:r>
              <a:r>
                <a:rPr lang="en-US" sz="1600" b="0" dirty="0" smtClean="0">
                  <a:latin typeface="Verdana" panose="020B0604030504040204" pitchFamily="34" charset="0"/>
                  <a:ea typeface="Verdana" panose="020B0604030504040204" pitchFamily="34" charset="0"/>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23790874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937B-FBE3-A6F9-0085-3542C654E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BD4A8-2214-0F2D-2536-68C548D5E1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E8937-F573-D14E-09F5-8B9DC9A32F42}"/>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8A74117D-A3ED-FE0D-2C36-D77A7E5E7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4C88C-E6C7-59F0-5FAE-39325408C97E}"/>
              </a:ext>
            </a:extLst>
          </p:cNvPr>
          <p:cNvSpPr>
            <a:spLocks noGrp="1"/>
          </p:cNvSpPr>
          <p:nvPr>
            <p:ph type="sldNum" sz="quarter" idx="12"/>
          </p:nvPr>
        </p:nvSpPr>
        <p:spPr/>
        <p:txBody>
          <a:bodyPr/>
          <a:lstStyle/>
          <a:p>
            <a:fld id="{B247B6B2-151D-45C3-A800-591F805862F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3254" y="6176963"/>
            <a:ext cx="676671" cy="565921"/>
          </a:xfrm>
          <a:prstGeom prst="rect">
            <a:avLst/>
          </a:prstGeom>
        </p:spPr>
      </p:pic>
    </p:spTree>
    <p:extLst>
      <p:ext uri="{BB962C8B-B14F-4D97-AF65-F5344CB8AC3E}">
        <p14:creationId xmlns:p14="http://schemas.microsoft.com/office/powerpoint/2010/main" val="33255280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7514-A9FE-843C-E604-09821C230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4BB88-35E9-1D71-6DFE-89DDEF8A7C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EA3450-124E-C41A-4CEC-2A994B1F15D0}"/>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CEE58046-B1C4-C180-3D67-64E4FB4B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7CE59-C1CB-D4AF-346B-BB49BE474334}"/>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385256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8684-1F92-73C6-F20B-D85DF45B5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B8885-5895-34F2-747F-C40F655BF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ED9A1-9AA6-25E8-DBE6-D68836DBBD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6C7325-059D-70FF-E1BA-99356EA8CF9D}"/>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6" name="Footer Placeholder 5">
            <a:extLst>
              <a:ext uri="{FF2B5EF4-FFF2-40B4-BE49-F238E27FC236}">
                <a16:creationId xmlns:a16="http://schemas.microsoft.com/office/drawing/2014/main" id="{0F56F698-758D-3C38-87AB-6BB8F45F2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A23158-F0EF-66EB-9943-F77D72D09412}"/>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48623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BF72-53B0-B1BB-16B3-D909D2830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A1B88-6AF6-E4BD-822F-C6C76076DC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D044A-855F-0837-2E6F-762695016B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05526-87D6-4890-F7DB-037ACCD8C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69CAD7-D48E-E0E4-5DD4-66BD41D3E0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2BC3A-D6F4-58EF-3156-6B96A166A6EE}"/>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8" name="Footer Placeholder 7">
            <a:extLst>
              <a:ext uri="{FF2B5EF4-FFF2-40B4-BE49-F238E27FC236}">
                <a16:creationId xmlns:a16="http://schemas.microsoft.com/office/drawing/2014/main" id="{BF8F017F-4ABB-635B-8679-7BD9F7637D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65E8D-4CEA-9824-49F5-2B6B19F7301B}"/>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254168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FD83-5D8F-D3EB-2757-B1BC9E774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F8DBF4-A63B-5241-AC3D-A50C2A496FA2}"/>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4" name="Footer Placeholder 3">
            <a:extLst>
              <a:ext uri="{FF2B5EF4-FFF2-40B4-BE49-F238E27FC236}">
                <a16:creationId xmlns:a16="http://schemas.microsoft.com/office/drawing/2014/main" id="{B66D7B50-705C-5EEB-D351-D58DD8839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5BAFC4-297C-64B2-AB36-53D4FC79BB33}"/>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349578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A6D0B-837E-E017-2403-800ECAB22DD1}"/>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3" name="Footer Placeholder 2">
            <a:extLst>
              <a:ext uri="{FF2B5EF4-FFF2-40B4-BE49-F238E27FC236}">
                <a16:creationId xmlns:a16="http://schemas.microsoft.com/office/drawing/2014/main" id="{D5E65954-B307-34A7-081C-3F621F38BA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02189F-092E-156C-3E5D-487B2537F797}"/>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339654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8922-FA16-BA53-AD30-1AB82FF9B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46156-1753-E965-26ED-4EDD890590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2A1B-C369-5ED6-5F03-E7F6DB250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96539-C311-9577-340E-4249CB446DA8}"/>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6" name="Footer Placeholder 5">
            <a:extLst>
              <a:ext uri="{FF2B5EF4-FFF2-40B4-BE49-F238E27FC236}">
                <a16:creationId xmlns:a16="http://schemas.microsoft.com/office/drawing/2014/main" id="{BF49F19D-B656-798E-C41B-0B4F70AB8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9FDBD-A3F8-0AF4-68C6-C82760E3B62D}"/>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253623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112D-6770-7B51-3573-10EA239D4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911D9-62C1-AF04-19B3-490F1098A8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C6EE04-D049-D613-6A18-446EAA80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0A705-3706-1886-EF24-26390D96441A}"/>
              </a:ext>
            </a:extLst>
          </p:cNvPr>
          <p:cNvSpPr>
            <a:spLocks noGrp="1"/>
          </p:cNvSpPr>
          <p:nvPr>
            <p:ph type="dt" sz="half" idx="10"/>
          </p:nvPr>
        </p:nvSpPr>
        <p:spPr/>
        <p:txBody>
          <a:bodyPr/>
          <a:lstStyle/>
          <a:p>
            <a:fld id="{4637D159-8CCE-4468-8DAC-A14123091DB6}" type="datetimeFigureOut">
              <a:rPr lang="en-US" smtClean="0"/>
              <a:t>6/17/2025</a:t>
            </a:fld>
            <a:endParaRPr lang="en-US"/>
          </a:p>
        </p:txBody>
      </p:sp>
      <p:sp>
        <p:nvSpPr>
          <p:cNvPr id="6" name="Footer Placeholder 5">
            <a:extLst>
              <a:ext uri="{FF2B5EF4-FFF2-40B4-BE49-F238E27FC236}">
                <a16:creationId xmlns:a16="http://schemas.microsoft.com/office/drawing/2014/main" id="{576AD930-8D28-D936-3B78-DB78C9A75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78779-2347-4D0E-20E2-4E893E4E4DBE}"/>
              </a:ext>
            </a:extLst>
          </p:cNvPr>
          <p:cNvSpPr>
            <a:spLocks noGrp="1"/>
          </p:cNvSpPr>
          <p:nvPr>
            <p:ph type="sldNum" sz="quarter" idx="12"/>
          </p:nvPr>
        </p:nvSpPr>
        <p:spPr/>
        <p:txBody>
          <a:bodyPr/>
          <a:lstStyle/>
          <a:p>
            <a:fld id="{B247B6B2-151D-45C3-A800-591F805862F7}" type="slidenum">
              <a:rPr lang="en-US" smtClean="0"/>
              <a:t>‹#›</a:t>
            </a:fld>
            <a:endParaRPr lang="en-US"/>
          </a:p>
        </p:txBody>
      </p:sp>
    </p:spTree>
    <p:extLst>
      <p:ext uri="{BB962C8B-B14F-4D97-AF65-F5344CB8AC3E}">
        <p14:creationId xmlns:p14="http://schemas.microsoft.com/office/powerpoint/2010/main" val="391074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F4E9F-06EC-7622-B288-93CF5DB778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48602-470F-79FE-1966-DA7449FE6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EA8C-BEA1-40B8-7BB7-48EB61C6D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37D159-8CCE-4468-8DAC-A14123091DB6}" type="datetimeFigureOut">
              <a:rPr lang="en-US" smtClean="0"/>
              <a:t>6/17/2025</a:t>
            </a:fld>
            <a:endParaRPr lang="en-US"/>
          </a:p>
        </p:txBody>
      </p:sp>
      <p:sp>
        <p:nvSpPr>
          <p:cNvPr id="5" name="Footer Placeholder 4">
            <a:extLst>
              <a:ext uri="{FF2B5EF4-FFF2-40B4-BE49-F238E27FC236}">
                <a16:creationId xmlns:a16="http://schemas.microsoft.com/office/drawing/2014/main" id="{067956AF-7B18-9C76-A55F-9D714057C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768040-BFDC-403E-8A4B-A6BBA7D96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7B6B2-151D-45C3-A800-591F805862F7}" type="slidenum">
              <a:rPr lang="en-US" smtClean="0"/>
              <a:t>‹#›</a:t>
            </a:fld>
            <a:endParaRPr lang="en-US"/>
          </a:p>
        </p:txBody>
      </p:sp>
    </p:spTree>
    <p:extLst>
      <p:ext uri="{BB962C8B-B14F-4D97-AF65-F5344CB8AC3E}">
        <p14:creationId xmlns:p14="http://schemas.microsoft.com/office/powerpoint/2010/main" val="3708766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continuousinsulation.org/cladding-connectio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www.swinter.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ontinuousinsulation.org/resources/facts-ci" TargetMode="Externa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www.continuousinsulation.org/resources/facts-c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www.continuousinsulation.org/resources/facts-c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continuousinsulation.org/resources/quick-guid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ontinuousinsulation.org/calculators"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continuousinsulation.org/resources/quick-guid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appliedbuildingtech.com/standards"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appliedbuildingtech.com/" TargetMode="External"/><Relationship Id="rId2" Type="http://schemas.openxmlformats.org/officeDocument/2006/relationships/hyperlink" Target="mailto:jcrandell@aresconsulting.biz" TargetMode="External"/><Relationship Id="rId1" Type="http://schemas.openxmlformats.org/officeDocument/2006/relationships/slideLayout" Target="../slideLayouts/slideLayout2.xml"/><Relationship Id="rId4" Type="http://schemas.openxmlformats.org/officeDocument/2006/relationships/hyperlink" Target="http://www.aresconsulting.bi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ontinuousinsulation.org/topical-library/healthy-buildings" TargetMode="External"/><Relationship Id="rId1" Type="http://schemas.openxmlformats.org/officeDocument/2006/relationships/slideLayout" Target="../slideLayouts/slideLayout2.xml"/><Relationship Id="rId4" Type="http://schemas.openxmlformats.org/officeDocument/2006/relationships/hyperlink" Target="https://www.continuousinsulation.org/sustainabilit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751746"/>
            <a:ext cx="11582400" cy="1102519"/>
          </a:xfrm>
        </p:spPr>
        <p:txBody>
          <a:bodyPr/>
          <a:lstStyle/>
          <a:p>
            <a:r>
              <a:rPr lang="en-US" cap="none" dirty="0" smtClean="0"/>
              <a:t>Ci by Climate Zone in Commercial Energy &amp; Building Codes</a:t>
            </a:r>
            <a:endParaRPr lang="en-US" cap="none" dirty="0"/>
          </a:p>
        </p:txBody>
      </p:sp>
      <p:sp>
        <p:nvSpPr>
          <p:cNvPr id="5" name="Text Placeholder 4"/>
          <p:cNvSpPr>
            <a:spLocks noGrp="1"/>
          </p:cNvSpPr>
          <p:nvPr>
            <p:ph type="body" sz="quarter" idx="10"/>
          </p:nvPr>
        </p:nvSpPr>
        <p:spPr/>
        <p:txBody>
          <a:bodyPr/>
          <a:lstStyle/>
          <a:p>
            <a:r>
              <a:rPr lang="en-US" cap="none" dirty="0" smtClean="0"/>
              <a:t>Jay H. Crandell, P.E.</a:t>
            </a:r>
          </a:p>
          <a:p>
            <a:r>
              <a:rPr lang="en-US" cap="none" dirty="0" smtClean="0"/>
              <a:t>ABTG / ARES Consulting</a:t>
            </a:r>
            <a:endParaRPr lang="en-US" cap="none" dirty="0"/>
          </a:p>
        </p:txBody>
      </p:sp>
    </p:spTree>
    <p:extLst>
      <p:ext uri="{BB962C8B-B14F-4D97-AF65-F5344CB8AC3E}">
        <p14:creationId xmlns:p14="http://schemas.microsoft.com/office/powerpoint/2010/main" val="1664273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3044"/>
          </a:xfrm>
        </p:spPr>
        <p:txBody>
          <a:bodyPr>
            <a:normAutofit/>
          </a:bodyPr>
          <a:lstStyle/>
          <a:p>
            <a:r>
              <a:rPr lang="en-US" dirty="0"/>
              <a:t>Commercial Energy Codes</a:t>
            </a:r>
          </a:p>
        </p:txBody>
      </p:sp>
      <p:pic>
        <p:nvPicPr>
          <p:cNvPr id="11" name="Picture 10">
            <a:extLst>
              <a:ext uri="{FF2B5EF4-FFF2-40B4-BE49-F238E27FC236}">
                <a16:creationId xmlns:a16="http://schemas.microsoft.com/office/drawing/2014/main" id="{0B6C7CC3-CF21-CBF8-A5A5-0D4FBAAADC01}"/>
              </a:ext>
            </a:extLst>
          </p:cNvPr>
          <p:cNvPicPr>
            <a:picLocks noChangeAspect="1"/>
          </p:cNvPicPr>
          <p:nvPr/>
        </p:nvPicPr>
        <p:blipFill>
          <a:blip r:embed="rId2"/>
          <a:stretch>
            <a:fillRect/>
          </a:stretch>
        </p:blipFill>
        <p:spPr>
          <a:xfrm>
            <a:off x="2996920" y="2212340"/>
            <a:ext cx="3512742" cy="4399407"/>
          </a:xfrm>
          <a:prstGeom prst="rect">
            <a:avLst/>
          </a:prstGeom>
          <a:ln>
            <a:solidFill>
              <a:schemeClr val="accent3">
                <a:lumMod val="75000"/>
              </a:schemeClr>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4271" y="1468565"/>
            <a:ext cx="3239378" cy="4346928"/>
          </a:xfrm>
          <a:prstGeom prst="rect">
            <a:avLst/>
          </a:prstGeom>
          <a:ln>
            <a:solidFill>
              <a:schemeClr val="accent6"/>
            </a:solidFill>
          </a:ln>
        </p:spPr>
      </p:pic>
      <p:pic>
        <p:nvPicPr>
          <p:cNvPr id="15" name="Picture 14">
            <a:extLst>
              <a:ext uri="{FF2B5EF4-FFF2-40B4-BE49-F238E27FC236}">
                <a16:creationId xmlns:a16="http://schemas.microsoft.com/office/drawing/2014/main" id="{F0240029-0374-A04A-284A-AFE6A250E538}"/>
              </a:ext>
            </a:extLst>
          </p:cNvPr>
          <p:cNvPicPr>
            <a:picLocks noChangeAspect="1"/>
          </p:cNvPicPr>
          <p:nvPr/>
        </p:nvPicPr>
        <p:blipFill>
          <a:blip r:embed="rId4"/>
          <a:stretch>
            <a:fillRect/>
          </a:stretch>
        </p:blipFill>
        <p:spPr>
          <a:xfrm>
            <a:off x="7145283" y="936627"/>
            <a:ext cx="3388810" cy="4346928"/>
          </a:xfrm>
          <a:prstGeom prst="rect">
            <a:avLst/>
          </a:prstGeom>
          <a:ln>
            <a:solidFill>
              <a:schemeClr val="accent3">
                <a:lumMod val="75000"/>
              </a:schemeClr>
            </a:solidFill>
          </a:ln>
        </p:spPr>
      </p:pic>
      <p:pic>
        <p:nvPicPr>
          <p:cNvPr id="17" name="Picture 16">
            <a:extLst>
              <a:ext uri="{FF2B5EF4-FFF2-40B4-BE49-F238E27FC236}">
                <a16:creationId xmlns:a16="http://schemas.microsoft.com/office/drawing/2014/main" id="{9BCB71CF-7711-41A5-792C-BEE5A9D0B563}"/>
              </a:ext>
            </a:extLst>
          </p:cNvPr>
          <p:cNvPicPr>
            <a:picLocks noChangeAspect="1"/>
          </p:cNvPicPr>
          <p:nvPr/>
        </p:nvPicPr>
        <p:blipFill>
          <a:blip r:embed="rId5"/>
          <a:stretch>
            <a:fillRect/>
          </a:stretch>
        </p:blipFill>
        <p:spPr>
          <a:xfrm>
            <a:off x="8047734" y="2910415"/>
            <a:ext cx="3121980" cy="3712138"/>
          </a:xfrm>
          <a:prstGeom prst="rect">
            <a:avLst/>
          </a:prstGeom>
          <a:ln>
            <a:solidFill>
              <a:schemeClr val="accent3">
                <a:lumMod val="75000"/>
              </a:schemeClr>
            </a:solidFill>
          </a:ln>
        </p:spPr>
      </p:pic>
    </p:spTree>
    <p:extLst>
      <p:ext uri="{BB962C8B-B14F-4D97-AF65-F5344CB8AC3E}">
        <p14:creationId xmlns:p14="http://schemas.microsoft.com/office/powerpoint/2010/main" val="2423783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3158"/>
          </a:xfrm>
        </p:spPr>
        <p:txBody>
          <a:bodyPr>
            <a:normAutofit fontScale="90000"/>
          </a:bodyPr>
          <a:lstStyle/>
          <a:p>
            <a:r>
              <a:rPr lang="en-US" dirty="0"/>
              <a:t>C301 Climate Zone &amp; C302 Design Conditions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04481" y="2632230"/>
            <a:ext cx="4820576" cy="1420428"/>
          </a:xfrm>
          <a:prstGeom prst="rect">
            <a:avLst/>
          </a:prstGeom>
        </p:spPr>
      </p:pic>
      <p:grpSp>
        <p:nvGrpSpPr>
          <p:cNvPr id="26" name="Group 25"/>
          <p:cNvGrpSpPr/>
          <p:nvPr/>
        </p:nvGrpSpPr>
        <p:grpSpPr>
          <a:xfrm>
            <a:off x="838200" y="1358284"/>
            <a:ext cx="5717310" cy="4806185"/>
            <a:chOff x="969816" y="1467460"/>
            <a:chExt cx="5717310" cy="4806185"/>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9816" y="1467460"/>
              <a:ext cx="5717310" cy="4806185"/>
            </a:xfrm>
            <a:prstGeom prst="rect">
              <a:avLst/>
            </a:prstGeom>
          </p:spPr>
        </p:pic>
        <p:sp>
          <p:nvSpPr>
            <p:cNvPr id="6" name="TextBox 5"/>
            <p:cNvSpPr txBox="1"/>
            <p:nvPr/>
          </p:nvSpPr>
          <p:spPr>
            <a:xfrm>
              <a:off x="3677628" y="4442691"/>
              <a:ext cx="301686" cy="369332"/>
            </a:xfrm>
            <a:prstGeom prst="rect">
              <a:avLst/>
            </a:prstGeom>
            <a:noFill/>
          </p:spPr>
          <p:txBody>
            <a:bodyPr wrap="none" rtlCol="0">
              <a:spAutoFit/>
            </a:bodyPr>
            <a:lstStyle/>
            <a:p>
              <a:r>
                <a:rPr lang="en-US" dirty="0"/>
                <a:t>1</a:t>
              </a:r>
            </a:p>
          </p:txBody>
        </p:sp>
        <p:sp>
          <p:nvSpPr>
            <p:cNvPr id="9" name="TextBox 8"/>
            <p:cNvSpPr txBox="1"/>
            <p:nvPr/>
          </p:nvSpPr>
          <p:spPr>
            <a:xfrm>
              <a:off x="5242412" y="4479575"/>
              <a:ext cx="301686" cy="369332"/>
            </a:xfrm>
            <a:prstGeom prst="rect">
              <a:avLst/>
            </a:prstGeom>
            <a:noFill/>
          </p:spPr>
          <p:txBody>
            <a:bodyPr wrap="none" rtlCol="0">
              <a:spAutoFit/>
            </a:bodyPr>
            <a:lstStyle/>
            <a:p>
              <a:r>
                <a:rPr lang="en-US" dirty="0"/>
                <a:t>1</a:t>
              </a:r>
            </a:p>
          </p:txBody>
        </p:sp>
        <p:sp>
          <p:nvSpPr>
            <p:cNvPr id="10" name="TextBox 9"/>
            <p:cNvSpPr txBox="1"/>
            <p:nvPr/>
          </p:nvSpPr>
          <p:spPr>
            <a:xfrm>
              <a:off x="4913173" y="3870553"/>
              <a:ext cx="301686" cy="369332"/>
            </a:xfrm>
            <a:prstGeom prst="rect">
              <a:avLst/>
            </a:prstGeom>
            <a:noFill/>
          </p:spPr>
          <p:txBody>
            <a:bodyPr wrap="none" rtlCol="0">
              <a:spAutoFit/>
            </a:bodyPr>
            <a:lstStyle/>
            <a:p>
              <a:r>
                <a:rPr lang="en-US" dirty="0"/>
                <a:t>2</a:t>
              </a:r>
            </a:p>
          </p:txBody>
        </p:sp>
        <p:sp>
          <p:nvSpPr>
            <p:cNvPr id="11" name="TextBox 10"/>
            <p:cNvSpPr txBox="1"/>
            <p:nvPr/>
          </p:nvSpPr>
          <p:spPr>
            <a:xfrm>
              <a:off x="4539619" y="3600076"/>
              <a:ext cx="280930" cy="369332"/>
            </a:xfrm>
            <a:prstGeom prst="rect">
              <a:avLst/>
            </a:prstGeom>
            <a:noFill/>
          </p:spPr>
          <p:txBody>
            <a:bodyPr wrap="square" rtlCol="0">
              <a:spAutoFit/>
            </a:bodyPr>
            <a:lstStyle/>
            <a:p>
              <a:r>
                <a:rPr lang="en-US" dirty="0"/>
                <a:t>3</a:t>
              </a:r>
            </a:p>
          </p:txBody>
        </p:sp>
        <p:sp>
          <p:nvSpPr>
            <p:cNvPr id="12" name="TextBox 11"/>
            <p:cNvSpPr txBox="1"/>
            <p:nvPr/>
          </p:nvSpPr>
          <p:spPr>
            <a:xfrm>
              <a:off x="4044746" y="3067101"/>
              <a:ext cx="301686" cy="369332"/>
            </a:xfrm>
            <a:prstGeom prst="rect">
              <a:avLst/>
            </a:prstGeom>
            <a:noFill/>
          </p:spPr>
          <p:txBody>
            <a:bodyPr wrap="none" rtlCol="0">
              <a:spAutoFit/>
            </a:bodyPr>
            <a:lstStyle/>
            <a:p>
              <a:r>
                <a:rPr lang="en-US" dirty="0"/>
                <a:t>4</a:t>
              </a:r>
            </a:p>
          </p:txBody>
        </p:sp>
        <p:sp>
          <p:nvSpPr>
            <p:cNvPr id="14" name="TextBox 13"/>
            <p:cNvSpPr txBox="1"/>
            <p:nvPr/>
          </p:nvSpPr>
          <p:spPr>
            <a:xfrm>
              <a:off x="3828471" y="2697769"/>
              <a:ext cx="301686" cy="369332"/>
            </a:xfrm>
            <a:prstGeom prst="rect">
              <a:avLst/>
            </a:prstGeom>
            <a:noFill/>
          </p:spPr>
          <p:txBody>
            <a:bodyPr wrap="none" rtlCol="0">
              <a:spAutoFit/>
            </a:bodyPr>
            <a:lstStyle/>
            <a:p>
              <a:r>
                <a:rPr lang="en-US" dirty="0"/>
                <a:t>5</a:t>
              </a:r>
            </a:p>
          </p:txBody>
        </p:sp>
        <p:sp>
          <p:nvSpPr>
            <p:cNvPr id="15" name="TextBox 14"/>
            <p:cNvSpPr txBox="1"/>
            <p:nvPr/>
          </p:nvSpPr>
          <p:spPr>
            <a:xfrm>
              <a:off x="3785766" y="2328437"/>
              <a:ext cx="301686" cy="369332"/>
            </a:xfrm>
            <a:prstGeom prst="rect">
              <a:avLst/>
            </a:prstGeom>
            <a:noFill/>
          </p:spPr>
          <p:txBody>
            <a:bodyPr wrap="none" rtlCol="0">
              <a:spAutoFit/>
            </a:bodyPr>
            <a:lstStyle/>
            <a:p>
              <a:r>
                <a:rPr lang="en-US" dirty="0"/>
                <a:t>6</a:t>
              </a:r>
            </a:p>
          </p:txBody>
        </p:sp>
        <p:sp>
          <p:nvSpPr>
            <p:cNvPr id="16" name="TextBox 15"/>
            <p:cNvSpPr txBox="1"/>
            <p:nvPr/>
          </p:nvSpPr>
          <p:spPr>
            <a:xfrm>
              <a:off x="3828471" y="2009974"/>
              <a:ext cx="301686" cy="369332"/>
            </a:xfrm>
            <a:prstGeom prst="rect">
              <a:avLst/>
            </a:prstGeom>
            <a:noFill/>
          </p:spPr>
          <p:txBody>
            <a:bodyPr wrap="none" rtlCol="0">
              <a:spAutoFit/>
            </a:bodyPr>
            <a:lstStyle/>
            <a:p>
              <a:r>
                <a:rPr lang="en-US" dirty="0"/>
                <a:t>7</a:t>
              </a:r>
            </a:p>
          </p:txBody>
        </p:sp>
        <p:sp>
          <p:nvSpPr>
            <p:cNvPr id="17" name="TextBox 16"/>
            <p:cNvSpPr txBox="1"/>
            <p:nvPr/>
          </p:nvSpPr>
          <p:spPr>
            <a:xfrm>
              <a:off x="2534239" y="2136177"/>
              <a:ext cx="301686" cy="369332"/>
            </a:xfrm>
            <a:prstGeom prst="rect">
              <a:avLst/>
            </a:prstGeom>
            <a:noFill/>
          </p:spPr>
          <p:txBody>
            <a:bodyPr wrap="none" rtlCol="0">
              <a:spAutoFit/>
            </a:bodyPr>
            <a:lstStyle/>
            <a:p>
              <a:r>
                <a:rPr lang="en-US" dirty="0"/>
                <a:t>6</a:t>
              </a:r>
            </a:p>
          </p:txBody>
        </p:sp>
        <p:sp>
          <p:nvSpPr>
            <p:cNvPr id="18" name="TextBox 17"/>
            <p:cNvSpPr txBox="1"/>
            <p:nvPr/>
          </p:nvSpPr>
          <p:spPr>
            <a:xfrm>
              <a:off x="1930422" y="2776278"/>
              <a:ext cx="301686" cy="369332"/>
            </a:xfrm>
            <a:prstGeom prst="rect">
              <a:avLst/>
            </a:prstGeom>
            <a:noFill/>
          </p:spPr>
          <p:txBody>
            <a:bodyPr wrap="none" rtlCol="0">
              <a:spAutoFit/>
            </a:bodyPr>
            <a:lstStyle/>
            <a:p>
              <a:r>
                <a:rPr lang="en-US" dirty="0"/>
                <a:t>5</a:t>
              </a:r>
            </a:p>
          </p:txBody>
        </p:sp>
        <p:sp>
          <p:nvSpPr>
            <p:cNvPr id="19" name="TextBox 18"/>
            <p:cNvSpPr txBox="1"/>
            <p:nvPr/>
          </p:nvSpPr>
          <p:spPr>
            <a:xfrm>
              <a:off x="1779579" y="3104613"/>
              <a:ext cx="301686" cy="369332"/>
            </a:xfrm>
            <a:prstGeom prst="rect">
              <a:avLst/>
            </a:prstGeom>
            <a:noFill/>
          </p:spPr>
          <p:txBody>
            <a:bodyPr wrap="none" rtlCol="0">
              <a:spAutoFit/>
            </a:bodyPr>
            <a:lstStyle/>
            <a:p>
              <a:r>
                <a:rPr lang="en-US" dirty="0"/>
                <a:t>4</a:t>
              </a:r>
            </a:p>
          </p:txBody>
        </p:sp>
        <p:sp>
          <p:nvSpPr>
            <p:cNvPr id="20" name="TextBox 19"/>
            <p:cNvSpPr txBox="1"/>
            <p:nvPr/>
          </p:nvSpPr>
          <p:spPr>
            <a:xfrm>
              <a:off x="1159936" y="2329004"/>
              <a:ext cx="301686" cy="369332"/>
            </a:xfrm>
            <a:prstGeom prst="rect">
              <a:avLst/>
            </a:prstGeom>
            <a:noFill/>
          </p:spPr>
          <p:txBody>
            <a:bodyPr wrap="none" rtlCol="0">
              <a:spAutoFit/>
            </a:bodyPr>
            <a:lstStyle/>
            <a:p>
              <a:r>
                <a:rPr lang="en-US" dirty="0"/>
                <a:t>4</a:t>
              </a:r>
            </a:p>
          </p:txBody>
        </p:sp>
        <p:sp>
          <p:nvSpPr>
            <p:cNvPr id="21" name="TextBox 20"/>
            <p:cNvSpPr txBox="1"/>
            <p:nvPr/>
          </p:nvSpPr>
          <p:spPr>
            <a:xfrm>
              <a:off x="1744294" y="3436433"/>
              <a:ext cx="280930" cy="369332"/>
            </a:xfrm>
            <a:prstGeom prst="rect">
              <a:avLst/>
            </a:prstGeom>
            <a:noFill/>
          </p:spPr>
          <p:txBody>
            <a:bodyPr wrap="square" rtlCol="0">
              <a:spAutoFit/>
            </a:bodyPr>
            <a:lstStyle/>
            <a:p>
              <a:r>
                <a:rPr lang="en-US" dirty="0"/>
                <a:t>3</a:t>
              </a:r>
            </a:p>
          </p:txBody>
        </p:sp>
        <p:sp>
          <p:nvSpPr>
            <p:cNvPr id="22" name="TextBox 21"/>
            <p:cNvSpPr txBox="1"/>
            <p:nvPr/>
          </p:nvSpPr>
          <p:spPr>
            <a:xfrm>
              <a:off x="2173889" y="3674038"/>
              <a:ext cx="301686" cy="369332"/>
            </a:xfrm>
            <a:prstGeom prst="rect">
              <a:avLst/>
            </a:prstGeom>
            <a:noFill/>
          </p:spPr>
          <p:txBody>
            <a:bodyPr wrap="none" rtlCol="0">
              <a:spAutoFit/>
            </a:bodyPr>
            <a:lstStyle/>
            <a:p>
              <a:r>
                <a:rPr lang="en-US" dirty="0"/>
                <a:t>2</a:t>
              </a:r>
            </a:p>
          </p:txBody>
        </p:sp>
        <p:sp>
          <p:nvSpPr>
            <p:cNvPr id="23" name="TextBox 22"/>
            <p:cNvSpPr txBox="1"/>
            <p:nvPr/>
          </p:nvSpPr>
          <p:spPr>
            <a:xfrm>
              <a:off x="1225980" y="3304706"/>
              <a:ext cx="280930" cy="369332"/>
            </a:xfrm>
            <a:prstGeom prst="rect">
              <a:avLst/>
            </a:prstGeom>
            <a:noFill/>
          </p:spPr>
          <p:txBody>
            <a:bodyPr wrap="square" rtlCol="0">
              <a:spAutoFit/>
            </a:bodyPr>
            <a:lstStyle/>
            <a:p>
              <a:r>
                <a:rPr lang="en-US" dirty="0"/>
                <a:t>3</a:t>
              </a:r>
            </a:p>
          </p:txBody>
        </p:sp>
        <p:sp>
          <p:nvSpPr>
            <p:cNvPr id="24" name="TextBox 23"/>
            <p:cNvSpPr txBox="1"/>
            <p:nvPr/>
          </p:nvSpPr>
          <p:spPr>
            <a:xfrm>
              <a:off x="2263687" y="4604509"/>
              <a:ext cx="301686" cy="369332"/>
            </a:xfrm>
            <a:prstGeom prst="rect">
              <a:avLst/>
            </a:prstGeom>
            <a:noFill/>
          </p:spPr>
          <p:txBody>
            <a:bodyPr wrap="none" rtlCol="0">
              <a:spAutoFit/>
            </a:bodyPr>
            <a:lstStyle/>
            <a:p>
              <a:r>
                <a:rPr lang="en-US" dirty="0"/>
                <a:t>7</a:t>
              </a:r>
            </a:p>
          </p:txBody>
        </p:sp>
        <p:sp>
          <p:nvSpPr>
            <p:cNvPr id="25" name="TextBox 24"/>
            <p:cNvSpPr txBox="1"/>
            <p:nvPr/>
          </p:nvSpPr>
          <p:spPr>
            <a:xfrm>
              <a:off x="2427606" y="4202466"/>
              <a:ext cx="301686" cy="369332"/>
            </a:xfrm>
            <a:prstGeom prst="rect">
              <a:avLst/>
            </a:prstGeom>
            <a:noFill/>
          </p:spPr>
          <p:txBody>
            <a:bodyPr wrap="none" rtlCol="0">
              <a:spAutoFit/>
            </a:bodyPr>
            <a:lstStyle/>
            <a:p>
              <a:r>
                <a:rPr lang="en-US" dirty="0"/>
                <a:t>8</a:t>
              </a:r>
            </a:p>
          </p:txBody>
        </p:sp>
      </p:grpSp>
      <p:sp>
        <p:nvSpPr>
          <p:cNvPr id="27" name="TextBox 26"/>
          <p:cNvSpPr txBox="1"/>
          <p:nvPr/>
        </p:nvSpPr>
        <p:spPr>
          <a:xfrm>
            <a:off x="2670466" y="6171684"/>
            <a:ext cx="2111091" cy="369332"/>
          </a:xfrm>
          <a:prstGeom prst="rect">
            <a:avLst/>
          </a:prstGeom>
          <a:noFill/>
        </p:spPr>
        <p:txBody>
          <a:bodyPr wrap="none" rtlCol="0">
            <a:spAutoFit/>
          </a:bodyPr>
          <a:lstStyle/>
          <a:p>
            <a:r>
              <a:rPr lang="en-US" dirty="0"/>
              <a:t>IECC Figure C301.1</a:t>
            </a:r>
          </a:p>
        </p:txBody>
      </p:sp>
    </p:spTree>
    <p:extLst>
      <p:ext uri="{BB962C8B-B14F-4D97-AF65-F5344CB8AC3E}">
        <p14:creationId xmlns:p14="http://schemas.microsoft.com/office/powerpoint/2010/main" val="69130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6374"/>
          </a:xfrm>
        </p:spPr>
        <p:txBody>
          <a:bodyPr/>
          <a:lstStyle/>
          <a:p>
            <a:r>
              <a:rPr lang="en-US" dirty="0"/>
              <a:t>Choose your compliance path</a:t>
            </a:r>
          </a:p>
        </p:txBody>
      </p:sp>
      <p:sp>
        <p:nvSpPr>
          <p:cNvPr id="3" name="Content Placeholder 2"/>
          <p:cNvSpPr>
            <a:spLocks noGrp="1"/>
          </p:cNvSpPr>
          <p:nvPr>
            <p:ph idx="1"/>
          </p:nvPr>
        </p:nvSpPr>
        <p:spPr>
          <a:xfrm>
            <a:off x="577568" y="1690688"/>
            <a:ext cx="6792496" cy="4665662"/>
          </a:xfrm>
        </p:spPr>
        <p:txBody>
          <a:bodyPr>
            <a:normAutofit fontScale="77500" lnSpcReduction="20000"/>
          </a:bodyPr>
          <a:lstStyle/>
          <a:p>
            <a:r>
              <a:rPr lang="en-US" b="1" dirty="0"/>
              <a:t>C401.2.1 International Energy Conservation Code</a:t>
            </a:r>
          </a:p>
          <a:p>
            <a:pPr marL="914400" lvl="1" indent="-457200">
              <a:buFont typeface="+mj-lt"/>
              <a:buAutoNum type="arabicPeriod"/>
            </a:pPr>
            <a:r>
              <a:rPr lang="en-US" dirty="0"/>
              <a:t>Prescriptive Compliance (Sections C402 – C406 and C408)</a:t>
            </a:r>
          </a:p>
          <a:p>
            <a:pPr marL="914400" lvl="2" indent="0">
              <a:buNone/>
            </a:pPr>
            <a:r>
              <a:rPr lang="en-US" b="1" dirty="0"/>
              <a:t>For BTE per C402, the following choices: </a:t>
            </a:r>
          </a:p>
          <a:p>
            <a:pPr lvl="3"/>
            <a:r>
              <a:rPr lang="en-US" b="1" dirty="0"/>
              <a:t>Prescriptive minimum R-value insulation components</a:t>
            </a:r>
          </a:p>
          <a:p>
            <a:pPr lvl="3"/>
            <a:r>
              <a:rPr lang="en-US" b="1" dirty="0"/>
              <a:t>Prescriptive maximum assembly U-factor</a:t>
            </a:r>
          </a:p>
          <a:p>
            <a:pPr lvl="3"/>
            <a:r>
              <a:rPr lang="en-US" b="1" dirty="0"/>
              <a:t>Prescriptive component performance trade-offs (i.e. </a:t>
            </a:r>
            <a:r>
              <a:rPr lang="en-US" b="1" dirty="0" err="1"/>
              <a:t>COMcheck</a:t>
            </a:r>
            <a:r>
              <a:rPr lang="en-US" b="1" dirty="0"/>
              <a:t>)</a:t>
            </a:r>
          </a:p>
          <a:p>
            <a:pPr marL="1371600" lvl="3" indent="0">
              <a:buNone/>
            </a:pPr>
            <a:r>
              <a:rPr lang="en-US" b="1" dirty="0"/>
              <a:t>+ Additional Efficiency Credits (C408)</a:t>
            </a:r>
          </a:p>
          <a:p>
            <a:pPr lvl="3"/>
            <a:endParaRPr lang="en-US" dirty="0"/>
          </a:p>
          <a:p>
            <a:pPr marL="1371600" lvl="3" indent="0">
              <a:buNone/>
            </a:pPr>
            <a:r>
              <a:rPr lang="en-US" sz="2100" dirty="0"/>
              <a:t>OR</a:t>
            </a:r>
            <a:r>
              <a:rPr lang="en-US" dirty="0"/>
              <a:t/>
            </a:r>
            <a:br>
              <a:rPr lang="en-US" dirty="0"/>
            </a:br>
            <a:endParaRPr lang="en-US" dirty="0"/>
          </a:p>
          <a:p>
            <a:pPr marL="914400" lvl="1" indent="-457200">
              <a:buFont typeface="+mj-lt"/>
              <a:buAutoNum type="arabicPeriod"/>
            </a:pPr>
            <a:r>
              <a:rPr lang="en-US" dirty="0"/>
              <a:t>Total Building Performance (Section C407)</a:t>
            </a:r>
            <a:br>
              <a:rPr lang="en-US" dirty="0"/>
            </a:br>
            <a:r>
              <a:rPr lang="en-US" dirty="0"/>
              <a:t/>
            </a:r>
            <a:br>
              <a:rPr lang="en-US" dirty="0"/>
            </a:br>
            <a:r>
              <a:rPr lang="en-US" dirty="0"/>
              <a:t>OR</a:t>
            </a:r>
            <a:br>
              <a:rPr lang="en-US" dirty="0"/>
            </a:br>
            <a:endParaRPr lang="en-US" dirty="0"/>
          </a:p>
          <a:p>
            <a:r>
              <a:rPr lang="en-US" b="1" dirty="0"/>
              <a:t>C401.2.2 ASHRAE 90.1</a:t>
            </a:r>
          </a:p>
          <a:p>
            <a:pPr lvl="1"/>
            <a:r>
              <a:rPr lang="en-US" dirty="0"/>
              <a:t>Also has prescriptive and performance paths for compliance</a:t>
            </a:r>
          </a:p>
        </p:txBody>
      </p:sp>
      <p:sp>
        <p:nvSpPr>
          <p:cNvPr id="4" name="Left-Right-Up Arrow 3"/>
          <p:cNvSpPr/>
          <p:nvPr/>
        </p:nvSpPr>
        <p:spPr>
          <a:xfrm rot="5400000">
            <a:off x="7812973" y="2503503"/>
            <a:ext cx="2571017" cy="211639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08694" y="1858565"/>
            <a:ext cx="1858842" cy="369332"/>
          </a:xfrm>
          <a:prstGeom prst="rect">
            <a:avLst/>
          </a:prstGeom>
          <a:noFill/>
        </p:spPr>
        <p:txBody>
          <a:bodyPr wrap="none" rtlCol="0">
            <a:spAutoFit/>
          </a:bodyPr>
          <a:lstStyle/>
          <a:p>
            <a:r>
              <a:rPr lang="en-US" dirty="0"/>
              <a:t>IECC Prescriptive?</a:t>
            </a:r>
          </a:p>
        </p:txBody>
      </p:sp>
      <p:sp>
        <p:nvSpPr>
          <p:cNvPr id="9" name="TextBox 8"/>
          <p:cNvSpPr txBox="1"/>
          <p:nvPr/>
        </p:nvSpPr>
        <p:spPr>
          <a:xfrm>
            <a:off x="7808694" y="4883229"/>
            <a:ext cx="1966244" cy="369332"/>
          </a:xfrm>
          <a:prstGeom prst="rect">
            <a:avLst/>
          </a:prstGeom>
          <a:noFill/>
        </p:spPr>
        <p:txBody>
          <a:bodyPr wrap="none" rtlCol="0">
            <a:spAutoFit/>
          </a:bodyPr>
          <a:lstStyle/>
          <a:p>
            <a:r>
              <a:rPr lang="en-US" dirty="0"/>
              <a:t>IECC Performance?</a:t>
            </a:r>
          </a:p>
        </p:txBody>
      </p:sp>
      <p:sp>
        <p:nvSpPr>
          <p:cNvPr id="12" name="TextBox 11"/>
          <p:cNvSpPr txBox="1"/>
          <p:nvPr/>
        </p:nvSpPr>
        <p:spPr>
          <a:xfrm>
            <a:off x="10156678" y="3377033"/>
            <a:ext cx="1560042" cy="369332"/>
          </a:xfrm>
          <a:prstGeom prst="rect">
            <a:avLst/>
          </a:prstGeom>
          <a:noFill/>
        </p:spPr>
        <p:txBody>
          <a:bodyPr wrap="none" rtlCol="0">
            <a:spAutoFit/>
          </a:bodyPr>
          <a:lstStyle/>
          <a:p>
            <a:r>
              <a:rPr lang="en-US" dirty="0"/>
              <a:t>ASHRAE 90.1 ?</a:t>
            </a:r>
          </a:p>
        </p:txBody>
      </p:sp>
      <p:sp>
        <p:nvSpPr>
          <p:cNvPr id="10" name="Rectangle 9"/>
          <p:cNvSpPr/>
          <p:nvPr/>
        </p:nvSpPr>
        <p:spPr>
          <a:xfrm>
            <a:off x="7617041" y="1690688"/>
            <a:ext cx="4099679" cy="3715813"/>
          </a:xfrm>
          <a:prstGeom prst="rect">
            <a:avLst/>
          </a:prstGeom>
          <a:noFill/>
          <a:ln>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33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4483"/>
          </a:xfrm>
        </p:spPr>
        <p:txBody>
          <a:bodyPr/>
          <a:lstStyle/>
          <a:p>
            <a:r>
              <a:rPr lang="en-US" dirty="0"/>
              <a:t>Opaque Envelope – Minimum R-value Method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8364" y="1065320"/>
            <a:ext cx="9087388" cy="5527069"/>
          </a:xfrm>
          <a:prstGeom prst="rect">
            <a:avLst/>
          </a:prstGeom>
        </p:spPr>
      </p:pic>
      <p:sp>
        <p:nvSpPr>
          <p:cNvPr id="4" name="TextBox 3"/>
          <p:cNvSpPr txBox="1"/>
          <p:nvPr/>
        </p:nvSpPr>
        <p:spPr>
          <a:xfrm rot="20128996">
            <a:off x="997567" y="3073903"/>
            <a:ext cx="9708983" cy="2308324"/>
          </a:xfrm>
          <a:prstGeom prst="rect">
            <a:avLst/>
          </a:prstGeom>
          <a:noFill/>
        </p:spPr>
        <p:txBody>
          <a:bodyPr wrap="square" rtlCol="0">
            <a:spAutoFit/>
          </a:bodyPr>
          <a:lstStyle/>
          <a:p>
            <a:pPr algn="ctr"/>
            <a:r>
              <a:rPr lang="en-US" sz="7200" dirty="0">
                <a:solidFill>
                  <a:srgbClr val="FF0000"/>
                </a:solidFill>
              </a:rPr>
              <a:t>LOTS OF PRESCRIPTIVE R-VALUES!</a:t>
            </a:r>
          </a:p>
        </p:txBody>
      </p:sp>
    </p:spTree>
    <p:extLst>
      <p:ext uri="{BB962C8B-B14F-4D97-AF65-F5344CB8AC3E}">
        <p14:creationId xmlns:p14="http://schemas.microsoft.com/office/powerpoint/2010/main" val="126000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4" y="365125"/>
            <a:ext cx="10758996" cy="1063147"/>
          </a:xfrm>
          <a:solidFill>
            <a:schemeClr val="accent1">
              <a:lumMod val="20000"/>
              <a:lumOff val="80000"/>
            </a:schemeClr>
          </a:solidFill>
          <a:ln>
            <a:solidFill>
              <a:schemeClr val="tx2"/>
            </a:solidFill>
          </a:ln>
        </p:spPr>
        <p:txBody>
          <a:bodyPr>
            <a:normAutofit/>
          </a:bodyPr>
          <a:lstStyle/>
          <a:p>
            <a:r>
              <a:rPr lang="en-US" sz="3200" dirty="0"/>
              <a:t>2024 IECC – added equivalent prescriptive R-value options for steel and wood framed walls…</a:t>
            </a:r>
          </a:p>
        </p:txBody>
      </p:sp>
      <p:grpSp>
        <p:nvGrpSpPr>
          <p:cNvPr id="20" name="Group 19">
            <a:extLst>
              <a:ext uri="{FF2B5EF4-FFF2-40B4-BE49-F238E27FC236}">
                <a16:creationId xmlns:a16="http://schemas.microsoft.com/office/drawing/2014/main" id="{375682C3-AB04-B04A-C50F-A27FD66397EF}"/>
              </a:ext>
            </a:extLst>
          </p:cNvPr>
          <p:cNvGrpSpPr/>
          <p:nvPr/>
        </p:nvGrpSpPr>
        <p:grpSpPr>
          <a:xfrm>
            <a:off x="1828799" y="1542118"/>
            <a:ext cx="7964425" cy="3468794"/>
            <a:chOff x="1251900" y="1542118"/>
            <a:chExt cx="9145277" cy="4460040"/>
          </a:xfrm>
        </p:grpSpPr>
        <p:pic>
          <p:nvPicPr>
            <p:cNvPr id="14" name="Picture 13">
              <a:extLst>
                <a:ext uri="{FF2B5EF4-FFF2-40B4-BE49-F238E27FC236}">
                  <a16:creationId xmlns:a16="http://schemas.microsoft.com/office/drawing/2014/main" id="{237ABEEE-84BB-FFDB-95E9-AB8F8DA159CF}"/>
                </a:ext>
              </a:extLst>
            </p:cNvPr>
            <p:cNvPicPr>
              <a:picLocks noChangeAspect="1"/>
            </p:cNvPicPr>
            <p:nvPr/>
          </p:nvPicPr>
          <p:blipFill>
            <a:blip r:embed="rId2"/>
            <a:stretch>
              <a:fillRect/>
            </a:stretch>
          </p:blipFill>
          <p:spPr>
            <a:xfrm>
              <a:off x="1251900" y="1542118"/>
              <a:ext cx="9135750" cy="1171739"/>
            </a:xfrm>
            <a:prstGeom prst="rect">
              <a:avLst/>
            </a:prstGeom>
          </p:spPr>
        </p:pic>
        <p:pic>
          <p:nvPicPr>
            <p:cNvPr id="16" name="Picture 15">
              <a:extLst>
                <a:ext uri="{FF2B5EF4-FFF2-40B4-BE49-F238E27FC236}">
                  <a16:creationId xmlns:a16="http://schemas.microsoft.com/office/drawing/2014/main" id="{E43E6155-509E-65DA-9925-293F4309E1AC}"/>
                </a:ext>
              </a:extLst>
            </p:cNvPr>
            <p:cNvPicPr>
              <a:picLocks noChangeAspect="1"/>
            </p:cNvPicPr>
            <p:nvPr/>
          </p:nvPicPr>
          <p:blipFill>
            <a:blip r:embed="rId3"/>
            <a:stretch>
              <a:fillRect/>
            </a:stretch>
          </p:blipFill>
          <p:spPr>
            <a:xfrm>
              <a:off x="1270953" y="2753143"/>
              <a:ext cx="9116697" cy="257211"/>
            </a:xfrm>
            <a:prstGeom prst="rect">
              <a:avLst/>
            </a:prstGeom>
          </p:spPr>
        </p:pic>
        <p:pic>
          <p:nvPicPr>
            <p:cNvPr id="18" name="Picture 17">
              <a:extLst>
                <a:ext uri="{FF2B5EF4-FFF2-40B4-BE49-F238E27FC236}">
                  <a16:creationId xmlns:a16="http://schemas.microsoft.com/office/drawing/2014/main" id="{27998CAC-5106-C1B0-9624-F0D12C67713D}"/>
                </a:ext>
              </a:extLst>
            </p:cNvPr>
            <p:cNvPicPr>
              <a:picLocks noChangeAspect="1"/>
            </p:cNvPicPr>
            <p:nvPr/>
          </p:nvPicPr>
          <p:blipFill>
            <a:blip r:embed="rId4"/>
            <a:stretch>
              <a:fillRect/>
            </a:stretch>
          </p:blipFill>
          <p:spPr>
            <a:xfrm>
              <a:off x="1270953" y="3068049"/>
              <a:ext cx="9126224" cy="2934109"/>
            </a:xfrm>
            <a:prstGeom prst="rect">
              <a:avLst/>
            </a:prstGeom>
          </p:spPr>
        </p:pic>
      </p:grpSp>
      <p:sp>
        <p:nvSpPr>
          <p:cNvPr id="19" name="TextBox 18">
            <a:extLst>
              <a:ext uri="{FF2B5EF4-FFF2-40B4-BE49-F238E27FC236}">
                <a16:creationId xmlns:a16="http://schemas.microsoft.com/office/drawing/2014/main" id="{D2206858-95E3-178B-E60F-4C089EA494A5}"/>
              </a:ext>
            </a:extLst>
          </p:cNvPr>
          <p:cNvSpPr txBox="1"/>
          <p:nvPr/>
        </p:nvSpPr>
        <p:spPr>
          <a:xfrm>
            <a:off x="960653" y="6033331"/>
            <a:ext cx="10027297" cy="369332"/>
          </a:xfrm>
          <a:prstGeom prst="rect">
            <a:avLst/>
          </a:prstGeom>
          <a:noFill/>
        </p:spPr>
        <p:txBody>
          <a:bodyPr wrap="none" rtlCol="0">
            <a:spAutoFit/>
          </a:bodyPr>
          <a:lstStyle/>
          <a:p>
            <a:r>
              <a:rPr lang="en-US" dirty="0">
                <a:solidFill>
                  <a:srgbClr val="FF0000"/>
                </a:solidFill>
              </a:rPr>
              <a:t>Also added new Table C402.1.2.1.7 – effective U-factors / R-values for spandrel panels (opaque wall)</a:t>
            </a:r>
          </a:p>
        </p:txBody>
      </p:sp>
      <p:sp>
        <p:nvSpPr>
          <p:cNvPr id="21" name="TextBox 20">
            <a:extLst>
              <a:ext uri="{FF2B5EF4-FFF2-40B4-BE49-F238E27FC236}">
                <a16:creationId xmlns:a16="http://schemas.microsoft.com/office/drawing/2014/main" id="{F31E7021-C89E-4FDE-84CA-4978465D84CB}"/>
              </a:ext>
            </a:extLst>
          </p:cNvPr>
          <p:cNvSpPr txBox="1"/>
          <p:nvPr/>
        </p:nvSpPr>
        <p:spPr>
          <a:xfrm>
            <a:off x="594804" y="4997792"/>
            <a:ext cx="11229681" cy="1015663"/>
          </a:xfrm>
          <a:prstGeom prst="rect">
            <a:avLst/>
          </a:prstGeom>
          <a:noFill/>
        </p:spPr>
        <p:txBody>
          <a:bodyPr wrap="square" rtlCol="0">
            <a:spAutoFit/>
          </a:bodyPr>
          <a:lstStyle/>
          <a:p>
            <a:pPr algn="l"/>
            <a:r>
              <a:rPr lang="en-US" sz="1200" b="0" i="0" u="none" strike="noStrike" baseline="0" dirty="0">
                <a:solidFill>
                  <a:srgbClr val="02B2F8"/>
                </a:solidFill>
                <a:latin typeface="Arial" panose="020B0604020202020204" pitchFamily="34" charset="0"/>
              </a:rPr>
              <a:t>h. The first value is cavity insulation; the second value is continuous insulation. Therefore, “R-0 + R-12ci” means R-12 continuous insulation and no cavity insulation; “R-13 + R-3.8ci” means R-13 cavity insulation and R-3.8 continuous insulation; “R-20” means R-20 cavity insulation and no continuous insulation. R-13, R-20 and R-27 cavity insulation, as used in this table, apply to a nominal 4-inch, 6-inch and 8-inch-deep wood or cold-formed steel stud cavities, respectively.</a:t>
            </a:r>
          </a:p>
          <a:p>
            <a:pPr algn="l"/>
            <a:r>
              <a:rPr lang="en-US" sz="1200" b="0" i="0" u="none" strike="noStrike" baseline="0" dirty="0" err="1">
                <a:solidFill>
                  <a:srgbClr val="02B2F8"/>
                </a:solidFill>
                <a:latin typeface="Arial" panose="020B0604020202020204" pitchFamily="34" charset="0"/>
              </a:rPr>
              <a:t>i</a:t>
            </a:r>
            <a:r>
              <a:rPr lang="en-US" sz="1200" b="0" i="0" u="none" strike="noStrike" baseline="0" dirty="0">
                <a:solidFill>
                  <a:srgbClr val="02B2F8"/>
                </a:solidFill>
                <a:latin typeface="Arial" panose="020B0604020202020204" pitchFamily="34" charset="0"/>
              </a:rPr>
              <a:t>. Where the required </a:t>
            </a:r>
            <a:r>
              <a:rPr lang="en-US" sz="1200" b="0" i="1" u="none" strike="noStrike" baseline="0" dirty="0">
                <a:solidFill>
                  <a:srgbClr val="02B2F8"/>
                </a:solidFill>
                <a:latin typeface="Arial" panose="020B0604020202020204" pitchFamily="34" charset="0"/>
              </a:rPr>
              <a:t>R</a:t>
            </a:r>
            <a:r>
              <a:rPr lang="en-US" sz="1200" b="0" i="0" u="none" strike="noStrike" baseline="0" dirty="0">
                <a:solidFill>
                  <a:srgbClr val="02B2F8"/>
                </a:solidFill>
                <a:latin typeface="Arial" panose="020B0604020202020204" pitchFamily="34" charset="0"/>
              </a:rPr>
              <a:t>-value in </a:t>
            </a:r>
            <a:r>
              <a:rPr lang="en-US" sz="1200" b="1" i="0" u="none" strike="noStrike" baseline="0" dirty="0">
                <a:solidFill>
                  <a:srgbClr val="02B2F8"/>
                </a:solidFill>
                <a:latin typeface="Arial,Bold"/>
              </a:rPr>
              <a:t>Table C402.1.3 </a:t>
            </a:r>
            <a:r>
              <a:rPr lang="en-US" sz="1200" b="0" i="0" u="none" strike="noStrike" baseline="0" dirty="0">
                <a:solidFill>
                  <a:srgbClr val="02B2F8"/>
                </a:solidFill>
                <a:latin typeface="Arial" panose="020B0604020202020204" pitchFamily="34" charset="0"/>
              </a:rPr>
              <a:t>is met by using continuous insulation such that cavity insulation is not required, the </a:t>
            </a:r>
            <a:r>
              <a:rPr lang="en-US" sz="1200" b="0" i="1" u="none" strike="noStrike" baseline="0" dirty="0">
                <a:solidFill>
                  <a:srgbClr val="02B2F8"/>
                </a:solidFill>
                <a:latin typeface="Arial" panose="020B0604020202020204" pitchFamily="34" charset="0"/>
              </a:rPr>
              <a:t>R</a:t>
            </a:r>
            <a:r>
              <a:rPr lang="en-US" sz="1200" b="0" i="0" u="none" strike="noStrike" baseline="0" dirty="0">
                <a:solidFill>
                  <a:srgbClr val="02B2F8"/>
                </a:solidFill>
                <a:latin typeface="Arial" panose="020B0604020202020204" pitchFamily="34" charset="0"/>
              </a:rPr>
              <a:t>-value is applicable to any wall framing spacing.</a:t>
            </a:r>
            <a:endParaRPr lang="en-US" dirty="0"/>
          </a:p>
        </p:txBody>
      </p:sp>
    </p:spTree>
    <p:extLst>
      <p:ext uri="{BB962C8B-B14F-4D97-AF65-F5344CB8AC3E}">
        <p14:creationId xmlns:p14="http://schemas.microsoft.com/office/powerpoint/2010/main" val="213536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84" y="177318"/>
            <a:ext cx="10755564" cy="688157"/>
          </a:xfrm>
        </p:spPr>
        <p:txBody>
          <a:bodyPr>
            <a:noAutofit/>
          </a:bodyPr>
          <a:lstStyle/>
          <a:p>
            <a:r>
              <a:rPr lang="en-US" sz="2800" dirty="0"/>
              <a:t>Summary of IECC Prescriptive R-value &amp; U-factor Requirements for Walls</a:t>
            </a:r>
          </a:p>
        </p:txBody>
      </p:sp>
      <p:graphicFrame>
        <p:nvGraphicFramePr>
          <p:cNvPr id="4" name="Content Placeholder 4"/>
          <p:cNvGraphicFramePr>
            <a:graphicFrameLocks/>
          </p:cNvGraphicFramePr>
          <p:nvPr>
            <p:extLst>
              <p:ext uri="{D42A27DB-BD31-4B8C-83A1-F6EECF244321}">
                <p14:modId xmlns:p14="http://schemas.microsoft.com/office/powerpoint/2010/main" val="2822608667"/>
              </p:ext>
            </p:extLst>
          </p:nvPr>
        </p:nvGraphicFramePr>
        <p:xfrm>
          <a:off x="1582480" y="1307111"/>
          <a:ext cx="8192456" cy="5252908"/>
        </p:xfrm>
        <a:graphic>
          <a:graphicData uri="http://schemas.openxmlformats.org/drawingml/2006/table">
            <a:tbl>
              <a:tblPr firstRow="1" firstCol="1" bandRow="1"/>
              <a:tblGrid>
                <a:gridCol w="612674">
                  <a:extLst>
                    <a:ext uri="{9D8B030D-6E8A-4147-A177-3AD203B41FA5}">
                      <a16:colId xmlns:a16="http://schemas.microsoft.com/office/drawing/2014/main" val="20000"/>
                    </a:ext>
                  </a:extLst>
                </a:gridCol>
                <a:gridCol w="768187">
                  <a:extLst>
                    <a:ext uri="{9D8B030D-6E8A-4147-A177-3AD203B41FA5}">
                      <a16:colId xmlns:a16="http://schemas.microsoft.com/office/drawing/2014/main" val="20001"/>
                    </a:ext>
                  </a:extLst>
                </a:gridCol>
                <a:gridCol w="1069163">
                  <a:extLst>
                    <a:ext uri="{9D8B030D-6E8A-4147-A177-3AD203B41FA5}">
                      <a16:colId xmlns:a16="http://schemas.microsoft.com/office/drawing/2014/main" val="20006"/>
                    </a:ext>
                  </a:extLst>
                </a:gridCol>
                <a:gridCol w="950976">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96696">
                  <a:extLst>
                    <a:ext uri="{9D8B030D-6E8A-4147-A177-3AD203B41FA5}">
                      <a16:colId xmlns:a16="http://schemas.microsoft.com/office/drawing/2014/main" val="2302949230"/>
                    </a:ext>
                  </a:extLst>
                </a:gridCol>
                <a:gridCol w="960120">
                  <a:extLst>
                    <a:ext uri="{9D8B030D-6E8A-4147-A177-3AD203B41FA5}">
                      <a16:colId xmlns:a16="http://schemas.microsoft.com/office/drawing/2014/main" val="20004"/>
                    </a:ext>
                  </a:extLst>
                </a:gridCol>
                <a:gridCol w="905256">
                  <a:extLst>
                    <a:ext uri="{9D8B030D-6E8A-4147-A177-3AD203B41FA5}">
                      <a16:colId xmlns:a16="http://schemas.microsoft.com/office/drawing/2014/main" val="20005"/>
                    </a:ext>
                  </a:extLst>
                </a:gridCol>
                <a:gridCol w="1014984">
                  <a:extLst>
                    <a:ext uri="{9D8B030D-6E8A-4147-A177-3AD203B41FA5}">
                      <a16:colId xmlns:a16="http://schemas.microsoft.com/office/drawing/2014/main" val="3959096397"/>
                    </a:ext>
                  </a:extLst>
                </a:gridCol>
              </a:tblGrid>
              <a:tr h="216374">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Climate Zone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Building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Mass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Metal Framed</a:t>
                      </a: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gridSpan="3">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Wood Framed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81452">
                <a:tc vMerge="1">
                  <a:txBody>
                    <a:bodyPr/>
                    <a:lstStyle/>
                    <a:p>
                      <a:endParaRPr lang="en-US"/>
                    </a:p>
                  </a:txBody>
                  <a:tcPr/>
                </a:tc>
                <a:tc vMerge="1">
                  <a:txBody>
                    <a:bodyPr/>
                    <a:lstStyle/>
                    <a:p>
                      <a:endParaRPr lang="en-US"/>
                    </a:p>
                  </a:txBody>
                  <a:tcPr/>
                </a:tc>
                <a:tc>
                  <a:txBody>
                    <a:bodyPr/>
                    <a:lstStyle/>
                    <a:p>
                      <a:pPr algn="ctr"/>
                      <a:r>
                        <a:rPr lang="en-US" sz="1000" b="1" dirty="0">
                          <a:latin typeface="Arial" panose="020B0604020202020204" pitchFamily="34" charset="0"/>
                          <a:cs typeface="Arial" panose="020B0604020202020204" pitchFamily="34" charset="0"/>
                        </a:rPr>
                        <a:t>2018/2021/2024</a:t>
                      </a:r>
                      <a:r>
                        <a:rPr lang="en-US" sz="1000" b="1" baseline="0" dirty="0">
                          <a:latin typeface="Arial" panose="020B0604020202020204" pitchFamily="34" charset="0"/>
                          <a:cs typeface="Arial" panose="020B0604020202020204" pitchFamily="34" charset="0"/>
                        </a:rPr>
                        <a:t> IECC</a:t>
                      </a:r>
                      <a:endParaRPr lang="en-US" sz="1000" b="1" dirty="0">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2024 IECC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2018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2021 IECC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2024 IECC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89790">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0 and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R-5.7ci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R0+10ci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R13+5ci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R20+3.8ci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9">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8">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 R20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8">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R0+12ci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R13+3.8ci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8979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89790">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8979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R-7.6ci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rowSpan="10">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R0+12.6ci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R20+6.3ci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89790">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99611">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R-9.5ci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(U-0.104)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89790">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4 Except Marine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99611">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R-11.4ci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344487">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 and Marine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R13+10ci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R0+15.2ci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R13+10ci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R20+9ci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vMerge="1">
                  <a:txBody>
                    <a:bodyPr/>
                    <a:lstStyle/>
                    <a:p>
                      <a:endParaRPr lang="en-US"/>
                    </a:p>
                  </a:txBody>
                  <a:tcPr/>
                </a:tc>
                <a:tc rowSpan="6">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6">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R0+16ci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R20+3.8ci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R27</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r h="360998">
                <a:tc v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R-13.3ci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(U-0.080)</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v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 or R20+3.8ci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(U-0.051)</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vMerge="1">
                  <a:txBody>
                    <a:bodyPr/>
                    <a:lstStyle/>
                    <a:p>
                      <a:endParaRPr lang="en-US"/>
                    </a:p>
                  </a:txBody>
                  <a:tcP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9783765"/>
                  </a:ext>
                </a:extLst>
              </a:tr>
              <a:tr h="189790">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R13+12.5ci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R0+17.3ci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R13+12.5ci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R20+11ci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8979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R-15.2ci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89790">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37209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R13+15.6ci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R0+21ci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R13+15.6ci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R20+14.3ci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372090">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All 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R-25ci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R13+18.8ci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R0+24ci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R13+18.8ci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R20+17.5ci</a:t>
                      </a:r>
                      <a:br>
                        <a:rPr lang="en-US" sz="1100" dirty="0">
                          <a:effectLst/>
                          <a:latin typeface="Times New Roman" panose="02020603050405020304" pitchFamily="18" charset="0"/>
                          <a:ea typeface="Calibri" panose="020F0502020204030204" pitchFamily="34" charset="0"/>
                          <a:cs typeface="Times New Roman" panose="02020603050405020304" pitchFamily="18" charset="0"/>
                        </a:rPr>
                      </a:b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R13+15.6ci or R20+10ci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R13+18.8ci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(U-0.032)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R0+27.5ci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R13+18.8ci or</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R20+14ci</a:t>
                      </a:r>
                    </a:p>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(U-0.032)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6"/>
                  </a:ext>
                </a:extLst>
              </a:tr>
              <a:tr h="37209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Group 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7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R13+17.5ci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(U-0.045)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bl>
          </a:graphicData>
        </a:graphic>
      </p:graphicFrame>
      <p:sp>
        <p:nvSpPr>
          <p:cNvPr id="6" name="TextBox 5"/>
          <p:cNvSpPr txBox="1"/>
          <p:nvPr/>
        </p:nvSpPr>
        <p:spPr>
          <a:xfrm>
            <a:off x="1331104" y="865475"/>
            <a:ext cx="8838724" cy="369332"/>
          </a:xfrm>
          <a:prstGeom prst="rect">
            <a:avLst/>
          </a:prstGeom>
          <a:noFill/>
        </p:spPr>
        <p:txBody>
          <a:bodyPr wrap="square" rtlCol="0">
            <a:spAutoFit/>
          </a:bodyPr>
          <a:lstStyle/>
          <a:p>
            <a:pPr algn="ctr"/>
            <a:r>
              <a:rPr lang="en-US" dirty="0">
                <a:latin typeface="Yu Gothic" panose="020B0400000000000000" pitchFamily="34" charset="-128"/>
                <a:ea typeface="Yu Gothic" panose="020B0400000000000000" pitchFamily="34" charset="-128"/>
              </a:rPr>
              <a:t>2021 IECC - Tables C402.1.3 &amp; C402.1.4; 2024 IECC - Tables C402.1.2 &amp; C402.1.3</a:t>
            </a:r>
          </a:p>
        </p:txBody>
      </p:sp>
    </p:spTree>
    <p:extLst>
      <p:ext uri="{BB962C8B-B14F-4D97-AF65-F5344CB8AC3E}">
        <p14:creationId xmlns:p14="http://schemas.microsoft.com/office/powerpoint/2010/main" val="14858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9" y="427269"/>
            <a:ext cx="8470392" cy="704723"/>
          </a:xfrm>
        </p:spPr>
        <p:txBody>
          <a:bodyPr/>
          <a:lstStyle/>
          <a:p>
            <a:r>
              <a:rPr lang="en-US" dirty="0"/>
              <a:t>Opaque Envelope – R-value Method</a:t>
            </a:r>
          </a:p>
        </p:txBody>
      </p:sp>
      <p:sp>
        <p:nvSpPr>
          <p:cNvPr id="3" name="Content Placeholder 2"/>
          <p:cNvSpPr>
            <a:spLocks noGrp="1"/>
          </p:cNvSpPr>
          <p:nvPr>
            <p:ph idx="1"/>
          </p:nvPr>
        </p:nvSpPr>
        <p:spPr>
          <a:xfrm>
            <a:off x="438705" y="1690688"/>
            <a:ext cx="8323555" cy="4710112"/>
          </a:xfrm>
        </p:spPr>
        <p:txBody>
          <a:bodyPr>
            <a:normAutofit/>
          </a:bodyPr>
          <a:lstStyle/>
          <a:p>
            <a:r>
              <a:rPr lang="en-US" dirty="0"/>
              <a:t>Example application of Table C402.1.3 for Climate Zone 5</a:t>
            </a:r>
          </a:p>
          <a:p>
            <a:pPr lvl="1"/>
            <a:r>
              <a:rPr lang="en-US" dirty="0"/>
              <a:t>Assume:  Office building (use “all other” category, not Group R)</a:t>
            </a:r>
          </a:p>
          <a:p>
            <a:pPr lvl="2"/>
            <a:r>
              <a:rPr lang="en-US" dirty="0"/>
              <a:t>Roof (“insulation entirely above deck”):  </a:t>
            </a:r>
            <a:r>
              <a:rPr lang="en-US" u="sng" dirty="0"/>
              <a:t>R-30</a:t>
            </a:r>
          </a:p>
          <a:p>
            <a:pPr lvl="2"/>
            <a:r>
              <a:rPr lang="en-US" dirty="0"/>
              <a:t>Above-grade walls: 			</a:t>
            </a:r>
            <a:r>
              <a:rPr lang="en-US" u="sng" dirty="0"/>
              <a:t>R-13+10ci</a:t>
            </a:r>
            <a:r>
              <a:rPr lang="en-US" dirty="0"/>
              <a:t> </a:t>
            </a:r>
            <a:br>
              <a:rPr lang="en-US" dirty="0"/>
            </a:br>
            <a:r>
              <a:rPr lang="en-US" dirty="0"/>
              <a:t>  (“metal framed” = cold-formed steel)</a:t>
            </a:r>
          </a:p>
          <a:p>
            <a:pPr lvl="2"/>
            <a:r>
              <a:rPr lang="en-US" dirty="0"/>
              <a:t>Foundation (below grade walls): 	</a:t>
            </a:r>
            <a:r>
              <a:rPr lang="en-US" u="sng" dirty="0"/>
              <a:t>R-7.5ci</a:t>
            </a:r>
          </a:p>
          <a:p>
            <a:pPr lvl="2"/>
            <a:r>
              <a:rPr lang="en-US" dirty="0"/>
              <a:t>Floors (over unconditioned space):	</a:t>
            </a:r>
            <a:r>
              <a:rPr lang="en-US" u="sng" dirty="0"/>
              <a:t>R-30</a:t>
            </a:r>
            <a:r>
              <a:rPr lang="en-US" dirty="0"/>
              <a:t> (steel frame) </a:t>
            </a:r>
            <a:br>
              <a:rPr lang="en-US" dirty="0"/>
            </a:br>
            <a:r>
              <a:rPr lang="en-US" dirty="0"/>
              <a:t>					</a:t>
            </a:r>
            <a:r>
              <a:rPr lang="en-US" u="sng" dirty="0"/>
              <a:t>R-14.6ci</a:t>
            </a:r>
            <a:r>
              <a:rPr lang="en-US" dirty="0"/>
              <a:t> (mass floor)</a:t>
            </a:r>
          </a:p>
          <a:p>
            <a:pPr lvl="2"/>
            <a:r>
              <a:rPr lang="en-US" dirty="0"/>
              <a:t>Floor (slab on grade): 			</a:t>
            </a:r>
            <a:r>
              <a:rPr lang="en-US" u="sng" dirty="0"/>
              <a:t>R-15 for 24” below</a:t>
            </a:r>
          </a:p>
          <a:p>
            <a:pPr marL="457200" lvl="1" indent="0">
              <a:buNone/>
            </a:pPr>
            <a:endParaRPr lang="en-US" dirty="0">
              <a:solidFill>
                <a:srgbClr val="FF0000"/>
              </a:solidFill>
            </a:endParaRPr>
          </a:p>
        </p:txBody>
      </p:sp>
      <p:grpSp>
        <p:nvGrpSpPr>
          <p:cNvPr id="14" name="Group 13"/>
          <p:cNvGrpSpPr/>
          <p:nvPr/>
        </p:nvGrpSpPr>
        <p:grpSpPr>
          <a:xfrm>
            <a:off x="8959351" y="1038688"/>
            <a:ext cx="2253146" cy="5584054"/>
            <a:chOff x="8959351" y="1060704"/>
            <a:chExt cx="2112264" cy="5340096"/>
          </a:xfrm>
          <a:effectLst>
            <a:glow rad="101600">
              <a:schemeClr val="accent4">
                <a:satMod val="175000"/>
                <a:alpha val="40000"/>
              </a:schemeClr>
            </a:glow>
          </a:effectLst>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59351" y="1060704"/>
              <a:ext cx="1033272" cy="53309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92623" y="1060704"/>
              <a:ext cx="1078992" cy="5340096"/>
            </a:xfrm>
            <a:prstGeom prst="rect">
              <a:avLst/>
            </a:prstGeom>
          </p:spPr>
        </p:pic>
        <p:sp>
          <p:nvSpPr>
            <p:cNvPr id="9" name="Oval 8"/>
            <p:cNvSpPr/>
            <p:nvPr/>
          </p:nvSpPr>
          <p:spPr>
            <a:xfrm>
              <a:off x="10067543" y="1609344"/>
              <a:ext cx="464575" cy="3017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92623" y="3188208"/>
              <a:ext cx="539495" cy="3779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048813" y="4224528"/>
              <a:ext cx="464574"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030083" y="4568952"/>
              <a:ext cx="502034" cy="515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011353" y="5154168"/>
              <a:ext cx="502034" cy="515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7419199" y="3138146"/>
            <a:ext cx="1277914" cy="1200329"/>
          </a:xfrm>
          <a:prstGeom prst="rect">
            <a:avLst/>
          </a:prstGeom>
          <a:solidFill>
            <a:schemeClr val="accent1">
              <a:lumMod val="20000"/>
              <a:lumOff val="80000"/>
            </a:schemeClr>
          </a:solidFill>
          <a:ln>
            <a:solidFill>
              <a:schemeClr val="tx2"/>
            </a:solidFill>
          </a:ln>
        </p:spPr>
        <p:txBody>
          <a:bodyPr wrap="none" rtlCol="0">
            <a:spAutoFit/>
          </a:bodyPr>
          <a:lstStyle/>
          <a:p>
            <a:r>
              <a:rPr lang="en-US" dirty="0">
                <a:solidFill>
                  <a:srgbClr val="FF0000"/>
                </a:solidFill>
              </a:rPr>
              <a:t>2024 IECC:</a:t>
            </a:r>
          </a:p>
          <a:p>
            <a:r>
              <a:rPr lang="en-US" dirty="0"/>
              <a:t>R-0 + 15.2ci</a:t>
            </a:r>
          </a:p>
          <a:p>
            <a:r>
              <a:rPr lang="en-US" dirty="0"/>
              <a:t>R-13 + 10ci</a:t>
            </a:r>
          </a:p>
          <a:p>
            <a:r>
              <a:rPr lang="en-US" dirty="0"/>
              <a:t>R-20 + 9ci</a:t>
            </a:r>
          </a:p>
        </p:txBody>
      </p:sp>
      <p:cxnSp>
        <p:nvCxnSpPr>
          <p:cNvPr id="15" name="Straight Arrow Connector 14"/>
          <p:cNvCxnSpPr/>
          <p:nvPr/>
        </p:nvCxnSpPr>
        <p:spPr>
          <a:xfrm>
            <a:off x="7111014" y="3745003"/>
            <a:ext cx="3081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86074" y="5481707"/>
            <a:ext cx="3936912" cy="369332"/>
          </a:xfrm>
          <a:prstGeom prst="rect">
            <a:avLst/>
          </a:prstGeom>
          <a:solidFill>
            <a:schemeClr val="accent4">
              <a:lumMod val="20000"/>
              <a:lumOff val="80000"/>
            </a:schemeClr>
          </a:solidFill>
          <a:ln>
            <a:solidFill>
              <a:schemeClr val="tx2"/>
            </a:solidFill>
          </a:ln>
        </p:spPr>
        <p:txBody>
          <a:bodyPr wrap="none" rtlCol="0">
            <a:spAutoFit/>
          </a:bodyPr>
          <a:lstStyle/>
          <a:p>
            <a:r>
              <a:rPr lang="en-US" dirty="0"/>
              <a:t>F-factor equivalent = R-10 for 36” below</a:t>
            </a:r>
          </a:p>
        </p:txBody>
      </p:sp>
    </p:spTree>
    <p:extLst>
      <p:ext uri="{BB962C8B-B14F-4D97-AF65-F5344CB8AC3E}">
        <p14:creationId xmlns:p14="http://schemas.microsoft.com/office/powerpoint/2010/main" val="18214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74096" cy="962995"/>
          </a:xfrm>
        </p:spPr>
        <p:txBody>
          <a:bodyPr>
            <a:normAutofit/>
          </a:bodyPr>
          <a:lstStyle/>
          <a:p>
            <a:r>
              <a:rPr lang="en-US" sz="3600" dirty="0"/>
              <a:t>Opaque Envelope – Maximum U-, C-, F-Factor Method</a:t>
            </a:r>
          </a:p>
        </p:txBody>
      </p:sp>
      <p:grpSp>
        <p:nvGrpSpPr>
          <p:cNvPr id="9" name="Group 8"/>
          <p:cNvGrpSpPr/>
          <p:nvPr/>
        </p:nvGrpSpPr>
        <p:grpSpPr>
          <a:xfrm>
            <a:off x="1198484" y="1225116"/>
            <a:ext cx="9312677" cy="4944863"/>
            <a:chOff x="1216240" y="1429303"/>
            <a:chExt cx="9312677" cy="4944863"/>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6240" y="1429303"/>
              <a:ext cx="9312677" cy="4944863"/>
            </a:xfrm>
            <a:prstGeom prst="rect">
              <a:avLst/>
            </a:prstGeom>
          </p:spPr>
        </p:pic>
        <p:sp>
          <p:nvSpPr>
            <p:cNvPr id="6" name="Rectangle 5"/>
            <p:cNvSpPr/>
            <p:nvPr/>
          </p:nvSpPr>
          <p:spPr>
            <a:xfrm>
              <a:off x="6454065" y="3488924"/>
              <a:ext cx="1003177" cy="213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422379" y="6152326"/>
            <a:ext cx="3559821" cy="369332"/>
          </a:xfrm>
          <a:prstGeom prst="rect">
            <a:avLst/>
          </a:prstGeom>
          <a:noFill/>
        </p:spPr>
        <p:txBody>
          <a:bodyPr wrap="none" rtlCol="0">
            <a:spAutoFit/>
          </a:bodyPr>
          <a:lstStyle/>
          <a:p>
            <a:r>
              <a:rPr lang="en-US" dirty="0">
                <a:solidFill>
                  <a:srgbClr val="FF0000"/>
                </a:solidFill>
              </a:rPr>
              <a:t>Example use of U-factor next slide</a:t>
            </a:r>
          </a:p>
        </p:txBody>
      </p:sp>
    </p:spTree>
    <p:extLst>
      <p:ext uri="{BB962C8B-B14F-4D97-AF65-F5344CB8AC3E}">
        <p14:creationId xmlns:p14="http://schemas.microsoft.com/office/powerpoint/2010/main" val="1465181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241132" cy="948769"/>
          </a:xfrm>
        </p:spPr>
        <p:txBody>
          <a:bodyPr>
            <a:normAutofit/>
          </a:bodyPr>
          <a:lstStyle/>
          <a:p>
            <a:r>
              <a:rPr lang="en-US" dirty="0"/>
              <a:t>Opaque Envelope – U-, C-, F-Factor Method</a:t>
            </a:r>
          </a:p>
        </p:txBody>
      </p:sp>
      <p:sp>
        <p:nvSpPr>
          <p:cNvPr id="3" name="Content Placeholder 2"/>
          <p:cNvSpPr>
            <a:spLocks noGrp="1"/>
          </p:cNvSpPr>
          <p:nvPr>
            <p:ph idx="1"/>
          </p:nvPr>
        </p:nvSpPr>
        <p:spPr>
          <a:xfrm>
            <a:off x="935856" y="1313895"/>
            <a:ext cx="6327094" cy="882064"/>
          </a:xfrm>
        </p:spPr>
        <p:txBody>
          <a:bodyPr>
            <a:normAutofit fontScale="92500"/>
          </a:bodyPr>
          <a:lstStyle/>
          <a:p>
            <a:r>
              <a:rPr lang="en-US" dirty="0"/>
              <a:t>Example cold-formed steel frame wall </a:t>
            </a:r>
            <a:br>
              <a:rPr lang="en-US" dirty="0"/>
            </a:br>
            <a:r>
              <a:rPr lang="en-US" dirty="0"/>
              <a:t>U-factor calculation (C402.1.4.2, Eq 4-1):</a:t>
            </a:r>
          </a:p>
        </p:txBody>
      </p:sp>
      <p:grpSp>
        <p:nvGrpSpPr>
          <p:cNvPr id="16" name="Group 15"/>
          <p:cNvGrpSpPr/>
          <p:nvPr/>
        </p:nvGrpSpPr>
        <p:grpSpPr>
          <a:xfrm>
            <a:off x="541538" y="2286877"/>
            <a:ext cx="11029726" cy="4060886"/>
            <a:chOff x="479394" y="2256306"/>
            <a:chExt cx="11029726" cy="4060886"/>
          </a:xfrm>
        </p:grpSpPr>
        <p:pic>
          <p:nvPicPr>
            <p:cNvPr id="4" name="Picture 3">
              <a:extLst>
                <a:ext uri="{FF2B5EF4-FFF2-40B4-BE49-F238E27FC236}">
                  <a16:creationId xmlns:a16="http://schemas.microsoft.com/office/drawing/2014/main" id="{00000000-0008-0000-0100-000002000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394" y="2256306"/>
              <a:ext cx="2867488" cy="4060886"/>
            </a:xfrm>
            <a:prstGeom prst="rect">
              <a:avLst/>
            </a:prstGeom>
            <a:ln>
              <a:solidFill>
                <a:schemeClr val="tx1"/>
              </a:solidFill>
            </a:ln>
            <a:effectLst>
              <a:glow rad="101600">
                <a:schemeClr val="accent4">
                  <a:satMod val="175000"/>
                  <a:alpha val="40000"/>
                </a:schemeClr>
              </a:glow>
            </a:effectLst>
          </p:spPr>
        </p:pic>
        <p:pic>
          <p:nvPicPr>
            <p:cNvPr id="7" name="Picture 6"/>
            <p:cNvPicPr>
              <a:picLocks noChangeAspect="1"/>
            </p:cNvPicPr>
            <p:nvPr/>
          </p:nvPicPr>
          <p:blipFill>
            <a:blip r:embed="rId3"/>
            <a:stretch>
              <a:fillRect/>
            </a:stretch>
          </p:blipFill>
          <p:spPr>
            <a:xfrm>
              <a:off x="3422961" y="2987487"/>
              <a:ext cx="4184503" cy="290269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33763" y="3831394"/>
              <a:ext cx="3675357" cy="1935330"/>
            </a:xfrm>
            <a:prstGeom prst="rect">
              <a:avLst/>
            </a:prstGeom>
          </p:spPr>
        </p:pic>
        <p:sp>
          <p:nvSpPr>
            <p:cNvPr id="5" name="Rectangle 4"/>
            <p:cNvSpPr/>
            <p:nvPr/>
          </p:nvSpPr>
          <p:spPr>
            <a:xfrm>
              <a:off x="1606858" y="5344357"/>
              <a:ext cx="1100831" cy="3107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707689" y="3915052"/>
              <a:ext cx="3462292" cy="14293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107837" y="5450890"/>
              <a:ext cx="461639" cy="2485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6409677" y="4253221"/>
              <a:ext cx="3790765" cy="9950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9677" y="3687850"/>
              <a:ext cx="3413760" cy="1328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739731" y="5978431"/>
            <a:ext cx="6612323" cy="369332"/>
          </a:xfrm>
          <a:prstGeom prst="rect">
            <a:avLst/>
          </a:prstGeom>
          <a:noFill/>
        </p:spPr>
        <p:txBody>
          <a:bodyPr wrap="none" rtlCol="0">
            <a:spAutoFit/>
          </a:bodyPr>
          <a:lstStyle/>
          <a:p>
            <a:r>
              <a:rPr lang="en-US" dirty="0">
                <a:solidFill>
                  <a:srgbClr val="FF0000"/>
                </a:solidFill>
              </a:rPr>
              <a:t>U-factor per </a:t>
            </a:r>
            <a:r>
              <a:rPr lang="en-US" dirty="0" err="1">
                <a:solidFill>
                  <a:srgbClr val="FF0000"/>
                </a:solidFill>
              </a:rPr>
              <a:t>Eq</a:t>
            </a:r>
            <a:r>
              <a:rPr lang="en-US" dirty="0">
                <a:solidFill>
                  <a:srgbClr val="FF0000"/>
                </a:solidFill>
              </a:rPr>
              <a:t> 4-1 ≤  U-factor 0.055 required by Table C402.1.4 (OK)</a:t>
            </a:r>
          </a:p>
        </p:txBody>
      </p:sp>
      <p:sp>
        <p:nvSpPr>
          <p:cNvPr id="11" name="TextBox 10"/>
          <p:cNvSpPr txBox="1"/>
          <p:nvPr/>
        </p:nvSpPr>
        <p:spPr>
          <a:xfrm>
            <a:off x="7895907" y="1577915"/>
            <a:ext cx="3927285" cy="2058331"/>
          </a:xfrm>
          <a:prstGeom prst="rect">
            <a:avLst/>
          </a:prstGeom>
          <a:solidFill>
            <a:schemeClr val="accent1">
              <a:lumMod val="20000"/>
              <a:lumOff val="80000"/>
            </a:schemeClr>
          </a:solidFill>
          <a:ln>
            <a:solidFill>
              <a:schemeClr val="tx2"/>
            </a:solidFill>
          </a:ln>
        </p:spPr>
        <p:txBody>
          <a:bodyPr wrap="square" rtlCol="0">
            <a:spAutoFit/>
          </a:bodyPr>
          <a:lstStyle/>
          <a:p>
            <a:r>
              <a:rPr lang="en-US" sz="1600" dirty="0">
                <a:solidFill>
                  <a:srgbClr val="FF0000"/>
                </a:solidFill>
              </a:rPr>
              <a:t>NEW 2024:  </a:t>
            </a:r>
            <a:r>
              <a:rPr lang="en-US" sz="1600" dirty="0"/>
              <a:t>Deletes Eq 4-1 and references AISI S250 standard. But, standard only addresses studs at layout spacing (omits tracks and headers and built-up studs). Significantly underestimates actual wall U-factor. Suggest retaining </a:t>
            </a:r>
            <a:r>
              <a:rPr lang="en-US" sz="1600" dirty="0" err="1"/>
              <a:t>Eq</a:t>
            </a:r>
            <a:r>
              <a:rPr lang="en-US" sz="1600" dirty="0"/>
              <a:t> 4-1 and limit AISI S250 for use on tall curtain walls without framing other than layout studs.  </a:t>
            </a:r>
          </a:p>
        </p:txBody>
      </p:sp>
    </p:spTree>
    <p:extLst>
      <p:ext uri="{BB962C8B-B14F-4D97-AF65-F5344CB8AC3E}">
        <p14:creationId xmlns:p14="http://schemas.microsoft.com/office/powerpoint/2010/main" val="2107496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8631"/>
          </a:xfrm>
        </p:spPr>
        <p:txBody>
          <a:bodyPr/>
          <a:lstStyle/>
          <a:p>
            <a:r>
              <a:rPr lang="en-US" dirty="0"/>
              <a:t>Opaque Envelope – R-value Method</a:t>
            </a:r>
          </a:p>
        </p:txBody>
      </p:sp>
      <p:sp>
        <p:nvSpPr>
          <p:cNvPr id="3" name="Content Placeholder 2"/>
          <p:cNvSpPr>
            <a:spLocks noGrp="1"/>
          </p:cNvSpPr>
          <p:nvPr>
            <p:ph idx="1"/>
          </p:nvPr>
        </p:nvSpPr>
        <p:spPr>
          <a:xfrm>
            <a:off x="838200" y="1287892"/>
            <a:ext cx="5718492" cy="500264"/>
          </a:xfrm>
        </p:spPr>
        <p:txBody>
          <a:bodyPr/>
          <a:lstStyle/>
          <a:p>
            <a:r>
              <a:rPr lang="en-US" dirty="0"/>
              <a:t>Again, definitions matter…</a:t>
            </a:r>
          </a:p>
          <a:p>
            <a:endParaRPr lang="en-US" dirty="0"/>
          </a:p>
        </p:txBody>
      </p:sp>
      <p:pic>
        <p:nvPicPr>
          <p:cNvPr id="5" name="Picture 4"/>
          <p:cNvPicPr>
            <a:picLocks noChangeAspect="1"/>
          </p:cNvPicPr>
          <p:nvPr/>
        </p:nvPicPr>
        <p:blipFill>
          <a:blip r:embed="rId2"/>
          <a:stretch>
            <a:fillRect/>
          </a:stretch>
        </p:blipFill>
        <p:spPr>
          <a:xfrm>
            <a:off x="8983549" y="1379152"/>
            <a:ext cx="2712116" cy="3566955"/>
          </a:xfrm>
          <a:prstGeom prst="rect">
            <a:avLst/>
          </a:prstGeom>
        </p:spPr>
      </p:pic>
      <p:grpSp>
        <p:nvGrpSpPr>
          <p:cNvPr id="6" name="Group 5"/>
          <p:cNvGrpSpPr/>
          <p:nvPr/>
        </p:nvGrpSpPr>
        <p:grpSpPr>
          <a:xfrm>
            <a:off x="8548570" y="3897435"/>
            <a:ext cx="2948200" cy="2495951"/>
            <a:chOff x="901699" y="3688773"/>
            <a:chExt cx="3368905" cy="2739152"/>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699" y="3688773"/>
              <a:ext cx="3368905" cy="2739152"/>
            </a:xfrm>
            <a:prstGeom prst="rect">
              <a:avLst/>
            </a:prstGeom>
            <a:ln>
              <a:solidFill>
                <a:srgbClr val="FF0000"/>
              </a:solidFill>
            </a:ln>
          </p:spPr>
        </p:pic>
        <p:sp>
          <p:nvSpPr>
            <p:cNvPr id="8" name="Left Arrow 7"/>
            <p:cNvSpPr/>
            <p:nvPr/>
          </p:nvSpPr>
          <p:spPr>
            <a:xfrm>
              <a:off x="2282416" y="5686858"/>
              <a:ext cx="1600200" cy="26713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85800" rtl="0" eaLnBrk="0" fontAlgn="base"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endParaRPr lang="en-US" sz="1350"/>
            </a:p>
          </p:txBody>
        </p:sp>
      </p:grpSp>
      <p:grpSp>
        <p:nvGrpSpPr>
          <p:cNvPr id="16" name="Group 15"/>
          <p:cNvGrpSpPr/>
          <p:nvPr/>
        </p:nvGrpSpPr>
        <p:grpSpPr>
          <a:xfrm>
            <a:off x="2028222" y="1816936"/>
            <a:ext cx="5726096" cy="2110707"/>
            <a:chOff x="1313896" y="3348654"/>
            <a:chExt cx="5586928" cy="2004581"/>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20502" y="3348654"/>
              <a:ext cx="5580322" cy="2004581"/>
            </a:xfrm>
            <a:prstGeom prst="rect">
              <a:avLst/>
            </a:prstGeom>
          </p:spPr>
        </p:pic>
        <p:cxnSp>
          <p:nvCxnSpPr>
            <p:cNvPr id="10" name="Straight Connector 9"/>
            <p:cNvCxnSpPr/>
            <p:nvPr/>
          </p:nvCxnSpPr>
          <p:spPr>
            <a:xfrm flipV="1">
              <a:off x="1320502" y="4788618"/>
              <a:ext cx="5362112" cy="88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313896" y="5035119"/>
              <a:ext cx="5362112" cy="88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0502" y="5273336"/>
              <a:ext cx="29940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25484" y="4525986"/>
              <a:ext cx="2850524" cy="19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897620" y="3897435"/>
            <a:ext cx="5194546" cy="1477328"/>
          </a:xfrm>
          <a:prstGeom prst="rect">
            <a:avLst/>
          </a:prstGeom>
          <a:noFill/>
        </p:spPr>
        <p:txBody>
          <a:bodyPr wrap="square" rtlCol="0">
            <a:spAutoFit/>
          </a:bodyPr>
          <a:lstStyle/>
          <a:p>
            <a:r>
              <a:rPr lang="en-US" i="1" dirty="0">
                <a:solidFill>
                  <a:srgbClr val="FF0000"/>
                </a:solidFill>
              </a:rPr>
              <a:t>NOTE: Thermal bridging at assembly intersections (e.g., wall-floor, wall-roof, window-wall, etc.) must be addressed to avoid unaccounted heat flows that can significantly impact performance of the building thermal envelope.</a:t>
            </a:r>
          </a:p>
        </p:txBody>
      </p:sp>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318" y="3859087"/>
            <a:ext cx="2028049" cy="2323596"/>
          </a:xfrm>
          <a:prstGeom prst="rect">
            <a:avLst/>
          </a:prstGeom>
        </p:spPr>
      </p:pic>
      <p:sp>
        <p:nvSpPr>
          <p:cNvPr id="18" name="TextBox 17"/>
          <p:cNvSpPr txBox="1"/>
          <p:nvPr/>
        </p:nvSpPr>
        <p:spPr>
          <a:xfrm>
            <a:off x="570151" y="6140127"/>
            <a:ext cx="2373830" cy="461665"/>
          </a:xfrm>
          <a:prstGeom prst="rect">
            <a:avLst/>
          </a:prstGeom>
          <a:noFill/>
        </p:spPr>
        <p:txBody>
          <a:bodyPr wrap="square" rtlCol="0">
            <a:spAutoFit/>
          </a:bodyPr>
          <a:lstStyle/>
          <a:p>
            <a:r>
              <a:rPr lang="en-US" sz="1200" dirty="0"/>
              <a:t>Source:  BC Hydro BETB Guide, Morrison </a:t>
            </a:r>
            <a:r>
              <a:rPr lang="en-US" sz="1200" dirty="0" err="1"/>
              <a:t>Hershfield</a:t>
            </a:r>
            <a:r>
              <a:rPr lang="en-US" sz="1200" dirty="0"/>
              <a:t> LTD</a:t>
            </a:r>
          </a:p>
        </p:txBody>
      </p:sp>
      <p:sp>
        <p:nvSpPr>
          <p:cNvPr id="13" name="TextBox 12"/>
          <p:cNvSpPr txBox="1"/>
          <p:nvPr/>
        </p:nvSpPr>
        <p:spPr>
          <a:xfrm>
            <a:off x="3011148" y="5443841"/>
            <a:ext cx="5258808" cy="1323439"/>
          </a:xfrm>
          <a:prstGeom prst="rect">
            <a:avLst/>
          </a:prstGeom>
          <a:solidFill>
            <a:schemeClr val="accent1">
              <a:lumMod val="20000"/>
              <a:lumOff val="80000"/>
            </a:schemeClr>
          </a:solidFill>
          <a:ln>
            <a:solidFill>
              <a:schemeClr val="tx2"/>
            </a:solidFill>
          </a:ln>
        </p:spPr>
        <p:txBody>
          <a:bodyPr wrap="square" rtlCol="0">
            <a:spAutoFit/>
          </a:bodyPr>
          <a:lstStyle/>
          <a:p>
            <a:r>
              <a:rPr lang="en-US" sz="1600" dirty="0">
                <a:solidFill>
                  <a:srgbClr val="FF0000"/>
                </a:solidFill>
              </a:rPr>
              <a:t>NEW 2024 IECC:  </a:t>
            </a:r>
            <a:r>
              <a:rPr lang="en-US" sz="1600" dirty="0"/>
              <a:t>Prescriptive and performance-based thermal bridging provisions in C402.7 &amp; C407  enable compliance with this definition; similar requirements in ASHRAE 90.1-2022 Section 5.5.5, Chapter 12 &amp; Appendix G (modeling), and Appendix A.10. [</a:t>
            </a:r>
            <a:r>
              <a:rPr lang="en-US" sz="1600" dirty="0">
                <a:solidFill>
                  <a:srgbClr val="FF0000"/>
                </a:solidFill>
              </a:rPr>
              <a:t>CZ 0-3 exempted</a:t>
            </a:r>
            <a:r>
              <a:rPr lang="en-US" sz="1600" dirty="0"/>
              <a:t>]</a:t>
            </a:r>
          </a:p>
        </p:txBody>
      </p:sp>
    </p:spTree>
    <p:extLst>
      <p:ext uri="{BB962C8B-B14F-4D97-AF65-F5344CB8AC3E}">
        <p14:creationId xmlns:p14="http://schemas.microsoft.com/office/powerpoint/2010/main" val="311731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137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584" y="356683"/>
            <a:ext cx="11604597" cy="1205149"/>
          </a:xfrm>
        </p:spPr>
        <p:txBody>
          <a:bodyPr>
            <a:normAutofit/>
          </a:bodyPr>
          <a:lstStyle/>
          <a:p>
            <a:r>
              <a:rPr lang="en-US" sz="3200" dirty="0"/>
              <a:t>Examples of Mitigated Linear Thermal Bridges </a:t>
            </a:r>
            <a:r>
              <a:rPr lang="en-US" sz="2667" dirty="0"/>
              <a:t>(Balconies)</a:t>
            </a:r>
            <a:endParaRPr lang="en-US" sz="3600" dirty="0"/>
          </a:p>
        </p:txBody>
      </p:sp>
      <p:sp>
        <p:nvSpPr>
          <p:cNvPr id="3" name="Content Placeholder 2"/>
          <p:cNvSpPr>
            <a:spLocks noGrp="1"/>
          </p:cNvSpPr>
          <p:nvPr>
            <p:ph idx="1"/>
          </p:nvPr>
        </p:nvSpPr>
        <p:spPr>
          <a:xfrm>
            <a:off x="7475358" y="1967623"/>
            <a:ext cx="2962197" cy="2020240"/>
          </a:xfrm>
        </p:spPr>
        <p:txBody>
          <a:bodyPr>
            <a:normAutofit lnSpcReduction="10000"/>
          </a:bodyPr>
          <a:lstStyle/>
          <a:p>
            <a:pPr marL="0" indent="0" defTabSz="457189">
              <a:buSzPct val="80000"/>
              <a:buNone/>
            </a:pPr>
            <a:r>
              <a:rPr lang="en-US" sz="2000" dirty="0">
                <a:cs typeface="+mj-cs"/>
              </a:rPr>
              <a:t>Suspended and separately supported balconies with shear tab or offset shelf-angle point connection to building</a:t>
            </a:r>
          </a:p>
          <a:p>
            <a:pPr marL="0" indent="0" defTabSz="457189">
              <a:buSzPct val="80000"/>
              <a:buNone/>
            </a:pPr>
            <a:r>
              <a:rPr lang="en-US" sz="2000" dirty="0">
                <a:cs typeface="+mj-cs"/>
              </a:rPr>
              <a:t>OR…</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883636" y="1579767"/>
            <a:ext cx="3455066" cy="29425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8788" y="2089509"/>
            <a:ext cx="4077932" cy="3058450"/>
          </a:xfrm>
          <a:prstGeom prst="rect">
            <a:avLst/>
          </a:prstGeom>
        </p:spPr>
      </p:pic>
      <p:sp>
        <p:nvSpPr>
          <p:cNvPr id="6" name="Content Placeholder 2"/>
          <p:cNvSpPr txBox="1">
            <a:spLocks/>
          </p:cNvSpPr>
          <p:nvPr/>
        </p:nvSpPr>
        <p:spPr bwMode="auto">
          <a:xfrm>
            <a:off x="4838009" y="5657700"/>
            <a:ext cx="3791751" cy="22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r>
              <a:rPr lang="en-US" sz="900" dirty="0">
                <a:latin typeface="Yu Gothic Light" panose="020B0300000000000000" pitchFamily="34" charset="-128"/>
                <a:ea typeface="Yu Gothic Light" panose="020B0300000000000000" pitchFamily="34" charset="-128"/>
              </a:rPr>
              <a:t>Photos courtesy of John Hogan</a:t>
            </a:r>
            <a:endParaRPr lang="en-US" altLang="en-US" sz="900" dirty="0">
              <a:latin typeface="Yu Gothic Light" panose="020B0300000000000000" pitchFamily="34" charset="-128"/>
              <a:ea typeface="Yu Gothic Light" panose="020B0300000000000000" pitchFamily="34" charset="-128"/>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981844" y="4544475"/>
            <a:ext cx="5100571" cy="1713368"/>
          </a:xfrm>
          <a:prstGeom prst="rect">
            <a:avLst/>
          </a:prstGeom>
        </p:spPr>
      </p:pic>
      <p:sp>
        <p:nvSpPr>
          <p:cNvPr id="9" name="TextBox 8"/>
          <p:cNvSpPr txBox="1"/>
          <p:nvPr/>
        </p:nvSpPr>
        <p:spPr>
          <a:xfrm>
            <a:off x="9082415" y="4773064"/>
            <a:ext cx="2416858" cy="584775"/>
          </a:xfrm>
          <a:prstGeom prst="rect">
            <a:avLst/>
          </a:prstGeom>
          <a:noFill/>
        </p:spPr>
        <p:txBody>
          <a:bodyPr wrap="square" rtlCol="0">
            <a:spAutoFit/>
          </a:bodyPr>
          <a:lstStyle/>
          <a:p>
            <a:r>
              <a:rPr lang="en-US" sz="1600" dirty="0">
                <a:latin typeface="Yu Gothic Light" panose="020B0300000000000000" pitchFamily="34" charset="-128"/>
                <a:ea typeface="Yu Gothic Light" panose="020B0300000000000000" pitchFamily="34" charset="-128"/>
              </a:rPr>
              <a:t>Cantilevered Balcony Structural Thermal Break</a:t>
            </a:r>
          </a:p>
        </p:txBody>
      </p:sp>
      <p:sp>
        <p:nvSpPr>
          <p:cNvPr id="10" name="TextBox 9"/>
          <p:cNvSpPr txBox="1"/>
          <p:nvPr/>
        </p:nvSpPr>
        <p:spPr>
          <a:xfrm>
            <a:off x="9158532" y="5357839"/>
            <a:ext cx="1417104" cy="230832"/>
          </a:xfrm>
          <a:prstGeom prst="rect">
            <a:avLst/>
          </a:prstGeom>
          <a:noFill/>
        </p:spPr>
        <p:txBody>
          <a:bodyPr wrap="square" rtlCol="0">
            <a:spAutoFit/>
          </a:bodyPr>
          <a:lstStyle/>
          <a:p>
            <a:r>
              <a:rPr lang="en-US" sz="900" dirty="0">
                <a:latin typeface="Yu Gothic Light" panose="020B0300000000000000" pitchFamily="34" charset="-128"/>
                <a:ea typeface="Yu Gothic Light" panose="020B0300000000000000" pitchFamily="34" charset="-128"/>
              </a:rPr>
              <a:t>Source: Google search </a:t>
            </a:r>
          </a:p>
        </p:txBody>
      </p:sp>
    </p:spTree>
    <p:extLst>
      <p:ext uri="{BB962C8B-B14F-4D97-AF65-F5344CB8AC3E}">
        <p14:creationId xmlns:p14="http://schemas.microsoft.com/office/powerpoint/2010/main" val="1142129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542" y="208013"/>
            <a:ext cx="11892743" cy="1278227"/>
          </a:xfrm>
        </p:spPr>
        <p:txBody>
          <a:bodyPr>
            <a:normAutofit/>
          </a:bodyPr>
          <a:lstStyle/>
          <a:p>
            <a:r>
              <a:rPr lang="en-US" sz="3200" dirty="0"/>
              <a:t>More Examples of Mitigated Linear Thermal Bridges </a:t>
            </a:r>
            <a:r>
              <a:rPr lang="en-US" sz="2667" dirty="0"/>
              <a:t/>
            </a:r>
            <a:br>
              <a:rPr lang="en-US" sz="2667" dirty="0"/>
            </a:br>
            <a:r>
              <a:rPr lang="en-US" sz="2400" dirty="0"/>
              <a:t>(non-exhaustive “commodity” details)</a:t>
            </a:r>
          </a:p>
        </p:txBody>
      </p:sp>
      <p:grpSp>
        <p:nvGrpSpPr>
          <p:cNvPr id="3" name="Group 2"/>
          <p:cNvGrpSpPr/>
          <p:nvPr/>
        </p:nvGrpSpPr>
        <p:grpSpPr>
          <a:xfrm>
            <a:off x="457204" y="1482513"/>
            <a:ext cx="3634680" cy="4420438"/>
            <a:chOff x="299259" y="1399382"/>
            <a:chExt cx="3634680" cy="4420439"/>
          </a:xfrm>
        </p:grpSpPr>
        <p:pic>
          <p:nvPicPr>
            <p:cNvPr id="7" name="Picture 6" descr="http://buildingscience.com.678elmp02.blackmesh.com/sites/default/files/migrate/jpg/BSI081_NIST_Figure_02_web.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51749" y="2727895"/>
              <a:ext cx="2282190" cy="1720215"/>
            </a:xfrm>
            <a:prstGeom prst="rect">
              <a:avLst/>
            </a:prstGeom>
            <a:noFill/>
            <a:ln>
              <a:solidFill>
                <a:schemeClr val="tx1"/>
              </a:solidFill>
            </a:ln>
          </p:spPr>
        </p:pic>
        <p:pic>
          <p:nvPicPr>
            <p:cNvPr id="6" name="Picture 5" descr="http://buildingscience.com.678elmp02.blackmesh.com/sites/default/files/migrate/jpg/BSI081_NIST_Figure_01_web.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259" y="1399382"/>
              <a:ext cx="2597944" cy="1719263"/>
            </a:xfrm>
            <a:prstGeom prst="rect">
              <a:avLst/>
            </a:prstGeom>
            <a:noFill/>
            <a:ln>
              <a:solidFill>
                <a:schemeClr val="tx1"/>
              </a:solidFill>
            </a:ln>
          </p:spPr>
        </p:pic>
        <p:sp>
          <p:nvSpPr>
            <p:cNvPr id="8" name="TextBox 7"/>
            <p:cNvSpPr txBox="1"/>
            <p:nvPr/>
          </p:nvSpPr>
          <p:spPr>
            <a:xfrm>
              <a:off x="2677646" y="4595100"/>
              <a:ext cx="1116711" cy="1061829"/>
            </a:xfrm>
            <a:prstGeom prst="rect">
              <a:avLst/>
            </a:prstGeom>
            <a:noFill/>
          </p:spPr>
          <p:txBody>
            <a:bodyPr wrap="square" rtlCol="0">
              <a:spAutoFit/>
            </a:bodyPr>
            <a:lstStyle/>
            <a:p>
              <a:r>
                <a:rPr lang="en-US" sz="900" dirty="0">
                  <a:latin typeface="Yu Gothic Light" panose="020B0300000000000000" pitchFamily="34" charset="-128"/>
                  <a:ea typeface="Yu Gothic Light" panose="020B0300000000000000" pitchFamily="34" charset="-128"/>
                </a:rPr>
                <a:t>Example Details from BSI-081: Zeroing In (J. Lstiburek, Building Science Corp) as used on NIST NZERTF Project</a:t>
              </a:r>
            </a:p>
          </p:txBody>
        </p:sp>
        <p:pic>
          <p:nvPicPr>
            <p:cNvPr id="9" name="Picture 8" descr="http://buildingscience.com.678elmp02.blackmesh.com/sites/default/files/migrate/jpg/BSI081_NIST_Figure_04_web.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399" y="4520135"/>
              <a:ext cx="2267903" cy="1299686"/>
            </a:xfrm>
            <a:prstGeom prst="rect">
              <a:avLst/>
            </a:prstGeom>
            <a:noFill/>
            <a:ln>
              <a:solidFill>
                <a:schemeClr val="tx1"/>
              </a:solidFill>
            </a:ln>
          </p:spPr>
        </p:pic>
      </p:grpSp>
      <p:grpSp>
        <p:nvGrpSpPr>
          <p:cNvPr id="15" name="Group 14"/>
          <p:cNvGrpSpPr/>
          <p:nvPr/>
        </p:nvGrpSpPr>
        <p:grpSpPr>
          <a:xfrm>
            <a:off x="4636267" y="1657911"/>
            <a:ext cx="2847440" cy="4246289"/>
            <a:chOff x="4436757" y="1391901"/>
            <a:chExt cx="2847440" cy="4246290"/>
          </a:xfrm>
        </p:grpSpPr>
        <p:pic>
          <p:nvPicPr>
            <p:cNvPr id="4" name="Picture 3"/>
            <p:cNvPicPr/>
            <p:nvPr/>
          </p:nvPicPr>
          <p:blipFill rotWithShape="1">
            <a:blip r:embed="rId5" cstate="screen">
              <a:extLst>
                <a:ext uri="{28A0092B-C50C-407E-A947-70E740481C1C}">
                  <a14:useLocalDpi xmlns:a14="http://schemas.microsoft.com/office/drawing/2010/main"/>
                </a:ext>
              </a:extLst>
            </a:blip>
            <a:srcRect/>
            <a:stretch/>
          </p:blipFill>
          <p:spPr bwMode="auto">
            <a:xfrm>
              <a:off x="4436757" y="1391901"/>
              <a:ext cx="2847440" cy="2059352"/>
            </a:xfrm>
            <a:prstGeom prst="rect">
              <a:avLst/>
            </a:prstGeom>
            <a:ln>
              <a:solidFill>
                <a:schemeClr val="tx1"/>
              </a:solidFill>
            </a:ln>
            <a:extLst>
              <a:ext uri="{53640926-AAD7-44D8-BBD7-CCE9431645EC}">
                <a14:shadowObscured xmlns:a14="http://schemas.microsoft.com/office/drawing/2010/main"/>
              </a:ext>
            </a:extLst>
          </p:spPr>
        </p:pic>
        <p:sp>
          <p:nvSpPr>
            <p:cNvPr id="5" name="TextBox 4"/>
            <p:cNvSpPr txBox="1"/>
            <p:nvPr/>
          </p:nvSpPr>
          <p:spPr>
            <a:xfrm>
              <a:off x="4746600" y="5268859"/>
              <a:ext cx="1819729" cy="369332"/>
            </a:xfrm>
            <a:prstGeom prst="rect">
              <a:avLst/>
            </a:prstGeom>
            <a:noFill/>
          </p:spPr>
          <p:txBody>
            <a:bodyPr wrap="none" rtlCol="0">
              <a:spAutoFit/>
            </a:bodyPr>
            <a:lstStyle/>
            <a:p>
              <a:r>
                <a:rPr lang="en-US" sz="900" dirty="0">
                  <a:latin typeface="Yu Gothic Light" panose="020B0300000000000000" pitchFamily="34" charset="-128"/>
                  <a:ea typeface="Yu Gothic Light" panose="020B0300000000000000" pitchFamily="34" charset="-128"/>
                </a:rPr>
                <a:t>INSULATED PARAPET DETAILS</a:t>
              </a:r>
            </a:p>
            <a:p>
              <a:r>
                <a:rPr lang="en-US" sz="900" dirty="0">
                  <a:latin typeface="Yu Gothic Light" panose="020B0300000000000000" pitchFamily="34" charset="-128"/>
                  <a:ea typeface="Yu Gothic Light" panose="020B0300000000000000" pitchFamily="34" charset="-128"/>
                </a:rPr>
                <a:t>(Payette/AIA report)</a:t>
              </a:r>
            </a:p>
          </p:txBody>
        </p:sp>
        <p:pic>
          <p:nvPicPr>
            <p:cNvPr id="10" name="Picture 9"/>
            <p:cNvPicPr/>
            <p:nvPr/>
          </p:nvPicPr>
          <p:blipFill rotWithShape="1">
            <a:blip r:embed="rId6" cstate="screen">
              <a:extLst>
                <a:ext uri="{28A0092B-C50C-407E-A947-70E740481C1C}">
                  <a14:useLocalDpi xmlns:a14="http://schemas.microsoft.com/office/drawing/2010/main"/>
                </a:ext>
              </a:extLst>
            </a:blip>
            <a:srcRect/>
            <a:stretch/>
          </p:blipFill>
          <p:spPr bwMode="auto">
            <a:xfrm>
              <a:off x="4746600" y="3538796"/>
              <a:ext cx="2160146" cy="1642519"/>
            </a:xfrm>
            <a:prstGeom prst="rect">
              <a:avLst/>
            </a:prstGeom>
            <a:ln>
              <a:solidFill>
                <a:schemeClr val="tx1"/>
              </a:solidFill>
            </a:ln>
            <a:extLst>
              <a:ext uri="{53640926-AAD7-44D8-BBD7-CCE9431645EC}">
                <a14:shadowObscured xmlns:a14="http://schemas.microsoft.com/office/drawing/2010/main"/>
              </a:ext>
            </a:extLst>
          </p:spPr>
        </p:pic>
      </p:grpSp>
      <p:grpSp>
        <p:nvGrpSpPr>
          <p:cNvPr id="18" name="Group 17"/>
          <p:cNvGrpSpPr/>
          <p:nvPr/>
        </p:nvGrpSpPr>
        <p:grpSpPr>
          <a:xfrm>
            <a:off x="7915001" y="2997601"/>
            <a:ext cx="4068670" cy="2112675"/>
            <a:chOff x="7615720" y="3422193"/>
            <a:chExt cx="4068670" cy="2112674"/>
          </a:xfrm>
        </p:grpSpPr>
        <p:pic>
          <p:nvPicPr>
            <p:cNvPr id="11" name="Picture 10"/>
            <p:cNvPicPr/>
            <p:nvPr/>
          </p:nvPicPr>
          <p:blipFill rotWithShape="1">
            <a:blip r:embed="rId7" cstate="screen">
              <a:extLst>
                <a:ext uri="{28A0092B-C50C-407E-A947-70E740481C1C}">
                  <a14:useLocalDpi xmlns:a14="http://schemas.microsoft.com/office/drawing/2010/main"/>
                </a:ext>
              </a:extLst>
            </a:blip>
            <a:srcRect/>
            <a:stretch/>
          </p:blipFill>
          <p:spPr bwMode="auto">
            <a:xfrm>
              <a:off x="7615720" y="3422193"/>
              <a:ext cx="2681752" cy="2112674"/>
            </a:xfrm>
            <a:prstGeom prst="rect">
              <a:avLst/>
            </a:prstGeom>
            <a:ln>
              <a:solidFill>
                <a:schemeClr val="tx1"/>
              </a:solidFill>
            </a:ln>
            <a:extLst>
              <a:ext uri="{53640926-AAD7-44D8-BBD7-CCE9431645EC}">
                <a14:shadowObscured xmlns:a14="http://schemas.microsoft.com/office/drawing/2010/main"/>
              </a:ext>
            </a:extLst>
          </p:spPr>
        </p:pic>
        <p:sp>
          <p:nvSpPr>
            <p:cNvPr id="12" name="TextBox 11"/>
            <p:cNvSpPr txBox="1"/>
            <p:nvPr/>
          </p:nvSpPr>
          <p:spPr>
            <a:xfrm>
              <a:off x="10297472" y="3717262"/>
              <a:ext cx="1386918" cy="369332"/>
            </a:xfrm>
            <a:prstGeom prst="rect">
              <a:avLst/>
            </a:prstGeom>
            <a:noFill/>
          </p:spPr>
          <p:txBody>
            <a:bodyPr wrap="none" rtlCol="0">
              <a:spAutoFit/>
            </a:bodyPr>
            <a:lstStyle/>
            <a:p>
              <a:r>
                <a:rPr lang="en-US" sz="900" dirty="0">
                  <a:latin typeface="Yu Gothic Light" panose="020B0300000000000000" pitchFamily="34" charset="-128"/>
                  <a:ea typeface="Yu Gothic Light" panose="020B0300000000000000" pitchFamily="34" charset="-128"/>
                </a:rPr>
                <a:t>OFFSET SHELF ANGLE</a:t>
              </a:r>
            </a:p>
            <a:p>
              <a:r>
                <a:rPr lang="en-US" sz="900" dirty="0">
                  <a:latin typeface="Yu Gothic Light" panose="020B0300000000000000" pitchFamily="34" charset="-128"/>
                  <a:ea typeface="Yu Gothic Light" panose="020B0300000000000000" pitchFamily="34" charset="-128"/>
                </a:rPr>
                <a:t>(AISC/SEI article)</a:t>
              </a:r>
            </a:p>
          </p:txBody>
        </p:sp>
      </p:grpSp>
      <p:grpSp>
        <p:nvGrpSpPr>
          <p:cNvPr id="19" name="Group 18"/>
          <p:cNvGrpSpPr/>
          <p:nvPr/>
        </p:nvGrpSpPr>
        <p:grpSpPr>
          <a:xfrm>
            <a:off x="7914985" y="1107957"/>
            <a:ext cx="3614243" cy="1790961"/>
            <a:chOff x="7615720" y="1186318"/>
            <a:chExt cx="3614243" cy="1790961"/>
          </a:xfrm>
        </p:grpSpPr>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l="25831" t="2790" r="1085" b="4009"/>
            <a:stretch/>
          </p:blipFill>
          <p:spPr>
            <a:xfrm>
              <a:off x="7615720" y="1186318"/>
              <a:ext cx="2075155" cy="1790961"/>
            </a:xfrm>
            <a:prstGeom prst="rect">
              <a:avLst/>
            </a:prstGeom>
            <a:ln>
              <a:solidFill>
                <a:schemeClr val="tx1"/>
              </a:solidFill>
            </a:ln>
          </p:spPr>
        </p:pic>
        <p:sp>
          <p:nvSpPr>
            <p:cNvPr id="14" name="TextBox 13"/>
            <p:cNvSpPr txBox="1"/>
            <p:nvPr/>
          </p:nvSpPr>
          <p:spPr>
            <a:xfrm>
              <a:off x="9690875" y="1406467"/>
              <a:ext cx="1539088" cy="507831"/>
            </a:xfrm>
            <a:prstGeom prst="rect">
              <a:avLst/>
            </a:prstGeom>
            <a:noFill/>
          </p:spPr>
          <p:txBody>
            <a:bodyPr wrap="square" rtlCol="0">
              <a:spAutoFit/>
            </a:bodyPr>
            <a:lstStyle/>
            <a:p>
              <a:r>
                <a:rPr lang="en-US" sz="900" dirty="0">
                  <a:latin typeface="Yu Gothic Light" panose="020B0300000000000000" pitchFamily="34" charset="-128"/>
                  <a:ea typeface="Yu Gothic Light" panose="020B0300000000000000" pitchFamily="34" charset="-128"/>
                </a:rPr>
                <a:t>INSULATED WINDOW ROUGH OPENING DETAIL</a:t>
              </a:r>
            </a:p>
            <a:p>
              <a:r>
                <a:rPr lang="en-US" sz="900" dirty="0">
                  <a:latin typeface="Yu Gothic Light" panose="020B0300000000000000" pitchFamily="34" charset="-128"/>
                  <a:ea typeface="Yu Gothic Light" panose="020B0300000000000000" pitchFamily="34" charset="-128"/>
                </a:rPr>
                <a:t>(USACE report)</a:t>
              </a:r>
            </a:p>
          </p:txBody>
        </p:sp>
      </p:grpSp>
      <p:sp>
        <p:nvSpPr>
          <p:cNvPr id="16" name="TextBox 15"/>
          <p:cNvSpPr txBox="1"/>
          <p:nvPr/>
        </p:nvSpPr>
        <p:spPr>
          <a:xfrm>
            <a:off x="7253057" y="5253108"/>
            <a:ext cx="4864963" cy="1077218"/>
          </a:xfrm>
          <a:prstGeom prst="rect">
            <a:avLst/>
          </a:prstGeom>
          <a:noFill/>
        </p:spPr>
        <p:txBody>
          <a:bodyPr wrap="square" rtlCol="0">
            <a:spAutoFit/>
          </a:bodyPr>
          <a:lstStyle/>
          <a:p>
            <a:r>
              <a:rPr lang="en-US" sz="1600" b="1" dirty="0">
                <a:solidFill>
                  <a:srgbClr val="FF0000"/>
                </a:solidFill>
              </a:rPr>
              <a:t>NOTE:</a:t>
            </a:r>
            <a:r>
              <a:rPr lang="en-US" sz="1600" dirty="0">
                <a:solidFill>
                  <a:srgbClr val="FF0000"/>
                </a:solidFill>
              </a:rPr>
              <a:t> Coordinate detailing at floor-wall and fenestration with NFPA 285 tested assemblies and approved engineering analysis details (applies to Type I-IV buildings, not Type V wood frame).</a:t>
            </a:r>
          </a:p>
        </p:txBody>
      </p:sp>
    </p:spTree>
    <p:extLst>
      <p:ext uri="{BB962C8B-B14F-4D97-AF65-F5344CB8AC3E}">
        <p14:creationId xmlns:p14="http://schemas.microsoft.com/office/powerpoint/2010/main" val="2085951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434" y="283359"/>
            <a:ext cx="9530240" cy="1073231"/>
          </a:xfrm>
        </p:spPr>
        <p:txBody>
          <a:bodyPr/>
          <a:lstStyle/>
          <a:p>
            <a:r>
              <a:rPr lang="en-US" sz="3200" dirty="0"/>
              <a:t>Cladding Connections and Supports</a:t>
            </a:r>
            <a:endParaRPr lang="en-US" sz="2000" dirty="0"/>
          </a:p>
        </p:txBody>
      </p:sp>
      <p:grpSp>
        <p:nvGrpSpPr>
          <p:cNvPr id="18" name="Group 17"/>
          <p:cNvGrpSpPr/>
          <p:nvPr/>
        </p:nvGrpSpPr>
        <p:grpSpPr>
          <a:xfrm>
            <a:off x="6417675" y="1356591"/>
            <a:ext cx="5470222" cy="2392552"/>
            <a:chOff x="6789217" y="2578265"/>
            <a:chExt cx="5506044" cy="2122691"/>
          </a:xfrm>
        </p:grpSpPr>
        <p:sp>
          <p:nvSpPr>
            <p:cNvPr id="7" name="TextBox 6"/>
            <p:cNvSpPr txBox="1"/>
            <p:nvPr/>
          </p:nvSpPr>
          <p:spPr>
            <a:xfrm>
              <a:off x="7469495" y="4188298"/>
              <a:ext cx="4825766" cy="273062"/>
            </a:xfrm>
            <a:prstGeom prst="rect">
              <a:avLst/>
            </a:prstGeom>
            <a:noFill/>
          </p:spPr>
          <p:txBody>
            <a:bodyPr wrap="square" rtlCol="0">
              <a:spAutoFit/>
            </a:bodyPr>
            <a:lstStyle/>
            <a:p>
              <a:r>
                <a:rPr lang="en-US" sz="1400" dirty="0">
                  <a:latin typeface="Yu Gothic Light" panose="020B0300000000000000" pitchFamily="34" charset="-128"/>
                  <a:ea typeface="Yu Gothic Light" panose="020B0300000000000000" pitchFamily="34" charset="-128"/>
                </a:rPr>
                <a:t>Low thermal conductivity furring/cladding/ledger supports</a:t>
              </a:r>
            </a:p>
          </p:txBody>
        </p:sp>
        <p:sp>
          <p:nvSpPr>
            <p:cNvPr id="9" name="TextBox 8"/>
            <p:cNvSpPr txBox="1"/>
            <p:nvPr/>
          </p:nvSpPr>
          <p:spPr>
            <a:xfrm>
              <a:off x="8008981" y="4480583"/>
              <a:ext cx="3753401" cy="220373"/>
            </a:xfrm>
            <a:prstGeom prst="rect">
              <a:avLst/>
            </a:prstGeom>
            <a:noFill/>
          </p:spPr>
          <p:txBody>
            <a:bodyPr wrap="square" rtlCol="0">
              <a:spAutoFit/>
            </a:bodyPr>
            <a:lstStyle/>
            <a:p>
              <a:r>
                <a:rPr lang="en-US" sz="900" dirty="0">
                  <a:latin typeface="Yu Gothic Light" panose="020B0300000000000000" pitchFamily="34" charset="-128"/>
                  <a:ea typeface="Yu Gothic Light" panose="020B0300000000000000" pitchFamily="34" charset="-128"/>
                </a:rPr>
                <a:t>Sources: Payette/AIA report and product info from Google search</a:t>
              </a:r>
            </a:p>
          </p:txBody>
        </p:sp>
        <p:grpSp>
          <p:nvGrpSpPr>
            <p:cNvPr id="17" name="Group 16"/>
            <p:cNvGrpSpPr/>
            <p:nvPr/>
          </p:nvGrpSpPr>
          <p:grpSpPr>
            <a:xfrm>
              <a:off x="6789217" y="2578265"/>
              <a:ext cx="5290140" cy="1526392"/>
              <a:chOff x="1701828" y="3485455"/>
              <a:chExt cx="5290140" cy="1526392"/>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7862" y="3502590"/>
                <a:ext cx="3174106" cy="1509257"/>
              </a:xfrm>
              <a:prstGeom prst="rect">
                <a:avLst/>
              </a:prstGeom>
              <a:ln>
                <a:solidFill>
                  <a:schemeClr val="tx1"/>
                </a:solidFill>
              </a:ln>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1828" y="3485455"/>
                <a:ext cx="2026229" cy="1499621"/>
              </a:xfrm>
              <a:prstGeom prst="rect">
                <a:avLst/>
              </a:prstGeom>
            </p:spPr>
          </p:pic>
        </p:grpSp>
      </p:grpSp>
      <p:sp>
        <p:nvSpPr>
          <p:cNvPr id="19" name="TextBox 18"/>
          <p:cNvSpPr txBox="1"/>
          <p:nvPr/>
        </p:nvSpPr>
        <p:spPr>
          <a:xfrm>
            <a:off x="6337392" y="3901448"/>
            <a:ext cx="5550505" cy="1569660"/>
          </a:xfrm>
          <a:prstGeom prst="rect">
            <a:avLst/>
          </a:prstGeom>
          <a:solidFill>
            <a:schemeClr val="accent4">
              <a:lumMod val="20000"/>
              <a:lumOff val="80000"/>
            </a:schemeClr>
          </a:solidFill>
          <a:ln>
            <a:solidFill>
              <a:schemeClr val="tx2"/>
            </a:solidFill>
          </a:ln>
        </p:spPr>
        <p:txBody>
          <a:bodyPr wrap="square" rtlCol="0">
            <a:spAutoFit/>
          </a:bodyPr>
          <a:lstStyle/>
          <a:p>
            <a:r>
              <a:rPr lang="en-US" sz="1600" dirty="0"/>
              <a:t>See 2021 IBC Section 2603.12 and .13 ( 2024 IBC Section 1404.5) for fastening cladding or furring through FPIS ci. Z-furring penetrating through exterior insulation is cavity insulation – doesn’t meet continuous insulation definition. See also: </a:t>
            </a:r>
            <a:r>
              <a:rPr lang="en-US" sz="1600" dirty="0">
                <a:hlinkClick r:id="rId4"/>
              </a:rPr>
              <a:t>https://www.continuousinsulation.org/cladding-connections</a:t>
            </a:r>
            <a:r>
              <a:rPr lang="en-US" sz="1600" dirty="0"/>
              <a:t> </a:t>
            </a:r>
          </a:p>
        </p:txBody>
      </p:sp>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701" y="1303763"/>
            <a:ext cx="2336277" cy="2821323"/>
          </a:xfrm>
          <a:prstGeom prst="rect">
            <a:avLst/>
          </a:prstGeom>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11998" y="1963008"/>
            <a:ext cx="3738713" cy="3272093"/>
          </a:xfrm>
          <a:prstGeom prst="rect">
            <a:avLst/>
          </a:prstGeom>
        </p:spPr>
      </p:pic>
      <p:sp>
        <p:nvSpPr>
          <p:cNvPr id="16" name="TextBox 15"/>
          <p:cNvSpPr txBox="1"/>
          <p:nvPr/>
        </p:nvSpPr>
        <p:spPr>
          <a:xfrm>
            <a:off x="978242" y="5558217"/>
            <a:ext cx="10344937" cy="923330"/>
          </a:xfrm>
          <a:prstGeom prst="rect">
            <a:avLst/>
          </a:prstGeom>
          <a:noFill/>
        </p:spPr>
        <p:txBody>
          <a:bodyPr wrap="square" rtlCol="0">
            <a:spAutoFit/>
          </a:bodyPr>
          <a:lstStyle/>
          <a:p>
            <a:r>
              <a:rPr lang="en-US" b="1" dirty="0"/>
              <a:t>GOAL:</a:t>
            </a:r>
            <a:r>
              <a:rPr lang="en-US" dirty="0"/>
              <a:t> Avoid continuous linear cladding supports like metal Z-furring penetrating </a:t>
            </a:r>
            <a:r>
              <a:rPr lang="en-US" i="1" dirty="0"/>
              <a:t>continuous insulation</a:t>
            </a:r>
            <a:r>
              <a:rPr lang="en-US" dirty="0"/>
              <a:t> which would not meet building and energy code definition for ci; instead, use “point” connections through continuous insulation to offset furring (or fasten cladding directly through FPIS ci to framing).</a:t>
            </a:r>
          </a:p>
        </p:txBody>
      </p:sp>
    </p:spTree>
    <p:extLst>
      <p:ext uri="{BB962C8B-B14F-4D97-AF65-F5344CB8AC3E}">
        <p14:creationId xmlns:p14="http://schemas.microsoft.com/office/powerpoint/2010/main" val="196346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548"/>
          </a:xfrm>
        </p:spPr>
        <p:txBody>
          <a:bodyPr>
            <a:normAutofit/>
          </a:bodyPr>
          <a:lstStyle/>
          <a:p>
            <a:r>
              <a:rPr lang="en-US" dirty="0"/>
              <a:t>2021 IECC C402.5 Air Leakage</a:t>
            </a:r>
          </a:p>
        </p:txBody>
      </p:sp>
      <p:sp>
        <p:nvSpPr>
          <p:cNvPr id="3" name="Content Placeholder 2"/>
          <p:cNvSpPr>
            <a:spLocks noGrp="1"/>
          </p:cNvSpPr>
          <p:nvPr>
            <p:ph idx="1"/>
          </p:nvPr>
        </p:nvSpPr>
        <p:spPr>
          <a:xfrm>
            <a:off x="838200" y="1447060"/>
            <a:ext cx="10515600" cy="4729903"/>
          </a:xfrm>
        </p:spPr>
        <p:txBody>
          <a:bodyPr>
            <a:normAutofit/>
          </a:bodyPr>
          <a:lstStyle/>
          <a:p>
            <a:r>
              <a:rPr lang="en-US" dirty="0"/>
              <a:t>C402.5.1 Air barriers</a:t>
            </a:r>
          </a:p>
          <a:p>
            <a:pPr lvl="1"/>
            <a:r>
              <a:rPr lang="en-US" dirty="0"/>
              <a:t>C402.5.1.1 Air barrier construction</a:t>
            </a:r>
          </a:p>
          <a:p>
            <a:pPr lvl="1"/>
            <a:r>
              <a:rPr lang="en-US" dirty="0"/>
              <a:t>C402.5.1.2 Air barrier compliance  </a:t>
            </a:r>
          </a:p>
          <a:p>
            <a:pPr lvl="1"/>
            <a:r>
              <a:rPr lang="en-US" dirty="0"/>
              <a:t>C402.5.1.3 Materials</a:t>
            </a:r>
          </a:p>
          <a:p>
            <a:pPr lvl="1"/>
            <a:r>
              <a:rPr lang="en-US" dirty="0"/>
              <a:t>C402.5.1.4 Assemblies</a:t>
            </a:r>
          </a:p>
          <a:p>
            <a:pPr lvl="1"/>
            <a:r>
              <a:rPr lang="en-US" dirty="0"/>
              <a:t>C402.5.1.5 Verification</a:t>
            </a:r>
          </a:p>
          <a:p>
            <a:r>
              <a:rPr lang="en-US" dirty="0"/>
              <a:t>C402.5.2 Dwelling and sleeping unit enclosure testing</a:t>
            </a:r>
          </a:p>
          <a:p>
            <a:r>
              <a:rPr lang="en-US" dirty="0"/>
              <a:t>C402.5.3 Building thermal envelope testing </a:t>
            </a:r>
          </a:p>
          <a:p>
            <a:r>
              <a:rPr lang="en-US" dirty="0"/>
              <a:t>C402.5.4 Air leakage of fenestration</a:t>
            </a:r>
            <a:endParaRPr lang="en-US" sz="2400" dirty="0">
              <a:solidFill>
                <a:srgbClr val="FF0000"/>
              </a:solidFill>
            </a:endParaRPr>
          </a:p>
          <a:p>
            <a:r>
              <a:rPr lang="en-US" dirty="0"/>
              <a:t>Other related requirements (Section C402.5.5 – C402.5.11)</a:t>
            </a:r>
          </a:p>
          <a:p>
            <a:pPr marL="0" indent="0">
              <a:buNone/>
            </a:pPr>
            <a:endParaRPr lang="en-US" dirty="0"/>
          </a:p>
          <a:p>
            <a:endParaRPr lang="en-US" dirty="0"/>
          </a:p>
          <a:p>
            <a:endParaRPr lang="en-US" dirty="0"/>
          </a:p>
        </p:txBody>
      </p:sp>
      <p:sp>
        <p:nvSpPr>
          <p:cNvPr id="5" name="TextBox 4"/>
          <p:cNvSpPr txBox="1"/>
          <p:nvPr/>
        </p:nvSpPr>
        <p:spPr>
          <a:xfrm>
            <a:off x="6692756" y="1267673"/>
            <a:ext cx="4731799" cy="2585323"/>
          </a:xfrm>
          <a:prstGeom prst="rect">
            <a:avLst/>
          </a:prstGeom>
          <a:solidFill>
            <a:schemeClr val="accent1">
              <a:lumMod val="20000"/>
              <a:lumOff val="80000"/>
            </a:schemeClr>
          </a:solidFill>
          <a:ln>
            <a:solidFill>
              <a:schemeClr val="tx2"/>
            </a:solidFill>
          </a:ln>
        </p:spPr>
        <p:txBody>
          <a:bodyPr wrap="square" rtlCol="0">
            <a:spAutoFit/>
          </a:bodyPr>
          <a:lstStyle/>
          <a:p>
            <a:r>
              <a:rPr lang="en-US" dirty="0">
                <a:solidFill>
                  <a:srgbClr val="FF0000"/>
                </a:solidFill>
              </a:rPr>
              <a:t>NEW for 2024 IECC:</a:t>
            </a:r>
          </a:p>
          <a:p>
            <a:pPr marL="285750" indent="-285750">
              <a:buFont typeface="Arial" panose="020B0604020202020204" pitchFamily="34" charset="0"/>
              <a:buChar char="•"/>
            </a:pPr>
            <a:r>
              <a:rPr lang="en-US" dirty="0"/>
              <a:t>Re-organization of requirements</a:t>
            </a:r>
          </a:p>
          <a:p>
            <a:pPr marL="285750" indent="-285750">
              <a:buFont typeface="Arial" panose="020B0604020202020204" pitchFamily="34" charset="0"/>
              <a:buChar char="•"/>
            </a:pPr>
            <a:r>
              <a:rPr lang="en-US" dirty="0"/>
              <a:t>Testing expanded to cover more buildings</a:t>
            </a:r>
          </a:p>
          <a:p>
            <a:pPr marL="285750" indent="-285750">
              <a:buFont typeface="Arial" panose="020B0604020202020204" pitchFamily="34" charset="0"/>
              <a:buChar char="•"/>
            </a:pPr>
            <a:r>
              <a:rPr lang="en-US" dirty="0"/>
              <a:t>Air leakage rate decreased from 0.40 cfm/ft</a:t>
            </a:r>
            <a:r>
              <a:rPr lang="en-US" baseline="30000" dirty="0"/>
              <a:t>2</a:t>
            </a:r>
            <a:r>
              <a:rPr lang="en-US" dirty="0"/>
              <a:t> to 0.35 cfm/ft</a:t>
            </a:r>
            <a:r>
              <a:rPr lang="en-US" baseline="30000" dirty="0"/>
              <a:t>2</a:t>
            </a:r>
            <a:r>
              <a:rPr lang="en-US" dirty="0"/>
              <a:t> @ 75Pa</a:t>
            </a:r>
          </a:p>
          <a:p>
            <a:pPr marL="285750" indent="-285750">
              <a:buFont typeface="Arial" panose="020B0604020202020204" pitchFamily="34" charset="0"/>
              <a:buChar char="•"/>
            </a:pPr>
            <a:r>
              <a:rPr lang="en-US" dirty="0"/>
              <a:t>Exception for failed test allowing up to 0.60 cfm/ft</a:t>
            </a:r>
            <a:r>
              <a:rPr lang="en-US" baseline="30000" dirty="0"/>
              <a:t>2  </a:t>
            </a:r>
            <a:r>
              <a:rPr lang="en-US" dirty="0"/>
              <a:t>is reduced to 0.45 cfm/ft</a:t>
            </a:r>
            <a:r>
              <a:rPr lang="en-US" baseline="30000" dirty="0"/>
              <a:t>2</a:t>
            </a:r>
          </a:p>
          <a:p>
            <a:pPr marL="285750" indent="-285750">
              <a:buFont typeface="Arial" panose="020B0604020202020204" pitchFamily="34" charset="0"/>
              <a:buChar char="•"/>
            </a:pPr>
            <a:r>
              <a:rPr lang="en-US" dirty="0"/>
              <a:t>For Group R-2 and I-1 buildings, it changed from 0.30 cfm/ft</a:t>
            </a:r>
            <a:r>
              <a:rPr lang="en-US" baseline="30000" dirty="0"/>
              <a:t>2</a:t>
            </a:r>
            <a:r>
              <a:rPr lang="en-US" dirty="0"/>
              <a:t> to 0.27 cfm/ft</a:t>
            </a:r>
            <a:r>
              <a:rPr lang="en-US" baseline="30000" dirty="0"/>
              <a:t>2</a:t>
            </a:r>
            <a:r>
              <a:rPr lang="en-US" dirty="0"/>
              <a:t> @ 50 Pa</a:t>
            </a:r>
          </a:p>
        </p:txBody>
      </p:sp>
    </p:spTree>
    <p:extLst>
      <p:ext uri="{BB962C8B-B14F-4D97-AF65-F5344CB8AC3E}">
        <p14:creationId xmlns:p14="http://schemas.microsoft.com/office/powerpoint/2010/main" val="3639339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 IECC - C402.5 Air Leakage Compliance</a:t>
            </a:r>
          </a:p>
        </p:txBody>
      </p:sp>
      <p:sp>
        <p:nvSpPr>
          <p:cNvPr id="3" name="Content Placeholder 2"/>
          <p:cNvSpPr>
            <a:spLocks noGrp="1"/>
          </p:cNvSpPr>
          <p:nvPr>
            <p:ph idx="1"/>
          </p:nvPr>
        </p:nvSpPr>
        <p:spPr>
          <a:xfrm>
            <a:off x="838200" y="1581912"/>
            <a:ext cx="4957482" cy="4962323"/>
          </a:xfrm>
        </p:spPr>
        <p:txBody>
          <a:bodyPr>
            <a:normAutofit fontScale="92500" lnSpcReduction="20000"/>
          </a:bodyPr>
          <a:lstStyle/>
          <a:p>
            <a:r>
              <a:rPr lang="en-US" dirty="0"/>
              <a:t>PRESCRIPTIVE: Comply with Sections C402.5.1 through C402.5.11.1 (basically the entirety of C402.5)</a:t>
            </a:r>
            <a:br>
              <a:rPr lang="en-US" dirty="0"/>
            </a:br>
            <a:r>
              <a:rPr lang="en-US" dirty="0"/>
              <a:t>		</a:t>
            </a:r>
            <a:r>
              <a:rPr lang="en-US" u="sng" dirty="0"/>
              <a:t>OR</a:t>
            </a:r>
          </a:p>
          <a:p>
            <a:r>
              <a:rPr lang="en-US" dirty="0"/>
              <a:t>PERFORMANCE: Tested in accordance with Section C402.5.2 or C402.5.3</a:t>
            </a:r>
          </a:p>
          <a:p>
            <a:pPr lvl="1"/>
            <a:r>
              <a:rPr lang="en-US" dirty="0"/>
              <a:t>Including requirements of C402.5.7, C402.5.8, and C402.5.9</a:t>
            </a:r>
          </a:p>
          <a:p>
            <a:r>
              <a:rPr lang="en-US" dirty="0"/>
              <a:t>Testing can always be done, if specified, but it is now required in certain conditions for 2021* and 2024 IECC. </a:t>
            </a:r>
            <a:br>
              <a:rPr lang="en-US" dirty="0"/>
            </a:br>
            <a:r>
              <a:rPr lang="en-US" i="1" dirty="0"/>
              <a:t>(* subject to interpretation)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2128" y="1922234"/>
            <a:ext cx="5764935" cy="1783975"/>
          </a:xfrm>
          <a:prstGeom prst="rect">
            <a:avLst/>
          </a:prstGeom>
        </p:spPr>
      </p:pic>
      <p:pic>
        <p:nvPicPr>
          <p:cNvPr id="1026" name="Picture 2" descr="https://www.swinter.com/wp-content/uploads/Comm_Energy_Pi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8808" y="3866733"/>
            <a:ext cx="3911574" cy="2418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90912" y="6261248"/>
            <a:ext cx="3477940" cy="369332"/>
          </a:xfrm>
          <a:prstGeom prst="rect">
            <a:avLst/>
          </a:prstGeom>
          <a:noFill/>
        </p:spPr>
        <p:txBody>
          <a:bodyPr wrap="none" rtlCol="0">
            <a:spAutoFit/>
          </a:bodyPr>
          <a:lstStyle/>
          <a:p>
            <a:r>
              <a:rPr lang="en-US" dirty="0"/>
              <a:t>Source: </a:t>
            </a:r>
            <a:r>
              <a:rPr lang="en-US" dirty="0">
                <a:hlinkClick r:id="rId4"/>
              </a:rPr>
              <a:t>https://www.swinter.com/</a:t>
            </a:r>
            <a:r>
              <a:rPr lang="en-US" dirty="0"/>
              <a:t> </a:t>
            </a:r>
          </a:p>
        </p:txBody>
      </p:sp>
    </p:spTree>
    <p:extLst>
      <p:ext uri="{BB962C8B-B14F-4D97-AF65-F5344CB8AC3E}">
        <p14:creationId xmlns:p14="http://schemas.microsoft.com/office/powerpoint/2010/main" val="1931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94994"/>
          </a:xfrm>
        </p:spPr>
        <p:txBody>
          <a:bodyPr>
            <a:normAutofit fontScale="90000"/>
          </a:bodyPr>
          <a:lstStyle/>
          <a:p>
            <a:r>
              <a:rPr lang="en-US" dirty="0"/>
              <a:t>When is air leakage testing required? (2021 IECC)</a:t>
            </a:r>
          </a:p>
        </p:txBody>
      </p:sp>
      <p:sp>
        <p:nvSpPr>
          <p:cNvPr id="3" name="Content Placeholder 2"/>
          <p:cNvSpPr>
            <a:spLocks noGrp="1"/>
          </p:cNvSpPr>
          <p:nvPr>
            <p:ph idx="1"/>
          </p:nvPr>
        </p:nvSpPr>
        <p:spPr>
          <a:xfrm>
            <a:off x="486620" y="960121"/>
            <a:ext cx="10515600" cy="1385637"/>
          </a:xfrm>
        </p:spPr>
        <p:txBody>
          <a:bodyPr>
            <a:normAutofit/>
          </a:bodyPr>
          <a:lstStyle/>
          <a:p>
            <a:pPr lvl="1"/>
            <a:r>
              <a:rPr lang="en-US" sz="1600" b="1" dirty="0"/>
              <a:t>Section C402.5.1.2 </a:t>
            </a:r>
            <a:r>
              <a:rPr lang="en-US" sz="1600" dirty="0"/>
              <a:t>- Compliance (testing vs. air barrier install/inspection) varies by building occupancy group with exceptions based on climate zone and building size </a:t>
            </a:r>
            <a:r>
              <a:rPr lang="en-US" sz="1600" dirty="0">
                <a:solidFill>
                  <a:srgbClr val="FF0000"/>
                </a:solidFill>
              </a:rPr>
              <a:t>(FYI - ASHRAE 90.1-2019 has same maximum leakage rate of 0.40 cfm/ft</a:t>
            </a:r>
            <a:r>
              <a:rPr lang="en-US" sz="1600" baseline="30000" dirty="0">
                <a:solidFill>
                  <a:srgbClr val="FF0000"/>
                </a:solidFill>
              </a:rPr>
              <a:t>2</a:t>
            </a:r>
            <a:r>
              <a:rPr lang="en-US" sz="1600" dirty="0">
                <a:solidFill>
                  <a:srgbClr val="FF0000"/>
                </a:solidFill>
              </a:rPr>
              <a:t>, but requires testing in nearly all cases)</a:t>
            </a:r>
          </a:p>
          <a:p>
            <a:pPr lvl="1"/>
            <a:r>
              <a:rPr lang="en-US" sz="1600" dirty="0"/>
              <a:t>Table below based on interpretation of C402.5 that testing was not intended to be optional and is required in many cases per specific requirements in C402.5.1.2 with exceptions:</a:t>
            </a:r>
          </a:p>
        </p:txBody>
      </p:sp>
      <p:graphicFrame>
        <p:nvGraphicFramePr>
          <p:cNvPr id="4" name="Table 3"/>
          <p:cNvGraphicFramePr>
            <a:graphicFrameLocks noGrp="1"/>
          </p:cNvGraphicFramePr>
          <p:nvPr>
            <p:extLst>
              <p:ext uri="{D42A27DB-BD31-4B8C-83A1-F6EECF244321}">
                <p14:modId xmlns:p14="http://schemas.microsoft.com/office/powerpoint/2010/main" val="1465598752"/>
              </p:ext>
            </p:extLst>
          </p:nvPr>
        </p:nvGraphicFramePr>
        <p:xfrm>
          <a:off x="486620" y="2231323"/>
          <a:ext cx="10867180" cy="4333240"/>
        </p:xfrm>
        <a:graphic>
          <a:graphicData uri="http://schemas.openxmlformats.org/drawingml/2006/table">
            <a:tbl>
              <a:tblPr firstRow="1" bandRow="1">
                <a:tableStyleId>{5C22544A-7EE6-4342-B048-85BDC9FD1C3A}</a:tableStyleId>
              </a:tblPr>
              <a:tblGrid>
                <a:gridCol w="2764632">
                  <a:extLst>
                    <a:ext uri="{9D8B030D-6E8A-4147-A177-3AD203B41FA5}">
                      <a16:colId xmlns:a16="http://schemas.microsoft.com/office/drawing/2014/main" val="20000"/>
                    </a:ext>
                  </a:extLst>
                </a:gridCol>
                <a:gridCol w="1791138">
                  <a:extLst>
                    <a:ext uri="{9D8B030D-6E8A-4147-A177-3AD203B41FA5}">
                      <a16:colId xmlns:a16="http://schemas.microsoft.com/office/drawing/2014/main" val="20001"/>
                    </a:ext>
                  </a:extLst>
                </a:gridCol>
                <a:gridCol w="3155705">
                  <a:extLst>
                    <a:ext uri="{9D8B030D-6E8A-4147-A177-3AD203B41FA5}">
                      <a16:colId xmlns:a16="http://schemas.microsoft.com/office/drawing/2014/main" val="20002"/>
                    </a:ext>
                  </a:extLst>
                </a:gridCol>
                <a:gridCol w="3155705">
                  <a:extLst>
                    <a:ext uri="{9D8B030D-6E8A-4147-A177-3AD203B41FA5}">
                      <a16:colId xmlns:a16="http://schemas.microsoft.com/office/drawing/2014/main" val="20003"/>
                    </a:ext>
                  </a:extLst>
                </a:gridCol>
              </a:tblGrid>
              <a:tr h="370840">
                <a:tc>
                  <a:txBody>
                    <a:bodyPr/>
                    <a:lstStyle/>
                    <a:p>
                      <a:r>
                        <a:rPr lang="en-US" dirty="0"/>
                        <a:t>Building Occupancy</a:t>
                      </a:r>
                    </a:p>
                  </a:txBody>
                  <a:tcPr/>
                </a:tc>
                <a:tc>
                  <a:txBody>
                    <a:bodyPr/>
                    <a:lstStyle/>
                    <a:p>
                      <a:r>
                        <a:rPr lang="en-US" dirty="0"/>
                        <a:t>Testing Requirements</a:t>
                      </a:r>
                    </a:p>
                  </a:txBody>
                  <a:tcPr/>
                </a:tc>
                <a:tc>
                  <a:txBody>
                    <a:bodyPr/>
                    <a:lstStyle/>
                    <a:p>
                      <a:r>
                        <a:rPr lang="en-US" dirty="0"/>
                        <a:t>Exceptions by</a:t>
                      </a:r>
                      <a:r>
                        <a:rPr lang="en-US" baseline="0" dirty="0"/>
                        <a:t> Building Size and Climate Zone</a:t>
                      </a:r>
                      <a:r>
                        <a:rPr lang="en-US" dirty="0"/>
                        <a:t> </a:t>
                      </a:r>
                    </a:p>
                  </a:txBody>
                  <a:tcPr/>
                </a:tc>
                <a:tc>
                  <a:txBody>
                    <a:bodyPr/>
                    <a:lstStyle/>
                    <a:p>
                      <a:r>
                        <a:rPr lang="en-US" dirty="0"/>
                        <a:t>Climate</a:t>
                      </a:r>
                      <a:r>
                        <a:rPr lang="en-US" baseline="0" dirty="0"/>
                        <a:t> Zones where testing required</a:t>
                      </a:r>
                      <a:endParaRPr lang="en-US" dirty="0"/>
                    </a:p>
                  </a:txBody>
                  <a:tcPr/>
                </a:tc>
                <a:extLst>
                  <a:ext uri="{0D108BD9-81ED-4DB2-BD59-A6C34878D82A}">
                    <a16:rowId xmlns:a16="http://schemas.microsoft.com/office/drawing/2014/main" val="10000"/>
                  </a:ext>
                </a:extLst>
              </a:tr>
              <a:tr h="134298">
                <a:tc>
                  <a:txBody>
                    <a:bodyPr/>
                    <a:lstStyle/>
                    <a:p>
                      <a:r>
                        <a:rPr lang="en-US" dirty="0"/>
                        <a:t>Group R</a:t>
                      </a:r>
                      <a:r>
                        <a:rPr lang="en-US" baseline="0" dirty="0"/>
                        <a:t> &amp; I </a:t>
                      </a:r>
                    </a:p>
                  </a:txBody>
                  <a:tcPr/>
                </a:tc>
                <a:tc>
                  <a:txBody>
                    <a:bodyPr/>
                    <a:lstStyle/>
                    <a:p>
                      <a:r>
                        <a:rPr lang="en-US" dirty="0"/>
                        <a:t>Section C402.5.2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(max ALR=0.30 cfm/ft</a:t>
                      </a:r>
                      <a:r>
                        <a:rPr lang="en-US" sz="1600" baseline="30000" dirty="0"/>
                        <a:t>2 </a:t>
                      </a:r>
                      <a:r>
                        <a:rPr lang="en-US" sz="1600" baseline="0" dirty="0"/>
                        <a:t>@ 50Pa)</a:t>
                      </a:r>
                      <a:endParaRPr lang="en-US" dirty="0"/>
                    </a:p>
                  </a:txBody>
                  <a:tcPr/>
                </a:tc>
                <a:tc>
                  <a:txBody>
                    <a:bodyPr/>
                    <a:lstStyle/>
                    <a:p>
                      <a:r>
                        <a:rPr lang="en-US" dirty="0"/>
                        <a:t>Any Size:</a:t>
                      </a:r>
                      <a:r>
                        <a:rPr lang="en-US" baseline="0" dirty="0"/>
                        <a:t> </a:t>
                      </a:r>
                      <a:r>
                        <a:rPr lang="en-US" dirty="0"/>
                        <a:t>2B, 3C, and 5C</a:t>
                      </a:r>
                    </a:p>
                  </a:txBody>
                  <a:tcPr/>
                </a:tc>
                <a:tc>
                  <a:txBody>
                    <a:bodyPr/>
                    <a:lstStyle/>
                    <a:p>
                      <a:r>
                        <a:rPr lang="en-US" dirty="0"/>
                        <a:t>0, 1,</a:t>
                      </a:r>
                      <a:r>
                        <a:rPr lang="en-US" baseline="0" dirty="0"/>
                        <a:t> 2A, 3A/B, 4, 5A/B, 6, 7, 8</a:t>
                      </a:r>
                      <a:endParaRPr lang="en-US" dirty="0"/>
                    </a:p>
                  </a:txBody>
                  <a:tcPr/>
                </a:tc>
                <a:extLst>
                  <a:ext uri="{0D108BD9-81ED-4DB2-BD59-A6C34878D82A}">
                    <a16:rowId xmlns:a16="http://schemas.microsoft.com/office/drawing/2014/main" val="10001"/>
                  </a:ext>
                </a:extLst>
              </a:tr>
              <a:tr h="370840">
                <a:tc rowSpan="3">
                  <a:txBody>
                    <a:bodyPr/>
                    <a:lstStyle/>
                    <a:p>
                      <a:r>
                        <a:rPr lang="en-US" dirty="0"/>
                        <a:t>All Other Groups</a:t>
                      </a:r>
                    </a:p>
                  </a:txBody>
                  <a:tcPr/>
                </a:tc>
                <a:tc rowSpan="3">
                  <a:txBody>
                    <a:bodyPr/>
                    <a:lstStyle/>
                    <a:p>
                      <a:r>
                        <a:rPr lang="en-US" dirty="0"/>
                        <a:t>Section C402.5.3</a:t>
                      </a:r>
                    </a:p>
                    <a:p>
                      <a:r>
                        <a:rPr lang="en-US" sz="1600" dirty="0"/>
                        <a:t>(max ALR = 0.40 cfm/ft</a:t>
                      </a:r>
                      <a:r>
                        <a:rPr lang="en-US" sz="1600" baseline="30000" dirty="0"/>
                        <a:t>2</a:t>
                      </a:r>
                      <a:r>
                        <a:rPr lang="en-US" sz="1600" dirty="0"/>
                        <a:t> @ 75 Pa)</a:t>
                      </a:r>
                    </a:p>
                  </a:txBody>
                  <a:tcPr/>
                </a:tc>
                <a:tc>
                  <a:txBody>
                    <a:bodyPr/>
                    <a:lstStyle/>
                    <a:p>
                      <a:r>
                        <a:rPr lang="en-US" dirty="0"/>
                        <a:t>SF ≤ 5,000</a:t>
                      </a:r>
                      <a:r>
                        <a:rPr lang="en-US" baseline="0" dirty="0"/>
                        <a:t>: 2B, 3B, 3C and 5C</a:t>
                      </a:r>
                      <a:endParaRPr lang="en-US" dirty="0"/>
                    </a:p>
                  </a:txBody>
                  <a:tcPr/>
                </a:tc>
                <a:tc>
                  <a:txBody>
                    <a:bodyPr/>
                    <a:lstStyle/>
                    <a:p>
                      <a:r>
                        <a:rPr lang="en-US" dirty="0"/>
                        <a:t>0, 1, 2A, 3A,</a:t>
                      </a:r>
                      <a:r>
                        <a:rPr lang="en-US" baseline="0" dirty="0"/>
                        <a:t> 4, 5A/B, 6, 7, 8</a:t>
                      </a:r>
                      <a:endParaRPr lang="en-US" dirty="0"/>
                    </a:p>
                  </a:txBody>
                  <a:tcPr/>
                </a:tc>
                <a:extLst>
                  <a:ext uri="{0D108BD9-81ED-4DB2-BD59-A6C34878D82A}">
                    <a16:rowId xmlns:a16="http://schemas.microsoft.com/office/drawing/2014/main" val="10002"/>
                  </a:ext>
                </a:extLst>
              </a:tr>
              <a:tr h="370840">
                <a:tc vMerge="1">
                  <a:txBody>
                    <a:bodyPr/>
                    <a:lstStyle/>
                    <a:p>
                      <a:endParaRPr lang="en-US" dirty="0"/>
                    </a:p>
                  </a:txBody>
                  <a:tcPr/>
                </a:tc>
                <a:tc vMerge="1">
                  <a:txBody>
                    <a:bodyPr/>
                    <a:lstStyle/>
                    <a:p>
                      <a:endParaRPr lang="en-US" dirty="0"/>
                    </a:p>
                  </a:txBody>
                  <a:tcPr/>
                </a:tc>
                <a:tc>
                  <a:txBody>
                    <a:bodyPr/>
                    <a:lstStyle/>
                    <a:p>
                      <a:r>
                        <a:rPr lang="en-US" dirty="0"/>
                        <a:t>5,000</a:t>
                      </a:r>
                      <a:r>
                        <a:rPr lang="en-US" baseline="0" dirty="0"/>
                        <a:t> &lt; SF &lt; 50,000: 0, 1, 2, 3, 4B/C and 5B/C</a:t>
                      </a:r>
                      <a:endParaRPr lang="en-US" dirty="0"/>
                    </a:p>
                  </a:txBody>
                  <a:tcPr/>
                </a:tc>
                <a:tc>
                  <a:txBody>
                    <a:bodyPr/>
                    <a:lstStyle/>
                    <a:p>
                      <a:r>
                        <a:rPr lang="en-US" dirty="0"/>
                        <a:t>4A, 5A, 6, 7,</a:t>
                      </a:r>
                      <a:r>
                        <a:rPr lang="en-US" baseline="0" dirty="0"/>
                        <a:t> 8</a:t>
                      </a:r>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vMerge="1">
                  <a:txBody>
                    <a:bodyPr/>
                    <a:lstStyle/>
                    <a:p>
                      <a:endParaRPr lang="en-US" dirty="0"/>
                    </a:p>
                  </a:txBody>
                  <a:tcPr/>
                </a:tc>
                <a:tc>
                  <a:txBody>
                    <a:bodyPr/>
                    <a:lstStyle/>
                    <a:p>
                      <a:r>
                        <a:rPr lang="en-US" dirty="0"/>
                        <a:t>SF ≥</a:t>
                      </a:r>
                      <a:r>
                        <a:rPr lang="en-US" baseline="0" dirty="0"/>
                        <a:t> 50,000: 0B, 1, 2, 3B/C,  4B/C, and 5C</a:t>
                      </a:r>
                      <a:endParaRPr lang="en-US" dirty="0"/>
                    </a:p>
                  </a:txBody>
                  <a:tcPr/>
                </a:tc>
                <a:tc>
                  <a:txBody>
                    <a:bodyPr/>
                    <a:lstStyle/>
                    <a:p>
                      <a:r>
                        <a:rPr lang="en-US" dirty="0"/>
                        <a:t>0A,</a:t>
                      </a:r>
                      <a:r>
                        <a:rPr lang="en-US" baseline="0" dirty="0"/>
                        <a:t> 3A, 4A, 5A/B, 6, 7, 8</a:t>
                      </a:r>
                      <a:endParaRPr lang="en-US" dirty="0"/>
                    </a:p>
                  </a:txBody>
                  <a:tcPr/>
                </a:tc>
                <a:extLst>
                  <a:ext uri="{0D108BD9-81ED-4DB2-BD59-A6C34878D82A}">
                    <a16:rowId xmlns:a16="http://schemas.microsoft.com/office/drawing/2014/main" val="10004"/>
                  </a:ext>
                </a:extLst>
              </a:tr>
              <a:tr h="370840">
                <a:tc>
                  <a:txBody>
                    <a:bodyPr/>
                    <a:lstStyle/>
                    <a:p>
                      <a:r>
                        <a:rPr lang="en-US" dirty="0"/>
                        <a:t>Any building where testing is excepted above and not otherwise specified</a:t>
                      </a:r>
                    </a:p>
                  </a:txBody>
                  <a:tcPr/>
                </a:tc>
                <a:tc gridSpan="3">
                  <a:txBody>
                    <a:bodyPr/>
                    <a:lstStyle/>
                    <a:p>
                      <a:r>
                        <a:rPr lang="en-US" dirty="0"/>
                        <a:t>Comply with Sections C402.5.1.3,</a:t>
                      </a:r>
                      <a:r>
                        <a:rPr lang="en-US" baseline="0" dirty="0"/>
                        <a:t> C402.5.1.4, and C402.5.1.5 (materials, assemblies, and inspection/verification) – These are not required when testing, but often done to ensure achieving test requirement.</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421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330C-2CF1-FF1A-9AFA-0F62FA2339ED}"/>
              </a:ext>
            </a:extLst>
          </p:cNvPr>
          <p:cNvSpPr>
            <a:spLocks noGrp="1"/>
          </p:cNvSpPr>
          <p:nvPr>
            <p:ph type="title"/>
          </p:nvPr>
        </p:nvSpPr>
        <p:spPr/>
        <p:txBody>
          <a:bodyPr>
            <a:normAutofit/>
          </a:bodyPr>
          <a:lstStyle/>
          <a:p>
            <a:r>
              <a:rPr lang="en-US" sz="4000" dirty="0"/>
              <a:t>When is air leakage testing required? (2024 IECC)</a:t>
            </a:r>
          </a:p>
        </p:txBody>
      </p:sp>
      <p:sp>
        <p:nvSpPr>
          <p:cNvPr id="3" name="Content Placeholder 2">
            <a:extLst>
              <a:ext uri="{FF2B5EF4-FFF2-40B4-BE49-F238E27FC236}">
                <a16:creationId xmlns:a16="http://schemas.microsoft.com/office/drawing/2014/main" id="{E33068B7-6733-1CFF-2922-0383A84B1679}"/>
              </a:ext>
            </a:extLst>
          </p:cNvPr>
          <p:cNvSpPr>
            <a:spLocks noGrp="1"/>
          </p:cNvSpPr>
          <p:nvPr>
            <p:ph idx="1"/>
          </p:nvPr>
        </p:nvSpPr>
        <p:spPr>
          <a:xfrm>
            <a:off x="726948" y="1690688"/>
            <a:ext cx="10738104" cy="4351338"/>
          </a:xfrm>
        </p:spPr>
        <p:txBody>
          <a:bodyPr>
            <a:normAutofit fontScale="92500" lnSpcReduction="10000"/>
          </a:bodyPr>
          <a:lstStyle/>
          <a:p>
            <a:r>
              <a:rPr lang="en-US" b="1" dirty="0"/>
              <a:t>Section C402.6.2 </a:t>
            </a:r>
            <a:r>
              <a:rPr lang="en-US" dirty="0"/>
              <a:t>– Max air leakage rate reduced to 0.35 cfm/ft</a:t>
            </a:r>
            <a:r>
              <a:rPr lang="en-US" baseline="30000" dirty="0"/>
              <a:t>2</a:t>
            </a:r>
            <a:r>
              <a:rPr lang="en-US" dirty="0"/>
              <a:t> @ 75 Pa with fewer exceptions to compliance by whole building testing:</a:t>
            </a:r>
          </a:p>
          <a:p>
            <a:pPr lvl="1"/>
            <a:r>
              <a:rPr lang="en-US" dirty="0"/>
              <a:t>Climate Zone 2B exempted from testing or any air barrier installation/inspection requirement for all buildings.</a:t>
            </a:r>
          </a:p>
          <a:p>
            <a:pPr lvl="1"/>
            <a:r>
              <a:rPr lang="en-US" dirty="0"/>
              <a:t>Buildings (other than Group I and R) &gt; 25,000 sf in CZ 0-4 that comply with periodic field inspection/verification of C402.6.2.3 are exempted from testing</a:t>
            </a:r>
          </a:p>
          <a:p>
            <a:pPr lvl="1"/>
            <a:r>
              <a:rPr lang="en-US" dirty="0"/>
              <a:t>Group I-1 and R-2 buildings are permitted to do dwelling/sleeping unit testing method (C402.6.2.2) at ALR = 0.27 cfm/ft</a:t>
            </a:r>
            <a:r>
              <a:rPr lang="en-US" baseline="30000" dirty="0"/>
              <a:t>2 </a:t>
            </a:r>
            <a:r>
              <a:rPr lang="en-US" dirty="0"/>
              <a:t>@ 50 Pa in lieu of whole building testing (C402.6.2.1)</a:t>
            </a:r>
          </a:p>
          <a:p>
            <a:r>
              <a:rPr lang="en-US" dirty="0"/>
              <a:t>ASHRAE 90.1-2022, Section 5.4.3.1:</a:t>
            </a:r>
          </a:p>
          <a:p>
            <a:pPr lvl="1"/>
            <a:r>
              <a:rPr lang="en-US" dirty="0"/>
              <a:t>Only single wythe CMU buildings exempt in CZ 2B</a:t>
            </a:r>
          </a:p>
          <a:p>
            <a:pPr lvl="1"/>
            <a:r>
              <a:rPr lang="en-US" dirty="0"/>
              <a:t>Buildings &lt; 10,000 sf </a:t>
            </a:r>
            <a:r>
              <a:rPr lang="en-US" dirty="0">
                <a:sym typeface="Wingdings" panose="05000000000000000000" pitchFamily="2" charset="2"/>
              </a:rPr>
              <a:t></a:t>
            </a:r>
            <a:r>
              <a:rPr lang="en-US" dirty="0"/>
              <a:t> whole building test (to same leakage rate as IECC)</a:t>
            </a:r>
          </a:p>
          <a:p>
            <a:pPr lvl="1"/>
            <a:r>
              <a:rPr lang="en-US" dirty="0"/>
              <a:t>Buildings ≥ 10,000 sf </a:t>
            </a:r>
            <a:r>
              <a:rPr lang="en-US" dirty="0">
                <a:sym typeface="Wingdings" panose="05000000000000000000" pitchFamily="2" charset="2"/>
              </a:rPr>
              <a:t> </a:t>
            </a:r>
            <a:r>
              <a:rPr lang="en-US" dirty="0"/>
              <a:t>either test or do periodic field inspection/verification</a:t>
            </a:r>
          </a:p>
        </p:txBody>
      </p:sp>
    </p:spTree>
    <p:extLst>
      <p:ext uri="{BB962C8B-B14F-4D97-AF65-F5344CB8AC3E}">
        <p14:creationId xmlns:p14="http://schemas.microsoft.com/office/powerpoint/2010/main" val="1725508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413" y="411308"/>
            <a:ext cx="6308436" cy="974148"/>
          </a:xfrm>
        </p:spPr>
        <p:txBody>
          <a:bodyPr>
            <a:normAutofit/>
          </a:bodyPr>
          <a:lstStyle/>
          <a:p>
            <a:r>
              <a:rPr lang="en-US" dirty="0"/>
              <a:t>Air Barrier Tips</a:t>
            </a:r>
          </a:p>
        </p:txBody>
      </p:sp>
      <p:sp>
        <p:nvSpPr>
          <p:cNvPr id="3" name="Content Placeholder 2"/>
          <p:cNvSpPr>
            <a:spLocks noGrp="1"/>
          </p:cNvSpPr>
          <p:nvPr>
            <p:ph idx="1"/>
          </p:nvPr>
        </p:nvSpPr>
        <p:spPr>
          <a:xfrm>
            <a:off x="669413" y="1385456"/>
            <a:ext cx="6241249" cy="4729018"/>
          </a:xfrm>
        </p:spPr>
        <p:txBody>
          <a:bodyPr>
            <a:normAutofit fontScale="85000" lnSpcReduction="20000"/>
          </a:bodyPr>
          <a:lstStyle/>
          <a:p>
            <a:r>
              <a:rPr lang="en-US" dirty="0"/>
              <a:t>Key to good air barrier system is sealing of joints, gaps, penetrations, and transitions.</a:t>
            </a:r>
          </a:p>
          <a:p>
            <a:r>
              <a:rPr lang="en-US" dirty="0"/>
              <a:t>Best practice is dual air barrier to encapsulate air-permeable insulation (if used) – not required by code.</a:t>
            </a:r>
          </a:p>
          <a:p>
            <a:r>
              <a:rPr lang="en-US" dirty="0"/>
              <a:t>Multi-functional Ci considerations</a:t>
            </a:r>
          </a:p>
          <a:p>
            <a:pPr lvl="1"/>
            <a:r>
              <a:rPr lang="en-US" dirty="0"/>
              <a:t>Most foam sheathing products meet air barrier material requirements (air permeability test)</a:t>
            </a:r>
          </a:p>
          <a:p>
            <a:pPr lvl="2"/>
            <a:r>
              <a:rPr lang="en-US" dirty="0"/>
              <a:t>Check manufacturer data/label</a:t>
            </a:r>
          </a:p>
          <a:p>
            <a:pPr lvl="2"/>
            <a:r>
              <a:rPr lang="en-US" dirty="0"/>
              <a:t>Some are “deemed-to-comply” (e.g., XPS and </a:t>
            </a:r>
            <a:r>
              <a:rPr lang="en-US" dirty="0" err="1"/>
              <a:t>Polyiso</a:t>
            </a:r>
            <a:r>
              <a:rPr lang="en-US" dirty="0"/>
              <a:t>  min. ½” thick) per IECC, but not in ASHRAE 90.1</a:t>
            </a:r>
          </a:p>
          <a:p>
            <a:pPr lvl="1"/>
            <a:r>
              <a:rPr lang="en-US" dirty="0"/>
              <a:t>Tape foam sheathing joints per manufacturer instructions (also required if the FPIS ci is used as the WRB system)</a:t>
            </a:r>
          </a:p>
          <a:p>
            <a:pPr lvl="1"/>
            <a:r>
              <a:rPr lang="en-US" dirty="0"/>
              <a:t>Integrate with air/water control at fenestration and roof/foundation.</a:t>
            </a:r>
          </a:p>
          <a:p>
            <a:pPr marL="457200" lvl="1" indent="0">
              <a:buNone/>
            </a:pP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977849" y="67107"/>
            <a:ext cx="3945074" cy="6625977"/>
          </a:xfrm>
          <a:prstGeom prst="rect">
            <a:avLst/>
          </a:prstGeom>
        </p:spPr>
      </p:pic>
    </p:spTree>
    <p:extLst>
      <p:ext uri="{BB962C8B-B14F-4D97-AF65-F5344CB8AC3E}">
        <p14:creationId xmlns:p14="http://schemas.microsoft.com/office/powerpoint/2010/main" val="49221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173A-60E2-61A4-3B64-D6B27747DA91}"/>
              </a:ext>
            </a:extLst>
          </p:cNvPr>
          <p:cNvSpPr>
            <a:spLocks noGrp="1"/>
          </p:cNvSpPr>
          <p:nvPr>
            <p:ph type="title"/>
          </p:nvPr>
        </p:nvSpPr>
        <p:spPr>
          <a:xfrm>
            <a:off x="838200" y="365125"/>
            <a:ext cx="10515600" cy="1088771"/>
          </a:xfrm>
        </p:spPr>
        <p:txBody>
          <a:bodyPr>
            <a:normAutofit/>
          </a:bodyPr>
          <a:lstStyle/>
          <a:p>
            <a:r>
              <a:rPr lang="en-US" dirty="0" smtClean="0"/>
              <a:t>Commercial Building Code</a:t>
            </a:r>
            <a:endParaRPr lang="en-US" dirty="0"/>
          </a:p>
        </p:txBody>
      </p:sp>
      <p:sp>
        <p:nvSpPr>
          <p:cNvPr id="3" name="Content Placeholder 2">
            <a:extLst>
              <a:ext uri="{FF2B5EF4-FFF2-40B4-BE49-F238E27FC236}">
                <a16:creationId xmlns:a16="http://schemas.microsoft.com/office/drawing/2014/main" id="{1D89C67B-D33B-7902-95A2-6321FCBEE384}"/>
              </a:ext>
            </a:extLst>
          </p:cNvPr>
          <p:cNvSpPr>
            <a:spLocks noGrp="1"/>
          </p:cNvSpPr>
          <p:nvPr>
            <p:ph idx="1"/>
          </p:nvPr>
        </p:nvSpPr>
        <p:spPr>
          <a:xfrm>
            <a:off x="746760" y="1562672"/>
            <a:ext cx="7647432" cy="4673536"/>
          </a:xfrm>
        </p:spPr>
        <p:txBody>
          <a:bodyPr>
            <a:normAutofit fontScale="92500" lnSpcReduction="10000"/>
          </a:bodyPr>
          <a:lstStyle/>
          <a:p>
            <a:r>
              <a:rPr lang="en-US" dirty="0"/>
              <a:t>Requirements that vary by energy code climate zones include:</a:t>
            </a:r>
          </a:p>
          <a:p>
            <a:pPr lvl="1"/>
            <a:r>
              <a:rPr lang="en-US" b="1" dirty="0"/>
              <a:t>IBC Section 1404.3 </a:t>
            </a:r>
            <a:r>
              <a:rPr lang="en-US" dirty="0"/>
              <a:t>- Vapor control (vapor retarders coupled with insulation strategy)</a:t>
            </a:r>
          </a:p>
          <a:p>
            <a:pPr lvl="1"/>
            <a:r>
              <a:rPr lang="en-US" b="1" dirty="0"/>
              <a:t>IBC Section 1202.3 </a:t>
            </a:r>
            <a:r>
              <a:rPr lang="en-US" dirty="0"/>
              <a:t>– Unvented roofs for vapor control</a:t>
            </a:r>
          </a:p>
          <a:p>
            <a:pPr lvl="1"/>
            <a:r>
              <a:rPr lang="en-US" b="1" dirty="0"/>
              <a:t>IBC Section 2510.6</a:t>
            </a:r>
            <a:r>
              <a:rPr lang="en-US" dirty="0"/>
              <a:t> - Drainage of conventional stucco cladding for Moist(A) and Marine(C) climate regimes</a:t>
            </a:r>
          </a:p>
          <a:p>
            <a:pPr lvl="2"/>
            <a:r>
              <a:rPr lang="en-US" dirty="0"/>
              <a:t>Foam sheathing also helps mitigate severe inward vapor drives that can occur with “reservoir” claddings like stucco.</a:t>
            </a:r>
          </a:p>
          <a:p>
            <a:r>
              <a:rPr lang="en-US" dirty="0"/>
              <a:t>Other Requirements (fire, WRB, flashing, cladding attachment, wind resistance, etc.) don’t vary by energy code climate zones</a:t>
            </a:r>
          </a:p>
          <a:p>
            <a:pPr lvl="1"/>
            <a:r>
              <a:rPr lang="en-US" dirty="0"/>
              <a:t>See additional resources at end of presentation for code compliance and design guidance on these topics</a:t>
            </a:r>
          </a:p>
          <a:p>
            <a:pPr lvl="1"/>
            <a:endParaRPr lang="en-US" dirty="0"/>
          </a:p>
        </p:txBody>
      </p:sp>
      <p:pic>
        <p:nvPicPr>
          <p:cNvPr id="5" name="Picture 4">
            <a:extLst>
              <a:ext uri="{FF2B5EF4-FFF2-40B4-BE49-F238E27FC236}">
                <a16:creationId xmlns:a16="http://schemas.microsoft.com/office/drawing/2014/main" id="{D6E3A76F-06A3-7741-BC2E-4630E02BA40B}"/>
              </a:ext>
            </a:extLst>
          </p:cNvPr>
          <p:cNvPicPr>
            <a:picLocks noChangeAspect="1"/>
          </p:cNvPicPr>
          <p:nvPr/>
        </p:nvPicPr>
        <p:blipFill>
          <a:blip r:embed="rId2"/>
          <a:stretch>
            <a:fillRect/>
          </a:stretch>
        </p:blipFill>
        <p:spPr>
          <a:xfrm>
            <a:off x="8476298" y="1562672"/>
            <a:ext cx="3309565" cy="4219575"/>
          </a:xfrm>
          <a:prstGeom prst="rect">
            <a:avLst/>
          </a:prstGeom>
          <a:ln>
            <a:solidFill>
              <a:schemeClr val="tx2">
                <a:lumMod val="75000"/>
                <a:lumOff val="25000"/>
              </a:schemeClr>
            </a:solidFill>
          </a:ln>
        </p:spPr>
      </p:pic>
    </p:spTree>
    <p:extLst>
      <p:ext uri="{BB962C8B-B14F-4D97-AF65-F5344CB8AC3E}">
        <p14:creationId xmlns:p14="http://schemas.microsoft.com/office/powerpoint/2010/main" val="258213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4446" y="1"/>
            <a:ext cx="10949354" cy="1037491"/>
          </a:xfrm>
        </p:spPr>
        <p:txBody>
          <a:bodyPr>
            <a:normAutofit/>
          </a:bodyPr>
          <a:lstStyle/>
          <a:p>
            <a:r>
              <a:rPr lang="en-US" dirty="0" smtClean="0"/>
              <a:t>Rule </a:t>
            </a:r>
            <a:r>
              <a:rPr lang="en-US" dirty="0"/>
              <a:t>#1 of 3</a:t>
            </a:r>
            <a:endParaRPr lang="en-US" sz="18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9200" y="901543"/>
            <a:ext cx="6699335" cy="4591139"/>
          </a:xfrm>
          <a:prstGeom prst="rect">
            <a:avLst/>
          </a:prstGeom>
        </p:spPr>
      </p:pic>
      <p:sp>
        <p:nvSpPr>
          <p:cNvPr id="2" name="TextBox 1"/>
          <p:cNvSpPr txBox="1"/>
          <p:nvPr/>
        </p:nvSpPr>
        <p:spPr>
          <a:xfrm>
            <a:off x="299200" y="5568426"/>
            <a:ext cx="6699335" cy="307777"/>
          </a:xfrm>
          <a:prstGeom prst="rect">
            <a:avLst/>
          </a:prstGeom>
          <a:noFill/>
        </p:spPr>
        <p:txBody>
          <a:bodyPr wrap="square" rtlCol="0">
            <a:spAutoFit/>
          </a:bodyPr>
          <a:lstStyle/>
          <a:p>
            <a:pPr algn="ctr"/>
            <a:r>
              <a:rPr lang="en-US" sz="1400" dirty="0">
                <a:latin typeface="+mj-lt"/>
                <a:ea typeface="Yu Gothic" panose="020B0400000000000000" pitchFamily="34" charset="-128"/>
                <a:hlinkClick r:id="rId3"/>
              </a:rPr>
              <a:t>https://www.continuousinsulation.org/resources/facts-ci</a:t>
            </a:r>
            <a:endParaRPr lang="en-US" sz="1400" dirty="0">
              <a:latin typeface="+mj-lt"/>
              <a:ea typeface="Yu Gothic" panose="020B0400000000000000" pitchFamily="34" charset="-128"/>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517729" y="6242251"/>
            <a:ext cx="4801320" cy="307777"/>
          </a:xfrm>
          <a:prstGeom prst="rect">
            <a:avLst/>
          </a:prstGeom>
        </p:spPr>
      </p:pic>
      <p:pic>
        <p:nvPicPr>
          <p:cNvPr id="6" name="Picture 5">
            <a:extLst>
              <a:ext uri="{FF2B5EF4-FFF2-40B4-BE49-F238E27FC236}">
                <a16:creationId xmlns:a16="http://schemas.microsoft.com/office/drawing/2014/main" id="{175F549C-8703-7BC3-E6AE-539A5E7E6CA7}"/>
              </a:ext>
            </a:extLst>
          </p:cNvPr>
          <p:cNvPicPr>
            <a:picLocks noChangeAspect="1"/>
          </p:cNvPicPr>
          <p:nvPr/>
        </p:nvPicPr>
        <p:blipFill>
          <a:blip r:embed="rId5"/>
          <a:stretch>
            <a:fillRect/>
          </a:stretch>
        </p:blipFill>
        <p:spPr>
          <a:xfrm>
            <a:off x="7540488" y="169447"/>
            <a:ext cx="3388851" cy="2814380"/>
          </a:xfrm>
          <a:prstGeom prst="rect">
            <a:avLst/>
          </a:prstGeom>
        </p:spPr>
      </p:pic>
      <p:pic>
        <p:nvPicPr>
          <p:cNvPr id="7" name="Picture 6">
            <a:extLst>
              <a:ext uri="{FF2B5EF4-FFF2-40B4-BE49-F238E27FC236}">
                <a16:creationId xmlns:a16="http://schemas.microsoft.com/office/drawing/2014/main" id="{B943D807-0B77-231E-4286-26A0CAE32D1E}"/>
              </a:ext>
            </a:extLst>
          </p:cNvPr>
          <p:cNvPicPr>
            <a:picLocks noChangeAspect="1"/>
          </p:cNvPicPr>
          <p:nvPr/>
        </p:nvPicPr>
        <p:blipFill>
          <a:blip r:embed="rId6"/>
          <a:stretch>
            <a:fillRect/>
          </a:stretch>
        </p:blipFill>
        <p:spPr>
          <a:xfrm>
            <a:off x="7412552" y="3117984"/>
            <a:ext cx="3644725" cy="2989029"/>
          </a:xfrm>
          <a:prstGeom prst="rect">
            <a:avLst/>
          </a:prstGeom>
        </p:spPr>
      </p:pic>
    </p:spTree>
    <p:extLst>
      <p:ext uri="{BB962C8B-B14F-4D97-AF65-F5344CB8AC3E}">
        <p14:creationId xmlns:p14="http://schemas.microsoft.com/office/powerpoint/2010/main" val="2025846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54D4-A0FC-97F6-B2D0-8D778608058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C29199F-3396-657F-018D-DF59DE928AB2}"/>
              </a:ext>
            </a:extLst>
          </p:cNvPr>
          <p:cNvSpPr>
            <a:spLocks noGrp="1"/>
          </p:cNvSpPr>
          <p:nvPr>
            <p:ph idx="1"/>
          </p:nvPr>
        </p:nvSpPr>
        <p:spPr>
          <a:xfrm>
            <a:off x="838200" y="1690688"/>
            <a:ext cx="10515600" cy="4486275"/>
          </a:xfrm>
        </p:spPr>
        <p:txBody>
          <a:bodyPr>
            <a:normAutofit/>
          </a:bodyPr>
          <a:lstStyle/>
          <a:p>
            <a:r>
              <a:rPr lang="en-US" dirty="0"/>
              <a:t>The Building Thermal Envelope &amp; Continuous Insulation (Ci)</a:t>
            </a:r>
          </a:p>
          <a:p>
            <a:r>
              <a:rPr lang="en-US" dirty="0"/>
              <a:t>Commercial Energy Code </a:t>
            </a:r>
          </a:p>
          <a:p>
            <a:r>
              <a:rPr lang="en-US" dirty="0"/>
              <a:t>Commercial Building Code </a:t>
            </a:r>
          </a:p>
          <a:p>
            <a:r>
              <a:rPr lang="en-US" dirty="0"/>
              <a:t>Resources to help put it all together</a:t>
            </a:r>
          </a:p>
        </p:txBody>
      </p:sp>
    </p:spTree>
    <p:extLst>
      <p:ext uri="{BB962C8B-B14F-4D97-AF65-F5344CB8AC3E}">
        <p14:creationId xmlns:p14="http://schemas.microsoft.com/office/powerpoint/2010/main" val="1845100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2878" y="158263"/>
            <a:ext cx="10730922" cy="1041664"/>
          </a:xfrm>
        </p:spPr>
        <p:txBody>
          <a:bodyPr>
            <a:noAutofit/>
          </a:bodyPr>
          <a:lstStyle/>
          <a:p>
            <a:r>
              <a:rPr lang="en-US" dirty="0"/>
              <a:t>Rule #2 of 3</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063449" y="94816"/>
            <a:ext cx="3945074" cy="662597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22879" y="1199926"/>
            <a:ext cx="4869656" cy="4081620"/>
          </a:xfrm>
          <a:prstGeom prst="rect">
            <a:avLst/>
          </a:prstGeom>
        </p:spPr>
      </p:pic>
      <p:sp>
        <p:nvSpPr>
          <p:cNvPr id="6" name="TextBox 5"/>
          <p:cNvSpPr txBox="1"/>
          <p:nvPr/>
        </p:nvSpPr>
        <p:spPr>
          <a:xfrm>
            <a:off x="622878" y="5479227"/>
            <a:ext cx="4590959" cy="307777"/>
          </a:xfrm>
          <a:prstGeom prst="rect">
            <a:avLst/>
          </a:prstGeom>
          <a:noFill/>
        </p:spPr>
        <p:txBody>
          <a:bodyPr wrap="square" rtlCol="0">
            <a:spAutoFit/>
          </a:bodyPr>
          <a:lstStyle/>
          <a:p>
            <a:pPr algn="ctr"/>
            <a:r>
              <a:rPr lang="en-US" sz="1400" dirty="0">
                <a:latin typeface="+mj-lt"/>
                <a:ea typeface="Yu Gothic" panose="020B0400000000000000" pitchFamily="34" charset="-128"/>
                <a:hlinkClick r:id="rId4"/>
              </a:rPr>
              <a:t>https://www.continuousinsulation.org/resources/facts-ci</a:t>
            </a:r>
            <a:endParaRPr lang="en-US" sz="1400" dirty="0">
              <a:latin typeface="+mj-lt"/>
              <a:ea typeface="Yu Gothic" panose="020B0400000000000000" pitchFamily="34" charset="-128"/>
            </a:endParaRPr>
          </a:p>
        </p:txBody>
      </p:sp>
    </p:spTree>
    <p:extLst>
      <p:ext uri="{BB962C8B-B14F-4D97-AF65-F5344CB8AC3E}">
        <p14:creationId xmlns:p14="http://schemas.microsoft.com/office/powerpoint/2010/main" val="2065796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918552"/>
          </a:xfrm>
        </p:spPr>
        <p:txBody>
          <a:bodyPr>
            <a:noAutofit/>
          </a:bodyPr>
          <a:lstStyle/>
          <a:p>
            <a:r>
              <a:rPr lang="en-US" dirty="0"/>
              <a:t>Rule #3 of 3</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790056" y="3522706"/>
            <a:ext cx="8154589" cy="2667257"/>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02574" y="524350"/>
            <a:ext cx="4653634" cy="3046451"/>
          </a:xfrm>
          <a:prstGeom prst="rect">
            <a:avLst/>
          </a:prstGeom>
        </p:spPr>
      </p:pic>
      <p:sp>
        <p:nvSpPr>
          <p:cNvPr id="6" name="TextBox 5"/>
          <p:cNvSpPr txBox="1"/>
          <p:nvPr/>
        </p:nvSpPr>
        <p:spPr>
          <a:xfrm>
            <a:off x="3489427" y="6189963"/>
            <a:ext cx="4314707" cy="307777"/>
          </a:xfrm>
          <a:prstGeom prst="rect">
            <a:avLst/>
          </a:prstGeom>
          <a:noFill/>
        </p:spPr>
        <p:txBody>
          <a:bodyPr wrap="none" rtlCol="0">
            <a:spAutoFit/>
          </a:bodyPr>
          <a:lstStyle/>
          <a:p>
            <a:pPr algn="ctr"/>
            <a:r>
              <a:rPr lang="en-US" sz="1400" dirty="0">
                <a:latin typeface="+mj-lt"/>
                <a:ea typeface="Yu Gothic" panose="020B0400000000000000" pitchFamily="34" charset="-128"/>
                <a:hlinkClick r:id="rId4"/>
              </a:rPr>
              <a:t>https://www.continuousinsulation.org/resources/facts-ci</a:t>
            </a:r>
            <a:endParaRPr lang="en-US" sz="1400" dirty="0">
              <a:latin typeface="+mj-lt"/>
              <a:ea typeface="Yu Gothic" panose="020B0400000000000000" pitchFamily="34" charset="-128"/>
            </a:endParaRPr>
          </a:p>
        </p:txBody>
      </p:sp>
    </p:spTree>
    <p:extLst>
      <p:ext uri="{BB962C8B-B14F-4D97-AF65-F5344CB8AC3E}">
        <p14:creationId xmlns:p14="http://schemas.microsoft.com/office/powerpoint/2010/main" val="3649015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IBC Section 1404.3 Vapor Retarders </a:t>
            </a:r>
          </a:p>
        </p:txBody>
      </p:sp>
      <p:sp>
        <p:nvSpPr>
          <p:cNvPr id="2" name="Subtitle 1"/>
          <p:cNvSpPr>
            <a:spLocks noGrp="1"/>
          </p:cNvSpPr>
          <p:nvPr>
            <p:ph idx="1"/>
          </p:nvPr>
        </p:nvSpPr>
        <p:spPr/>
        <p:txBody>
          <a:bodyPr>
            <a:normAutofit/>
          </a:bodyPr>
          <a:lstStyle/>
          <a:p>
            <a:r>
              <a:rPr lang="en-US" dirty="0"/>
              <a:t>2021 IBC includes major improvements for water vapor control with Ci</a:t>
            </a:r>
          </a:p>
          <a:p>
            <a:r>
              <a:rPr lang="en-US" dirty="0"/>
              <a:t>2024 IBC adds some incremental enhancements/options</a:t>
            </a:r>
          </a:p>
          <a:p>
            <a:pPr lvl="1"/>
            <a:r>
              <a:rPr lang="en-US" dirty="0"/>
              <a:t>Class I and II “responsive vapor retarders” are defined for Ci applications</a:t>
            </a:r>
          </a:p>
          <a:p>
            <a:pPr lvl="1"/>
            <a:r>
              <a:rPr lang="en-US" dirty="0"/>
              <a:t>Added provisions for the “perfect wall” (all control layers on exterior) </a:t>
            </a:r>
          </a:p>
          <a:p>
            <a:r>
              <a:rPr lang="en-US" dirty="0"/>
              <a:t>Water vapor control per building code must be coordinated with energy code insulation requirements</a:t>
            </a:r>
          </a:p>
        </p:txBody>
      </p:sp>
    </p:spTree>
    <p:extLst>
      <p:ext uri="{BB962C8B-B14F-4D97-AF65-F5344CB8AC3E}">
        <p14:creationId xmlns:p14="http://schemas.microsoft.com/office/powerpoint/2010/main" val="1946808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654" y="365125"/>
            <a:ext cx="3807069" cy="5332290"/>
          </a:xfrm>
        </p:spPr>
        <p:txBody>
          <a:bodyPr anchor="t">
            <a:normAutofit/>
          </a:bodyPr>
          <a:lstStyle/>
          <a:p>
            <a:r>
              <a:rPr lang="en-US" dirty="0"/>
              <a:t>3-Step Guide for Water Vapor Control Code Compliance</a:t>
            </a:r>
            <a:br>
              <a:rPr lang="en-US" dirty="0"/>
            </a:br>
            <a:r>
              <a:rPr lang="en-US" sz="2700" dirty="0"/>
              <a:t>(based on 2024 IBC/IRC)</a:t>
            </a:r>
            <a:br>
              <a:rPr lang="en-US" sz="2700" dirty="0"/>
            </a:br>
            <a:r>
              <a:rPr lang="en-US" sz="2700" dirty="0"/>
              <a:t/>
            </a:r>
            <a:br>
              <a:rPr lang="en-US" sz="2700" dirty="0"/>
            </a:br>
            <a:r>
              <a:rPr lang="en-US" sz="3100" dirty="0"/>
              <a:t>Satisfies Rule #1 of 3 – Keep Water Vapor Away from Cool Surfaces</a:t>
            </a:r>
          </a:p>
        </p:txBody>
      </p:sp>
      <p:sp>
        <p:nvSpPr>
          <p:cNvPr id="5" name="TextBox 4"/>
          <p:cNvSpPr txBox="1"/>
          <p:nvPr/>
        </p:nvSpPr>
        <p:spPr>
          <a:xfrm>
            <a:off x="4547487" y="6148777"/>
            <a:ext cx="7168714" cy="338554"/>
          </a:xfrm>
          <a:prstGeom prst="rect">
            <a:avLst/>
          </a:prstGeom>
          <a:noFill/>
        </p:spPr>
        <p:txBody>
          <a:bodyPr wrap="square" rtlCol="0">
            <a:spAutoFit/>
          </a:bodyPr>
          <a:lstStyle/>
          <a:p>
            <a:pPr algn="ctr"/>
            <a:r>
              <a:rPr lang="en-US" sz="1600" dirty="0">
                <a:latin typeface="+mj-lt"/>
                <a:ea typeface="Yu Gothic" panose="020B0400000000000000" pitchFamily="34" charset="-128"/>
                <a:hlinkClick r:id="rId2"/>
              </a:rPr>
              <a:t>https://www.continuousinsulation.org/resources/quick-guides</a:t>
            </a:r>
            <a:endParaRPr lang="en-US" sz="1600" dirty="0">
              <a:latin typeface="+mj-lt"/>
              <a:ea typeface="Yu Gothic" panose="020B0400000000000000" pitchFamily="34" charset="-128"/>
            </a:endParaRPr>
          </a:p>
        </p:txBody>
      </p:sp>
      <p:pic>
        <p:nvPicPr>
          <p:cNvPr id="6" name="Picture 5">
            <a:extLst>
              <a:ext uri="{FF2B5EF4-FFF2-40B4-BE49-F238E27FC236}">
                <a16:creationId xmlns:a16="http://schemas.microsoft.com/office/drawing/2014/main" id="{7EFF4830-F313-AF91-1EE6-E31C184294F0}"/>
              </a:ext>
            </a:extLst>
          </p:cNvPr>
          <p:cNvPicPr>
            <a:picLocks noChangeAspect="1"/>
          </p:cNvPicPr>
          <p:nvPr/>
        </p:nvPicPr>
        <p:blipFill>
          <a:blip r:embed="rId3"/>
          <a:stretch>
            <a:fillRect/>
          </a:stretch>
        </p:blipFill>
        <p:spPr>
          <a:xfrm>
            <a:off x="4321158" y="432223"/>
            <a:ext cx="7508891" cy="5624069"/>
          </a:xfrm>
          <a:prstGeom prst="rect">
            <a:avLst/>
          </a:prstGeom>
        </p:spPr>
      </p:pic>
    </p:spTree>
    <p:extLst>
      <p:ext uri="{BB962C8B-B14F-4D97-AF65-F5344CB8AC3E}">
        <p14:creationId xmlns:p14="http://schemas.microsoft.com/office/powerpoint/2010/main" val="930901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67055"/>
            <a:ext cx="10515600" cy="808892"/>
          </a:xfrm>
        </p:spPr>
        <p:txBody>
          <a:bodyPr>
            <a:normAutofit/>
          </a:bodyPr>
          <a:lstStyle/>
          <a:p>
            <a:r>
              <a:rPr lang="en-US" dirty="0"/>
              <a:t>3-Step Guide (cont’d)</a:t>
            </a:r>
          </a:p>
        </p:txBody>
      </p:sp>
      <p:pic>
        <p:nvPicPr>
          <p:cNvPr id="4" name="Picture 3">
            <a:extLst>
              <a:ext uri="{FF2B5EF4-FFF2-40B4-BE49-F238E27FC236}">
                <a16:creationId xmlns:a16="http://schemas.microsoft.com/office/drawing/2014/main" id="{5EFD107F-FCCB-798A-87D6-7A2E4906E7C5}"/>
              </a:ext>
            </a:extLst>
          </p:cNvPr>
          <p:cNvPicPr>
            <a:picLocks noChangeAspect="1"/>
          </p:cNvPicPr>
          <p:nvPr/>
        </p:nvPicPr>
        <p:blipFill>
          <a:blip r:embed="rId2"/>
          <a:stretch>
            <a:fillRect/>
          </a:stretch>
        </p:blipFill>
        <p:spPr>
          <a:xfrm>
            <a:off x="1474838" y="1077485"/>
            <a:ext cx="9488546" cy="5344924"/>
          </a:xfrm>
          <a:prstGeom prst="rect">
            <a:avLst/>
          </a:prstGeom>
        </p:spPr>
      </p:pic>
    </p:spTree>
    <p:extLst>
      <p:ext uri="{BB962C8B-B14F-4D97-AF65-F5344CB8AC3E}">
        <p14:creationId xmlns:p14="http://schemas.microsoft.com/office/powerpoint/2010/main" val="1371770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197913" y="1213335"/>
            <a:ext cx="5953523" cy="5117125"/>
          </a:xfrm>
        </p:spPr>
        <p:txBody>
          <a:bodyPr>
            <a:normAutofit fontScale="62500" lnSpcReduction="20000"/>
          </a:bodyPr>
          <a:lstStyle/>
          <a:p>
            <a:r>
              <a:rPr lang="en-US" b="1" dirty="0"/>
              <a:t>Example 1:</a:t>
            </a:r>
            <a:r>
              <a:rPr lang="en-US" dirty="0"/>
              <a:t> CZ 5 with </a:t>
            </a:r>
            <a:r>
              <a:rPr lang="en-US" u="sng" dirty="0"/>
              <a:t>Class III VR</a:t>
            </a:r>
          </a:p>
          <a:p>
            <a:pPr lvl="1"/>
            <a:r>
              <a:rPr lang="en-US" dirty="0"/>
              <a:t>IRC Table R702.7(3) or IBC 1404.3(3):</a:t>
            </a:r>
          </a:p>
          <a:p>
            <a:pPr lvl="1"/>
            <a:r>
              <a:rPr lang="en-US" dirty="0"/>
              <a:t>Use min. R-5ci on a R13 2x4 wood frame wall (e.g., R13+5ci)</a:t>
            </a:r>
          </a:p>
          <a:p>
            <a:pPr lvl="2"/>
            <a:r>
              <a:rPr lang="en-US" dirty="0"/>
              <a:t>Energy code requires R13+7.5ci (OK, exceeds minimum Ci R-value for vapor control)</a:t>
            </a:r>
            <a:endParaRPr lang="en-US" dirty="0">
              <a:solidFill>
                <a:srgbClr val="FF0000"/>
              </a:solidFill>
            </a:endParaRPr>
          </a:p>
          <a:p>
            <a:pPr lvl="1"/>
            <a:r>
              <a:rPr lang="en-US" dirty="0"/>
              <a:t>Use min. R-7.5ci on a R20 2x6 wood frame wall </a:t>
            </a:r>
          </a:p>
          <a:p>
            <a:pPr lvl="2"/>
            <a:r>
              <a:rPr lang="en-US" dirty="0"/>
              <a:t>Exceeds energy code R20+3.8ci which doesn’t work for vapor control (unless flash &amp; batt in cavity, e.g., R13 batt + R7 </a:t>
            </a:r>
            <a:r>
              <a:rPr lang="en-US" dirty="0" err="1"/>
              <a:t>ccSPF</a:t>
            </a:r>
            <a:r>
              <a:rPr lang="en-US" dirty="0"/>
              <a:t> in cavity with R3.8ci on exterior)</a:t>
            </a:r>
          </a:p>
          <a:p>
            <a:pPr lvl="2"/>
            <a:r>
              <a:rPr lang="en-US" dirty="0"/>
              <a:t>Alternatively consider using Class I or II RVR (Example 2)</a:t>
            </a:r>
          </a:p>
          <a:p>
            <a:r>
              <a:rPr lang="en-US" b="1" dirty="0"/>
              <a:t>Example 2: </a:t>
            </a:r>
            <a:r>
              <a:rPr lang="en-US" dirty="0"/>
              <a:t>CZ 5, </a:t>
            </a:r>
            <a:r>
              <a:rPr lang="en-US" u="sng" dirty="0"/>
              <a:t>Class I or II Responsive Vapor Retarder</a:t>
            </a:r>
          </a:p>
          <a:p>
            <a:pPr lvl="1"/>
            <a:r>
              <a:rPr lang="en-US" dirty="0"/>
              <a:t>IRC Table R702.7(4) or IBC Table 1404.3(4):</a:t>
            </a:r>
          </a:p>
          <a:p>
            <a:pPr lvl="1"/>
            <a:r>
              <a:rPr lang="en-US" dirty="0"/>
              <a:t>Use min. R-5ci on 2x6 wall with R20 cavity (e.g., R20+5ci wall)</a:t>
            </a:r>
          </a:p>
          <a:p>
            <a:pPr lvl="1"/>
            <a:r>
              <a:rPr lang="en-US" dirty="0"/>
              <a:t>Exceeds minimum energy code for 2x6 WFW (i.e., R20+3.8ci) and could use R19+5ci to get closer to minimum energy code (by equivalent U-factor compliance)</a:t>
            </a:r>
          </a:p>
          <a:p>
            <a:pPr lvl="1"/>
            <a:r>
              <a:rPr lang="en-US" dirty="0"/>
              <a:t>Class I or II VR must be “responsive vapor retarders” (RVR)  to minimize outward diffusion wetting while promoting inward diffusion drying</a:t>
            </a:r>
          </a:p>
          <a:p>
            <a:pPr lvl="2"/>
            <a:r>
              <a:rPr lang="en-US" dirty="0"/>
              <a:t>Class II RVR = kraft paper facer</a:t>
            </a:r>
          </a:p>
          <a:p>
            <a:pPr lvl="2"/>
            <a:r>
              <a:rPr lang="en-US" dirty="0"/>
              <a:t>Class I RVR = proprietary membranes</a:t>
            </a:r>
          </a:p>
          <a:p>
            <a:r>
              <a:rPr lang="en-US" dirty="0"/>
              <a:t>Generally, steel frame walls require more Ci R-value in energy code and thus usually satisfy these vapor control requirements.</a:t>
            </a:r>
          </a:p>
        </p:txBody>
      </p:sp>
      <p:sp>
        <p:nvSpPr>
          <p:cNvPr id="3" name="Title 2"/>
          <p:cNvSpPr>
            <a:spLocks noGrp="1"/>
          </p:cNvSpPr>
          <p:nvPr>
            <p:ph type="title"/>
          </p:nvPr>
        </p:nvSpPr>
        <p:spPr>
          <a:xfrm>
            <a:off x="413238" y="158262"/>
            <a:ext cx="10940562" cy="844062"/>
          </a:xfrm>
        </p:spPr>
        <p:txBody>
          <a:bodyPr>
            <a:normAutofit/>
          </a:bodyPr>
          <a:lstStyle/>
          <a:p>
            <a:r>
              <a:rPr lang="en-US" dirty="0"/>
              <a:t>3-Step Guide (cont’d)</a:t>
            </a:r>
          </a:p>
        </p:txBody>
      </p:sp>
      <p:pic>
        <p:nvPicPr>
          <p:cNvPr id="6" name="Picture 5">
            <a:extLst>
              <a:ext uri="{FF2B5EF4-FFF2-40B4-BE49-F238E27FC236}">
                <a16:creationId xmlns:a16="http://schemas.microsoft.com/office/drawing/2014/main" id="{6853C8A8-C17B-ECE2-E7F7-9BB4A5EA5853}"/>
              </a:ext>
            </a:extLst>
          </p:cNvPr>
          <p:cNvPicPr>
            <a:picLocks noChangeAspect="1"/>
          </p:cNvPicPr>
          <p:nvPr/>
        </p:nvPicPr>
        <p:blipFill>
          <a:blip r:embed="rId2"/>
          <a:stretch>
            <a:fillRect/>
          </a:stretch>
        </p:blipFill>
        <p:spPr>
          <a:xfrm>
            <a:off x="5486944" y="479590"/>
            <a:ext cx="6082181" cy="293325"/>
          </a:xfrm>
          <a:prstGeom prst="rect">
            <a:avLst/>
          </a:prstGeom>
        </p:spPr>
      </p:pic>
      <p:pic>
        <p:nvPicPr>
          <p:cNvPr id="8" name="Picture 7">
            <a:extLst>
              <a:ext uri="{FF2B5EF4-FFF2-40B4-BE49-F238E27FC236}">
                <a16:creationId xmlns:a16="http://schemas.microsoft.com/office/drawing/2014/main" id="{5464D68E-EC2B-90F4-0828-70A8707EC80C}"/>
              </a:ext>
            </a:extLst>
          </p:cNvPr>
          <p:cNvPicPr>
            <a:picLocks noChangeAspect="1"/>
          </p:cNvPicPr>
          <p:nvPr/>
        </p:nvPicPr>
        <p:blipFill>
          <a:blip r:embed="rId3"/>
          <a:stretch>
            <a:fillRect/>
          </a:stretch>
        </p:blipFill>
        <p:spPr>
          <a:xfrm>
            <a:off x="6375864" y="763066"/>
            <a:ext cx="3709537" cy="5791200"/>
          </a:xfrm>
          <a:prstGeom prst="rect">
            <a:avLst/>
          </a:prstGeom>
        </p:spPr>
      </p:pic>
      <p:cxnSp>
        <p:nvCxnSpPr>
          <p:cNvPr id="12" name="Straight Arrow Connector 11">
            <a:extLst>
              <a:ext uri="{FF2B5EF4-FFF2-40B4-BE49-F238E27FC236}">
                <a16:creationId xmlns:a16="http://schemas.microsoft.com/office/drawing/2014/main" id="{E1E4592D-5131-2245-4167-92B7C3429C9C}"/>
              </a:ext>
            </a:extLst>
          </p:cNvPr>
          <p:cNvCxnSpPr>
            <a:cxnSpLocks/>
          </p:cNvCxnSpPr>
          <p:nvPr/>
        </p:nvCxnSpPr>
        <p:spPr>
          <a:xfrm>
            <a:off x="5846885" y="1828800"/>
            <a:ext cx="1912741" cy="22860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49BD8140-A41C-B96C-EDCA-9269FC3E1367}"/>
              </a:ext>
            </a:extLst>
          </p:cNvPr>
          <p:cNvCxnSpPr>
            <a:cxnSpLocks/>
          </p:cNvCxnSpPr>
          <p:nvPr/>
        </p:nvCxnSpPr>
        <p:spPr>
          <a:xfrm>
            <a:off x="5987562" y="3815862"/>
            <a:ext cx="1772064" cy="1600869"/>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81797D60-4275-6626-5579-28E6AFA130CE}"/>
              </a:ext>
            </a:extLst>
          </p:cNvPr>
          <p:cNvCxnSpPr>
            <a:cxnSpLocks/>
          </p:cNvCxnSpPr>
          <p:nvPr/>
        </p:nvCxnSpPr>
        <p:spPr>
          <a:xfrm flipV="1">
            <a:off x="4818185" y="2338699"/>
            <a:ext cx="2941441" cy="2177"/>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pic>
        <p:nvPicPr>
          <p:cNvPr id="43" name="Picture 42">
            <a:extLst>
              <a:ext uri="{FF2B5EF4-FFF2-40B4-BE49-F238E27FC236}">
                <a16:creationId xmlns:a16="http://schemas.microsoft.com/office/drawing/2014/main" id="{4EB0B77D-FBC0-08DF-E519-13F3D55C24BF}"/>
              </a:ext>
            </a:extLst>
          </p:cNvPr>
          <p:cNvPicPr>
            <a:picLocks noChangeAspect="1"/>
          </p:cNvPicPr>
          <p:nvPr/>
        </p:nvPicPr>
        <p:blipFill>
          <a:blip r:embed="rId4"/>
          <a:stretch>
            <a:fillRect/>
          </a:stretch>
        </p:blipFill>
        <p:spPr>
          <a:xfrm>
            <a:off x="10197615" y="2520498"/>
            <a:ext cx="1789172" cy="2396328"/>
          </a:xfrm>
          <a:prstGeom prst="rect">
            <a:avLst/>
          </a:prstGeom>
        </p:spPr>
      </p:pic>
    </p:spTree>
    <p:extLst>
      <p:ext uri="{BB962C8B-B14F-4D97-AF65-F5344CB8AC3E}">
        <p14:creationId xmlns:p14="http://schemas.microsoft.com/office/powerpoint/2010/main" val="866001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19340-A08C-74C4-F948-F94C98AA4D3F}"/>
              </a:ext>
            </a:extLst>
          </p:cNvPr>
          <p:cNvSpPr>
            <a:spLocks noGrp="1"/>
          </p:cNvSpPr>
          <p:nvPr>
            <p:ph type="title"/>
          </p:nvPr>
        </p:nvSpPr>
        <p:spPr>
          <a:xfrm>
            <a:off x="298938" y="365126"/>
            <a:ext cx="11054862" cy="721900"/>
          </a:xfrm>
        </p:spPr>
        <p:txBody>
          <a:bodyPr>
            <a:normAutofit/>
          </a:bodyPr>
          <a:lstStyle/>
          <a:p>
            <a:r>
              <a:rPr lang="en-US" dirty="0"/>
              <a:t>3-Step Guide (cont’d)</a:t>
            </a:r>
          </a:p>
        </p:txBody>
      </p:sp>
      <p:sp>
        <p:nvSpPr>
          <p:cNvPr id="2" name="Subtitle 1">
            <a:extLst>
              <a:ext uri="{FF2B5EF4-FFF2-40B4-BE49-F238E27FC236}">
                <a16:creationId xmlns:a16="http://schemas.microsoft.com/office/drawing/2014/main" id="{DD52801E-9391-F2AF-3032-98C4286451D9}"/>
              </a:ext>
            </a:extLst>
          </p:cNvPr>
          <p:cNvSpPr>
            <a:spLocks noGrp="1"/>
          </p:cNvSpPr>
          <p:nvPr>
            <p:ph idx="1"/>
          </p:nvPr>
        </p:nvSpPr>
        <p:spPr>
          <a:xfrm>
            <a:off x="298938" y="1371600"/>
            <a:ext cx="6365631" cy="4805363"/>
          </a:xfrm>
        </p:spPr>
        <p:txBody>
          <a:bodyPr>
            <a:normAutofit fontScale="92500" lnSpcReduction="10000"/>
          </a:bodyPr>
          <a:lstStyle/>
          <a:p>
            <a:r>
              <a:rPr lang="en-US" b="1" dirty="0"/>
              <a:t>Example 3: </a:t>
            </a:r>
            <a:r>
              <a:rPr lang="en-US" dirty="0"/>
              <a:t>CZ 5, No interior vapor retarder, exterior Ci only</a:t>
            </a:r>
          </a:p>
          <a:p>
            <a:pPr lvl="1"/>
            <a:r>
              <a:rPr lang="en-US" dirty="0"/>
              <a:t>Table R702.7(5) or IBC 1404.3(5)</a:t>
            </a:r>
          </a:p>
          <a:p>
            <a:pPr lvl="1"/>
            <a:r>
              <a:rPr lang="en-US" dirty="0"/>
              <a:t>Generally, the minimum ci R-values for moisture control are less than the energy code requires for exterior Ci-only walls.</a:t>
            </a:r>
          </a:p>
          <a:p>
            <a:pPr lvl="1"/>
            <a:r>
              <a:rPr lang="en-US" dirty="0"/>
              <a:t>Therefore, if complying with energy code minimums these vapor control requirements are met.</a:t>
            </a:r>
          </a:p>
          <a:p>
            <a:r>
              <a:rPr lang="en-US" dirty="0"/>
              <a:t>Footnotes are important!</a:t>
            </a:r>
          </a:p>
          <a:p>
            <a:pPr lvl="1"/>
            <a:r>
              <a:rPr lang="en-US" dirty="0"/>
              <a:t>There still must be a max 1 perm vapor retarder but on the exterior side of the wall and to the interior side of the Ci insulation, unless the Ci insulation or its interior facer is a vapor retarder. </a:t>
            </a:r>
          </a:p>
        </p:txBody>
      </p:sp>
      <p:pic>
        <p:nvPicPr>
          <p:cNvPr id="4" name="Picture 3">
            <a:extLst>
              <a:ext uri="{FF2B5EF4-FFF2-40B4-BE49-F238E27FC236}">
                <a16:creationId xmlns:a16="http://schemas.microsoft.com/office/drawing/2014/main" id="{A68A9947-C4A8-6F2D-57F6-0200C0E1819F}"/>
              </a:ext>
            </a:extLst>
          </p:cNvPr>
          <p:cNvPicPr>
            <a:picLocks noChangeAspect="1"/>
          </p:cNvPicPr>
          <p:nvPr/>
        </p:nvPicPr>
        <p:blipFill>
          <a:blip r:embed="rId2"/>
          <a:stretch>
            <a:fillRect/>
          </a:stretch>
        </p:blipFill>
        <p:spPr>
          <a:xfrm>
            <a:off x="6994151" y="1201783"/>
            <a:ext cx="3644432" cy="3579223"/>
          </a:xfrm>
          <a:prstGeom prst="rect">
            <a:avLst/>
          </a:prstGeom>
        </p:spPr>
      </p:pic>
      <p:pic>
        <p:nvPicPr>
          <p:cNvPr id="5" name="Picture 4">
            <a:extLst>
              <a:ext uri="{FF2B5EF4-FFF2-40B4-BE49-F238E27FC236}">
                <a16:creationId xmlns:a16="http://schemas.microsoft.com/office/drawing/2014/main" id="{C9CE9A58-C36E-3070-FCCE-8AD813F2113C}"/>
              </a:ext>
            </a:extLst>
          </p:cNvPr>
          <p:cNvPicPr>
            <a:picLocks noChangeAspect="1"/>
          </p:cNvPicPr>
          <p:nvPr/>
        </p:nvPicPr>
        <p:blipFill>
          <a:blip r:embed="rId3"/>
          <a:stretch>
            <a:fillRect/>
          </a:stretch>
        </p:blipFill>
        <p:spPr>
          <a:xfrm>
            <a:off x="5652619" y="793700"/>
            <a:ext cx="6082181" cy="293325"/>
          </a:xfrm>
          <a:prstGeom prst="rect">
            <a:avLst/>
          </a:prstGeom>
        </p:spPr>
      </p:pic>
      <p:pic>
        <p:nvPicPr>
          <p:cNvPr id="6" name="Picture 5">
            <a:extLst>
              <a:ext uri="{FF2B5EF4-FFF2-40B4-BE49-F238E27FC236}">
                <a16:creationId xmlns:a16="http://schemas.microsoft.com/office/drawing/2014/main" id="{AA926425-6F32-988F-042A-AE3A3B576CE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3211"/>
          <a:stretch/>
        </p:blipFill>
        <p:spPr>
          <a:xfrm>
            <a:off x="7381750" y="4812359"/>
            <a:ext cx="2904413" cy="1687716"/>
          </a:xfrm>
          <a:prstGeom prst="rect">
            <a:avLst/>
          </a:prstGeom>
        </p:spPr>
      </p:pic>
    </p:spTree>
    <p:extLst>
      <p:ext uri="{BB962C8B-B14F-4D97-AF65-F5344CB8AC3E}">
        <p14:creationId xmlns:p14="http://schemas.microsoft.com/office/powerpoint/2010/main" val="2995399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8F21-D346-08BD-F3A4-A3087CF8E795}"/>
              </a:ext>
            </a:extLst>
          </p:cNvPr>
          <p:cNvSpPr>
            <a:spLocks noGrp="1"/>
          </p:cNvSpPr>
          <p:nvPr>
            <p:ph type="title"/>
          </p:nvPr>
        </p:nvSpPr>
        <p:spPr>
          <a:xfrm>
            <a:off x="838200" y="365126"/>
            <a:ext cx="10515600" cy="1032852"/>
          </a:xfrm>
        </p:spPr>
        <p:txBody>
          <a:bodyPr/>
          <a:lstStyle/>
          <a:p>
            <a:r>
              <a:rPr lang="en-US" dirty="0"/>
              <a:t>Resources to help put it all together</a:t>
            </a:r>
          </a:p>
        </p:txBody>
      </p:sp>
      <p:pic>
        <p:nvPicPr>
          <p:cNvPr id="5" name="Picture 4">
            <a:extLst>
              <a:ext uri="{FF2B5EF4-FFF2-40B4-BE49-F238E27FC236}">
                <a16:creationId xmlns:a16="http://schemas.microsoft.com/office/drawing/2014/main" id="{07399124-962D-292A-C216-D60CBD86FC67}"/>
              </a:ext>
            </a:extLst>
          </p:cNvPr>
          <p:cNvPicPr>
            <a:picLocks noChangeAspect="1"/>
          </p:cNvPicPr>
          <p:nvPr/>
        </p:nvPicPr>
        <p:blipFill>
          <a:blip r:embed="rId2"/>
          <a:stretch>
            <a:fillRect/>
          </a:stretch>
        </p:blipFill>
        <p:spPr>
          <a:xfrm>
            <a:off x="1004887" y="1558924"/>
            <a:ext cx="9586913" cy="4949633"/>
          </a:xfrm>
          <a:prstGeom prst="rect">
            <a:avLst/>
          </a:prstGeom>
        </p:spPr>
      </p:pic>
    </p:spTree>
    <p:extLst>
      <p:ext uri="{BB962C8B-B14F-4D97-AF65-F5344CB8AC3E}">
        <p14:creationId xmlns:p14="http://schemas.microsoft.com/office/powerpoint/2010/main" val="1906832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6366"/>
          </a:xfrm>
        </p:spPr>
        <p:txBody>
          <a:bodyPr>
            <a:normAutofit fontScale="90000"/>
          </a:bodyPr>
          <a:lstStyle/>
          <a:p>
            <a:r>
              <a:rPr lang="en-US" sz="4000" dirty="0"/>
              <a:t>Simplified Energy &amp; Water Vapor Code Compliance</a:t>
            </a:r>
          </a:p>
        </p:txBody>
      </p:sp>
      <p:sp>
        <p:nvSpPr>
          <p:cNvPr id="7" name="Content Placeholder 6"/>
          <p:cNvSpPr>
            <a:spLocks noGrp="1"/>
          </p:cNvSpPr>
          <p:nvPr>
            <p:ph idx="1"/>
          </p:nvPr>
        </p:nvSpPr>
        <p:spPr>
          <a:xfrm>
            <a:off x="609599" y="1498601"/>
            <a:ext cx="4599710" cy="4279280"/>
          </a:xfrm>
        </p:spPr>
        <p:txBody>
          <a:bodyPr>
            <a:normAutofit fontScale="92500"/>
          </a:bodyPr>
          <a:lstStyle/>
          <a:p>
            <a:r>
              <a:rPr lang="en-US" sz="2400" dirty="0"/>
              <a:t>Implements R-value and U-factor checks per IECC &amp; ASHRAE 90.1 </a:t>
            </a:r>
          </a:p>
          <a:p>
            <a:r>
              <a:rPr lang="en-US" sz="2400" dirty="0"/>
              <a:t>Automates vapor control check per IBC/IRC (including insulation ratio and permeance ratio checks)</a:t>
            </a:r>
          </a:p>
          <a:p>
            <a:r>
              <a:rPr lang="en-US" sz="2400" dirty="0"/>
              <a:t>Flexible, More Solutions than Code, More Precise</a:t>
            </a:r>
          </a:p>
          <a:p>
            <a:r>
              <a:rPr lang="en-US" sz="2400" dirty="0"/>
              <a:t>Wood and Steel framing</a:t>
            </a:r>
          </a:p>
          <a:p>
            <a:r>
              <a:rPr lang="en-US" sz="2400" dirty="0"/>
              <a:t>2-minute wall design and optimization (or compliance check)</a:t>
            </a:r>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5207" y="1485100"/>
            <a:ext cx="6656648" cy="4292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51942" y="5857642"/>
            <a:ext cx="4343177" cy="338554"/>
          </a:xfrm>
          <a:prstGeom prst="rect">
            <a:avLst/>
          </a:prstGeom>
          <a:noFill/>
        </p:spPr>
        <p:txBody>
          <a:bodyPr wrap="none" rtlCol="0">
            <a:spAutoFit/>
          </a:bodyPr>
          <a:lstStyle/>
          <a:p>
            <a:pPr algn="ctr"/>
            <a:r>
              <a:rPr lang="en-US" sz="1600" dirty="0">
                <a:latin typeface="+mj-lt"/>
                <a:ea typeface="Yu Gothic" panose="020B0400000000000000" pitchFamily="34" charset="-128"/>
                <a:hlinkClick r:id="rId3"/>
              </a:rPr>
              <a:t>https://www.continuousinsulation.org/calculators</a:t>
            </a:r>
            <a:r>
              <a:rPr lang="en-US" sz="1600" dirty="0">
                <a:latin typeface="+mj-lt"/>
                <a:ea typeface="Yu Gothic" panose="020B0400000000000000" pitchFamily="34" charset="-128"/>
              </a:rPr>
              <a:t> </a:t>
            </a:r>
          </a:p>
        </p:txBody>
      </p:sp>
    </p:spTree>
    <p:extLst>
      <p:ext uri="{BB962C8B-B14F-4D97-AF65-F5344CB8AC3E}">
        <p14:creationId xmlns:p14="http://schemas.microsoft.com/office/powerpoint/2010/main" val="1306062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8F65-46AD-D85C-B316-2BBCDF958806}"/>
              </a:ext>
            </a:extLst>
          </p:cNvPr>
          <p:cNvSpPr>
            <a:spLocks noGrp="1"/>
          </p:cNvSpPr>
          <p:nvPr>
            <p:ph type="title"/>
          </p:nvPr>
        </p:nvSpPr>
        <p:spPr>
          <a:xfrm>
            <a:off x="838200" y="365125"/>
            <a:ext cx="10515600" cy="864187"/>
          </a:xfrm>
        </p:spPr>
        <p:txBody>
          <a:bodyPr>
            <a:normAutofit/>
          </a:bodyPr>
          <a:lstStyle/>
          <a:p>
            <a:r>
              <a:rPr lang="en-US" dirty="0"/>
              <a:t>Ci Resource Guide</a:t>
            </a:r>
          </a:p>
        </p:txBody>
      </p:sp>
      <p:pic>
        <p:nvPicPr>
          <p:cNvPr id="7" name="Picture 6">
            <a:extLst>
              <a:ext uri="{FF2B5EF4-FFF2-40B4-BE49-F238E27FC236}">
                <a16:creationId xmlns:a16="http://schemas.microsoft.com/office/drawing/2014/main" id="{66133031-FCF5-00D7-19CE-A73256EB7ADD}"/>
              </a:ext>
            </a:extLst>
          </p:cNvPr>
          <p:cNvPicPr>
            <a:picLocks noChangeAspect="1"/>
          </p:cNvPicPr>
          <p:nvPr/>
        </p:nvPicPr>
        <p:blipFill>
          <a:blip r:embed="rId2"/>
          <a:stretch>
            <a:fillRect/>
          </a:stretch>
        </p:blipFill>
        <p:spPr>
          <a:xfrm>
            <a:off x="1175918" y="1819050"/>
            <a:ext cx="3277057" cy="3219899"/>
          </a:xfrm>
          <a:prstGeom prst="rect">
            <a:avLst/>
          </a:prstGeom>
        </p:spPr>
      </p:pic>
      <p:pic>
        <p:nvPicPr>
          <p:cNvPr id="9" name="Picture 8">
            <a:extLst>
              <a:ext uri="{FF2B5EF4-FFF2-40B4-BE49-F238E27FC236}">
                <a16:creationId xmlns:a16="http://schemas.microsoft.com/office/drawing/2014/main" id="{4169BC23-468B-EE2D-2DBB-43876C4DAE89}"/>
              </a:ext>
            </a:extLst>
          </p:cNvPr>
          <p:cNvPicPr>
            <a:picLocks noChangeAspect="1"/>
          </p:cNvPicPr>
          <p:nvPr/>
        </p:nvPicPr>
        <p:blipFill>
          <a:blip r:embed="rId3"/>
          <a:stretch>
            <a:fillRect/>
          </a:stretch>
        </p:blipFill>
        <p:spPr>
          <a:xfrm>
            <a:off x="5200301" y="1229312"/>
            <a:ext cx="4991797" cy="4572638"/>
          </a:xfrm>
          <a:prstGeom prst="rect">
            <a:avLst/>
          </a:prstGeom>
          <a:ln w="19050">
            <a:solidFill>
              <a:schemeClr val="tx1"/>
            </a:solidFill>
          </a:ln>
        </p:spPr>
      </p:pic>
    </p:spTree>
    <p:extLst>
      <p:ext uri="{BB962C8B-B14F-4D97-AF65-F5344CB8AC3E}">
        <p14:creationId xmlns:p14="http://schemas.microsoft.com/office/powerpoint/2010/main" val="365077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0CF9F-6111-A488-6443-7710A7AB74BA}"/>
              </a:ext>
            </a:extLst>
          </p:cNvPr>
          <p:cNvSpPr>
            <a:spLocks noGrp="1"/>
          </p:cNvSpPr>
          <p:nvPr>
            <p:ph type="title"/>
          </p:nvPr>
        </p:nvSpPr>
        <p:spPr/>
        <p:txBody>
          <a:bodyPr/>
          <a:lstStyle/>
          <a:p>
            <a:r>
              <a:rPr lang="en-US" dirty="0"/>
              <a:t>What is the building thermal envelope (BTE)?</a:t>
            </a:r>
          </a:p>
        </p:txBody>
      </p:sp>
      <p:pic>
        <p:nvPicPr>
          <p:cNvPr id="4" name="Picture 3">
            <a:extLst>
              <a:ext uri="{FF2B5EF4-FFF2-40B4-BE49-F238E27FC236}">
                <a16:creationId xmlns:a16="http://schemas.microsoft.com/office/drawing/2014/main" id="{E3957CE9-E30D-FD22-3A1D-12D4978755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8146" y="1505654"/>
            <a:ext cx="5497570" cy="4552246"/>
          </a:xfrm>
          <a:prstGeom prst="rect">
            <a:avLst/>
          </a:prstGeom>
        </p:spPr>
      </p:pic>
      <p:pic>
        <p:nvPicPr>
          <p:cNvPr id="5" name="Picture 4">
            <a:extLst>
              <a:ext uri="{FF2B5EF4-FFF2-40B4-BE49-F238E27FC236}">
                <a16:creationId xmlns:a16="http://schemas.microsoft.com/office/drawing/2014/main" id="{FDA3B822-5681-BD94-9491-594502D377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4454" y="4542961"/>
            <a:ext cx="5581650" cy="1284090"/>
          </a:xfrm>
          <a:prstGeom prst="rect">
            <a:avLst/>
          </a:prstGeom>
        </p:spPr>
      </p:pic>
      <p:sp>
        <p:nvSpPr>
          <p:cNvPr id="6" name="TextBox 5">
            <a:extLst>
              <a:ext uri="{FF2B5EF4-FFF2-40B4-BE49-F238E27FC236}">
                <a16:creationId xmlns:a16="http://schemas.microsoft.com/office/drawing/2014/main" id="{AFB0F15E-FA32-A497-1297-5DFCBE6113C8}"/>
              </a:ext>
            </a:extLst>
          </p:cNvPr>
          <p:cNvSpPr txBox="1"/>
          <p:nvPr/>
        </p:nvSpPr>
        <p:spPr>
          <a:xfrm>
            <a:off x="505206" y="4081296"/>
            <a:ext cx="2121222" cy="461665"/>
          </a:xfrm>
          <a:prstGeom prst="rect">
            <a:avLst/>
          </a:prstGeom>
          <a:noFill/>
        </p:spPr>
        <p:txBody>
          <a:bodyPr wrap="none" rtlCol="0">
            <a:spAutoFit/>
          </a:bodyPr>
          <a:lstStyle/>
          <a:p>
            <a:r>
              <a:rPr lang="en-US" sz="2400" dirty="0"/>
              <a:t>IECC Definition:</a:t>
            </a:r>
          </a:p>
        </p:txBody>
      </p:sp>
      <p:sp>
        <p:nvSpPr>
          <p:cNvPr id="7" name="TextBox 6">
            <a:extLst>
              <a:ext uri="{FF2B5EF4-FFF2-40B4-BE49-F238E27FC236}">
                <a16:creationId xmlns:a16="http://schemas.microsoft.com/office/drawing/2014/main" id="{C9935B62-EB59-0BDC-4260-FD1E2B4A9E22}"/>
              </a:ext>
            </a:extLst>
          </p:cNvPr>
          <p:cNvSpPr txBox="1"/>
          <p:nvPr/>
        </p:nvSpPr>
        <p:spPr>
          <a:xfrm>
            <a:off x="584454" y="1565970"/>
            <a:ext cx="566928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BTE separates the indoor from the outdoor environment.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BTE is an integrated system which also supports the design and function of other building systems.</a:t>
            </a:r>
          </a:p>
        </p:txBody>
      </p:sp>
    </p:spTree>
    <p:extLst>
      <p:ext uri="{BB962C8B-B14F-4D97-AF65-F5344CB8AC3E}">
        <p14:creationId xmlns:p14="http://schemas.microsoft.com/office/powerpoint/2010/main" val="607857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25354" y="365125"/>
            <a:ext cx="2690446" cy="4936637"/>
          </a:xfrm>
        </p:spPr>
        <p:txBody>
          <a:bodyPr>
            <a:normAutofit/>
          </a:bodyPr>
          <a:lstStyle/>
          <a:p>
            <a:pPr algn="ctr"/>
            <a:r>
              <a:rPr lang="en-US" sz="2800" b="1" dirty="0"/>
              <a:t>“Cheat Sheet” </a:t>
            </a:r>
            <a:r>
              <a:rPr lang="en-US" sz="4000" dirty="0"/>
              <a:t/>
            </a:r>
            <a:br>
              <a:rPr lang="en-US" sz="4000" dirty="0"/>
            </a:br>
            <a:r>
              <a:rPr lang="en-US" sz="4000" dirty="0"/>
              <a:t/>
            </a:r>
            <a:br>
              <a:rPr lang="en-US" sz="4000" dirty="0"/>
            </a:br>
            <a:r>
              <a:rPr lang="en-US" sz="2800" dirty="0"/>
              <a:t>Integrated, Code-Compliant Moisture Control</a:t>
            </a:r>
            <a:br>
              <a:rPr lang="en-US" sz="2800" dirty="0"/>
            </a:br>
            <a:r>
              <a:rPr lang="en-US" sz="2800" dirty="0"/>
              <a:t/>
            </a:r>
            <a:br>
              <a:rPr lang="en-US" sz="2800" dirty="0"/>
            </a:br>
            <a:r>
              <a:rPr lang="en-US" sz="2800" dirty="0"/>
              <a:t>(center-fold of the Ci Resource Guide)</a:t>
            </a:r>
          </a:p>
        </p:txBody>
      </p:sp>
      <p:sp>
        <p:nvSpPr>
          <p:cNvPr id="2" name="TextBox 1"/>
          <p:cNvSpPr txBox="1"/>
          <p:nvPr/>
        </p:nvSpPr>
        <p:spPr>
          <a:xfrm>
            <a:off x="1889596" y="6174154"/>
            <a:ext cx="5527203" cy="307777"/>
          </a:xfrm>
          <a:prstGeom prst="rect">
            <a:avLst/>
          </a:prstGeom>
          <a:noFill/>
        </p:spPr>
        <p:txBody>
          <a:bodyPr wrap="square" rtlCol="0">
            <a:spAutoFit/>
          </a:bodyPr>
          <a:lstStyle/>
          <a:p>
            <a:pPr algn="ctr"/>
            <a:r>
              <a:rPr lang="en-US" sz="1400" dirty="0">
                <a:latin typeface="+mj-lt"/>
                <a:ea typeface="Yu Gothic" panose="020B0400000000000000" pitchFamily="34" charset="-128"/>
                <a:hlinkClick r:id="rId2"/>
              </a:rPr>
              <a:t>https://www.continuousinsulation.org/resources/quick-guides</a:t>
            </a:r>
            <a:r>
              <a:rPr lang="en-US" sz="1400" dirty="0">
                <a:latin typeface="+mj-lt"/>
                <a:ea typeface="Yu Gothic" panose="020B0400000000000000" pitchFamily="34" charset="-128"/>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3200" y="349236"/>
            <a:ext cx="9139994" cy="5809673"/>
          </a:xfrm>
          <a:prstGeom prst="rect">
            <a:avLst/>
          </a:prstGeom>
        </p:spPr>
      </p:pic>
    </p:spTree>
    <p:extLst>
      <p:ext uri="{BB962C8B-B14F-4D97-AF65-F5344CB8AC3E}">
        <p14:creationId xmlns:p14="http://schemas.microsoft.com/office/powerpoint/2010/main" val="356978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206" y="365125"/>
            <a:ext cx="11415860" cy="946187"/>
          </a:xfrm>
        </p:spPr>
        <p:txBody>
          <a:bodyPr>
            <a:normAutofit/>
          </a:bodyPr>
          <a:lstStyle/>
          <a:p>
            <a:r>
              <a:rPr lang="en-US" sz="4000" dirty="0"/>
              <a:t>ANSI FS200.1 Standard for FPIS Applications</a:t>
            </a:r>
          </a:p>
        </p:txBody>
      </p:sp>
      <p:sp>
        <p:nvSpPr>
          <p:cNvPr id="2" name="Subtitle 1"/>
          <p:cNvSpPr>
            <a:spLocks noGrp="1"/>
          </p:cNvSpPr>
          <p:nvPr>
            <p:ph idx="1"/>
          </p:nvPr>
        </p:nvSpPr>
        <p:spPr>
          <a:xfrm>
            <a:off x="515332" y="1311312"/>
            <a:ext cx="6632741" cy="5156161"/>
          </a:xfrm>
        </p:spPr>
        <p:txBody>
          <a:bodyPr>
            <a:normAutofit fontScale="32500" lnSpcReduction="20000"/>
          </a:bodyPr>
          <a:lstStyle/>
          <a:p>
            <a:pPr>
              <a:lnSpc>
                <a:spcPct val="120000"/>
              </a:lnSpc>
            </a:pPr>
            <a:r>
              <a:rPr lang="en-US" sz="5500" dirty="0">
                <a:latin typeface="+mj-lt"/>
              </a:rPr>
              <a:t>Scope</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Above-grade frame walls</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Labeling &amp; Quality Assurance</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Wind resistance</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WRB (water resistance)</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Vapor Control</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Window installation</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Cladding installation</a:t>
            </a:r>
          </a:p>
          <a:p>
            <a:pPr>
              <a:lnSpc>
                <a:spcPct val="120000"/>
              </a:lnSpc>
            </a:pPr>
            <a:r>
              <a:rPr lang="en-US" sz="5500" dirty="0">
                <a:latin typeface="+mj-lt"/>
              </a:rPr>
              <a:t>Addresses</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Performance criteria (design)</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Evaluation/testing criteria by application</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Prescriptive criteria (“cook-book” design and installation)</a:t>
            </a:r>
          </a:p>
          <a:p>
            <a:pPr>
              <a:lnSpc>
                <a:spcPct val="120000"/>
              </a:lnSpc>
            </a:pPr>
            <a:r>
              <a:rPr lang="en-US" sz="5500" dirty="0">
                <a:latin typeface="+mj-lt"/>
              </a:rPr>
              <a:t>Exclusions</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Refer to locally applicable code for fire safety requirements </a:t>
            </a:r>
            <a:br>
              <a:rPr lang="en-US" sz="4300" dirty="0">
                <a:latin typeface="+mj-lt"/>
                <a:ea typeface="Yu Gothic" panose="020B0400000000000000" pitchFamily="34" charset="-128"/>
              </a:rPr>
            </a:br>
            <a:r>
              <a:rPr lang="en-US" sz="4300" dirty="0">
                <a:latin typeface="+mj-lt"/>
                <a:ea typeface="Yu Gothic" panose="020B0400000000000000" pitchFamily="34" charset="-128"/>
              </a:rPr>
              <a:t>(e.g., IBC Chapter 14 and 26; IRC Section R316)</a:t>
            </a:r>
          </a:p>
          <a:p>
            <a:pPr lvl="1">
              <a:lnSpc>
                <a:spcPct val="120000"/>
              </a:lnSpc>
              <a:buFont typeface="Courier New" panose="02070309020205020404" pitchFamily="49" charset="0"/>
              <a:buChar char="o"/>
            </a:pPr>
            <a:r>
              <a:rPr lang="en-US" sz="4300" dirty="0">
                <a:latin typeface="+mj-lt"/>
                <a:ea typeface="Yu Gothic" panose="020B0400000000000000" pitchFamily="34" charset="-128"/>
              </a:rPr>
              <a:t>Refer to FPIS manufacturer data to demonstrate compliance (ASTM E84, ASTM E119, NFPA 285, etc. – as applicable)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48073" y="1311312"/>
            <a:ext cx="4340059" cy="3817398"/>
          </a:xfrm>
          <a:prstGeom prst="rect">
            <a:avLst/>
          </a:prstGeom>
          <a:ln w="12700">
            <a:noFill/>
          </a:ln>
          <a:effectLst>
            <a:outerShdw blurRad="50800" dist="38100" dir="2700000" algn="tl" rotWithShape="0">
              <a:prstClr val="black">
                <a:alpha val="40000"/>
              </a:prstClr>
            </a:outerShdw>
          </a:effectLst>
        </p:spPr>
      </p:pic>
      <p:sp>
        <p:nvSpPr>
          <p:cNvPr id="5" name="TextBox 4"/>
          <p:cNvSpPr txBox="1"/>
          <p:nvPr/>
        </p:nvSpPr>
        <p:spPr>
          <a:xfrm>
            <a:off x="7148073" y="5286903"/>
            <a:ext cx="4340059" cy="307777"/>
          </a:xfrm>
          <a:prstGeom prst="rect">
            <a:avLst/>
          </a:prstGeom>
          <a:noFill/>
        </p:spPr>
        <p:txBody>
          <a:bodyPr wrap="square" rtlCol="0">
            <a:spAutoFit/>
          </a:bodyPr>
          <a:lstStyle/>
          <a:p>
            <a:pPr algn="ctr"/>
            <a:r>
              <a:rPr lang="en-US" sz="1400" dirty="0">
                <a:latin typeface="+mj-lt"/>
                <a:ea typeface="Yu Gothic" panose="020B0400000000000000" pitchFamily="34" charset="-128"/>
                <a:hlinkClick r:id="rId3"/>
              </a:rPr>
              <a:t>https://www.appliedbuildingtech.com/standards</a:t>
            </a:r>
            <a:r>
              <a:rPr lang="en-US" sz="1400" dirty="0">
                <a:latin typeface="+mj-lt"/>
                <a:ea typeface="Yu Gothic" panose="020B0400000000000000" pitchFamily="34" charset="-128"/>
              </a:rPr>
              <a:t> </a:t>
            </a:r>
          </a:p>
        </p:txBody>
      </p:sp>
    </p:spTree>
    <p:extLst>
      <p:ext uri="{BB962C8B-B14F-4D97-AF65-F5344CB8AC3E}">
        <p14:creationId xmlns:p14="http://schemas.microsoft.com/office/powerpoint/2010/main" val="897802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ED95-9123-9330-8426-5A8821934AB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5AE27B1-95A3-C048-881D-BEDF200E1F98}"/>
              </a:ext>
            </a:extLst>
          </p:cNvPr>
          <p:cNvSpPr>
            <a:spLocks noGrp="1"/>
          </p:cNvSpPr>
          <p:nvPr>
            <p:ph idx="1"/>
          </p:nvPr>
        </p:nvSpPr>
        <p:spPr/>
        <p:txBody>
          <a:bodyPr/>
          <a:lstStyle/>
          <a:p>
            <a:pPr marL="0" indent="0">
              <a:buNone/>
            </a:pPr>
            <a:r>
              <a:rPr lang="en-US" sz="3600" dirty="0"/>
              <a:t>Questions?</a:t>
            </a:r>
          </a:p>
          <a:p>
            <a:pPr marL="0" indent="0" algn="ctr">
              <a:buNone/>
            </a:pPr>
            <a:endParaRPr lang="en-US" dirty="0" smtClean="0"/>
          </a:p>
          <a:p>
            <a:pPr marL="0" indent="0" algn="ctr">
              <a:buNone/>
            </a:pPr>
            <a:r>
              <a:rPr lang="en-US" b="1" dirty="0" smtClean="0"/>
              <a:t>Contact</a:t>
            </a:r>
            <a:r>
              <a:rPr lang="en-US" b="1" dirty="0"/>
              <a:t>: </a:t>
            </a:r>
            <a:endParaRPr lang="en-US" b="1" dirty="0" smtClean="0"/>
          </a:p>
          <a:p>
            <a:pPr marL="0" indent="0" algn="ctr">
              <a:buNone/>
            </a:pPr>
            <a:r>
              <a:rPr lang="en-US" dirty="0" smtClean="0"/>
              <a:t>Jay Crandell</a:t>
            </a:r>
            <a:endParaRPr lang="en-US" dirty="0" smtClean="0"/>
          </a:p>
          <a:p>
            <a:pPr marL="0" indent="0" algn="ctr">
              <a:buNone/>
            </a:pPr>
            <a:r>
              <a:rPr lang="en-US" sz="2800" dirty="0" smtClean="0">
                <a:hlinkClick r:id="rId2"/>
              </a:rPr>
              <a:t>jcrandell@aresconsulting.biz</a:t>
            </a:r>
            <a:endParaRPr lang="en-US" sz="2800" dirty="0" smtClean="0"/>
          </a:p>
          <a:p>
            <a:pPr marL="0" indent="0" algn="ctr">
              <a:buNone/>
            </a:pPr>
            <a:r>
              <a:rPr lang="en-US" dirty="0" smtClean="0">
                <a:hlinkClick r:id="rId3"/>
              </a:rPr>
              <a:t>www.appliedbuildingtech.com</a:t>
            </a:r>
            <a:endParaRPr lang="en-US" dirty="0"/>
          </a:p>
          <a:p>
            <a:pPr marL="0" indent="0" algn="ctr">
              <a:buNone/>
            </a:pPr>
            <a:r>
              <a:rPr lang="en-US" dirty="0">
                <a:hlinkClick r:id="rId4"/>
              </a:rPr>
              <a:t>www.aresconsulting.biz</a:t>
            </a:r>
            <a:r>
              <a:rPr lang="en-US" dirty="0"/>
              <a:t>  </a:t>
            </a:r>
          </a:p>
          <a:p>
            <a:endParaRPr lang="en-US" dirty="0"/>
          </a:p>
        </p:txBody>
      </p:sp>
    </p:spTree>
    <p:extLst>
      <p:ext uri="{BB962C8B-B14F-4D97-AF65-F5344CB8AC3E}">
        <p14:creationId xmlns:p14="http://schemas.microsoft.com/office/powerpoint/2010/main" val="135899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81691" cy="1325563"/>
          </a:xfrm>
        </p:spPr>
        <p:txBody>
          <a:bodyPr/>
          <a:lstStyle/>
          <a:p>
            <a:r>
              <a:rPr lang="en-US" dirty="0"/>
              <a:t>Why is the BTE important?</a:t>
            </a:r>
          </a:p>
        </p:txBody>
      </p:sp>
      <p:sp>
        <p:nvSpPr>
          <p:cNvPr id="3" name="Content Placeholder 2"/>
          <p:cNvSpPr>
            <a:spLocks noGrp="1"/>
          </p:cNvSpPr>
          <p:nvPr>
            <p:ph idx="1"/>
          </p:nvPr>
        </p:nvSpPr>
        <p:spPr>
          <a:xfrm>
            <a:off x="598503" y="1543049"/>
            <a:ext cx="6521388" cy="4676775"/>
          </a:xfrm>
        </p:spPr>
        <p:txBody>
          <a:bodyPr>
            <a:noAutofit/>
          </a:bodyPr>
          <a:lstStyle/>
          <a:p>
            <a:r>
              <a:rPr lang="en-US" sz="2600" dirty="0"/>
              <a:t>Allows indoor environment  (conditioned space) to be controlled for comfort, productivity, and health</a:t>
            </a:r>
          </a:p>
          <a:p>
            <a:r>
              <a:rPr lang="en-US" sz="2600" dirty="0"/>
              <a:t>Major factor in sizing HVAC equipment</a:t>
            </a:r>
          </a:p>
          <a:p>
            <a:r>
              <a:rPr lang="en-US" sz="2600" dirty="0"/>
              <a:t>Protects the structure and its contents from the outdoor environment (wind, rain, U/V radiation, temperature and humidity cycling, etc.) </a:t>
            </a:r>
          </a:p>
          <a:p>
            <a:r>
              <a:rPr lang="en-US" sz="2600" dirty="0"/>
              <a:t>Determines the life-cycle operational cost, energy use (heating/cooling), and carbon footprint/handprint for the building.</a:t>
            </a:r>
          </a:p>
        </p:txBody>
      </p:sp>
      <p:sp>
        <p:nvSpPr>
          <p:cNvPr id="7" name="Text Placeholder 3"/>
          <p:cNvSpPr txBox="1">
            <a:spLocks/>
          </p:cNvSpPr>
          <p:nvPr/>
        </p:nvSpPr>
        <p:spPr>
          <a:xfrm>
            <a:off x="7119891" y="4297231"/>
            <a:ext cx="5072110" cy="1854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buFont typeface="Arial" panose="020B0604020202020204" pitchFamily="34" charset="0"/>
              <a:buNone/>
            </a:pPr>
            <a:r>
              <a:rPr lang="en-US" sz="1800" dirty="0"/>
              <a:t>“</a:t>
            </a:r>
            <a:r>
              <a:rPr lang="en-US" sz="1800" i="1" dirty="0"/>
              <a:t>Without a good building envelope, …HVAC system and design actions become more difficult and costly, and uncertain in their effectiveness [to control the indoor environment]</a:t>
            </a:r>
            <a:r>
              <a:rPr lang="en-US" sz="1800" dirty="0"/>
              <a:t>.” </a:t>
            </a:r>
          </a:p>
          <a:p>
            <a:pPr marL="76200" indent="0">
              <a:buFont typeface="Arial" panose="020B0604020202020204" pitchFamily="34" charset="0"/>
              <a:buNone/>
            </a:pPr>
            <a:r>
              <a:rPr lang="en-US" sz="1400" dirty="0"/>
              <a:t>Source: ABTG RR No. 2006-01, p10, </a:t>
            </a:r>
            <a:r>
              <a:rPr lang="en-US" sz="1200" dirty="0">
                <a:hlinkClick r:id="rId2"/>
              </a:rPr>
              <a:t>https://www.continuousinsulation.org/topical-library/healthy-buildings</a:t>
            </a:r>
            <a:r>
              <a:rPr lang="en-US" sz="1200" dirty="0"/>
              <a:t>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7809" y="496004"/>
            <a:ext cx="4344081" cy="3597103"/>
          </a:xfrm>
          <a:prstGeom prst="rect">
            <a:avLst/>
          </a:prstGeom>
        </p:spPr>
      </p:pic>
      <p:sp>
        <p:nvSpPr>
          <p:cNvPr id="5" name="TextBox 4">
            <a:extLst>
              <a:ext uri="{FF2B5EF4-FFF2-40B4-BE49-F238E27FC236}">
                <a16:creationId xmlns:a16="http://schemas.microsoft.com/office/drawing/2014/main" id="{9D586329-1A38-4116-B029-DF46D298A7F8}"/>
              </a:ext>
            </a:extLst>
          </p:cNvPr>
          <p:cNvSpPr txBox="1"/>
          <p:nvPr/>
        </p:nvSpPr>
        <p:spPr>
          <a:xfrm>
            <a:off x="506349" y="5994083"/>
            <a:ext cx="6613542" cy="369332"/>
          </a:xfrm>
          <a:prstGeom prst="rect">
            <a:avLst/>
          </a:prstGeom>
          <a:noFill/>
        </p:spPr>
        <p:txBody>
          <a:bodyPr wrap="none" rtlCol="0">
            <a:spAutoFit/>
          </a:bodyPr>
          <a:lstStyle/>
          <a:p>
            <a:r>
              <a:rPr lang="en-US" dirty="0"/>
              <a:t>RESOURCE: </a:t>
            </a:r>
            <a:r>
              <a:rPr lang="en-US" dirty="0">
                <a:hlinkClick r:id="rId4"/>
              </a:rPr>
              <a:t>https://www.continuousinsulation.org/sustainability</a:t>
            </a:r>
            <a:r>
              <a:rPr lang="en-US" dirty="0"/>
              <a:t> </a:t>
            </a:r>
          </a:p>
        </p:txBody>
      </p:sp>
    </p:spTree>
    <p:extLst>
      <p:ext uri="{BB962C8B-B14F-4D97-AF65-F5344CB8AC3E}">
        <p14:creationId xmlns:p14="http://schemas.microsoft.com/office/powerpoint/2010/main" val="125445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Functions of the BTE</a:t>
            </a:r>
          </a:p>
        </p:txBody>
      </p:sp>
      <p:sp>
        <p:nvSpPr>
          <p:cNvPr id="3" name="Text Placeholder 2"/>
          <p:cNvSpPr>
            <a:spLocks noGrp="1"/>
          </p:cNvSpPr>
          <p:nvPr>
            <p:ph idx="1"/>
          </p:nvPr>
        </p:nvSpPr>
        <p:spPr>
          <a:xfrm>
            <a:off x="624254" y="1556238"/>
            <a:ext cx="7746024" cy="5143500"/>
          </a:xfrm>
        </p:spPr>
        <p:txBody>
          <a:bodyPr>
            <a:normAutofit/>
          </a:bodyPr>
          <a:lstStyle/>
          <a:p>
            <a:pPr>
              <a:buFont typeface="Arial" panose="020B0604020202020204" pitchFamily="34" charset="0"/>
              <a:buChar char="•"/>
            </a:pPr>
            <a:r>
              <a:rPr lang="en-US" sz="2200" dirty="0"/>
              <a:t>In addition to fire safety, structural safety, sound </a:t>
            </a:r>
            <a:r>
              <a:rPr lang="en-US" sz="2200" dirty="0" err="1"/>
              <a:t>control,and</a:t>
            </a:r>
            <a:r>
              <a:rPr lang="en-US" sz="2200" dirty="0"/>
              <a:t> durability the BTE must address the following control layers (functions):</a:t>
            </a:r>
          </a:p>
          <a:p>
            <a:pPr lvl="1">
              <a:buFont typeface="Courier New" panose="02070309020205020404" pitchFamily="49" charset="0"/>
              <a:buChar char="o"/>
            </a:pPr>
            <a:r>
              <a:rPr lang="en-US" sz="1800" b="1" dirty="0"/>
              <a:t>Water</a:t>
            </a:r>
            <a:r>
              <a:rPr lang="en-US" sz="1800" dirty="0"/>
              <a:t> control layers [cladding + continuous water-resistive barrier (WRB) + flashing to control water intrusion]</a:t>
            </a:r>
          </a:p>
          <a:p>
            <a:pPr lvl="1">
              <a:buFont typeface="Courier New" panose="02070309020205020404" pitchFamily="49" charset="0"/>
              <a:buChar char="o"/>
            </a:pPr>
            <a:r>
              <a:rPr lang="en-US" sz="1800" b="1" dirty="0"/>
              <a:t>Air </a:t>
            </a:r>
            <a:r>
              <a:rPr lang="en-US" sz="1800" dirty="0"/>
              <a:t>control layer [continuous air barrier (AB) to control air leakage]</a:t>
            </a:r>
          </a:p>
          <a:p>
            <a:pPr lvl="1">
              <a:buFont typeface="Courier New" panose="02070309020205020404" pitchFamily="49" charset="0"/>
              <a:buChar char="o"/>
            </a:pPr>
            <a:r>
              <a:rPr lang="en-US" sz="1800" b="1" dirty="0"/>
              <a:t>Thermal</a:t>
            </a:r>
            <a:r>
              <a:rPr lang="en-US" sz="1800" dirty="0"/>
              <a:t> control layer [continuity of thermal insulation to control heat loss/gain and surface temperatures]</a:t>
            </a:r>
          </a:p>
          <a:p>
            <a:pPr lvl="1">
              <a:buFont typeface="Courier New" panose="02070309020205020404" pitchFamily="49" charset="0"/>
              <a:buChar char="o"/>
            </a:pPr>
            <a:r>
              <a:rPr lang="en-US" sz="1800" b="1" dirty="0"/>
              <a:t>Water vapor</a:t>
            </a:r>
            <a:r>
              <a:rPr lang="en-US" sz="1800" dirty="0"/>
              <a:t> control layer [use of vapor retarders (VR) in coordination with insulation strategy and climate]</a:t>
            </a:r>
          </a:p>
          <a:p>
            <a:pPr>
              <a:buFont typeface="Arial" panose="020B0604020202020204" pitchFamily="34" charset="0"/>
              <a:buChar char="•"/>
            </a:pPr>
            <a:r>
              <a:rPr lang="en-US" sz="2200" dirty="0"/>
              <a:t>All functions must be satisfied at least to the minimum extent required by the building and energy code.</a:t>
            </a:r>
          </a:p>
          <a:p>
            <a:pPr>
              <a:buFont typeface="Arial" panose="020B0604020202020204" pitchFamily="34" charset="0"/>
              <a:buChar char="•"/>
            </a:pPr>
            <a:r>
              <a:rPr lang="en-US" sz="2200" dirty="0"/>
              <a:t>Some “layers” or materials can perform multiple functions depending on design approach and material properties</a:t>
            </a:r>
          </a:p>
          <a:p>
            <a:endParaRPr lang="en-US" dirty="0"/>
          </a:p>
        </p:txBody>
      </p:sp>
      <p:grpSp>
        <p:nvGrpSpPr>
          <p:cNvPr id="14" name="Group 13"/>
          <p:cNvGrpSpPr/>
          <p:nvPr/>
        </p:nvGrpSpPr>
        <p:grpSpPr>
          <a:xfrm>
            <a:off x="8481426" y="265545"/>
            <a:ext cx="2697019" cy="6326910"/>
            <a:chOff x="7453745" y="429000"/>
            <a:chExt cx="2447637" cy="6147292"/>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53745" y="429000"/>
              <a:ext cx="2447637" cy="6147292"/>
            </a:xfrm>
            <a:prstGeom prst="rect">
              <a:avLst/>
            </a:prstGeom>
          </p:spPr>
        </p:pic>
        <p:sp>
          <p:nvSpPr>
            <p:cNvPr id="13" name="Rectangle 12"/>
            <p:cNvSpPr/>
            <p:nvPr/>
          </p:nvSpPr>
          <p:spPr>
            <a:xfrm>
              <a:off x="7453745" y="429000"/>
              <a:ext cx="757382" cy="359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93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FFA0-7941-B5CB-226A-4AAFFFB6C230}"/>
              </a:ext>
            </a:extLst>
          </p:cNvPr>
          <p:cNvSpPr>
            <a:spLocks noGrp="1"/>
          </p:cNvSpPr>
          <p:nvPr>
            <p:ph type="title"/>
          </p:nvPr>
        </p:nvSpPr>
        <p:spPr/>
        <p:txBody>
          <a:bodyPr/>
          <a:lstStyle/>
          <a:p>
            <a:r>
              <a:rPr lang="en-US" dirty="0"/>
              <a:t>What is Ci?</a:t>
            </a:r>
          </a:p>
        </p:txBody>
      </p:sp>
      <p:sp>
        <p:nvSpPr>
          <p:cNvPr id="5" name="Content Placeholder 2">
            <a:extLst>
              <a:ext uri="{FF2B5EF4-FFF2-40B4-BE49-F238E27FC236}">
                <a16:creationId xmlns:a16="http://schemas.microsoft.com/office/drawing/2014/main" id="{CA3D11F7-747E-CE93-C735-24C801EFA652}"/>
              </a:ext>
            </a:extLst>
          </p:cNvPr>
          <p:cNvSpPr txBox="1">
            <a:spLocks/>
          </p:cNvSpPr>
          <p:nvPr/>
        </p:nvSpPr>
        <p:spPr>
          <a:xfrm>
            <a:off x="8858693" y="281367"/>
            <a:ext cx="2495107" cy="10068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900" u="sng" dirty="0">
                <a:latin typeface="Yu Gothic" panose="020B0400000000000000" pitchFamily="34" charset="-128"/>
                <a:ea typeface="Yu Gothic" panose="020B0400000000000000" pitchFamily="34" charset="-128"/>
              </a:rPr>
              <a:t>With Ci </a:t>
            </a:r>
          </a:p>
          <a:p>
            <a:pPr marL="0" indent="0">
              <a:buNone/>
            </a:pPr>
            <a:r>
              <a:rPr lang="en-US" altLang="en-US" sz="1900" dirty="0">
                <a:latin typeface="Yu Gothic" panose="020B0400000000000000" pitchFamily="34" charset="-128"/>
                <a:ea typeface="Yu Gothic" panose="020B0400000000000000" pitchFamily="34" charset="-128"/>
              </a:rPr>
              <a:t>Cavity + Ci insulation (or Ci only)</a:t>
            </a:r>
          </a:p>
        </p:txBody>
      </p:sp>
      <p:sp>
        <p:nvSpPr>
          <p:cNvPr id="6" name="Content Placeholder 2">
            <a:extLst>
              <a:ext uri="{FF2B5EF4-FFF2-40B4-BE49-F238E27FC236}">
                <a16:creationId xmlns:a16="http://schemas.microsoft.com/office/drawing/2014/main" id="{707BAD2F-4EEC-37F0-6FAA-9230C1FEE0C8}"/>
              </a:ext>
            </a:extLst>
          </p:cNvPr>
          <p:cNvSpPr txBox="1">
            <a:spLocks/>
          </p:cNvSpPr>
          <p:nvPr/>
        </p:nvSpPr>
        <p:spPr bwMode="auto">
          <a:xfrm>
            <a:off x="5906003" y="254063"/>
            <a:ext cx="2454682" cy="100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8891" tIns="44445" rIns="88891" bIns="44445"/>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 typeface="Arial" pitchFamily="34" charset="0"/>
              <a:buNone/>
            </a:pPr>
            <a:r>
              <a:rPr lang="en-US" altLang="en-US" sz="1900" u="sng" dirty="0">
                <a:latin typeface="Yu Gothic" panose="020B0400000000000000" pitchFamily="34" charset="-128"/>
                <a:ea typeface="Yu Gothic" panose="020B0400000000000000" pitchFamily="34" charset="-128"/>
              </a:rPr>
              <a:t>Without Ci</a:t>
            </a:r>
            <a:r>
              <a:rPr lang="en-US" altLang="en-US" sz="1900" dirty="0">
                <a:latin typeface="Yu Gothic" panose="020B0400000000000000" pitchFamily="34" charset="-128"/>
                <a:ea typeface="Yu Gothic" panose="020B0400000000000000" pitchFamily="34" charset="-128"/>
              </a:rPr>
              <a:t> </a:t>
            </a:r>
          </a:p>
          <a:p>
            <a:pPr eaLnBrk="1" hangingPunct="1">
              <a:buFont typeface="Arial" pitchFamily="34" charset="0"/>
              <a:buNone/>
            </a:pPr>
            <a:r>
              <a:rPr lang="en-US" altLang="en-US" sz="1900" dirty="0">
                <a:latin typeface="Yu Gothic" panose="020B0400000000000000" pitchFamily="34" charset="-128"/>
                <a:ea typeface="Yu Gothic" panose="020B0400000000000000" pitchFamily="34" charset="-128"/>
              </a:rPr>
              <a:t>Cavity insulation only</a:t>
            </a:r>
          </a:p>
        </p:txBody>
      </p:sp>
      <p:pic>
        <p:nvPicPr>
          <p:cNvPr id="7" name="Picture 8" descr="http://construction.com/CE/CE_images/2013/Nov_Dryvit-System-Inc-3.jpg">
            <a:extLst>
              <a:ext uri="{FF2B5EF4-FFF2-40B4-BE49-F238E27FC236}">
                <a16:creationId xmlns:a16="http://schemas.microsoft.com/office/drawing/2014/main" id="{32BBDE5B-54F2-E362-45C8-9601C8E4512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78206" y="1288221"/>
            <a:ext cx="2528783" cy="165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construction.com/CE/CE_images/2013/Nov_Dryvit-System-Inc-4.jpg">
            <a:extLst>
              <a:ext uri="{FF2B5EF4-FFF2-40B4-BE49-F238E27FC236}">
                <a16:creationId xmlns:a16="http://schemas.microsoft.com/office/drawing/2014/main" id="{E609A38A-C6E0-23A9-A04E-CEB49ADECD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18468" y="1304415"/>
            <a:ext cx="2593827" cy="16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45956CEE-50D2-A303-7417-82A40E72A98A}"/>
              </a:ext>
            </a:extLst>
          </p:cNvPr>
          <p:cNvSpPr txBox="1">
            <a:spLocks/>
          </p:cNvSpPr>
          <p:nvPr/>
        </p:nvSpPr>
        <p:spPr bwMode="auto">
          <a:xfrm>
            <a:off x="8112552" y="2966258"/>
            <a:ext cx="2102829" cy="22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en-US" altLang="en-US" sz="900" dirty="0">
                <a:latin typeface="Yu Gothic Light" panose="020B0300000000000000" pitchFamily="34" charset="-128"/>
                <a:ea typeface="Yu Gothic Light" panose="020B0300000000000000" pitchFamily="34" charset="-128"/>
              </a:rPr>
              <a:t>Source: </a:t>
            </a:r>
            <a:r>
              <a:rPr lang="en-US" altLang="en-US" sz="900" dirty="0" err="1">
                <a:latin typeface="Yu Gothic Light" panose="020B0300000000000000" pitchFamily="34" charset="-128"/>
                <a:ea typeface="Yu Gothic Light" panose="020B0300000000000000" pitchFamily="34" charset="-128"/>
              </a:rPr>
              <a:t>Dryvit</a:t>
            </a:r>
            <a:r>
              <a:rPr lang="en-US" altLang="en-US" sz="900" dirty="0">
                <a:latin typeface="Yu Gothic Light" panose="020B0300000000000000" pitchFamily="34" charset="-128"/>
                <a:ea typeface="Yu Gothic Light" panose="020B0300000000000000" pitchFamily="34" charset="-128"/>
              </a:rPr>
              <a:t>/Dow</a:t>
            </a:r>
          </a:p>
        </p:txBody>
      </p:sp>
      <p:sp>
        <p:nvSpPr>
          <p:cNvPr id="10" name="Content Placeholder 2">
            <a:extLst>
              <a:ext uri="{FF2B5EF4-FFF2-40B4-BE49-F238E27FC236}">
                <a16:creationId xmlns:a16="http://schemas.microsoft.com/office/drawing/2014/main" id="{B2057542-DBF9-3668-AEAC-B80AFC1AB097}"/>
              </a:ext>
            </a:extLst>
          </p:cNvPr>
          <p:cNvSpPr>
            <a:spLocks noGrp="1"/>
          </p:cNvSpPr>
          <p:nvPr>
            <p:ph idx="1"/>
          </p:nvPr>
        </p:nvSpPr>
        <p:spPr>
          <a:xfrm>
            <a:off x="216409" y="1472888"/>
            <a:ext cx="5480304" cy="5019987"/>
          </a:xfrm>
        </p:spPr>
        <p:txBody>
          <a:bodyPr>
            <a:normAutofit/>
          </a:bodyPr>
          <a:lstStyle/>
          <a:p>
            <a:r>
              <a:rPr lang="en-US" sz="2400" dirty="0"/>
              <a:t>Two building thermal envelope insulation components are defined in the IECC &amp; ASHRAE 90.1{}:</a:t>
            </a:r>
          </a:p>
          <a:p>
            <a:pPr lvl="1">
              <a:buFont typeface="Courier New" panose="02070309020205020404" pitchFamily="49" charset="0"/>
              <a:buChar char="o"/>
            </a:pPr>
            <a:r>
              <a:rPr lang="en-US" sz="1800" b="1" dirty="0">
                <a:ea typeface="Yu Gothic" panose="020B0400000000000000" pitchFamily="34" charset="-128"/>
              </a:rPr>
              <a:t>CAVITY INSULATION. </a:t>
            </a:r>
            <a:r>
              <a:rPr lang="en-US" sz="1800" dirty="0">
                <a:ea typeface="Yu Gothic" panose="020B0400000000000000" pitchFamily="34" charset="-128"/>
              </a:rPr>
              <a:t>Insulating material located between framing members.</a:t>
            </a:r>
          </a:p>
          <a:p>
            <a:pPr lvl="1">
              <a:buFont typeface="Courier New" panose="02070309020205020404" pitchFamily="49" charset="0"/>
              <a:buChar char="o"/>
            </a:pPr>
            <a:r>
              <a:rPr lang="en-US" sz="1800" b="1" dirty="0">
                <a:ea typeface="Yu Gothic" panose="020B0400000000000000" pitchFamily="34" charset="-128"/>
              </a:rPr>
              <a:t>CONTINUOUS INSULATION (ci): </a:t>
            </a:r>
            <a:r>
              <a:rPr lang="en-US" sz="1800" dirty="0">
                <a:ea typeface="Yu Gothic" panose="020B0400000000000000" pitchFamily="34" charset="-128"/>
              </a:rPr>
              <a:t>Insulation that is {</a:t>
            </a:r>
            <a:r>
              <a:rPr lang="en-US" sz="1800" u="sng" dirty="0">
                <a:ea typeface="Yu Gothic" panose="020B0400000000000000" pitchFamily="34" charset="-128"/>
              </a:rPr>
              <a:t>uncompressed and} </a:t>
            </a:r>
            <a:r>
              <a:rPr lang="en-US" sz="1800" u="sng" dirty="0">
                <a:solidFill>
                  <a:srgbClr val="FF0000"/>
                </a:solidFill>
                <a:ea typeface="Yu Gothic" panose="020B0400000000000000" pitchFamily="34" charset="-128"/>
              </a:rPr>
              <a:t>continuous across all structural members without thermal bridges other than fasteners</a:t>
            </a:r>
            <a:r>
              <a:rPr lang="en-US" sz="1800" dirty="0">
                <a:solidFill>
                  <a:srgbClr val="FF0000"/>
                </a:solidFill>
                <a:ea typeface="Yu Gothic" panose="020B0400000000000000" pitchFamily="34" charset="-128"/>
              </a:rPr>
              <a:t> </a:t>
            </a:r>
            <a:r>
              <a:rPr lang="en-US" sz="1800" dirty="0">
                <a:ea typeface="Yu Gothic" panose="020B0400000000000000" pitchFamily="34" charset="-128"/>
              </a:rPr>
              <a:t>and service openings. It is installed on the interior or exterior or is integral to any opaque surface of the building envelope.</a:t>
            </a:r>
          </a:p>
          <a:p>
            <a:r>
              <a:rPr lang="en-US" sz="2000" dirty="0">
                <a:ea typeface="Yu Gothic" panose="020B0400000000000000" pitchFamily="34" charset="-128"/>
              </a:rPr>
              <a:t>Various insulation material options for each, but with different performance attributes and functional capabilities for energy code and building code compliance.</a:t>
            </a:r>
          </a:p>
        </p:txBody>
      </p:sp>
      <p:pic>
        <p:nvPicPr>
          <p:cNvPr id="12" name="Picture 11">
            <a:extLst>
              <a:ext uri="{FF2B5EF4-FFF2-40B4-BE49-F238E27FC236}">
                <a16:creationId xmlns:a16="http://schemas.microsoft.com/office/drawing/2014/main" id="{8D966E83-91B9-94C7-998A-8D0938523E57}"/>
              </a:ext>
            </a:extLst>
          </p:cNvPr>
          <p:cNvPicPr>
            <a:picLocks noChangeAspect="1"/>
          </p:cNvPicPr>
          <p:nvPr/>
        </p:nvPicPr>
        <p:blipFill>
          <a:blip r:embed="rId4"/>
          <a:stretch>
            <a:fillRect/>
          </a:stretch>
        </p:blipFill>
        <p:spPr>
          <a:xfrm>
            <a:off x="5900749" y="3335087"/>
            <a:ext cx="2683695" cy="2561961"/>
          </a:xfrm>
          <a:prstGeom prst="rect">
            <a:avLst/>
          </a:prstGeom>
        </p:spPr>
      </p:pic>
      <p:pic>
        <p:nvPicPr>
          <p:cNvPr id="14" name="Picture 13">
            <a:extLst>
              <a:ext uri="{FF2B5EF4-FFF2-40B4-BE49-F238E27FC236}">
                <a16:creationId xmlns:a16="http://schemas.microsoft.com/office/drawing/2014/main" id="{3730F6EA-3947-4845-791F-C66CE4D02023}"/>
              </a:ext>
            </a:extLst>
          </p:cNvPr>
          <p:cNvPicPr>
            <a:picLocks noChangeAspect="1"/>
          </p:cNvPicPr>
          <p:nvPr/>
        </p:nvPicPr>
        <p:blipFill>
          <a:blip r:embed="rId5"/>
          <a:stretch>
            <a:fillRect/>
          </a:stretch>
        </p:blipFill>
        <p:spPr>
          <a:xfrm>
            <a:off x="8852598" y="3222839"/>
            <a:ext cx="2692284" cy="2786459"/>
          </a:xfrm>
          <a:prstGeom prst="rect">
            <a:avLst/>
          </a:prstGeom>
        </p:spPr>
      </p:pic>
    </p:spTree>
    <p:extLst>
      <p:ext uri="{BB962C8B-B14F-4D97-AF65-F5344CB8AC3E}">
        <p14:creationId xmlns:p14="http://schemas.microsoft.com/office/powerpoint/2010/main" val="367032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Methods for Insulating </a:t>
            </a:r>
            <a:r>
              <a:rPr lang="en-US" i="1" dirty="0"/>
              <a:t>Exterior Walls</a:t>
            </a:r>
          </a:p>
        </p:txBody>
      </p:sp>
      <p:sp>
        <p:nvSpPr>
          <p:cNvPr id="3" name="Content Placeholder 2"/>
          <p:cNvSpPr>
            <a:spLocks noGrp="1"/>
          </p:cNvSpPr>
          <p:nvPr>
            <p:ph idx="1"/>
          </p:nvPr>
        </p:nvSpPr>
        <p:spPr>
          <a:xfrm>
            <a:off x="1500909" y="1512278"/>
            <a:ext cx="9236760" cy="1600200"/>
          </a:xfrm>
        </p:spPr>
        <p:txBody>
          <a:bodyPr>
            <a:normAutofit fontScale="77500" lnSpcReduction="20000"/>
          </a:bodyPr>
          <a:lstStyle/>
          <a:p>
            <a:pPr marL="514350" indent="-514350">
              <a:buFont typeface="+mj-lt"/>
              <a:buAutoNum type="arabicPeriod"/>
            </a:pPr>
            <a:r>
              <a:rPr lang="en-US" b="1" i="1" dirty="0"/>
              <a:t>Cavity insulation only </a:t>
            </a:r>
            <a:r>
              <a:rPr lang="en-US" dirty="0"/>
              <a:t>(traditional method)</a:t>
            </a:r>
            <a:endParaRPr lang="en-US" i="1" dirty="0"/>
          </a:p>
          <a:p>
            <a:pPr marL="514350" indent="-514350">
              <a:buFont typeface="+mj-lt"/>
              <a:buAutoNum type="arabicPeriod"/>
            </a:pPr>
            <a:r>
              <a:rPr lang="en-US" b="1" i="1" dirty="0"/>
              <a:t>Cavity insulation + continuous insulation </a:t>
            </a:r>
            <a:r>
              <a:rPr lang="en-US" dirty="0"/>
              <a:t>(common choice for modern code-compliant or high-performance walls)</a:t>
            </a:r>
          </a:p>
          <a:p>
            <a:pPr marL="514350" indent="-514350">
              <a:buFont typeface="+mj-lt"/>
              <a:buAutoNum type="arabicPeriod"/>
            </a:pPr>
            <a:r>
              <a:rPr lang="en-US" b="1" i="1" dirty="0"/>
              <a:t>Continuous insulation (ci) only </a:t>
            </a:r>
            <a:r>
              <a:rPr lang="en-US" dirty="0"/>
              <a:t>(the “perfect wall” with all control layers to the exterior – maximum protection and thermal performance) </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6034" y="3972158"/>
            <a:ext cx="2962882" cy="21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3206976"/>
            <a:ext cx="9486900" cy="766619"/>
          </a:xfrm>
          <a:prstGeom prst="rect">
            <a:avLst/>
          </a:prstGeom>
        </p:spPr>
      </p:pic>
      <p:pic>
        <p:nvPicPr>
          <p:cNvPr id="10" name="Picture 9">
            <a:extLst>
              <a:ext uri="{FF2B5EF4-FFF2-40B4-BE49-F238E27FC236}">
                <a16:creationId xmlns:a16="http://schemas.microsoft.com/office/drawing/2014/main" id="{2C35BE3F-2850-7800-05F3-450F716A7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8775" y="3957260"/>
            <a:ext cx="3573721" cy="2040950"/>
          </a:xfrm>
          <a:prstGeom prst="rect">
            <a:avLst/>
          </a:prstGeom>
          <a:ln>
            <a:noFill/>
          </a:ln>
          <a:effectLst>
            <a:softEdge rad="112500"/>
          </a:effectLst>
        </p:spPr>
      </p:pic>
      <p:pic>
        <p:nvPicPr>
          <p:cNvPr id="11" name="Picture 10">
            <a:extLst>
              <a:ext uri="{FF2B5EF4-FFF2-40B4-BE49-F238E27FC236}">
                <a16:creationId xmlns:a16="http://schemas.microsoft.com/office/drawing/2014/main" id="{C2F625AB-8087-3329-1FD6-F339983B994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3211"/>
          <a:stretch/>
        </p:blipFill>
        <p:spPr>
          <a:xfrm>
            <a:off x="7737922" y="3957260"/>
            <a:ext cx="3774147" cy="2193107"/>
          </a:xfrm>
          <a:prstGeom prst="rect">
            <a:avLst/>
          </a:prstGeom>
        </p:spPr>
      </p:pic>
    </p:spTree>
    <p:extLst>
      <p:ext uri="{BB962C8B-B14F-4D97-AF65-F5344CB8AC3E}">
        <p14:creationId xmlns:p14="http://schemas.microsoft.com/office/powerpoint/2010/main" val="272232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7749"/>
          </a:xfrm>
        </p:spPr>
        <p:txBody>
          <a:bodyPr>
            <a:normAutofit/>
          </a:bodyPr>
          <a:lstStyle/>
          <a:p>
            <a:r>
              <a:rPr lang="en-US" dirty="0"/>
              <a:t>Multi-functional Capabilities of Ci</a:t>
            </a:r>
          </a:p>
        </p:txBody>
      </p:sp>
      <p:sp>
        <p:nvSpPr>
          <p:cNvPr id="3" name="Content Placeholder 2"/>
          <p:cNvSpPr>
            <a:spLocks noGrp="1"/>
          </p:cNvSpPr>
          <p:nvPr>
            <p:ph idx="1"/>
          </p:nvPr>
        </p:nvSpPr>
        <p:spPr>
          <a:xfrm>
            <a:off x="609600" y="1376039"/>
            <a:ext cx="6105237" cy="5109732"/>
          </a:xfrm>
        </p:spPr>
        <p:txBody>
          <a:bodyPr>
            <a:normAutofit fontScale="85000" lnSpcReduction="10000"/>
          </a:bodyPr>
          <a:lstStyle/>
          <a:p>
            <a:r>
              <a:rPr lang="en-US" dirty="0"/>
              <a:t>EXAMPLE: Foam Plastic Insulating Sheathing (FPIS); i.e. “rigid board”</a:t>
            </a:r>
          </a:p>
          <a:p>
            <a:r>
              <a:rPr lang="en-US" dirty="0"/>
              <a:t>Applications: walls, roofs, floors, and foundations (residential and commercial)</a:t>
            </a:r>
          </a:p>
          <a:p>
            <a:r>
              <a:rPr lang="en-US" dirty="0"/>
              <a:t>BTE Functional Capabilities of FPIS: </a:t>
            </a:r>
          </a:p>
          <a:p>
            <a:pPr lvl="1"/>
            <a:r>
              <a:rPr lang="en-US" dirty="0"/>
              <a:t>IECC - Thermal Insulation (Ci)</a:t>
            </a:r>
          </a:p>
          <a:p>
            <a:pPr lvl="1"/>
            <a:r>
              <a:rPr lang="en-US" dirty="0"/>
              <a:t>IECC - Air barrier (AB)</a:t>
            </a:r>
          </a:p>
          <a:p>
            <a:pPr lvl="1"/>
            <a:r>
              <a:rPr lang="en-US" dirty="0"/>
              <a:t>IBC/IRC – Water vapor control/retarders (VR)</a:t>
            </a:r>
          </a:p>
          <a:p>
            <a:pPr lvl="1"/>
            <a:r>
              <a:rPr lang="en-US" dirty="0"/>
              <a:t>IBC/IRC – Water-resistive barrier (WRB) system</a:t>
            </a:r>
          </a:p>
          <a:p>
            <a:pPr lvl="1"/>
            <a:r>
              <a:rPr lang="en-US" dirty="0"/>
              <a:t>IBC/IRC – Foundation/footing frost protection</a:t>
            </a:r>
          </a:p>
          <a:p>
            <a:r>
              <a:rPr lang="en-US" dirty="0"/>
              <a:t>More multi-functional capabilities = </a:t>
            </a:r>
            <a:br>
              <a:rPr lang="en-US" dirty="0"/>
            </a:br>
            <a:r>
              <a:rPr lang="en-US" dirty="0">
                <a:sym typeface="Wingdings" panose="05000000000000000000" pitchFamily="2" charset="2"/>
              </a:rPr>
              <a:t></a:t>
            </a:r>
            <a:r>
              <a:rPr lang="en-US" dirty="0"/>
              <a:t> satisfy multiple code requirements</a:t>
            </a:r>
            <a:br>
              <a:rPr lang="en-US" dirty="0"/>
            </a:br>
            <a:r>
              <a:rPr lang="en-US" dirty="0">
                <a:sym typeface="Wingdings" panose="05000000000000000000" pitchFamily="2" charset="2"/>
              </a:rPr>
              <a:t></a:t>
            </a:r>
            <a:r>
              <a:rPr lang="en-US" dirty="0"/>
              <a:t> simpler assemblies </a:t>
            </a:r>
            <a:br>
              <a:rPr lang="en-US" dirty="0"/>
            </a:br>
            <a:r>
              <a:rPr lang="en-US" dirty="0">
                <a:sym typeface="Wingdings" panose="05000000000000000000" pitchFamily="2" charset="2"/>
              </a:rPr>
              <a:t></a:t>
            </a:r>
            <a:r>
              <a:rPr lang="en-US" dirty="0"/>
              <a:t> optimized cost vs. performance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49410"/>
          <a:stretch/>
        </p:blipFill>
        <p:spPr>
          <a:xfrm>
            <a:off x="9138217" y="1020574"/>
            <a:ext cx="2594815" cy="4246370"/>
          </a:xfrm>
          <a:prstGeom prst="rect">
            <a:avLst/>
          </a:prstGeom>
        </p:spPr>
      </p:pic>
      <p:grpSp>
        <p:nvGrpSpPr>
          <p:cNvPr id="4" name="Group 3">
            <a:extLst>
              <a:ext uri="{FF2B5EF4-FFF2-40B4-BE49-F238E27FC236}">
                <a16:creationId xmlns:a16="http://schemas.microsoft.com/office/drawing/2014/main" id="{5411C2E5-9810-25DA-3E50-EC1FFDBD4190}"/>
              </a:ext>
            </a:extLst>
          </p:cNvPr>
          <p:cNvGrpSpPr/>
          <p:nvPr/>
        </p:nvGrpSpPr>
        <p:grpSpPr>
          <a:xfrm>
            <a:off x="6859805" y="1401009"/>
            <a:ext cx="1863571" cy="3865935"/>
            <a:chOff x="9916870" y="1059845"/>
            <a:chExt cx="1501748" cy="3483211"/>
          </a:xfrm>
        </p:grpSpPr>
        <p:pic>
          <p:nvPicPr>
            <p:cNvPr id="6" name="Picture 2" descr="http://www.foambymail.com/Merchant2/graphics/00000001/polystyrene2.jpg">
              <a:extLst>
                <a:ext uri="{FF2B5EF4-FFF2-40B4-BE49-F238E27FC236}">
                  <a16:creationId xmlns:a16="http://schemas.microsoft.com/office/drawing/2014/main" id="{30EC29B3-52BE-1210-2FBE-71FAA282620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16870" y="1059845"/>
              <a:ext cx="1501748" cy="11239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6" descr="http://img.archiexpo.com/images_ae/photo-g/extruded-polystyrene-insulation-panels-xps-rigid-103544-5103949.jpg">
              <a:extLst>
                <a:ext uri="{FF2B5EF4-FFF2-40B4-BE49-F238E27FC236}">
                  <a16:creationId xmlns:a16="http://schemas.microsoft.com/office/drawing/2014/main" id="{3065DDF7-7E9F-AF75-4515-45ED06C98A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6870" y="2266214"/>
              <a:ext cx="1499616" cy="1069726"/>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1" descr="image001">
              <a:extLst>
                <a:ext uri="{FF2B5EF4-FFF2-40B4-BE49-F238E27FC236}">
                  <a16:creationId xmlns:a16="http://schemas.microsoft.com/office/drawing/2014/main" id="{D9D4E197-CDE1-AD0D-7FD6-1CB0CA8897DD}"/>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16870" y="3418344"/>
              <a:ext cx="1499616"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7948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1282</TotalTime>
  <Words>3273</Words>
  <Application>Microsoft Office PowerPoint</Application>
  <PresentationFormat>Widescreen</PresentationFormat>
  <Paragraphs>412</Paragraphs>
  <Slides>42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Yu Gothic</vt:lpstr>
      <vt:lpstr>Yu Gothic Light</vt:lpstr>
      <vt:lpstr>Aptos</vt:lpstr>
      <vt:lpstr>Aptos Display</vt:lpstr>
      <vt:lpstr>Arial</vt:lpstr>
      <vt:lpstr>Arial,Bold</vt:lpstr>
      <vt:lpstr>Calibri</vt:lpstr>
      <vt:lpstr>Courier New</vt:lpstr>
      <vt:lpstr>Segoe UI</vt:lpstr>
      <vt:lpstr>Times New Roman</vt:lpstr>
      <vt:lpstr>Verdana</vt:lpstr>
      <vt:lpstr>Wingdings</vt:lpstr>
      <vt:lpstr>Office Theme</vt:lpstr>
      <vt:lpstr>Ci by Climate Zone in Commercial Energy &amp; Building Codes</vt:lpstr>
      <vt:lpstr>PowerPoint Presentation</vt:lpstr>
      <vt:lpstr>Outline</vt:lpstr>
      <vt:lpstr>What is the building thermal envelope (BTE)?</vt:lpstr>
      <vt:lpstr>Why is the BTE important?</vt:lpstr>
      <vt:lpstr>Functions of the BTE</vt:lpstr>
      <vt:lpstr>What is Ci?</vt:lpstr>
      <vt:lpstr>Typical Methods for Insulating Exterior Walls</vt:lpstr>
      <vt:lpstr>Multi-functional Capabilities of Ci</vt:lpstr>
      <vt:lpstr>Commercial Energy Codes</vt:lpstr>
      <vt:lpstr>C301 Climate Zone &amp; C302 Design Conditions</vt:lpstr>
      <vt:lpstr>Choose your compliance path</vt:lpstr>
      <vt:lpstr>Opaque Envelope – Minimum R-value Method</vt:lpstr>
      <vt:lpstr>2024 IECC – added equivalent prescriptive R-value options for steel and wood framed walls…</vt:lpstr>
      <vt:lpstr>Summary of IECC Prescriptive R-value &amp; U-factor Requirements for Walls</vt:lpstr>
      <vt:lpstr>Opaque Envelope – R-value Method</vt:lpstr>
      <vt:lpstr>Opaque Envelope – Maximum U-, C-, F-Factor Method</vt:lpstr>
      <vt:lpstr>Opaque Envelope – U-, C-, F-Factor Method</vt:lpstr>
      <vt:lpstr>Opaque Envelope – R-value Method</vt:lpstr>
      <vt:lpstr>Examples of Mitigated Linear Thermal Bridges (Balconies)</vt:lpstr>
      <vt:lpstr>More Examples of Mitigated Linear Thermal Bridges  (non-exhaustive “commodity” details)</vt:lpstr>
      <vt:lpstr>Cladding Connections and Supports</vt:lpstr>
      <vt:lpstr>2021 IECC C402.5 Air Leakage</vt:lpstr>
      <vt:lpstr>2021 IECC - C402.5 Air Leakage Compliance</vt:lpstr>
      <vt:lpstr>When is air leakage testing required? (2021 IECC)</vt:lpstr>
      <vt:lpstr>When is air leakage testing required? (2024 IECC)</vt:lpstr>
      <vt:lpstr>Air Barrier Tips</vt:lpstr>
      <vt:lpstr>Commercial Building Code</vt:lpstr>
      <vt:lpstr>Rule #1 of 3</vt:lpstr>
      <vt:lpstr>Rule #2 of 3</vt:lpstr>
      <vt:lpstr>Rule #3 of 3</vt:lpstr>
      <vt:lpstr>IBC Section 1404.3 Vapor Retarders </vt:lpstr>
      <vt:lpstr>3-Step Guide for Water Vapor Control Code Compliance (based on 2024 IBC/IRC)  Satisfies Rule #1 of 3 – Keep Water Vapor Away from Cool Surfaces</vt:lpstr>
      <vt:lpstr>3-Step Guide (cont’d)</vt:lpstr>
      <vt:lpstr>3-Step Guide (cont’d)</vt:lpstr>
      <vt:lpstr>3-Step Guide (cont’d)</vt:lpstr>
      <vt:lpstr>Resources to help put it all together</vt:lpstr>
      <vt:lpstr>Simplified Energy &amp; Water Vapor Code Compliance</vt:lpstr>
      <vt:lpstr>Ci Resource Guide</vt:lpstr>
      <vt:lpstr>“Cheat Sheet”   Integrated, Code-Compliant Moisture Control  (center-fold of the Ci Resource Guide)</vt:lpstr>
      <vt:lpstr>ANSI FS200.1 Standard for FPIS Applications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 by Climate Zone  in Commercial Energy and Building Codes</dc:title>
  <dc:creator>jcrandell</dc:creator>
  <cp:lastModifiedBy>Mindy Caldwell</cp:lastModifiedBy>
  <cp:revision>96</cp:revision>
  <cp:lastPrinted>2025-01-11T19:08:05Z</cp:lastPrinted>
  <dcterms:created xsi:type="dcterms:W3CDTF">2025-01-10T17:40:48Z</dcterms:created>
  <dcterms:modified xsi:type="dcterms:W3CDTF">2025-06-17T19:42:04Z</dcterms:modified>
</cp:coreProperties>
</file>