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sldIdLst>
    <p:sldId id="521" r:id="rId2"/>
    <p:sldId id="520" r:id="rId3"/>
    <p:sldId id="518" r:id="rId4"/>
    <p:sldId id="261" r:id="rId5"/>
    <p:sldId id="262" r:id="rId6"/>
    <p:sldId id="263" r:id="rId7"/>
    <p:sldId id="325" r:id="rId8"/>
    <p:sldId id="326" r:id="rId9"/>
    <p:sldId id="327" r:id="rId10"/>
    <p:sldId id="328" r:id="rId11"/>
    <p:sldId id="329" r:id="rId12"/>
    <p:sldId id="348" r:id="rId13"/>
    <p:sldId id="349" r:id="rId14"/>
    <p:sldId id="350" r:id="rId15"/>
    <p:sldId id="516" r:id="rId16"/>
    <p:sldId id="487" r:id="rId17"/>
    <p:sldId id="488" r:id="rId18"/>
    <p:sldId id="489" r:id="rId19"/>
    <p:sldId id="490" r:id="rId20"/>
    <p:sldId id="491" r:id="rId21"/>
    <p:sldId id="492" r:id="rId22"/>
    <p:sldId id="486" r:id="rId23"/>
    <p:sldId id="493" r:id="rId24"/>
    <p:sldId id="494" r:id="rId25"/>
    <p:sldId id="495" r:id="rId26"/>
    <p:sldId id="496" r:id="rId27"/>
    <p:sldId id="497" r:id="rId28"/>
    <p:sldId id="499" r:id="rId29"/>
    <p:sldId id="517" r:id="rId30"/>
    <p:sldId id="351" r:id="rId31"/>
    <p:sldId id="484" r:id="rId32"/>
    <p:sldId id="485" r:id="rId33"/>
    <p:sldId id="352" r:id="rId34"/>
    <p:sldId id="483" r:id="rId35"/>
    <p:sldId id="507" r:id="rId36"/>
    <p:sldId id="510" r:id="rId37"/>
    <p:sldId id="511" r:id="rId38"/>
    <p:sldId id="382" r:id="rId39"/>
    <p:sldId id="509" r:id="rId40"/>
    <p:sldId id="374" r:id="rId41"/>
    <p:sldId id="383" r:id="rId42"/>
    <p:sldId id="378" r:id="rId43"/>
    <p:sldId id="379" r:id="rId44"/>
    <p:sldId id="390" r:id="rId45"/>
    <p:sldId id="381" r:id="rId46"/>
    <p:sldId id="519" r:id="rId47"/>
    <p:sldId id="513" r:id="rId48"/>
    <p:sldId id="353" r:id="rId49"/>
    <p:sldId id="443" r:id="rId50"/>
    <p:sldId id="457" r:id="rId51"/>
    <p:sldId id="463" r:id="rId52"/>
    <p:sldId id="468" r:id="rId53"/>
    <p:sldId id="392" r:id="rId54"/>
    <p:sldId id="514" r:id="rId5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9" d="100"/>
          <a:sy n="109"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FA89C4D-3C3D-491D-B1D2-C3CF42BA071C}" type="datetimeFigureOut">
              <a:rPr lang="en-US" smtClean="0"/>
              <a:t>6/17/2025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1E7D3C8-B08F-4461-88F1-1B120C4BABDB}" type="slidenum">
              <a:rPr lang="en-US" smtClean="0"/>
              <a:t>‹#›</a:t>
            </a:fld>
            <a:endParaRPr lang="en-US"/>
          </a:p>
        </p:txBody>
      </p:sp>
    </p:spTree>
    <p:extLst>
      <p:ext uri="{BB962C8B-B14F-4D97-AF65-F5344CB8AC3E}">
        <p14:creationId xmlns:p14="http://schemas.microsoft.com/office/powerpoint/2010/main" val="397246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Usage Language (Slide 2)">
    <p:bg>
      <p:bgPr>
        <a:gradFill rotWithShape="1">
          <a:gsLst>
            <a:gs pos="10000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grpSp>
        <p:nvGrpSpPr>
          <p:cNvPr id="4" name="Group 3"/>
          <p:cNvGrpSpPr/>
          <p:nvPr userDrawn="1"/>
        </p:nvGrpSpPr>
        <p:grpSpPr>
          <a:xfrm>
            <a:off x="0" y="626077"/>
            <a:ext cx="12192000" cy="6231924"/>
            <a:chOff x="0" y="626076"/>
            <a:chExt cx="12192000" cy="6231924"/>
          </a:xfrm>
        </p:grpSpPr>
        <p:sp>
          <p:nvSpPr>
            <p:cNvPr id="6" name="Rectangle 5"/>
            <p:cNvSpPr/>
            <p:nvPr userDrawn="1"/>
          </p:nvSpPr>
          <p:spPr>
            <a:xfrm>
              <a:off x="0" y="5562600"/>
              <a:ext cx="1219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p:nvSpPr>
          <p:spPr>
            <a:xfrm>
              <a:off x="3248398" y="6037487"/>
              <a:ext cx="5706882" cy="338554"/>
            </a:xfrm>
            <a:prstGeom prst="rect">
              <a:avLst/>
            </a:prstGeom>
            <a:noFill/>
          </p:spPr>
          <p:txBody>
            <a:bodyPr wrap="none" rtlCol="0">
              <a:spAutoFit/>
            </a:bodyPr>
            <a:lstStyle/>
            <a:p>
              <a:pPr algn="ctr"/>
              <a:r>
                <a:rPr lang="en-US" altLang="en-US" sz="1600" dirty="0" smtClean="0">
                  <a:latin typeface="Verdana" panose="020B0604030504040204" pitchFamily="34" charset="0"/>
                  <a:ea typeface="Verdana" panose="020B0604030504040204" pitchFamily="34" charset="0"/>
                  <a:cs typeface="Segoe UI" panose="020B0502040204020203" pitchFamily="34" charset="0"/>
                </a:rPr>
                <a:t>Copyright © 2025 Applied Building Technology Group</a:t>
              </a:r>
            </a:p>
          </p:txBody>
        </p:sp>
        <p:sp>
          <p:nvSpPr>
            <p:cNvPr id="10" name="Rectangle 9"/>
            <p:cNvSpPr/>
            <p:nvPr/>
          </p:nvSpPr>
          <p:spPr>
            <a:xfrm>
              <a:off x="1373312" y="807309"/>
              <a:ext cx="9346709" cy="386215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76197" indent="0" algn="l">
                <a:buNone/>
              </a:pPr>
              <a:r>
                <a:rPr lang="en-US" sz="1600" u="sng" dirty="0" smtClean="0">
                  <a:latin typeface="Verdana" panose="020B0604030504040204" pitchFamily="34" charset="0"/>
                  <a:ea typeface="Verdana" panose="020B0604030504040204" pitchFamily="34" charset="0"/>
                  <a:hlinkClick r:id="rId2"/>
                </a:rPr>
                <a:t>Applied Building Technology Group (ABTG)</a:t>
              </a:r>
              <a:r>
                <a:rPr lang="en-US" sz="1600" dirty="0" smtClean="0">
                  <a:latin typeface="Verdana" panose="020B0604030504040204" pitchFamily="34" charset="0"/>
                  <a:ea typeface="Verdana" panose="020B0604030504040204" pitchFamily="34" charset="0"/>
                </a:rPr>
                <a:t> is committed to using sound science </a:t>
              </a:r>
              <a:br>
                <a:rPr lang="en-US" sz="1600" dirty="0" smtClean="0">
                  <a:latin typeface="Verdana" panose="020B0604030504040204" pitchFamily="34" charset="0"/>
                  <a:ea typeface="Verdana" panose="020B0604030504040204" pitchFamily="34" charset="0"/>
                </a:rPr>
              </a:br>
              <a:r>
                <a:rPr lang="en-US" sz="1600" dirty="0" smtClean="0">
                  <a:latin typeface="Verdana" panose="020B0604030504040204" pitchFamily="34" charset="0"/>
                  <a:ea typeface="Verdana" panose="020B0604030504040204" pitchFamily="34" charset="0"/>
                </a:rPr>
                <a:t>and generally accepted engineering practice to develop research supporting the </a:t>
              </a:r>
              <a:br>
                <a:rPr lang="en-US" sz="1600" dirty="0" smtClean="0">
                  <a:latin typeface="Verdana" panose="020B0604030504040204" pitchFamily="34" charset="0"/>
                  <a:ea typeface="Verdana" panose="020B0604030504040204" pitchFamily="34" charset="0"/>
                </a:rPr>
              </a:br>
              <a:r>
                <a:rPr lang="en-US" sz="1600" dirty="0" smtClean="0">
                  <a:latin typeface="Verdana" panose="020B0604030504040204" pitchFamily="34" charset="0"/>
                  <a:ea typeface="Verdana" panose="020B0604030504040204" pitchFamily="34" charset="0"/>
                </a:rPr>
                <a:t>reliable design and installation of foam sheathing. ABTG’s educational program work with respect to foam sheathing is supported by the </a:t>
              </a:r>
              <a:r>
                <a:rPr lang="en-US" sz="1600" u="sng" dirty="0" smtClean="0">
                  <a:latin typeface="Verdana" panose="020B0604030504040204" pitchFamily="34" charset="0"/>
                  <a:ea typeface="Verdana" panose="020B0604030504040204" pitchFamily="34" charset="0"/>
                  <a:hlinkClick r:id="rId3"/>
                </a:rPr>
                <a:t>Foam Sheathing Committee (FSC)</a:t>
              </a:r>
              <a:r>
                <a:rPr lang="en-US" sz="1600" dirty="0" smtClean="0">
                  <a:latin typeface="Verdana" panose="020B0604030504040204" pitchFamily="34" charset="0"/>
                  <a:ea typeface="Verdana" panose="020B0604030504040204" pitchFamily="34" charset="0"/>
                </a:rPr>
                <a:t> of the </a:t>
              </a:r>
              <a:r>
                <a:rPr lang="en-US" sz="1600" u="sng" dirty="0" smtClean="0">
                  <a:latin typeface="Verdana" panose="020B0604030504040204" pitchFamily="34" charset="0"/>
                  <a:ea typeface="Verdana" panose="020B0604030504040204" pitchFamily="34" charset="0"/>
                  <a:hlinkClick r:id="rId4"/>
                </a:rPr>
                <a:t>American Chemistry Council.</a:t>
              </a:r>
              <a:r>
                <a:rPr lang="en-US" sz="1600" u="sng" dirty="0" smtClean="0">
                  <a:latin typeface="Verdana" panose="020B0604030504040204" pitchFamily="34" charset="0"/>
                  <a:ea typeface="Verdana" panose="020B0604030504040204" pitchFamily="34" charset="0"/>
                </a:rPr>
                <a:t> </a:t>
              </a:r>
            </a:p>
            <a:p>
              <a:pPr marL="76197" indent="0" algn="l">
                <a:buNone/>
              </a:pPr>
              <a:endParaRPr lang="en-US" sz="1600" dirty="0" smtClean="0">
                <a:latin typeface="Verdana" panose="020B0604030504040204" pitchFamily="34" charset="0"/>
                <a:ea typeface="Verdana" panose="020B0604030504040204" pitchFamily="34" charset="0"/>
              </a:endParaRPr>
            </a:p>
            <a:p>
              <a:pPr marL="76197" indent="0" algn="l">
                <a:buNone/>
              </a:pPr>
              <a:r>
                <a:rPr lang="en-US" sz="1600" dirty="0" smtClean="0">
                  <a:latin typeface="Verdana" panose="020B0604030504040204" pitchFamily="34" charset="0"/>
                  <a:ea typeface="Verdana" panose="020B0604030504040204" pitchFamily="34" charset="0"/>
                </a:rPr>
                <a:t>ABTG</a:t>
              </a:r>
              <a:r>
                <a:rPr lang="x-none" sz="1600" dirty="0" smtClean="0">
                  <a:latin typeface="Verdana" panose="020B0604030504040204" pitchFamily="34" charset="0"/>
                  <a:ea typeface="Verdana" panose="020B0604030504040204" pitchFamily="34" charset="0"/>
                </a:rPr>
                <a:t> is a </a:t>
              </a:r>
              <a:r>
                <a:rPr lang="x-none" sz="1600" u="sng" dirty="0" smtClean="0">
                  <a:latin typeface="Verdana" panose="020B0604030504040204" pitchFamily="34" charset="0"/>
                  <a:ea typeface="Verdana" panose="020B0604030504040204" pitchFamily="34" charset="0"/>
                  <a:hlinkClick r:id="rId2"/>
                </a:rPr>
                <a:t>professional engineering </a:t>
              </a:r>
              <a:r>
                <a:rPr lang="en-US" sz="1600" u="sng" dirty="0" smtClean="0">
                  <a:latin typeface="Verdana" panose="020B0604030504040204" pitchFamily="34" charset="0"/>
                  <a:ea typeface="Verdana" panose="020B0604030504040204" pitchFamily="34" charset="0"/>
                  <a:hlinkClick r:id="rId2"/>
                </a:rPr>
                <a:t>firm</a:t>
              </a:r>
              <a:r>
                <a:rPr lang="en-US" sz="1600" u="none" dirty="0" smtClean="0">
                  <a:latin typeface="Verdana" panose="020B0604030504040204" pitchFamily="34" charset="0"/>
                  <a:ea typeface="Verdana" panose="020B0604030504040204" pitchFamily="34" charset="0"/>
                </a:rPr>
                <a:t>, </a:t>
              </a:r>
              <a:r>
                <a:rPr lang="en-US" sz="1600" dirty="0" smtClean="0">
                  <a:latin typeface="Verdana" panose="020B0604030504040204" pitchFamily="34" charset="0"/>
                  <a:ea typeface="Verdana" panose="020B0604030504040204" pitchFamily="34" charset="0"/>
                </a:rPr>
                <a:t>an </a:t>
              </a:r>
              <a:r>
                <a:rPr lang="en-US" sz="1600" dirty="0" smtClean="0">
                  <a:latin typeface="Verdana" panose="020B0604030504040204" pitchFamily="34" charset="0"/>
                  <a:ea typeface="Verdana" panose="020B0604030504040204" pitchFamily="34" charset="0"/>
                  <a:hlinkClick r:id="rId5"/>
                </a:rPr>
                <a:t>approved source</a:t>
              </a:r>
              <a:r>
                <a:rPr lang="en-US" sz="1600" dirty="0" smtClean="0">
                  <a:latin typeface="Verdana" panose="020B0604030504040204" pitchFamily="34" charset="0"/>
                  <a:ea typeface="Verdana" panose="020B0604030504040204" pitchFamily="34" charset="0"/>
                </a:rPr>
                <a:t> as defined in </a:t>
              </a:r>
              <a:r>
                <a:rPr lang="en-US" sz="1600" dirty="0" smtClean="0">
                  <a:latin typeface="Verdana" panose="020B0604030504040204" pitchFamily="34" charset="0"/>
                  <a:ea typeface="Verdana" panose="020B0604030504040204" pitchFamily="34" charset="0"/>
                  <a:hlinkClick r:id="rId6"/>
                </a:rPr>
                <a:t>Chapter 2</a:t>
              </a:r>
              <a:r>
                <a:rPr lang="en-US" sz="1600" dirty="0" smtClean="0">
                  <a:latin typeface="Verdana" panose="020B0604030504040204" pitchFamily="34" charset="0"/>
                  <a:ea typeface="Verdana" panose="020B0604030504040204" pitchFamily="34" charset="0"/>
                </a:rPr>
                <a:t> </a:t>
              </a:r>
              <a:br>
                <a:rPr lang="en-US" sz="1600" dirty="0" smtClean="0">
                  <a:latin typeface="Verdana" panose="020B0604030504040204" pitchFamily="34" charset="0"/>
                  <a:ea typeface="Verdana" panose="020B0604030504040204" pitchFamily="34" charset="0"/>
                </a:rPr>
              </a:br>
              <a:r>
                <a:rPr lang="en-US" sz="1600" dirty="0" smtClean="0">
                  <a:latin typeface="Verdana" panose="020B0604030504040204" pitchFamily="34" charset="0"/>
                  <a:ea typeface="Verdana" panose="020B0604030504040204" pitchFamily="34" charset="0"/>
                </a:rPr>
                <a:t>and </a:t>
              </a:r>
              <a:r>
                <a:rPr lang="en-US" sz="1600" dirty="0" smtClean="0">
                  <a:latin typeface="Verdana" panose="020B0604030504040204" pitchFamily="34" charset="0"/>
                  <a:ea typeface="Verdana" panose="020B0604030504040204" pitchFamily="34" charset="0"/>
                  <a:hlinkClick r:id="rId7"/>
                </a:rPr>
                <a:t>independent</a:t>
              </a:r>
              <a:r>
                <a:rPr lang="en-US" sz="1600" dirty="0" smtClean="0">
                  <a:latin typeface="Verdana" panose="020B0604030504040204" pitchFamily="34" charset="0"/>
                  <a:ea typeface="Verdana" panose="020B0604030504040204" pitchFamily="34" charset="0"/>
                </a:rPr>
                <a:t> as defined in </a:t>
              </a:r>
              <a:r>
                <a:rPr lang="en-US" sz="1600" dirty="0" smtClean="0">
                  <a:latin typeface="Verdana" panose="020B0604030504040204" pitchFamily="34" charset="0"/>
                  <a:ea typeface="Verdana" panose="020B0604030504040204" pitchFamily="34" charset="0"/>
                  <a:hlinkClick r:id="rId8"/>
                </a:rPr>
                <a:t>Chapter 17</a:t>
              </a:r>
              <a:r>
                <a:rPr lang="en-US" sz="1600" dirty="0" smtClean="0">
                  <a:latin typeface="Verdana" panose="020B0604030504040204" pitchFamily="34" charset="0"/>
                  <a:ea typeface="Verdana" panose="020B0604030504040204" pitchFamily="34" charset="0"/>
                </a:rPr>
                <a:t> of the IBC.</a:t>
              </a:r>
            </a:p>
            <a:p>
              <a:pPr marL="76197" indent="0" algn="l">
                <a:buNone/>
              </a:pPr>
              <a:endParaRPr lang="en-US" sz="1600" dirty="0" smtClean="0">
                <a:latin typeface="Verdana" panose="020B0604030504040204" pitchFamily="34" charset="0"/>
                <a:ea typeface="Verdana" panose="020B0604030504040204" pitchFamily="34" charset="0"/>
              </a:endParaRPr>
            </a:p>
            <a:p>
              <a:pPr marL="76197" indent="0" algn="l">
                <a:lnSpc>
                  <a:spcPct val="110000"/>
                </a:lnSpc>
                <a:buNone/>
              </a:pPr>
              <a:r>
                <a:rPr lang="en-US" sz="1467" b="1" kern="1200" dirty="0" smtClean="0">
                  <a:solidFill>
                    <a:schemeClr val="dk1"/>
                  </a:solidFill>
                  <a:effectLst/>
                  <a:latin typeface="Verdana" panose="020B0604030504040204" pitchFamily="34" charset="0"/>
                  <a:ea typeface="Verdana" panose="020B0604030504040204" pitchFamily="34" charset="0"/>
                  <a:cs typeface="+mn-cs"/>
                </a:rPr>
                <a:t>DISCLAIMER</a:t>
              </a:r>
              <a:r>
                <a:rPr lang="en-US" sz="1467" kern="1200" dirty="0" smtClean="0">
                  <a:solidFill>
                    <a:schemeClr val="dk1"/>
                  </a:solidFill>
                  <a:effectLst/>
                  <a:latin typeface="Verdana" panose="020B0604030504040204" pitchFamily="34" charset="0"/>
                  <a:ea typeface="Verdana" panose="020B0604030504040204" pitchFamily="34" charset="0"/>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467" dirty="0" smtClean="0">
                <a:latin typeface="Verdana" panose="020B0604030504040204" pitchFamily="34" charset="0"/>
                <a:ea typeface="Verdana" panose="020B0604030504040204" pitchFamily="34" charset="0"/>
              </a:endParaRPr>
            </a:p>
            <a:p>
              <a:pPr marL="76197" indent="0" algn="ctr">
                <a:buNone/>
              </a:pPr>
              <a:endParaRPr lang="en-US" sz="180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9609" y="4958118"/>
              <a:ext cx="3162300" cy="6372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73313" y="4784319"/>
              <a:ext cx="5953048" cy="830997"/>
            </a:xfrm>
            <a:prstGeom prst="rect">
              <a:avLst/>
            </a:prstGeom>
            <a:noFill/>
          </p:spPr>
          <p:txBody>
            <a:bodyPr wrap="square" rtlCol="0">
              <a:spAutoFit/>
            </a:bodyPr>
            <a:lstStyle/>
            <a:p>
              <a:pPr marL="76197" indent="0" algn="just">
                <a:buNone/>
              </a:pPr>
              <a:r>
                <a:rPr lang="en-US" sz="1600" b="0" dirty="0" smtClean="0">
                  <a:latin typeface="Verdana" panose="020B0604030504040204" pitchFamily="34" charset="0"/>
                  <a:ea typeface="Verdana" panose="020B0604030504040204" pitchFamily="34" charset="0"/>
                </a:rPr>
                <a:t>Foam sheathing research reports, code compliance documents, educational programs and best practices can be found at </a:t>
              </a:r>
              <a:r>
                <a:rPr lang="en-US" sz="1600" b="0" u="sng" dirty="0" smtClean="0">
                  <a:latin typeface="Verdana" panose="020B0604030504040204" pitchFamily="34" charset="0"/>
                  <a:ea typeface="Verdana" panose="020B0604030504040204" pitchFamily="34" charset="0"/>
                  <a:hlinkClick r:id="rId10"/>
                </a:rPr>
                <a:t>www.continuousinsulation.org</a:t>
              </a:r>
              <a:r>
                <a:rPr lang="en-US" sz="1600" b="0" dirty="0" smtClean="0">
                  <a:latin typeface="Verdana" panose="020B0604030504040204" pitchFamily="34" charset="0"/>
                  <a:ea typeface="Verdana" panose="020B0604030504040204" pitchFamily="34" charset="0"/>
                </a:rPr>
                <a:t>. </a:t>
              </a:r>
            </a:p>
          </p:txBody>
        </p:sp>
        <p:cxnSp>
          <p:nvCxnSpPr>
            <p:cNvPr id="14" name="Straight Connector 13"/>
            <p:cNvCxnSpPr/>
            <p:nvPr/>
          </p:nvCxnSpPr>
          <p:spPr>
            <a:xfrm>
              <a:off x="1483657" y="4590961"/>
              <a:ext cx="9236364"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userDrawn="1"/>
          </p:nvSpPr>
          <p:spPr>
            <a:xfrm>
              <a:off x="1238596" y="626076"/>
              <a:ext cx="9717728" cy="522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Tree>
    <p:extLst>
      <p:ext uri="{BB962C8B-B14F-4D97-AF65-F5344CB8AC3E}">
        <p14:creationId xmlns:p14="http://schemas.microsoft.com/office/powerpoint/2010/main" val="9632504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sp>
        <p:nvSpPr>
          <p:cNvPr id="98" name="Shape 98"/>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Shape 99"/>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lstStyle>
            <a:lvl1pPr marL="457189" lvl="0" indent="-355591">
              <a:spcBef>
                <a:spcPts val="600"/>
              </a:spcBef>
              <a:spcAft>
                <a:spcPts val="0"/>
              </a:spcAft>
              <a:buSzPts val="2000"/>
              <a:buChar char="▰"/>
              <a:defRPr sz="2000"/>
            </a:lvl1pPr>
            <a:lvl2pPr marL="914377" lvl="1" indent="-355591">
              <a:spcBef>
                <a:spcPts val="1000"/>
              </a:spcBef>
              <a:spcAft>
                <a:spcPts val="0"/>
              </a:spcAft>
              <a:buSzPts val="2000"/>
              <a:buChar char="▻"/>
              <a:defRPr sz="2000"/>
            </a:lvl2pPr>
            <a:lvl3pPr marL="1371566" lvl="2" indent="-355591">
              <a:spcBef>
                <a:spcPts val="1000"/>
              </a:spcBef>
              <a:spcAft>
                <a:spcPts val="0"/>
              </a:spcAft>
              <a:buSzPts val="2000"/>
              <a:buChar char="▻"/>
              <a:defRPr sz="2000"/>
            </a:lvl3pPr>
            <a:lvl4pPr marL="1828754" lvl="3" indent="-355591">
              <a:spcBef>
                <a:spcPts val="1000"/>
              </a:spcBef>
              <a:spcAft>
                <a:spcPts val="0"/>
              </a:spcAft>
              <a:buSzPts val="2000"/>
              <a:buChar char="▻"/>
              <a:defRPr sz="2000"/>
            </a:lvl4pPr>
            <a:lvl5pPr marL="2285943" lvl="4" indent="-355591">
              <a:spcBef>
                <a:spcPts val="1000"/>
              </a:spcBef>
              <a:spcAft>
                <a:spcPts val="0"/>
              </a:spcAft>
              <a:buSzPts val="2000"/>
              <a:buChar char="▻"/>
              <a:defRPr sz="2000"/>
            </a:lvl5pPr>
            <a:lvl6pPr marL="2743131" lvl="5" indent="-355591">
              <a:spcBef>
                <a:spcPts val="1000"/>
              </a:spcBef>
              <a:spcAft>
                <a:spcPts val="0"/>
              </a:spcAft>
              <a:buSzPts val="2000"/>
              <a:buChar char="▻"/>
              <a:defRPr sz="2000"/>
            </a:lvl6pPr>
            <a:lvl7pPr marL="3200320" lvl="6" indent="-355591">
              <a:spcBef>
                <a:spcPts val="1000"/>
              </a:spcBef>
              <a:spcAft>
                <a:spcPts val="0"/>
              </a:spcAft>
              <a:buSzPts val="2000"/>
              <a:buChar char="▻"/>
              <a:defRPr sz="2000"/>
            </a:lvl7pPr>
            <a:lvl8pPr marL="3657509" lvl="7" indent="-355591">
              <a:spcBef>
                <a:spcPts val="1000"/>
              </a:spcBef>
              <a:spcAft>
                <a:spcPts val="0"/>
              </a:spcAft>
              <a:buSzPts val="2000"/>
              <a:buChar char="▻"/>
              <a:defRPr sz="2000"/>
            </a:lvl8pPr>
            <a:lvl9pPr marL="4114697" lvl="8" indent="-355591">
              <a:spcBef>
                <a:spcPts val="1000"/>
              </a:spcBef>
              <a:spcAft>
                <a:spcPts val="1000"/>
              </a:spcAft>
              <a:buSzPts val="2000"/>
              <a:buChar char="▻"/>
              <a:defRPr sz="2000"/>
            </a:lvl9pPr>
          </a:lstStyle>
          <a:p>
            <a:endParaRPr/>
          </a:p>
        </p:txBody>
      </p:sp>
      <p:sp>
        <p:nvSpPr>
          <p:cNvPr id="100" name="Shape 100"/>
          <p:cNvSpPr txBox="1">
            <a:spLocks noGrp="1"/>
          </p:cNvSpPr>
          <p:nvPr>
            <p:ph type="body" idx="2"/>
          </p:nvPr>
        </p:nvSpPr>
        <p:spPr>
          <a:xfrm>
            <a:off x="5861498" y="2050651"/>
            <a:ext cx="4504400" cy="3632400"/>
          </a:xfrm>
          <a:prstGeom prst="rect">
            <a:avLst/>
          </a:prstGeom>
        </p:spPr>
        <p:txBody>
          <a:bodyPr spcFirstLastPara="1" wrap="square" lIns="91425" tIns="91425" rIns="91425" bIns="91425" anchor="t" anchorCtr="0"/>
          <a:lstStyle>
            <a:lvl1pPr marL="457189" lvl="0" indent="-355591">
              <a:spcBef>
                <a:spcPts val="600"/>
              </a:spcBef>
              <a:spcAft>
                <a:spcPts val="0"/>
              </a:spcAft>
              <a:buSzPts val="2000"/>
              <a:buChar char="▰"/>
              <a:defRPr sz="2000"/>
            </a:lvl1pPr>
            <a:lvl2pPr marL="914377" lvl="1" indent="-355591">
              <a:spcBef>
                <a:spcPts val="1000"/>
              </a:spcBef>
              <a:spcAft>
                <a:spcPts val="0"/>
              </a:spcAft>
              <a:buSzPts val="2000"/>
              <a:buChar char="▻"/>
              <a:defRPr sz="2000"/>
            </a:lvl2pPr>
            <a:lvl3pPr marL="1371566" lvl="2" indent="-355591">
              <a:spcBef>
                <a:spcPts val="1000"/>
              </a:spcBef>
              <a:spcAft>
                <a:spcPts val="0"/>
              </a:spcAft>
              <a:buSzPts val="2000"/>
              <a:buChar char="▻"/>
              <a:defRPr sz="2000"/>
            </a:lvl3pPr>
            <a:lvl4pPr marL="1828754" lvl="3" indent="-355591">
              <a:spcBef>
                <a:spcPts val="1000"/>
              </a:spcBef>
              <a:spcAft>
                <a:spcPts val="0"/>
              </a:spcAft>
              <a:buSzPts val="2000"/>
              <a:buChar char="▻"/>
              <a:defRPr sz="2000"/>
            </a:lvl4pPr>
            <a:lvl5pPr marL="2285943" lvl="4" indent="-355591">
              <a:spcBef>
                <a:spcPts val="1000"/>
              </a:spcBef>
              <a:spcAft>
                <a:spcPts val="0"/>
              </a:spcAft>
              <a:buSzPts val="2000"/>
              <a:buChar char="▻"/>
              <a:defRPr sz="2000"/>
            </a:lvl5pPr>
            <a:lvl6pPr marL="2743131" lvl="5" indent="-355591">
              <a:spcBef>
                <a:spcPts val="1000"/>
              </a:spcBef>
              <a:spcAft>
                <a:spcPts val="0"/>
              </a:spcAft>
              <a:buSzPts val="2000"/>
              <a:buChar char="▻"/>
              <a:defRPr sz="2000"/>
            </a:lvl6pPr>
            <a:lvl7pPr marL="3200320" lvl="6" indent="-355591">
              <a:spcBef>
                <a:spcPts val="1000"/>
              </a:spcBef>
              <a:spcAft>
                <a:spcPts val="0"/>
              </a:spcAft>
              <a:buSzPts val="2000"/>
              <a:buChar char="▻"/>
              <a:defRPr sz="2000"/>
            </a:lvl7pPr>
            <a:lvl8pPr marL="3657509" lvl="7" indent="-355591">
              <a:spcBef>
                <a:spcPts val="1000"/>
              </a:spcBef>
              <a:spcAft>
                <a:spcPts val="0"/>
              </a:spcAft>
              <a:buSzPts val="2000"/>
              <a:buChar char="▻"/>
              <a:defRPr sz="2000"/>
            </a:lvl8pPr>
            <a:lvl9pPr marL="4114697" lvl="8" indent="-355591">
              <a:spcBef>
                <a:spcPts val="1000"/>
              </a:spcBef>
              <a:spcAft>
                <a:spcPts val="1000"/>
              </a:spcAft>
              <a:buSzPts val="2000"/>
              <a:buChar char="▻"/>
              <a:defRPr sz="2000"/>
            </a:lvl9pPr>
          </a:lstStyle>
          <a:p>
            <a:endParaRPr/>
          </a:p>
        </p:txBody>
      </p:sp>
      <p:sp>
        <p:nvSpPr>
          <p:cNvPr id="101" name="Shape 101"/>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258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13D1B1-89F9-43D6-B40E-B01782DB4DC9}"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02D57-62CB-41E5-B24F-D20BA1FB36E8}" type="slidenum">
              <a:rPr lang="en-US" smtClean="0"/>
              <a:t>‹#›</a:t>
            </a:fld>
            <a:endParaRPr lang="en-US"/>
          </a:p>
        </p:txBody>
      </p:sp>
    </p:spTree>
    <p:extLst>
      <p:ext uri="{BB962C8B-B14F-4D97-AF65-F5344CB8AC3E}">
        <p14:creationId xmlns:p14="http://schemas.microsoft.com/office/powerpoint/2010/main" val="4153596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Lis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2427288" y="3937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defRPr/>
            </a:pPr>
            <a:endParaRPr lang="en-US" altLang="en-US"/>
          </a:p>
        </p:txBody>
      </p:sp>
      <p:sp>
        <p:nvSpPr>
          <p:cNvPr id="3" name="Content Placeholder 2"/>
          <p:cNvSpPr>
            <a:spLocks noGrp="1"/>
          </p:cNvSpPr>
          <p:nvPr>
            <p:ph idx="1"/>
          </p:nvPr>
        </p:nvSpPr>
        <p:spPr>
          <a:xfrm>
            <a:off x="457200" y="2106748"/>
            <a:ext cx="10961102" cy="4206875"/>
          </a:xfrm>
          <a:prstGeom prst="rect">
            <a:avLst/>
          </a:prstGeom>
        </p:spPr>
        <p:txBody>
          <a:bodyPr/>
          <a:lstStyle>
            <a:lvl2pPr marL="742950" indent="-285750">
              <a:buFont typeface="Arial" charset="0"/>
              <a:buChar char="•"/>
              <a:defRPr sz="2600"/>
            </a:lvl2pPr>
            <a:lvl3pPr marL="1143000" indent="-228600">
              <a:buFont typeface="Arial" charset="0"/>
              <a:buChar char="•"/>
              <a:defRPr sz="2400"/>
            </a:lvl3pPr>
            <a:lvl4pPr marL="1600200" indent="-228600">
              <a:buFont typeface="Arial" charset="0"/>
              <a:buChar char="•"/>
              <a:defRPr sz="2000">
                <a:solidFill>
                  <a:srgbClr val="D46128"/>
                </a:solidFill>
              </a:defRPr>
            </a:lvl4pPr>
            <a:lvl5pPr marL="2057400" indent="-228600">
              <a:buFont typeface="Arial" charset="0"/>
              <a:buChar cha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p:cNvSpPr>
            <a:spLocks noGrp="1"/>
          </p:cNvSpPr>
          <p:nvPr>
            <p:ph type="title"/>
          </p:nvPr>
        </p:nvSpPr>
        <p:spPr>
          <a:xfrm>
            <a:off x="457200" y="1262433"/>
            <a:ext cx="10961102" cy="566367"/>
          </a:xfrm>
          <a:prstGeom prst="rect">
            <a:avLst/>
          </a:prstGeom>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2149218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Body Copy">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457200" y="2100470"/>
            <a:ext cx="11083895" cy="4183062"/>
          </a:xfrm>
          <a:prstGeom prst="rect">
            <a:avLst/>
          </a:prstGeom>
        </p:spPr>
        <p:txBody>
          <a:bodyPr>
            <a:normAutofit lnSpcReduction="10000"/>
          </a:bodyPr>
          <a:lstStyle>
            <a:lvl1pPr marL="0">
              <a:defRPr/>
            </a:lvl1pPr>
          </a:lstStyle>
          <a:p>
            <a:r>
              <a:rPr lang="en-US" altLang="en-US"/>
              <a:t>Click to edit Master subtitle style</a:t>
            </a:r>
            <a:endParaRPr lang="en-US" altLang="en-US" dirty="0"/>
          </a:p>
        </p:txBody>
      </p:sp>
      <p:sp>
        <p:nvSpPr>
          <p:cNvPr id="11" name="Title 10"/>
          <p:cNvSpPr>
            <a:spLocks noGrp="1"/>
          </p:cNvSpPr>
          <p:nvPr>
            <p:ph type="title"/>
          </p:nvPr>
        </p:nvSpPr>
        <p:spPr>
          <a:xfrm>
            <a:off x="457199" y="1262433"/>
            <a:ext cx="11083895" cy="5749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295000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0635" y="5562600"/>
            <a:ext cx="12202635"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705" r="-382"/>
          <a:stretch/>
        </p:blipFill>
        <p:spPr>
          <a:xfrm>
            <a:off x="0" y="2209800"/>
            <a:ext cx="7518403" cy="2438400"/>
          </a:xfrm>
          <a:prstGeom prst="rect">
            <a:avLst/>
          </a:prstGeom>
        </p:spPr>
      </p:pic>
      <p:pic>
        <p:nvPicPr>
          <p:cNvPr id="102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137430" y="4864401"/>
            <a:ext cx="1916029" cy="16024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ctrTitle"/>
          </p:nvPr>
        </p:nvSpPr>
        <p:spPr>
          <a:xfrm>
            <a:off x="304800" y="285751"/>
            <a:ext cx="11582400" cy="1102519"/>
          </a:xfrm>
        </p:spPr>
        <p:txBody>
          <a:bodyPr>
            <a:noAutofit/>
          </a:bodyPr>
          <a:lstStyle>
            <a:lvl1pPr algn="l">
              <a:defRPr sz="4267" b="1">
                <a:solidFill>
                  <a:schemeClr val="tx1">
                    <a:lumMod val="50000"/>
                    <a:lumOff val="50000"/>
                  </a:schemeClr>
                </a:solidFill>
                <a:latin typeface="Verdana" panose="020B0604030504040204" pitchFamily="34" charset="0"/>
                <a:ea typeface="Verdana" panose="020B0604030504040204" pitchFamily="34" charset="0"/>
              </a:defRPr>
            </a:lvl1pPr>
          </a:lstStyle>
          <a:p>
            <a:r>
              <a:rPr lang="en-US" smtClean="0"/>
              <a:t>Click to edit Master title style</a:t>
            </a:r>
            <a:endParaRPr lang="en-US" dirty="0"/>
          </a:p>
        </p:txBody>
      </p:sp>
      <p:pic>
        <p:nvPicPr>
          <p:cNvPr id="1034" name="Picture 10"/>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 r="639" b="8886"/>
          <a:stretch/>
        </p:blipFill>
        <p:spPr bwMode="auto">
          <a:xfrm>
            <a:off x="7416801" y="2209800"/>
            <a:ext cx="4744705" cy="24384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userDrawn="1"/>
        </p:nvCxnSpPr>
        <p:spPr>
          <a:xfrm>
            <a:off x="-10634" y="4343401"/>
            <a:ext cx="12212159" cy="2794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0" hasCustomPrompt="1"/>
          </p:nvPr>
        </p:nvSpPr>
        <p:spPr>
          <a:xfrm>
            <a:off x="304800" y="2413000"/>
            <a:ext cx="6604000" cy="1889461"/>
          </a:xfrm>
        </p:spPr>
        <p:txBody>
          <a:bodyPr anchor="ctr"/>
          <a:lstStyle>
            <a:lvl1pPr marL="0" indent="0" algn="r">
              <a:buNone/>
              <a:defRPr sz="3200" b="1">
                <a:solidFill>
                  <a:schemeClr val="bg1"/>
                </a:solidFill>
                <a:latin typeface="Verdana" panose="020B0604030504040204" pitchFamily="34" charset="0"/>
                <a:ea typeface="Verdana" panose="020B0604030504040204" pitchFamily="34" charset="0"/>
              </a:defRPr>
            </a:lvl1pPr>
          </a:lstStyle>
          <a:p>
            <a:pPr lvl="0"/>
            <a:r>
              <a:rPr lang="en-US" dirty="0" smtClean="0"/>
              <a:t>Click to add subtitle</a:t>
            </a:r>
            <a:endParaRPr lang="en-US" dirty="0"/>
          </a:p>
        </p:txBody>
      </p:sp>
    </p:spTree>
    <p:extLst>
      <p:ext uri="{BB962C8B-B14F-4D97-AF65-F5344CB8AC3E}">
        <p14:creationId xmlns:p14="http://schemas.microsoft.com/office/powerpoint/2010/main" val="19227638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8" name="Picture 7" descr="Droplets-HD-Title-R1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6/17/2025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pic>
        <p:nvPicPr>
          <p:cNvPr id="8" name="Picture 7"/>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1396779" y="6156399"/>
            <a:ext cx="676671" cy="56592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 id="2147483661" r:id="rId12"/>
    <p:sldLayoutId id="2147483666" r:id="rId13"/>
    <p:sldLayoutId id="2147483663" r:id="rId14"/>
    <p:sldLayoutId id="2147483667" r:id="rId15"/>
    <p:sldLayoutId id="2147483668" r:id="rId16"/>
    <p:sldLayoutId id="2147483658" r:id="rId17"/>
    <p:sldLayoutId id="2147483659" r:id="rId18"/>
    <p:sldLayoutId id="2147483669" r:id="rId19"/>
    <p:sldLayoutId id="2147483670" r:id="rId20"/>
    <p:sldLayoutId id="2147483671" r:id="rId21"/>
    <p:sldLayoutId id="2147483672" r:id="rId22"/>
    <p:sldLayoutId id="2147483674" r:id="rId23"/>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s://www.continuousinsulation.org/resources/facts-ci" TargetMode="External"/><Relationship Id="rId2"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buildingscience.com/documents/digests/bsd-114-interior-insulation-retrofits-of-load-bearing-masonry-walls-in-cold-climates" TargetMode="External"/><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 Id="rId6" Type="http://schemas.openxmlformats.org/officeDocument/2006/relationships/hyperlink" Target="https://www.appliedbuildingtech.com/rr/1410-03" TargetMode="External"/><Relationship Id="rId5" Type="http://schemas.openxmlformats.org/officeDocument/2006/relationships/image" Target="../media/image31.png"/><Relationship Id="rId4" Type="http://schemas.openxmlformats.org/officeDocument/2006/relationships/hyperlink" Target="https://www.astm.org/DIGITAL_LIBRARY/STP/PAGES/STP159920160097.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0.xml"/><Relationship Id="rId4" Type="http://schemas.openxmlformats.org/officeDocument/2006/relationships/hyperlink" Target="http://www.appliedbuildingtech.com/rr/1410-0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appliedbuildingtech.com/rr/1701-01" TargetMode="External"/><Relationship Id="rId2" Type="http://schemas.openxmlformats.org/officeDocument/2006/relationships/image" Target="../media/image36.png"/><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www.appliedbuildingtech.com/rr/1701-01" TargetMode="External"/><Relationship Id="rId2" Type="http://schemas.openxmlformats.org/officeDocument/2006/relationships/image" Target="../media/image38.png"/><Relationship Id="rId1" Type="http://schemas.openxmlformats.org/officeDocument/2006/relationships/slideLayout" Target="../slideLayouts/slideLayout20.xml"/><Relationship Id="rId5" Type="http://schemas.openxmlformats.org/officeDocument/2006/relationships/image" Target="../media/image35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ontinuousinsulation.org/resources/quick-guides" TargetMode="External"/><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ntinuousinsulation.org/calculators" TargetMode="External"/><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4" Type="http://schemas.openxmlformats.org/officeDocument/2006/relationships/hyperlink" Target="https://www.continuousinsulation.org/resources/facts-ci"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americanchemistry.com/industry-groups/spray-foam-coalition-sfc" TargetMode="External"/><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 Id="rId4" Type="http://schemas.openxmlformats.org/officeDocument/2006/relationships/hyperlink" Target="https://www.continuousinsulation.org/resources/facts-ci"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cid:FA59F512-BEC3-4D12-9DAE-72A0C88D091B" TargetMode="External"/><Relationship Id="rId2" Type="http://schemas.openxmlformats.org/officeDocument/2006/relationships/image" Target="../media/image51.jpeg"/><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hyperlink" Target="http://www.huduser.gov/portal/publications/reports/Guide-Durability-by-Design.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drjengineering.org/drr/1410-05" TargetMode="External"/><Relationship Id="rId2" Type="http://schemas.openxmlformats.org/officeDocument/2006/relationships/hyperlink" Target="https://www.continuousinsulation.org/applications/WRB" TargetMode="Externa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0.xml"/><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ontinuousinsulation.org/topical-library/healthy-buildings" TargetMode="Externa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https://www.continuousinsulation.org/window-installation" TargetMode="External"/><Relationship Id="rId2" Type="http://schemas.openxmlformats.org/officeDocument/2006/relationships/image" Target="../media/image61.png"/><Relationship Id="rId1" Type="http://schemas.openxmlformats.org/officeDocument/2006/relationships/slideLayout" Target="../slideLayouts/slideLayout20.xml"/><Relationship Id="rId4" Type="http://schemas.openxmlformats.org/officeDocument/2006/relationships/hyperlink" Target="https://www.appliedbuildingtech.com/rr/2104-0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0.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hyperlink" Target="https://www.nist.gov/system/files/nzertf-architectural-plans3-june2011.pdf" TargetMode="External"/><Relationship Id="rId2" Type="http://schemas.openxmlformats.org/officeDocument/2006/relationships/image" Target="../media/image67.png"/><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hyperlink" Target="https://www.continuousinsulation.org/applications/window-installation" TargetMode="External"/><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0.xml"/><Relationship Id="rId5" Type="http://schemas.openxmlformats.org/officeDocument/2006/relationships/image" Target="../media/image72.png"/><Relationship Id="rId4" Type="http://schemas.openxmlformats.org/officeDocument/2006/relationships/hyperlink" Target="http://www.awcitechnologycenter.org/content/cad-detail-library"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hyperlink" Target="https://www.appliedbuildingtech.com/standards" TargetMode="External"/><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continuousinsulation.org/resources/quick-guides" TargetMode="External"/><Relationship Id="rId1" Type="http://schemas.openxmlformats.org/officeDocument/2006/relationships/slideLayout" Target="../slideLayouts/slideLayout22.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continuousinsulation.org/resources/quick-guides" TargetMode="Externa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0.xml"/><Relationship Id="rId4" Type="http://schemas.openxmlformats.org/officeDocument/2006/relationships/image" Target="../media/image81.emf"/></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hyperlink" Target="mailto:jcrandell@aresconsulting.biz"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751746"/>
            <a:ext cx="11582400" cy="1102519"/>
          </a:xfrm>
        </p:spPr>
        <p:txBody>
          <a:bodyPr/>
          <a:lstStyle/>
          <a:p>
            <a:r>
              <a:rPr lang="en-US" cap="none" dirty="0" smtClean="0"/>
              <a:t>Moisture Drive &amp; Code-Compliant Building Envelopes</a:t>
            </a:r>
            <a:endParaRPr lang="en-US" cap="none" dirty="0"/>
          </a:p>
        </p:txBody>
      </p:sp>
      <p:sp>
        <p:nvSpPr>
          <p:cNvPr id="5" name="Text Placeholder 4"/>
          <p:cNvSpPr>
            <a:spLocks noGrp="1"/>
          </p:cNvSpPr>
          <p:nvPr>
            <p:ph type="body" sz="quarter" idx="10"/>
          </p:nvPr>
        </p:nvSpPr>
        <p:spPr/>
        <p:txBody>
          <a:bodyPr/>
          <a:lstStyle/>
          <a:p>
            <a:r>
              <a:rPr lang="en-US" cap="none" dirty="0" smtClean="0"/>
              <a:t>Jay H. Crandell, P.E.</a:t>
            </a:r>
          </a:p>
          <a:p>
            <a:r>
              <a:rPr lang="en-US" cap="none" dirty="0" smtClean="0"/>
              <a:t>ABTG / ARES Consulting</a:t>
            </a:r>
            <a:endParaRPr lang="en-US" cap="none" dirty="0"/>
          </a:p>
        </p:txBody>
      </p:sp>
    </p:spTree>
    <p:extLst>
      <p:ext uri="{BB962C8B-B14F-4D97-AF65-F5344CB8AC3E}">
        <p14:creationId xmlns:p14="http://schemas.microsoft.com/office/powerpoint/2010/main" val="3621668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146061"/>
          </a:xfrm>
        </p:spPr>
        <p:txBody>
          <a:bodyPr>
            <a:normAutofit/>
          </a:bodyPr>
          <a:lstStyle/>
          <a:p>
            <a:r>
              <a:rPr lang="en-US" dirty="0"/>
              <a:t>Three Basic Methods for Insulating Light-Frame </a:t>
            </a:r>
            <a:r>
              <a:rPr lang="en-US" i="1" dirty="0"/>
              <a:t>Exterior Walls</a:t>
            </a:r>
          </a:p>
        </p:txBody>
      </p:sp>
      <p:sp>
        <p:nvSpPr>
          <p:cNvPr id="3" name="Content Placeholder 2"/>
          <p:cNvSpPr>
            <a:spLocks noGrp="1"/>
          </p:cNvSpPr>
          <p:nvPr>
            <p:ph idx="1"/>
          </p:nvPr>
        </p:nvSpPr>
        <p:spPr>
          <a:xfrm>
            <a:off x="1500908" y="1883664"/>
            <a:ext cx="9517611" cy="1653862"/>
          </a:xfrm>
        </p:spPr>
        <p:txBody>
          <a:bodyPr>
            <a:normAutofit/>
          </a:bodyPr>
          <a:lstStyle/>
          <a:p>
            <a:pPr marL="514350" indent="-514350">
              <a:buFont typeface="+mj-lt"/>
              <a:buAutoNum type="arabicPeriod"/>
            </a:pPr>
            <a:r>
              <a:rPr lang="en-US" b="1" i="1" dirty="0"/>
              <a:t>Cavity insulation only </a:t>
            </a:r>
            <a:r>
              <a:rPr lang="en-US" dirty="0"/>
              <a:t>(“traditional” method)</a:t>
            </a:r>
          </a:p>
          <a:p>
            <a:pPr marL="514350" indent="-514350">
              <a:buFont typeface="+mj-lt"/>
              <a:buAutoNum type="arabicPeriod"/>
            </a:pPr>
            <a:r>
              <a:rPr lang="en-US" b="1" i="1" dirty="0"/>
              <a:t>Cavity insulation + continuous insulation </a:t>
            </a:r>
            <a:r>
              <a:rPr lang="en-US" dirty="0"/>
              <a:t>(“Hybrid” Method)</a:t>
            </a:r>
          </a:p>
          <a:p>
            <a:pPr marL="514350" indent="-514350">
              <a:buFont typeface="+mj-lt"/>
              <a:buAutoNum type="arabicPeriod"/>
            </a:pPr>
            <a:r>
              <a:rPr lang="en-US" b="1" i="1" dirty="0"/>
              <a:t>Continuous insulation (ci) only </a:t>
            </a:r>
            <a:r>
              <a:rPr lang="en-US" dirty="0"/>
              <a:t>(“perfect wall” method)</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2707" y="4402973"/>
            <a:ext cx="3132785" cy="2233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9925" y="3611416"/>
            <a:ext cx="9735129" cy="766619"/>
          </a:xfrm>
          <a:prstGeom prst="rect">
            <a:avLst/>
          </a:prstGeom>
        </p:spPr>
      </p:pic>
      <p:grpSp>
        <p:nvGrpSpPr>
          <p:cNvPr id="4" name="Group 3">
            <a:extLst>
              <a:ext uri="{FF2B5EF4-FFF2-40B4-BE49-F238E27FC236}">
                <a16:creationId xmlns:a16="http://schemas.microsoft.com/office/drawing/2014/main" id="{1E13A7AF-4F0C-9A46-9D7D-A699755E34F0}"/>
              </a:ext>
            </a:extLst>
          </p:cNvPr>
          <p:cNvGrpSpPr/>
          <p:nvPr/>
        </p:nvGrpSpPr>
        <p:grpSpPr>
          <a:xfrm>
            <a:off x="3698545" y="4378035"/>
            <a:ext cx="4086773" cy="2244438"/>
            <a:chOff x="6527306" y="689763"/>
            <a:chExt cx="4905555" cy="2857000"/>
          </a:xfrm>
        </p:grpSpPr>
        <p:pic>
          <p:nvPicPr>
            <p:cNvPr id="9" name="Picture 8">
              <a:extLst>
                <a:ext uri="{FF2B5EF4-FFF2-40B4-BE49-F238E27FC236}">
                  <a16:creationId xmlns:a16="http://schemas.microsoft.com/office/drawing/2014/main" id="{A7403563-B6A8-2205-FE56-211ADE110D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27306" y="689763"/>
              <a:ext cx="4746661" cy="316863"/>
            </a:xfrm>
            <a:prstGeom prst="rect">
              <a:avLst/>
            </a:prstGeom>
          </p:spPr>
        </p:pic>
        <p:pic>
          <p:nvPicPr>
            <p:cNvPr id="10" name="Picture 9">
              <a:extLst>
                <a:ext uri="{FF2B5EF4-FFF2-40B4-BE49-F238E27FC236}">
                  <a16:creationId xmlns:a16="http://schemas.microsoft.com/office/drawing/2014/main" id="{16045215-B407-F80D-5A9E-3D24DF0AF2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27306" y="1006626"/>
              <a:ext cx="4905555" cy="2540137"/>
            </a:xfrm>
            <a:prstGeom prst="rect">
              <a:avLst/>
            </a:prstGeom>
            <a:ln>
              <a:noFill/>
            </a:ln>
            <a:effectLst>
              <a:softEdge rad="112500"/>
            </a:effectLst>
          </p:spPr>
        </p:pic>
      </p:grpSp>
      <p:pic>
        <p:nvPicPr>
          <p:cNvPr id="11" name="Picture 10">
            <a:extLst>
              <a:ext uri="{FF2B5EF4-FFF2-40B4-BE49-F238E27FC236}">
                <a16:creationId xmlns:a16="http://schemas.microsoft.com/office/drawing/2014/main" id="{632697E4-8A52-A00E-2ED9-CA8DFC3ACACA}"/>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773523" y="4353096"/>
            <a:ext cx="3548483" cy="2375835"/>
          </a:xfrm>
          <a:prstGeom prst="rect">
            <a:avLst/>
          </a:prstGeom>
        </p:spPr>
      </p:pic>
    </p:spTree>
    <p:extLst>
      <p:ext uri="{BB962C8B-B14F-4D97-AF65-F5344CB8AC3E}">
        <p14:creationId xmlns:p14="http://schemas.microsoft.com/office/powerpoint/2010/main" val="2722326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682" y="1156153"/>
            <a:ext cx="5203004" cy="3526683"/>
          </a:xfrm>
        </p:spPr>
        <p:txBody>
          <a:bodyPr>
            <a:noAutofit/>
          </a:bodyPr>
          <a:lstStyle/>
          <a:p>
            <a:r>
              <a:rPr lang="en-US" sz="2800" b="1" i="1" dirty="0"/>
              <a:t>Continuous Insulation </a:t>
            </a:r>
            <a:r>
              <a:rPr lang="en-US" sz="2800" dirty="0"/>
              <a:t>(ci):</a:t>
            </a:r>
          </a:p>
          <a:p>
            <a:pPr marL="457200" lvl="1" indent="0">
              <a:buNone/>
            </a:pPr>
            <a:r>
              <a:rPr lang="en-US" dirty="0"/>
              <a:t>Insulation that is </a:t>
            </a:r>
            <a:r>
              <a:rPr lang="en-US" u="sng" dirty="0"/>
              <a:t>uncompressed</a:t>
            </a:r>
          </a:p>
          <a:p>
            <a:pPr marL="457200" lvl="1" indent="0">
              <a:buNone/>
            </a:pPr>
            <a:r>
              <a:rPr lang="en-US" dirty="0"/>
              <a:t>	…and </a:t>
            </a:r>
            <a:r>
              <a:rPr lang="en-US" u="sng" dirty="0"/>
              <a:t>continuous </a:t>
            </a:r>
            <a:r>
              <a:rPr lang="en-US" dirty="0"/>
              <a:t>across</a:t>
            </a:r>
          </a:p>
          <a:p>
            <a:pPr marL="457200" lvl="1" indent="0">
              <a:buNone/>
            </a:pPr>
            <a:r>
              <a:rPr lang="en-US" dirty="0"/>
              <a:t>       all structural members</a:t>
            </a:r>
          </a:p>
          <a:p>
            <a:pPr marL="457200" lvl="1" indent="0">
              <a:buNone/>
            </a:pPr>
            <a:r>
              <a:rPr lang="en-US" dirty="0"/>
              <a:t>	…</a:t>
            </a:r>
            <a:r>
              <a:rPr lang="en-US" u="sng" dirty="0"/>
              <a:t>without thermal bridges </a:t>
            </a:r>
          </a:p>
          <a:p>
            <a:pPr marL="914400" lvl="2" indent="0">
              <a:buNone/>
            </a:pPr>
            <a:r>
              <a:rPr lang="en-US" sz="1800" dirty="0"/>
              <a:t>other than fasteners </a:t>
            </a:r>
            <a:r>
              <a:rPr lang="en-US" dirty="0"/>
              <a:t>and service openings.</a:t>
            </a:r>
          </a:p>
          <a:p>
            <a:pPr marL="0" indent="0">
              <a:buNone/>
            </a:pPr>
            <a:endParaRPr lang="en-US" sz="1000" dirty="0"/>
          </a:p>
          <a:p>
            <a:pPr marL="457200" lvl="1" indent="0" algn="ctr">
              <a:buNone/>
            </a:pPr>
            <a:r>
              <a:rPr lang="en-US" sz="1500" dirty="0"/>
              <a:t>(IBC, IRC, IECC and ASHRAE 90.1 definition)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514238"/>
            <a:ext cx="5397953" cy="3168598"/>
          </a:xfrm>
          <a:prstGeom prst="rect">
            <a:avLst/>
          </a:prstGeom>
        </p:spPr>
      </p:pic>
    </p:spTree>
    <p:extLst>
      <p:ext uri="{BB962C8B-B14F-4D97-AF65-F5344CB8AC3E}">
        <p14:creationId xmlns:p14="http://schemas.microsoft.com/office/powerpoint/2010/main" val="231179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803883"/>
          </a:xfrm>
        </p:spPr>
        <p:txBody>
          <a:bodyPr/>
          <a:lstStyle/>
          <a:p>
            <a:r>
              <a:rPr lang="en-US" b="1" dirty="0"/>
              <a:t>C. Code-compliant Water/Air/Vapor Control</a:t>
            </a:r>
          </a:p>
        </p:txBody>
      </p:sp>
      <p:sp>
        <p:nvSpPr>
          <p:cNvPr id="3" name="Content Placeholder 2"/>
          <p:cNvSpPr>
            <a:spLocks noGrp="1"/>
          </p:cNvSpPr>
          <p:nvPr>
            <p:ph idx="1"/>
          </p:nvPr>
        </p:nvSpPr>
        <p:spPr>
          <a:xfrm>
            <a:off x="913775" y="2074985"/>
            <a:ext cx="6218545" cy="3716216"/>
          </a:xfrm>
        </p:spPr>
        <p:txBody>
          <a:bodyPr>
            <a:normAutofit/>
          </a:bodyPr>
          <a:lstStyle/>
          <a:p>
            <a:pPr marL="571500" indent="-571500">
              <a:buFont typeface="+mj-lt"/>
              <a:buAutoNum type="romanUcPeriod"/>
            </a:pPr>
            <a:r>
              <a:rPr lang="en-US" sz="2400" dirty="0"/>
              <a:t>Fundamentals of moisture control</a:t>
            </a:r>
          </a:p>
          <a:p>
            <a:pPr marL="571500" indent="-571500">
              <a:buFont typeface="+mj-lt"/>
              <a:buAutoNum type="romanUcPeriod"/>
            </a:pPr>
            <a:r>
              <a:rPr lang="en-US" sz="2400" dirty="0"/>
              <a:t>Water Vapor Control </a:t>
            </a:r>
          </a:p>
          <a:p>
            <a:pPr marL="571500" indent="-571500">
              <a:buFont typeface="+mj-lt"/>
              <a:buAutoNum type="romanUcPeriod"/>
            </a:pPr>
            <a:r>
              <a:rPr lang="en-US" sz="2400" dirty="0"/>
              <a:t>Air Leakage Control (AB)</a:t>
            </a:r>
          </a:p>
          <a:p>
            <a:pPr marL="571500" indent="-571500">
              <a:buFont typeface="+mj-lt"/>
              <a:buAutoNum type="romanUcPeriod"/>
            </a:pPr>
            <a:r>
              <a:rPr lang="en-US" sz="2400" dirty="0"/>
              <a:t>Rain Water Control (WRB &amp; Flashing)</a:t>
            </a:r>
          </a:p>
        </p:txBody>
      </p:sp>
      <p:pic>
        <p:nvPicPr>
          <p:cNvPr id="5" name="Picture 4">
            <a:extLst>
              <a:ext uri="{FF2B5EF4-FFF2-40B4-BE49-F238E27FC236}">
                <a16:creationId xmlns:a16="http://schemas.microsoft.com/office/drawing/2014/main" id="{E5EC8404-D961-8DE3-3A93-AEADDFC822F6}"/>
              </a:ext>
            </a:extLst>
          </p:cNvPr>
          <p:cNvPicPr>
            <a:picLocks noChangeAspect="1"/>
          </p:cNvPicPr>
          <p:nvPr/>
        </p:nvPicPr>
        <p:blipFill>
          <a:blip r:embed="rId2"/>
          <a:stretch>
            <a:fillRect/>
          </a:stretch>
        </p:blipFill>
        <p:spPr>
          <a:xfrm>
            <a:off x="7279394" y="1422400"/>
            <a:ext cx="2982668" cy="3791527"/>
          </a:xfrm>
          <a:prstGeom prst="rect">
            <a:avLst/>
          </a:prstGeom>
        </p:spPr>
      </p:pic>
      <p:pic>
        <p:nvPicPr>
          <p:cNvPr id="7" name="Picture 6">
            <a:extLst>
              <a:ext uri="{FF2B5EF4-FFF2-40B4-BE49-F238E27FC236}">
                <a16:creationId xmlns:a16="http://schemas.microsoft.com/office/drawing/2014/main" id="{A7FB63BB-9255-6C90-3477-FE2A33B2593F}"/>
              </a:ext>
            </a:extLst>
          </p:cNvPr>
          <p:cNvPicPr>
            <a:picLocks noChangeAspect="1"/>
          </p:cNvPicPr>
          <p:nvPr/>
        </p:nvPicPr>
        <p:blipFill>
          <a:blip r:embed="rId3"/>
          <a:stretch>
            <a:fillRect/>
          </a:stretch>
        </p:blipFill>
        <p:spPr>
          <a:xfrm>
            <a:off x="8343542" y="2874284"/>
            <a:ext cx="2934684" cy="3791527"/>
          </a:xfrm>
          <a:prstGeom prst="rect">
            <a:avLst/>
          </a:prstGeom>
        </p:spPr>
      </p:pic>
    </p:spTree>
    <p:extLst>
      <p:ext uri="{BB962C8B-B14F-4D97-AF65-F5344CB8AC3E}">
        <p14:creationId xmlns:p14="http://schemas.microsoft.com/office/powerpoint/2010/main" val="349928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808702" cy="4837987"/>
          </a:xfrm>
        </p:spPr>
        <p:txBody>
          <a:bodyPr>
            <a:normAutofit fontScale="77500" lnSpcReduction="20000"/>
          </a:bodyPr>
          <a:lstStyle/>
          <a:p>
            <a:r>
              <a:rPr lang="en-US" sz="2400" dirty="0"/>
              <a:t>Successful moisture control requires an integrated approach to 5 key building science concepts:</a:t>
            </a:r>
          </a:p>
          <a:p>
            <a:pPr marL="914400" lvl="1" indent="-457200">
              <a:buFont typeface="+mj-lt"/>
              <a:buAutoNum type="arabicPeriod"/>
            </a:pPr>
            <a:r>
              <a:rPr lang="en-US" sz="2400" b="1" dirty="0"/>
              <a:t>Control Rain Water Intrusion </a:t>
            </a:r>
            <a:r>
              <a:rPr lang="en-US" sz="2400" dirty="0"/>
              <a:t> (e.g., continuous water-resistive barrier (WRB))</a:t>
            </a:r>
          </a:p>
          <a:p>
            <a:pPr marL="914400" lvl="1" indent="-457200">
              <a:buFont typeface="+mj-lt"/>
              <a:buAutoNum type="arabicPeriod"/>
            </a:pPr>
            <a:r>
              <a:rPr lang="en-US" sz="2400" b="1" dirty="0"/>
              <a:t>Control Air Leakage  </a:t>
            </a:r>
            <a:r>
              <a:rPr lang="en-US" sz="2400" dirty="0"/>
              <a:t>(e.g., continuous air barrier (AB))</a:t>
            </a:r>
          </a:p>
          <a:p>
            <a:pPr marL="914400" lvl="1" indent="-457200">
              <a:buFont typeface="+mj-lt"/>
              <a:buAutoNum type="arabicPeriod"/>
            </a:pPr>
            <a:r>
              <a:rPr lang="en-US" sz="2400" b="1" dirty="0"/>
              <a:t>Control Indoor Relative Humidity </a:t>
            </a:r>
            <a:r>
              <a:rPr lang="en-US" sz="2400" dirty="0"/>
              <a:t>(e.g., building ventilation &amp; de-humidification)</a:t>
            </a:r>
          </a:p>
          <a:p>
            <a:pPr marL="914400" lvl="1" indent="-457200">
              <a:buFont typeface="+mj-lt"/>
              <a:buAutoNum type="arabicPeriod"/>
            </a:pPr>
            <a:r>
              <a:rPr lang="en-US" sz="2400" b="1" dirty="0"/>
              <a:t>Control Water Vapor </a:t>
            </a:r>
            <a:r>
              <a:rPr lang="en-US" sz="2400" dirty="0"/>
              <a:t>(e.g., optimized balance of wetting and drying through strategic use of insulation and vapor retarders)  </a:t>
            </a:r>
          </a:p>
          <a:p>
            <a:pPr marL="914400" lvl="1" indent="-457200">
              <a:buFont typeface="+mj-lt"/>
              <a:buAutoNum type="arabicPeriod"/>
            </a:pPr>
            <a:r>
              <a:rPr lang="en-US" sz="2400" b="1" dirty="0"/>
              <a:t>Control Initial Construction Moisture </a:t>
            </a:r>
            <a:r>
              <a:rPr lang="en-US" sz="2400" dirty="0"/>
              <a:t>(e.g., prevent enclosure of wet materials)</a:t>
            </a:r>
          </a:p>
          <a:p>
            <a:r>
              <a:rPr lang="en-US" sz="2400" dirty="0"/>
              <a:t>All are important, all vary in significance, all have inter-dependencies.</a:t>
            </a:r>
          </a:p>
          <a:p>
            <a:r>
              <a:rPr lang="en-US" sz="2400" dirty="0"/>
              <a:t>These 5 concepts are captured in the following </a:t>
            </a:r>
            <a:r>
              <a:rPr lang="en-US" sz="2400" b="1" u="sng" dirty="0"/>
              <a:t>3 rules</a:t>
            </a:r>
            <a:r>
              <a:rPr lang="en-US" sz="2400" dirty="0"/>
              <a:t>:</a:t>
            </a:r>
          </a:p>
          <a:p>
            <a:pPr marL="800100" lvl="1" indent="-342900">
              <a:buFont typeface="+mj-lt"/>
              <a:buAutoNum type="arabicPeriod"/>
            </a:pPr>
            <a:r>
              <a:rPr lang="en-US" sz="2400" b="1" dirty="0"/>
              <a:t>Keep water vapor (humid air) away from cool surfaces</a:t>
            </a:r>
          </a:p>
          <a:p>
            <a:pPr marL="800100" lvl="1" indent="-342900">
              <a:buFont typeface="+mj-lt"/>
              <a:buAutoNum type="arabicPeriod"/>
            </a:pPr>
            <a:r>
              <a:rPr lang="en-US" sz="2400" b="1" dirty="0"/>
              <a:t>Minimize air leakage into and through building envelope assemblies</a:t>
            </a:r>
          </a:p>
          <a:p>
            <a:pPr marL="800100" lvl="1" indent="-342900">
              <a:buFont typeface="+mj-lt"/>
              <a:buAutoNum type="arabicPeriod"/>
            </a:pPr>
            <a:r>
              <a:rPr lang="en-US" sz="2400" b="1" dirty="0"/>
              <a:t>Avoid rain water intrusion</a:t>
            </a:r>
          </a:p>
          <a:p>
            <a:pPr lvl="1"/>
            <a:endParaRPr lang="en-US" sz="1800" dirty="0"/>
          </a:p>
          <a:p>
            <a:pPr lvl="1"/>
            <a:endParaRPr lang="en-US" sz="1800" dirty="0"/>
          </a:p>
          <a:p>
            <a:pPr lvl="1"/>
            <a:endParaRPr lang="en-US" sz="1800" dirty="0"/>
          </a:p>
        </p:txBody>
      </p:sp>
      <p:sp>
        <p:nvSpPr>
          <p:cNvPr id="8" name="Title 1"/>
          <p:cNvSpPr txBox="1">
            <a:spLocks/>
          </p:cNvSpPr>
          <p:nvPr/>
        </p:nvSpPr>
        <p:spPr bwMode="auto">
          <a:xfrm>
            <a:off x="609600" y="205437"/>
            <a:ext cx="1113689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300" kern="1200" baseline="0">
                <a:solidFill>
                  <a:srgbClr val="7F7F7F"/>
                </a:solidFill>
                <a:latin typeface="Yu Gothic" panose="020B0400000000000000" pitchFamily="34" charset="-128"/>
                <a:ea typeface="Yu Gothic" panose="020B0400000000000000" pitchFamily="34" charset="-128"/>
                <a:cs typeface="Arial" panose="020B0604020202020204" pitchFamily="34" charset="0"/>
              </a:defRPr>
            </a:lvl1pPr>
            <a:lvl2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2pPr>
            <a:lvl3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3pPr>
            <a:lvl4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4pPr>
            <a:lvl5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5pPr>
            <a:lvl6pPr marL="342891" algn="l" rtl="0" eaLnBrk="1" fontAlgn="base" hangingPunct="1">
              <a:spcBef>
                <a:spcPct val="0"/>
              </a:spcBef>
              <a:spcAft>
                <a:spcPct val="0"/>
              </a:spcAft>
              <a:defRPr sz="3300">
                <a:solidFill>
                  <a:schemeClr val="bg1"/>
                </a:solidFill>
                <a:latin typeface="Calibri" pitchFamily="34" charset="0"/>
              </a:defRPr>
            </a:lvl6pPr>
            <a:lvl7pPr marL="685783" algn="l" rtl="0" eaLnBrk="1" fontAlgn="base" hangingPunct="1">
              <a:spcBef>
                <a:spcPct val="0"/>
              </a:spcBef>
              <a:spcAft>
                <a:spcPct val="0"/>
              </a:spcAft>
              <a:defRPr sz="3300">
                <a:solidFill>
                  <a:schemeClr val="bg1"/>
                </a:solidFill>
                <a:latin typeface="Calibri" pitchFamily="34" charset="0"/>
              </a:defRPr>
            </a:lvl7pPr>
            <a:lvl8pPr marL="1028674" algn="l" rtl="0" eaLnBrk="1" fontAlgn="base" hangingPunct="1">
              <a:spcBef>
                <a:spcPct val="0"/>
              </a:spcBef>
              <a:spcAft>
                <a:spcPct val="0"/>
              </a:spcAft>
              <a:defRPr sz="3300">
                <a:solidFill>
                  <a:schemeClr val="bg1"/>
                </a:solidFill>
                <a:latin typeface="Calibri" pitchFamily="34" charset="0"/>
              </a:defRPr>
            </a:lvl8pPr>
            <a:lvl9pPr marL="1371566" algn="l" rtl="0" eaLnBrk="1" fontAlgn="base" hangingPunct="1">
              <a:spcBef>
                <a:spcPct val="0"/>
              </a:spcBef>
              <a:spcAft>
                <a:spcPct val="0"/>
              </a:spcAft>
              <a:defRPr sz="3300">
                <a:solidFill>
                  <a:schemeClr val="bg1"/>
                </a:solidFill>
                <a:latin typeface="Calibri" pitchFamily="34" charset="0"/>
              </a:defRPr>
            </a:lvl9pPr>
          </a:lstStyle>
          <a:p>
            <a:pPr algn="ctr" defTabSz="914400">
              <a:lnSpc>
                <a:spcPct val="90000"/>
              </a:lnSpc>
            </a:pPr>
            <a:r>
              <a:rPr lang="en-US" sz="3200" cap="all" dirty="0">
                <a:solidFill>
                  <a:schemeClr val="tx1"/>
                </a:solidFill>
                <a:latin typeface="+mj-lt"/>
                <a:ea typeface="+mj-ea"/>
                <a:cs typeface="+mj-cs"/>
              </a:rPr>
              <a:t>I. Fundamentals of Moisture Control</a:t>
            </a:r>
          </a:p>
        </p:txBody>
      </p:sp>
    </p:spTree>
    <p:extLst>
      <p:ext uri="{BB962C8B-B14F-4D97-AF65-F5344CB8AC3E}">
        <p14:creationId xmlns:p14="http://schemas.microsoft.com/office/powerpoint/2010/main" val="1380065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1232" y="325053"/>
            <a:ext cx="6964533" cy="652968"/>
          </a:xfrm>
        </p:spPr>
        <p:txBody>
          <a:bodyPr>
            <a:normAutofit fontScale="90000"/>
          </a:bodyPr>
          <a:lstStyle/>
          <a:p>
            <a:r>
              <a:rPr lang="en-US" dirty="0"/>
              <a:t>II. Water Vapor control (RULE #1)</a:t>
            </a:r>
            <a:endParaRPr lang="en-US" sz="1800"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96630" y="1272022"/>
            <a:ext cx="6699335" cy="4591139"/>
          </a:xfrm>
          <a:prstGeom prst="rect">
            <a:avLst/>
          </a:prstGeom>
        </p:spPr>
      </p:pic>
      <p:sp>
        <p:nvSpPr>
          <p:cNvPr id="2" name="TextBox 1"/>
          <p:cNvSpPr txBox="1"/>
          <p:nvPr/>
        </p:nvSpPr>
        <p:spPr>
          <a:xfrm>
            <a:off x="1098235" y="5903703"/>
            <a:ext cx="5296126" cy="307777"/>
          </a:xfrm>
          <a:prstGeom prst="rect">
            <a:avLst/>
          </a:prstGeom>
          <a:noFill/>
        </p:spPr>
        <p:txBody>
          <a:bodyPr wrap="square" rtlCol="0">
            <a:spAutoFit/>
          </a:bodyPr>
          <a:lstStyle/>
          <a:p>
            <a:pPr algn="ctr"/>
            <a:r>
              <a:rPr lang="en-US" sz="1400" b="1" dirty="0">
                <a:solidFill>
                  <a:srgbClr val="0070C0"/>
                </a:solidFill>
                <a:latin typeface="Yu Gothic" panose="020B0400000000000000" pitchFamily="34" charset="-128"/>
                <a:ea typeface="Yu Gothic" panose="020B0400000000000000" pitchFamily="34" charset="-128"/>
                <a:hlinkClick r:id="rId3">
                  <a:extLst>
                    <a:ext uri="{A12FA001-AC4F-418D-AE19-62706E023703}">
                      <ahyp:hlinkClr xmlns="" xmlns:ahyp="http://schemas.microsoft.com/office/drawing/2018/hyperlinkcolor" val="tx"/>
                    </a:ext>
                  </a:extLst>
                </a:hlinkClick>
              </a:rPr>
              <a:t>https://www.continuousinsulation.org/resources/facts-ci</a:t>
            </a:r>
            <a:endParaRPr lang="en-US" sz="1400" b="1" dirty="0">
              <a:solidFill>
                <a:srgbClr val="0070C0"/>
              </a:solidFill>
              <a:latin typeface="Yu Gothic" panose="020B0400000000000000" pitchFamily="34" charset="-128"/>
              <a:ea typeface="Yu Gothic" panose="020B0400000000000000" pitchFamily="34" charset="-128"/>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111094" y="6421928"/>
            <a:ext cx="4180284" cy="267967"/>
          </a:xfrm>
          <a:prstGeom prst="rect">
            <a:avLst/>
          </a:prstGeom>
        </p:spPr>
      </p:pic>
      <p:pic>
        <p:nvPicPr>
          <p:cNvPr id="6" name="Picture 5">
            <a:extLst>
              <a:ext uri="{FF2B5EF4-FFF2-40B4-BE49-F238E27FC236}">
                <a16:creationId xmlns:a16="http://schemas.microsoft.com/office/drawing/2014/main" id="{EF2250CB-D6BA-46BD-3775-9BCD5495567A}"/>
              </a:ext>
            </a:extLst>
          </p:cNvPr>
          <p:cNvPicPr>
            <a:picLocks noChangeAspect="1"/>
          </p:cNvPicPr>
          <p:nvPr/>
        </p:nvPicPr>
        <p:blipFill>
          <a:blip r:embed="rId5"/>
          <a:stretch>
            <a:fillRect/>
          </a:stretch>
        </p:blipFill>
        <p:spPr>
          <a:xfrm>
            <a:off x="7317597" y="236614"/>
            <a:ext cx="3605788" cy="3008997"/>
          </a:xfrm>
          <a:prstGeom prst="rect">
            <a:avLst/>
          </a:prstGeom>
        </p:spPr>
      </p:pic>
      <p:pic>
        <p:nvPicPr>
          <p:cNvPr id="8" name="Picture 7">
            <a:extLst>
              <a:ext uri="{FF2B5EF4-FFF2-40B4-BE49-F238E27FC236}">
                <a16:creationId xmlns:a16="http://schemas.microsoft.com/office/drawing/2014/main" id="{F836CF5A-D657-8202-1956-C57ACA4A5029}"/>
              </a:ext>
            </a:extLst>
          </p:cNvPr>
          <p:cNvPicPr>
            <a:picLocks noChangeAspect="1"/>
          </p:cNvPicPr>
          <p:nvPr/>
        </p:nvPicPr>
        <p:blipFill>
          <a:blip r:embed="rId6"/>
          <a:stretch>
            <a:fillRect/>
          </a:stretch>
        </p:blipFill>
        <p:spPr>
          <a:xfrm>
            <a:off x="7317597" y="3367354"/>
            <a:ext cx="3637082" cy="3015127"/>
          </a:xfrm>
          <a:prstGeom prst="rect">
            <a:avLst/>
          </a:prstGeom>
        </p:spPr>
      </p:pic>
    </p:spTree>
    <p:extLst>
      <p:ext uri="{BB962C8B-B14F-4D97-AF65-F5344CB8AC3E}">
        <p14:creationId xmlns:p14="http://schemas.microsoft.com/office/powerpoint/2010/main" val="2025846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BCC90-1A7D-B0CC-0291-F65784F5B8ED}"/>
              </a:ext>
            </a:extLst>
          </p:cNvPr>
          <p:cNvSpPr>
            <a:spLocks noGrp="1"/>
          </p:cNvSpPr>
          <p:nvPr>
            <p:ph type="title"/>
          </p:nvPr>
        </p:nvSpPr>
        <p:spPr>
          <a:xfrm>
            <a:off x="913775" y="618517"/>
            <a:ext cx="10364451" cy="826235"/>
          </a:xfrm>
        </p:spPr>
        <p:txBody>
          <a:bodyPr>
            <a:normAutofit/>
          </a:bodyPr>
          <a:lstStyle/>
          <a:p>
            <a:r>
              <a:rPr lang="en-US" dirty="0"/>
              <a:t>Driver = vapor pressure differential</a:t>
            </a:r>
          </a:p>
        </p:txBody>
      </p:sp>
      <p:sp>
        <p:nvSpPr>
          <p:cNvPr id="4" name="Content Placeholder 2">
            <a:extLst>
              <a:ext uri="{FF2B5EF4-FFF2-40B4-BE49-F238E27FC236}">
                <a16:creationId xmlns:a16="http://schemas.microsoft.com/office/drawing/2014/main" id="{0F911F82-FA3B-BA94-52C5-BB3D2340E620}"/>
              </a:ext>
            </a:extLst>
          </p:cNvPr>
          <p:cNvSpPr txBox="1">
            <a:spLocks/>
          </p:cNvSpPr>
          <p:nvPr/>
        </p:nvSpPr>
        <p:spPr>
          <a:xfrm>
            <a:off x="609599" y="1444752"/>
            <a:ext cx="7107045" cy="508406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dirty="0"/>
              <a:t>It is a balancing act!</a:t>
            </a:r>
          </a:p>
          <a:p>
            <a:r>
              <a:rPr lang="en-US" dirty="0"/>
              <a:t>direction through BTE changes seasonally!</a:t>
            </a:r>
          </a:p>
          <a:p>
            <a:r>
              <a:rPr lang="en-US" dirty="0"/>
              <a:t>Must balance overall seasonal and annual:</a:t>
            </a:r>
          </a:p>
          <a:p>
            <a:pPr lvl="1"/>
            <a:r>
              <a:rPr lang="en-US" dirty="0"/>
              <a:t>Risk of rain water wetting</a:t>
            </a:r>
          </a:p>
          <a:p>
            <a:pPr lvl="1"/>
            <a:r>
              <a:rPr lang="en-US" dirty="0"/>
              <a:t>Risk of air-leakage wetting</a:t>
            </a:r>
          </a:p>
          <a:p>
            <a:pPr lvl="1"/>
            <a:r>
              <a:rPr lang="en-US" dirty="0"/>
              <a:t>Risk of vapor diffusion wetting vs. drying</a:t>
            </a:r>
          </a:p>
          <a:p>
            <a:r>
              <a:rPr lang="en-US" dirty="0"/>
              <a:t> R-value and relative WVP of materials and their location within the assembly matters</a:t>
            </a:r>
          </a:p>
          <a:p>
            <a:pPr lvl="1"/>
            <a:r>
              <a:rPr lang="en-US" dirty="0"/>
              <a:t>Ability of materials to store and tolerate moisture also matters</a:t>
            </a:r>
          </a:p>
          <a:p>
            <a:r>
              <a:rPr lang="en-US" b="1" dirty="0"/>
              <a:t>GOAL:</a:t>
            </a:r>
            <a:r>
              <a:rPr lang="en-US" dirty="0"/>
              <a:t>  Drying &gt; wetting to control risk of mold or water-sensitive material degradation</a:t>
            </a:r>
          </a:p>
        </p:txBody>
      </p:sp>
      <p:pic>
        <p:nvPicPr>
          <p:cNvPr id="5" name="Picture 4">
            <a:extLst>
              <a:ext uri="{FF2B5EF4-FFF2-40B4-BE49-F238E27FC236}">
                <a16:creationId xmlns:a16="http://schemas.microsoft.com/office/drawing/2014/main" id="{B9260183-CADC-98FE-221A-70DA3F62A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463" y="1714703"/>
            <a:ext cx="4352544" cy="327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6CD6C18E-816F-1F26-7EA8-82F8E2A78CD6}"/>
              </a:ext>
            </a:extLst>
          </p:cNvPr>
          <p:cNvSpPr txBox="1"/>
          <p:nvPr/>
        </p:nvSpPr>
        <p:spPr>
          <a:xfrm>
            <a:off x="8186627" y="4989626"/>
            <a:ext cx="3534938" cy="738664"/>
          </a:xfrm>
          <a:prstGeom prst="rect">
            <a:avLst/>
          </a:prstGeom>
          <a:noFill/>
        </p:spPr>
        <p:txBody>
          <a:bodyPr wrap="square" rtlCol="0">
            <a:spAutoFit/>
          </a:bodyPr>
          <a:lstStyle/>
          <a:p>
            <a:r>
              <a:rPr lang="en-US" sz="1400" dirty="0">
                <a:solidFill>
                  <a:schemeClr val="accent1">
                    <a:lumMod val="75000"/>
                  </a:schemeClr>
                </a:solidFill>
                <a:hlinkClick r:id="rId3">
                  <a:extLst>
                    <a:ext uri="{A12FA001-AC4F-418D-AE19-62706E023703}">
                      <ahyp:hlinkClr xmlns="" xmlns:ahyp="http://schemas.microsoft.com/office/drawing/2018/hyperlinkcolor" val="tx"/>
                    </a:ext>
                  </a:extLst>
                </a:hlinkClick>
              </a:rPr>
              <a:t>http://buildingscience.com/documents/digests/bsd-114-interior-insulation-retrofits-of-load-bearing-masonry-walls-in-cold-climates</a:t>
            </a:r>
            <a:r>
              <a:rPr lang="en-US" sz="1400" dirty="0">
                <a:solidFill>
                  <a:schemeClr val="accent1">
                    <a:lumMod val="75000"/>
                  </a:schemeClr>
                </a:solidFill>
              </a:rPr>
              <a:t> </a:t>
            </a:r>
          </a:p>
        </p:txBody>
      </p:sp>
      <p:sp>
        <p:nvSpPr>
          <p:cNvPr id="7" name="Oval 6">
            <a:extLst>
              <a:ext uri="{FF2B5EF4-FFF2-40B4-BE49-F238E27FC236}">
                <a16:creationId xmlns:a16="http://schemas.microsoft.com/office/drawing/2014/main" id="{33A73334-8ED6-1F17-0727-3BBF2CE0D891}"/>
              </a:ext>
            </a:extLst>
          </p:cNvPr>
          <p:cNvSpPr/>
          <p:nvPr/>
        </p:nvSpPr>
        <p:spPr>
          <a:xfrm>
            <a:off x="8375904" y="2395728"/>
            <a:ext cx="1965960" cy="4297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926E57-8F31-D316-5AF4-227F8772C62E}"/>
              </a:ext>
            </a:extLst>
          </p:cNvPr>
          <p:cNvSpPr/>
          <p:nvPr/>
        </p:nvSpPr>
        <p:spPr>
          <a:xfrm>
            <a:off x="10415016" y="4407458"/>
            <a:ext cx="1051560" cy="4297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01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AB1B-057F-6D09-E2CA-D62D014B82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40FB72-B75B-E40A-DDFA-0B0585B6DAC5}"/>
              </a:ext>
            </a:extLst>
          </p:cNvPr>
          <p:cNvSpPr>
            <a:spLocks noGrp="1"/>
          </p:cNvSpPr>
          <p:nvPr>
            <p:ph type="title"/>
          </p:nvPr>
        </p:nvSpPr>
        <p:spPr>
          <a:xfrm>
            <a:off x="457199" y="301842"/>
            <a:ext cx="11083895" cy="967666"/>
          </a:xfrm>
        </p:spPr>
        <p:txBody>
          <a:bodyPr>
            <a:normAutofit fontScale="90000"/>
          </a:bodyPr>
          <a:lstStyle/>
          <a:p>
            <a:r>
              <a:rPr lang="en-US" sz="3600" dirty="0"/>
              <a:t>Research Leading to 2021/2024 IRC &amp; IBC Provisions</a:t>
            </a:r>
          </a:p>
        </p:txBody>
      </p:sp>
      <p:pic>
        <p:nvPicPr>
          <p:cNvPr id="4" name="Picture 3">
            <a:extLst>
              <a:ext uri="{FF2B5EF4-FFF2-40B4-BE49-F238E27FC236}">
                <a16:creationId xmlns:a16="http://schemas.microsoft.com/office/drawing/2014/main" id="{A8E89693-C062-623E-DEFE-74C37751EF4A}"/>
              </a:ext>
            </a:extLst>
          </p:cNvPr>
          <p:cNvPicPr>
            <a:picLocks noChangeAspect="1"/>
          </p:cNvPicPr>
          <p:nvPr/>
        </p:nvPicPr>
        <p:blipFill rotWithShape="1">
          <a:blip r:embed="rId2"/>
          <a:srcRect l="43762" t="20841" r="29806" b="25437"/>
          <a:stretch/>
        </p:blipFill>
        <p:spPr>
          <a:xfrm>
            <a:off x="958787" y="1517750"/>
            <a:ext cx="3453415" cy="3948120"/>
          </a:xfrm>
          <a:prstGeom prst="rect">
            <a:avLst/>
          </a:prstGeom>
        </p:spPr>
      </p:pic>
      <p:pic>
        <p:nvPicPr>
          <p:cNvPr id="5" name="Picture 4">
            <a:extLst>
              <a:ext uri="{FF2B5EF4-FFF2-40B4-BE49-F238E27FC236}">
                <a16:creationId xmlns:a16="http://schemas.microsoft.com/office/drawing/2014/main" id="{7D9FBF72-13D6-825B-96B4-D67EFB9FAB44}"/>
              </a:ext>
            </a:extLst>
          </p:cNvPr>
          <p:cNvPicPr>
            <a:picLocks noChangeAspect="1"/>
          </p:cNvPicPr>
          <p:nvPr/>
        </p:nvPicPr>
        <p:blipFill rotWithShape="1">
          <a:blip r:embed="rId3"/>
          <a:srcRect l="28835" t="35858" r="35922" b="53398"/>
          <a:stretch/>
        </p:blipFill>
        <p:spPr>
          <a:xfrm>
            <a:off x="958787" y="5413605"/>
            <a:ext cx="3743603" cy="701665"/>
          </a:xfrm>
          <a:prstGeom prst="rect">
            <a:avLst/>
          </a:prstGeom>
        </p:spPr>
      </p:pic>
      <p:sp>
        <p:nvSpPr>
          <p:cNvPr id="6" name="TextBox 5">
            <a:extLst>
              <a:ext uri="{FF2B5EF4-FFF2-40B4-BE49-F238E27FC236}">
                <a16:creationId xmlns:a16="http://schemas.microsoft.com/office/drawing/2014/main" id="{4DB1C174-4F65-6651-6BDB-A920BAB558F8}"/>
              </a:ext>
            </a:extLst>
          </p:cNvPr>
          <p:cNvSpPr txBox="1"/>
          <p:nvPr/>
        </p:nvSpPr>
        <p:spPr>
          <a:xfrm>
            <a:off x="918838" y="6115270"/>
            <a:ext cx="3533312" cy="461665"/>
          </a:xfrm>
          <a:prstGeom prst="rect">
            <a:avLst/>
          </a:prstGeom>
          <a:noFill/>
        </p:spPr>
        <p:txBody>
          <a:bodyPr wrap="square" rtlCol="0">
            <a:spAutoFit/>
          </a:bodyPr>
          <a:lstStyle/>
          <a:p>
            <a:r>
              <a:rPr lang="en-US" sz="1200" dirty="0">
                <a:solidFill>
                  <a:srgbClr val="0070C0"/>
                </a:solidFill>
                <a:hlinkClick r:id="rId4">
                  <a:extLst>
                    <a:ext uri="{A12FA001-AC4F-418D-AE19-62706E023703}">
                      <ahyp:hlinkClr xmlns="" xmlns:ahyp="http://schemas.microsoft.com/office/drawing/2018/hyperlinkcolor" val="tx"/>
                    </a:ext>
                  </a:extLst>
                </a:hlinkClick>
              </a:rPr>
              <a:t>https://www.astm.org/DIGITAL_LIBRARY/STP/PAGES/STP159920160097.htm</a:t>
            </a:r>
            <a:r>
              <a:rPr lang="en-US" sz="1200" dirty="0">
                <a:solidFill>
                  <a:srgbClr val="0070C0"/>
                </a:solidFill>
              </a:rPr>
              <a:t> </a:t>
            </a:r>
          </a:p>
        </p:txBody>
      </p:sp>
      <p:pic>
        <p:nvPicPr>
          <p:cNvPr id="7" name="Picture 6">
            <a:extLst>
              <a:ext uri="{FF2B5EF4-FFF2-40B4-BE49-F238E27FC236}">
                <a16:creationId xmlns:a16="http://schemas.microsoft.com/office/drawing/2014/main" id="{3E938D13-C0FA-38A4-4016-02CDE0E5FD3A}"/>
              </a:ext>
            </a:extLst>
          </p:cNvPr>
          <p:cNvPicPr>
            <a:picLocks noChangeAspect="1"/>
          </p:cNvPicPr>
          <p:nvPr/>
        </p:nvPicPr>
        <p:blipFill rotWithShape="1">
          <a:blip r:embed="rId5"/>
          <a:srcRect l="40123" t="18900" r="23178" b="18576"/>
          <a:stretch/>
        </p:blipFill>
        <p:spPr>
          <a:xfrm>
            <a:off x="5739963" y="1517750"/>
            <a:ext cx="4474346" cy="4287914"/>
          </a:xfrm>
          <a:prstGeom prst="rect">
            <a:avLst/>
          </a:prstGeom>
          <a:ln>
            <a:solidFill>
              <a:schemeClr val="accent1"/>
            </a:solidFill>
          </a:ln>
        </p:spPr>
      </p:pic>
      <p:sp>
        <p:nvSpPr>
          <p:cNvPr id="8" name="TextBox 7">
            <a:extLst>
              <a:ext uri="{FF2B5EF4-FFF2-40B4-BE49-F238E27FC236}">
                <a16:creationId xmlns:a16="http://schemas.microsoft.com/office/drawing/2014/main" id="{54FFE17D-CF3B-E398-97EE-AF5E414BD318}"/>
              </a:ext>
            </a:extLst>
          </p:cNvPr>
          <p:cNvSpPr txBox="1"/>
          <p:nvPr/>
        </p:nvSpPr>
        <p:spPr>
          <a:xfrm>
            <a:off x="5649237" y="5869240"/>
            <a:ext cx="4872625" cy="369332"/>
          </a:xfrm>
          <a:prstGeom prst="rect">
            <a:avLst/>
          </a:prstGeom>
          <a:noFill/>
        </p:spPr>
        <p:txBody>
          <a:bodyPr wrap="square" rtlCol="0">
            <a:spAutoFit/>
          </a:bodyPr>
          <a:lstStyle/>
          <a:p>
            <a:r>
              <a:rPr lang="en-US" dirty="0">
                <a:solidFill>
                  <a:srgbClr val="0070C0"/>
                </a:solidFill>
                <a:hlinkClick r:id="rId6">
                  <a:extLst>
                    <a:ext uri="{A12FA001-AC4F-418D-AE19-62706E023703}">
                      <ahyp:hlinkClr xmlns="" xmlns:ahyp="http://schemas.microsoft.com/office/drawing/2018/hyperlinkcolor" val="tx"/>
                    </a:ext>
                  </a:extLst>
                </a:hlinkClick>
              </a:rPr>
              <a:t>https://www.appliedbuildingtech.com/rr/1410-03</a:t>
            </a:r>
            <a:r>
              <a:rPr lang="en-US" dirty="0">
                <a:solidFill>
                  <a:srgbClr val="0070C0"/>
                </a:solidFill>
              </a:rPr>
              <a:t> </a:t>
            </a:r>
          </a:p>
        </p:txBody>
      </p:sp>
    </p:spTree>
    <p:extLst>
      <p:ext uri="{BB962C8B-B14F-4D97-AF65-F5344CB8AC3E}">
        <p14:creationId xmlns:p14="http://schemas.microsoft.com/office/powerpoint/2010/main" val="3466981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74671-EC74-AC3F-5C68-B0355B8ED116}"/>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04D53627-9495-985E-CA69-27E0FC2CA84D}"/>
              </a:ext>
            </a:extLst>
          </p:cNvPr>
          <p:cNvSpPr>
            <a:spLocks noGrp="1"/>
          </p:cNvSpPr>
          <p:nvPr>
            <p:ph type="subTitle" idx="4294967295"/>
          </p:nvPr>
        </p:nvSpPr>
        <p:spPr>
          <a:xfrm>
            <a:off x="581487" y="1384283"/>
            <a:ext cx="4476288" cy="4911273"/>
          </a:xfrm>
        </p:spPr>
        <p:txBody>
          <a:bodyPr>
            <a:normAutofit fontScale="70000" lnSpcReduction="20000"/>
          </a:bodyPr>
          <a:lstStyle/>
          <a:p>
            <a:r>
              <a:rPr lang="en-US" dirty="0"/>
              <a:t>Surveyed multiple field, test hut, and modeling studies</a:t>
            </a:r>
          </a:p>
          <a:p>
            <a:r>
              <a:rPr lang="en-US" dirty="0"/>
              <a:t>Compared to U.S. and Canadian Code and Practices</a:t>
            </a:r>
          </a:p>
          <a:p>
            <a:r>
              <a:rPr lang="en-US" dirty="0"/>
              <a:t>Confirmed where practices were working well</a:t>
            </a:r>
          </a:p>
          <a:p>
            <a:r>
              <a:rPr lang="en-US" dirty="0"/>
              <a:t>Conducted analysis where refinements needed</a:t>
            </a:r>
          </a:p>
          <a:p>
            <a:r>
              <a:rPr lang="en-US" dirty="0"/>
              <a:t>Peer reviewed</a:t>
            </a:r>
          </a:p>
          <a:p>
            <a:r>
              <a:rPr lang="en-US" dirty="0"/>
              <a:t>Combined best of U.S. and Canadian practices to result in 2021 IBC/IRC</a:t>
            </a:r>
          </a:p>
          <a:p>
            <a:r>
              <a:rPr lang="en-US" dirty="0"/>
              <a:t>Assumed worst-case low </a:t>
            </a:r>
            <a:r>
              <a:rPr lang="en-US" dirty="0" err="1"/>
              <a:t>permeance</a:t>
            </a:r>
            <a:r>
              <a:rPr lang="en-US" dirty="0"/>
              <a:t> conditions for ci and/or exterior material layers to ensure robust prescriptive provisions</a:t>
            </a:r>
          </a:p>
          <a:p>
            <a:r>
              <a:rPr lang="en-US" dirty="0"/>
              <a:t>Unanimous approval at code hearings including major stakeholders</a:t>
            </a:r>
          </a:p>
        </p:txBody>
      </p:sp>
      <p:sp>
        <p:nvSpPr>
          <p:cNvPr id="3" name="Title 2">
            <a:extLst>
              <a:ext uri="{FF2B5EF4-FFF2-40B4-BE49-F238E27FC236}">
                <a16:creationId xmlns:a16="http://schemas.microsoft.com/office/drawing/2014/main" id="{B4553512-A84E-1660-4ED6-8792C5E1C343}"/>
              </a:ext>
            </a:extLst>
          </p:cNvPr>
          <p:cNvSpPr>
            <a:spLocks noGrp="1"/>
          </p:cNvSpPr>
          <p:nvPr>
            <p:ph type="title"/>
          </p:nvPr>
        </p:nvSpPr>
        <p:spPr>
          <a:xfrm>
            <a:off x="457200" y="598553"/>
            <a:ext cx="11083895" cy="574913"/>
          </a:xfrm>
        </p:spPr>
        <p:txBody>
          <a:bodyPr>
            <a:normAutofit fontScale="90000"/>
          </a:bodyPr>
          <a:lstStyle/>
          <a:p>
            <a:r>
              <a:rPr lang="en-US" dirty="0"/>
              <a:t>Research Findings</a:t>
            </a:r>
          </a:p>
        </p:txBody>
      </p:sp>
      <p:pic>
        <p:nvPicPr>
          <p:cNvPr id="4" name="Picture 3">
            <a:extLst>
              <a:ext uri="{FF2B5EF4-FFF2-40B4-BE49-F238E27FC236}">
                <a16:creationId xmlns:a16="http://schemas.microsoft.com/office/drawing/2014/main" id="{0549B7C0-5F9D-1595-274F-0E69F384281A}"/>
              </a:ext>
            </a:extLst>
          </p:cNvPr>
          <p:cNvPicPr>
            <a:picLocks noChangeAspect="1"/>
          </p:cNvPicPr>
          <p:nvPr/>
        </p:nvPicPr>
        <p:blipFill rotWithShape="1">
          <a:blip r:embed="rId2"/>
          <a:srcRect l="39029" t="29385" r="21359" b="18059"/>
          <a:stretch/>
        </p:blipFill>
        <p:spPr>
          <a:xfrm>
            <a:off x="5433906" y="1384283"/>
            <a:ext cx="6209930" cy="4634617"/>
          </a:xfrm>
          <a:prstGeom prst="rect">
            <a:avLst/>
          </a:prstGeom>
        </p:spPr>
      </p:pic>
      <p:pic>
        <p:nvPicPr>
          <p:cNvPr id="5" name="Picture 2" descr="http://barbaradenny.com/wp-content/uploads/2013/07/American-Canadian-flags-together.jpg">
            <a:extLst>
              <a:ext uri="{FF2B5EF4-FFF2-40B4-BE49-F238E27FC236}">
                <a16:creationId xmlns:a16="http://schemas.microsoft.com/office/drawing/2014/main" id="{BC7384C0-02B2-83EA-2901-AF8BC6EFE5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3780" y="5473716"/>
            <a:ext cx="1384092" cy="95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695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E91C9-55B1-0148-D419-6E1E84B325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48EC77-0180-03C2-E7C0-600792950B59}"/>
              </a:ext>
            </a:extLst>
          </p:cNvPr>
          <p:cNvSpPr>
            <a:spLocks noGrp="1"/>
          </p:cNvSpPr>
          <p:nvPr>
            <p:ph type="title"/>
          </p:nvPr>
        </p:nvSpPr>
        <p:spPr>
          <a:xfrm>
            <a:off x="838200" y="409949"/>
            <a:ext cx="10515600" cy="815169"/>
          </a:xfrm>
        </p:spPr>
        <p:txBody>
          <a:bodyPr/>
          <a:lstStyle/>
          <a:p>
            <a:r>
              <a:rPr lang="en-US" dirty="0"/>
              <a:t>Vapor Control Principles</a:t>
            </a:r>
          </a:p>
        </p:txBody>
      </p:sp>
      <p:sp>
        <p:nvSpPr>
          <p:cNvPr id="3" name="Content Placeholder 2">
            <a:extLst>
              <a:ext uri="{FF2B5EF4-FFF2-40B4-BE49-F238E27FC236}">
                <a16:creationId xmlns:a16="http://schemas.microsoft.com/office/drawing/2014/main" id="{9C3C833B-949E-3F44-BD0B-1A2F64FB39BE}"/>
              </a:ext>
            </a:extLst>
          </p:cNvPr>
          <p:cNvSpPr>
            <a:spLocks noGrp="1"/>
          </p:cNvSpPr>
          <p:nvPr>
            <p:ph idx="1"/>
          </p:nvPr>
        </p:nvSpPr>
        <p:spPr>
          <a:xfrm>
            <a:off x="838200" y="1281420"/>
            <a:ext cx="10515600" cy="1277470"/>
          </a:xfrm>
        </p:spPr>
        <p:txBody>
          <a:bodyPr>
            <a:normAutofit fontScale="85000" lnSpcReduction="20000"/>
          </a:bodyPr>
          <a:lstStyle/>
          <a:p>
            <a:r>
              <a:rPr lang="en-US" sz="2800" dirty="0"/>
              <a:t>Two approaches to control water vapor:</a:t>
            </a:r>
          </a:p>
          <a:p>
            <a:pPr lvl="1"/>
            <a:r>
              <a:rPr lang="en-US" sz="2400" dirty="0" err="1"/>
              <a:t>Permeance</a:t>
            </a:r>
            <a:r>
              <a:rPr lang="en-US" sz="2400" dirty="0"/>
              <a:t> Controlled Design (</a:t>
            </a:r>
            <a:r>
              <a:rPr lang="en-US" sz="2400" dirty="0" err="1"/>
              <a:t>permeance</a:t>
            </a:r>
            <a:r>
              <a:rPr lang="en-US" sz="2400" dirty="0"/>
              <a:t> ratio)</a:t>
            </a:r>
          </a:p>
          <a:p>
            <a:pPr lvl="1"/>
            <a:r>
              <a:rPr lang="en-US" sz="2400" dirty="0"/>
              <a:t>Temperature Controlled Design (insulation ratio, IR = Re/</a:t>
            </a:r>
            <a:r>
              <a:rPr lang="en-US" sz="2400" dirty="0" err="1"/>
              <a:t>Ri</a:t>
            </a:r>
            <a:r>
              <a:rPr lang="en-US" sz="2400" dirty="0"/>
              <a:t>)</a:t>
            </a:r>
          </a:p>
        </p:txBody>
      </p:sp>
      <p:pic>
        <p:nvPicPr>
          <p:cNvPr id="4" name="Picture 4">
            <a:extLst>
              <a:ext uri="{FF2B5EF4-FFF2-40B4-BE49-F238E27FC236}">
                <a16:creationId xmlns:a16="http://schemas.microsoft.com/office/drawing/2014/main" id="{A7031998-31BB-D6D8-6057-2AC4A51F9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800" y="2615192"/>
            <a:ext cx="8455028" cy="399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289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51D4B-7A12-ABDE-A730-9E11D6FF0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F91D5E-AB94-1451-0475-3EB219C516B8}"/>
              </a:ext>
            </a:extLst>
          </p:cNvPr>
          <p:cNvSpPr>
            <a:spLocks noGrp="1"/>
          </p:cNvSpPr>
          <p:nvPr>
            <p:ph type="title"/>
          </p:nvPr>
        </p:nvSpPr>
        <p:spPr>
          <a:xfrm>
            <a:off x="913775" y="618517"/>
            <a:ext cx="10364451" cy="1091411"/>
          </a:xfrm>
        </p:spPr>
        <p:txBody>
          <a:bodyPr>
            <a:normAutofit/>
          </a:bodyPr>
          <a:lstStyle/>
          <a:p>
            <a:r>
              <a:rPr lang="en-US" dirty="0"/>
              <a:t>Insulation Ratio (Graphic Format)</a:t>
            </a:r>
            <a:br>
              <a:rPr lang="en-US" dirty="0"/>
            </a:br>
            <a:r>
              <a:rPr lang="en-US" sz="3200" dirty="0"/>
              <a:t>(Temperature-controlled Design)</a:t>
            </a:r>
          </a:p>
        </p:txBody>
      </p:sp>
      <p:pic>
        <p:nvPicPr>
          <p:cNvPr id="4" name="Picture 4">
            <a:extLst>
              <a:ext uri="{FF2B5EF4-FFF2-40B4-BE49-F238E27FC236}">
                <a16:creationId xmlns:a16="http://schemas.microsoft.com/office/drawing/2014/main" id="{8B4C80FA-AB50-C1F8-5262-6F000B28C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694" y="1898292"/>
            <a:ext cx="6237192" cy="41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8160AB-64BD-9B7C-C805-285CF54E1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77" r="17961" b="45954"/>
          <a:stretch/>
        </p:blipFill>
        <p:spPr bwMode="auto">
          <a:xfrm>
            <a:off x="8975325" y="2234824"/>
            <a:ext cx="1056442" cy="326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E8E98A2-E891-F950-3A2E-27DE5A2CE9F7}"/>
              </a:ext>
            </a:extLst>
          </p:cNvPr>
          <p:cNvSpPr txBox="1"/>
          <p:nvPr/>
        </p:nvSpPr>
        <p:spPr>
          <a:xfrm>
            <a:off x="2487748" y="6158120"/>
            <a:ext cx="6134115" cy="400110"/>
          </a:xfrm>
          <a:prstGeom prst="rect">
            <a:avLst/>
          </a:prstGeom>
          <a:noFill/>
        </p:spPr>
        <p:txBody>
          <a:bodyPr wrap="none" rtlCol="0">
            <a:spAutoFit/>
          </a:bodyPr>
          <a:lstStyle/>
          <a:p>
            <a:r>
              <a:rPr lang="en-US" sz="2000" dirty="0"/>
              <a:t>Source: </a:t>
            </a:r>
            <a:r>
              <a:rPr lang="en-US" sz="2000" dirty="0">
                <a:solidFill>
                  <a:srgbClr val="0070C0"/>
                </a:solidFill>
                <a:hlinkClick r:id="rId4">
                  <a:extLst>
                    <a:ext uri="{A12FA001-AC4F-418D-AE19-62706E023703}">
                      <ahyp:hlinkClr xmlns="" xmlns:ahyp="http://schemas.microsoft.com/office/drawing/2018/hyperlinkcolor" val="tx"/>
                    </a:ext>
                  </a:extLst>
                </a:hlinkClick>
              </a:rPr>
              <a:t>http://www.appliedbuildingtech.com/rr/1410-03</a:t>
            </a:r>
            <a:endParaRPr lang="en-US" sz="2000" dirty="0">
              <a:solidFill>
                <a:srgbClr val="0070C0"/>
              </a:solidFill>
            </a:endParaRPr>
          </a:p>
        </p:txBody>
      </p:sp>
    </p:spTree>
    <p:extLst>
      <p:ext uri="{BB962C8B-B14F-4D97-AF65-F5344CB8AC3E}">
        <p14:creationId xmlns:p14="http://schemas.microsoft.com/office/powerpoint/2010/main" val="327270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86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80CA0-C0A7-D5C9-B831-0714FD869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7AF3F-E906-9DDF-732D-73C91114A356}"/>
              </a:ext>
            </a:extLst>
          </p:cNvPr>
          <p:cNvSpPr>
            <a:spLocks noGrp="1"/>
          </p:cNvSpPr>
          <p:nvPr>
            <p:ph type="title"/>
          </p:nvPr>
        </p:nvSpPr>
        <p:spPr>
          <a:xfrm>
            <a:off x="838200" y="470518"/>
            <a:ext cx="10515600" cy="1074198"/>
          </a:xfrm>
        </p:spPr>
        <p:txBody>
          <a:bodyPr>
            <a:normAutofit fontScale="90000"/>
          </a:bodyPr>
          <a:lstStyle/>
          <a:p>
            <a:r>
              <a:rPr lang="en-US" dirty="0"/>
              <a:t>Insulation Ratio (Tabulated Format)</a:t>
            </a:r>
            <a:br>
              <a:rPr lang="en-US" dirty="0"/>
            </a:br>
            <a:r>
              <a:rPr lang="en-US" sz="2700" dirty="0"/>
              <a:t>(basis of 2021/2024 IBC and IRC for walls with continuous insulation) </a:t>
            </a:r>
          </a:p>
        </p:txBody>
      </p:sp>
      <p:pic>
        <p:nvPicPr>
          <p:cNvPr id="4" name="Picture 3">
            <a:extLst>
              <a:ext uri="{FF2B5EF4-FFF2-40B4-BE49-F238E27FC236}">
                <a16:creationId xmlns:a16="http://schemas.microsoft.com/office/drawing/2014/main" id="{1ED14BDC-D380-959E-27EF-03918BCC4BD8}"/>
              </a:ext>
            </a:extLst>
          </p:cNvPr>
          <p:cNvPicPr>
            <a:picLocks noChangeAspect="1"/>
          </p:cNvPicPr>
          <p:nvPr/>
        </p:nvPicPr>
        <p:blipFill rotWithShape="1">
          <a:blip r:embed="rId2"/>
          <a:srcRect l="19683" t="31644" r="35238" b="31301"/>
          <a:stretch/>
        </p:blipFill>
        <p:spPr>
          <a:xfrm>
            <a:off x="389659" y="1794741"/>
            <a:ext cx="7668329" cy="3545737"/>
          </a:xfrm>
          <a:prstGeom prst="rect">
            <a:avLst/>
          </a:prstGeom>
        </p:spPr>
      </p:pic>
      <p:sp>
        <p:nvSpPr>
          <p:cNvPr id="6" name="TextBox 5">
            <a:extLst>
              <a:ext uri="{FF2B5EF4-FFF2-40B4-BE49-F238E27FC236}">
                <a16:creationId xmlns:a16="http://schemas.microsoft.com/office/drawing/2014/main" id="{0A8A8A9D-06D5-DF45-670C-89209E524AF4}"/>
              </a:ext>
            </a:extLst>
          </p:cNvPr>
          <p:cNvSpPr txBox="1"/>
          <p:nvPr/>
        </p:nvSpPr>
        <p:spPr>
          <a:xfrm>
            <a:off x="2197891" y="5590504"/>
            <a:ext cx="6134115" cy="400110"/>
          </a:xfrm>
          <a:prstGeom prst="rect">
            <a:avLst/>
          </a:prstGeom>
          <a:noFill/>
        </p:spPr>
        <p:txBody>
          <a:bodyPr wrap="none" rtlCol="0">
            <a:spAutoFit/>
          </a:bodyPr>
          <a:lstStyle/>
          <a:p>
            <a:r>
              <a:rPr lang="en-US" sz="2000" dirty="0"/>
              <a:t>Source: </a:t>
            </a:r>
            <a:r>
              <a:rPr lang="en-US" sz="2000" dirty="0">
                <a:solidFill>
                  <a:srgbClr val="0070C0"/>
                </a:solidFill>
                <a:hlinkClick r:id="rId3">
                  <a:extLst>
                    <a:ext uri="{A12FA001-AC4F-418D-AE19-62706E023703}">
                      <ahyp:hlinkClr xmlns="" xmlns:ahyp="http://schemas.microsoft.com/office/drawing/2018/hyperlinkcolor" val="tx"/>
                    </a:ext>
                  </a:extLst>
                </a:hlinkClick>
              </a:rPr>
              <a:t>http://www.appliedbuildingtech.com/rr/1701-01</a:t>
            </a:r>
            <a:endParaRPr lang="en-US" sz="2000" dirty="0">
              <a:solidFill>
                <a:srgbClr val="0070C0"/>
              </a:solidFill>
            </a:endParaRPr>
          </a:p>
        </p:txBody>
      </p:sp>
      <p:pic>
        <p:nvPicPr>
          <p:cNvPr id="7" name="Picture 2">
            <a:extLst>
              <a:ext uri="{FF2B5EF4-FFF2-40B4-BE49-F238E27FC236}">
                <a16:creationId xmlns:a16="http://schemas.microsoft.com/office/drawing/2014/main" id="{7EF7C693-0CFE-EFBB-BEF9-DB58F6578E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7988" y="2463846"/>
            <a:ext cx="3852863" cy="202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091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A2F2F-B647-91D4-15AD-47E38F4C6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AF775-3994-BD36-AE19-C74A2CD11BC1}"/>
              </a:ext>
            </a:extLst>
          </p:cNvPr>
          <p:cNvSpPr>
            <a:spLocks noGrp="1"/>
          </p:cNvSpPr>
          <p:nvPr>
            <p:ph type="title"/>
          </p:nvPr>
        </p:nvSpPr>
        <p:spPr/>
        <p:txBody>
          <a:bodyPr/>
          <a:lstStyle/>
          <a:p>
            <a:r>
              <a:rPr lang="en-US" dirty="0" err="1"/>
              <a:t>Permeance</a:t>
            </a:r>
            <a:r>
              <a:rPr lang="en-US" dirty="0"/>
              <a:t> Ratio </a:t>
            </a:r>
            <a:br>
              <a:rPr lang="en-US" dirty="0"/>
            </a:br>
            <a:r>
              <a:rPr lang="en-US" sz="3200" dirty="0"/>
              <a:t>(not included in 2021 or 2024 IBC and IRC)</a:t>
            </a:r>
          </a:p>
        </p:txBody>
      </p:sp>
      <p:pic>
        <p:nvPicPr>
          <p:cNvPr id="5" name="Picture 4">
            <a:extLst>
              <a:ext uri="{FF2B5EF4-FFF2-40B4-BE49-F238E27FC236}">
                <a16:creationId xmlns:a16="http://schemas.microsoft.com/office/drawing/2014/main" id="{272FD926-5A9F-67BD-2ED6-8B7E684571DD}"/>
              </a:ext>
            </a:extLst>
          </p:cNvPr>
          <p:cNvPicPr>
            <a:picLocks noChangeAspect="1"/>
          </p:cNvPicPr>
          <p:nvPr/>
        </p:nvPicPr>
        <p:blipFill rotWithShape="1">
          <a:blip r:embed="rId2"/>
          <a:srcRect l="22985" t="35481" r="35110" b="32914"/>
          <a:stretch/>
        </p:blipFill>
        <p:spPr>
          <a:xfrm>
            <a:off x="753416" y="2077557"/>
            <a:ext cx="7111020" cy="3016795"/>
          </a:xfrm>
          <a:prstGeom prst="rect">
            <a:avLst/>
          </a:prstGeom>
        </p:spPr>
      </p:pic>
      <p:sp>
        <p:nvSpPr>
          <p:cNvPr id="7" name="TextBox 6">
            <a:extLst>
              <a:ext uri="{FF2B5EF4-FFF2-40B4-BE49-F238E27FC236}">
                <a16:creationId xmlns:a16="http://schemas.microsoft.com/office/drawing/2014/main" id="{447C775A-1214-BB54-8BED-CC8543CA2983}"/>
              </a:ext>
            </a:extLst>
          </p:cNvPr>
          <p:cNvSpPr txBox="1"/>
          <p:nvPr/>
        </p:nvSpPr>
        <p:spPr>
          <a:xfrm>
            <a:off x="657599" y="5223820"/>
            <a:ext cx="7645154" cy="646331"/>
          </a:xfrm>
          <a:prstGeom prst="rect">
            <a:avLst/>
          </a:prstGeom>
          <a:noFill/>
        </p:spPr>
        <p:txBody>
          <a:bodyPr wrap="square" rtlCol="0">
            <a:spAutoFit/>
          </a:bodyPr>
          <a:lstStyle/>
          <a:p>
            <a:r>
              <a:rPr lang="en-US" dirty="0"/>
              <a:t>NOTE: Applies to walls with vapor/air permeable cavity insulation only, or with continuous insulation not meeting minimum insulation ratio (previous table).</a:t>
            </a:r>
          </a:p>
        </p:txBody>
      </p:sp>
      <p:sp>
        <p:nvSpPr>
          <p:cNvPr id="8" name="TextBox 7">
            <a:extLst>
              <a:ext uri="{FF2B5EF4-FFF2-40B4-BE49-F238E27FC236}">
                <a16:creationId xmlns:a16="http://schemas.microsoft.com/office/drawing/2014/main" id="{EB969868-64F1-3528-5A85-DB802D9EF412}"/>
              </a:ext>
            </a:extLst>
          </p:cNvPr>
          <p:cNvSpPr txBox="1"/>
          <p:nvPr/>
        </p:nvSpPr>
        <p:spPr>
          <a:xfrm>
            <a:off x="657599" y="5870151"/>
            <a:ext cx="5513241" cy="369332"/>
          </a:xfrm>
          <a:prstGeom prst="rect">
            <a:avLst/>
          </a:prstGeom>
          <a:noFill/>
        </p:spPr>
        <p:txBody>
          <a:bodyPr wrap="none" rtlCol="0">
            <a:spAutoFit/>
          </a:bodyPr>
          <a:lstStyle/>
          <a:p>
            <a:r>
              <a:rPr lang="en-US" dirty="0"/>
              <a:t>Source: </a:t>
            </a:r>
            <a:r>
              <a:rPr lang="en-US" dirty="0">
                <a:solidFill>
                  <a:srgbClr val="0070C0"/>
                </a:solidFill>
                <a:hlinkClick r:id="rId3">
                  <a:extLst>
                    <a:ext uri="{A12FA001-AC4F-418D-AE19-62706E023703}">
                      <ahyp:hlinkClr xmlns="" xmlns:ahyp="http://schemas.microsoft.com/office/drawing/2018/hyperlinkcolor" val="tx"/>
                    </a:ext>
                  </a:extLst>
                </a:hlinkClick>
              </a:rPr>
              <a:t>http://www.appliedbuildingtech.com/rr/1701-01</a:t>
            </a:r>
            <a:endParaRPr lang="en-US" dirty="0">
              <a:solidFill>
                <a:srgbClr val="0070C0"/>
              </a:solidFill>
            </a:endParaRPr>
          </a:p>
        </p:txBody>
      </p:sp>
      <p:pic>
        <p:nvPicPr>
          <p:cNvPr id="9" name="Picture 2">
            <a:extLst>
              <a:ext uri="{FF2B5EF4-FFF2-40B4-BE49-F238E27FC236}">
                <a16:creationId xmlns:a16="http://schemas.microsoft.com/office/drawing/2014/main" id="{2E2DEE69-1855-E948-30F4-CC78E0AE9E8F}"/>
              </a:ext>
            </a:extLst>
          </p:cNvPr>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8563421" y="2296909"/>
            <a:ext cx="326891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358490B-915C-C67F-6B15-F241AFD07303}"/>
                  </a:ext>
                </a:extLst>
              </p:cNvPr>
              <p:cNvSpPr txBox="1"/>
              <p:nvPr/>
            </p:nvSpPr>
            <p:spPr>
              <a:xfrm>
                <a:off x="10422400" y="2961502"/>
                <a:ext cx="1590145" cy="4593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900" b="1" i="1" smtClean="0">
                              <a:solidFill>
                                <a:srgbClr val="FF0000"/>
                              </a:solidFill>
                              <a:latin typeface="Cambria Math" panose="02040503050406030204" pitchFamily="18" charset="0"/>
                            </a:rPr>
                          </m:ctrlPr>
                        </m:fPr>
                        <m:num>
                          <m:r>
                            <a:rPr lang="en-US" sz="900" b="1" i="1" smtClean="0">
                              <a:solidFill>
                                <a:srgbClr val="FF0000"/>
                              </a:solidFill>
                              <a:latin typeface="Cambria Math"/>
                            </a:rPr>
                            <m:t>𝟏</m:t>
                          </m:r>
                        </m:num>
                        <m:den>
                          <m:d>
                            <m:dPr>
                              <m:begChr m:val="["/>
                              <m:endChr m:val="]"/>
                              <m:ctrlPr>
                                <a:rPr lang="en-US" sz="900" b="1" i="1" smtClean="0">
                                  <a:solidFill>
                                    <a:srgbClr val="FF0000"/>
                                  </a:solidFill>
                                  <a:latin typeface="Cambria Math" panose="02040503050406030204" pitchFamily="18" charset="0"/>
                                </a:rPr>
                              </m:ctrlPr>
                            </m:dPr>
                            <m:e>
                              <m:d>
                                <m:dPr>
                                  <m:ctrlPr>
                                    <a:rPr lang="en-US" sz="900" b="1" i="1" smtClean="0">
                                      <a:solidFill>
                                        <a:srgbClr val="FF0000"/>
                                      </a:solidFill>
                                      <a:latin typeface="Cambria Math" panose="02040503050406030204" pitchFamily="18" charset="0"/>
                                    </a:rPr>
                                  </m:ctrlPr>
                                </m:dPr>
                                <m:e>
                                  <m:f>
                                    <m:fPr>
                                      <m:type m:val="skw"/>
                                      <m:ctrlPr>
                                        <a:rPr lang="en-US" sz="900" b="1" i="1" smtClean="0">
                                          <a:solidFill>
                                            <a:srgbClr val="FF0000"/>
                                          </a:solidFill>
                                          <a:latin typeface="Cambria Math" panose="02040503050406030204" pitchFamily="18" charset="0"/>
                                        </a:rPr>
                                      </m:ctrlPr>
                                    </m:fPr>
                                    <m:num>
                                      <m:r>
                                        <a:rPr lang="en-US" sz="900" b="1" i="1" smtClean="0">
                                          <a:solidFill>
                                            <a:srgbClr val="FF0000"/>
                                          </a:solidFill>
                                          <a:latin typeface="Cambria Math"/>
                                        </a:rPr>
                                        <m:t>𝟏</m:t>
                                      </m:r>
                                    </m:num>
                                    <m:den>
                                      <m:sSub>
                                        <m:sSubPr>
                                          <m:ctrlPr>
                                            <a:rPr lang="en-US" sz="900" b="1" i="1" smtClean="0">
                                              <a:solidFill>
                                                <a:srgbClr val="FF0000"/>
                                              </a:solidFill>
                                              <a:latin typeface="Cambria Math" panose="02040503050406030204" pitchFamily="18" charset="0"/>
                                            </a:rPr>
                                          </m:ctrlPr>
                                        </m:sSubPr>
                                        <m:e>
                                          <m:r>
                                            <a:rPr lang="en-US" sz="900" b="1" i="1" smtClean="0">
                                              <a:solidFill>
                                                <a:srgbClr val="FF0000"/>
                                              </a:solidFill>
                                              <a:latin typeface="Cambria Math"/>
                                            </a:rPr>
                                            <m:t>𝑷</m:t>
                                          </m:r>
                                        </m:e>
                                        <m:sub>
                                          <m:r>
                                            <a:rPr lang="en-US" sz="900" b="1" i="1" smtClean="0">
                                              <a:solidFill>
                                                <a:srgbClr val="FF0000"/>
                                              </a:solidFill>
                                              <a:latin typeface="Cambria Math"/>
                                            </a:rPr>
                                            <m:t>𝟏</m:t>
                                          </m:r>
                                        </m:sub>
                                      </m:sSub>
                                    </m:den>
                                  </m:f>
                                </m:e>
                              </m:d>
                              <m:r>
                                <a:rPr lang="en-US" sz="900" b="1" i="1" smtClean="0">
                                  <a:solidFill>
                                    <a:srgbClr val="FF0000"/>
                                  </a:solidFill>
                                  <a:latin typeface="Cambria Math"/>
                                </a:rPr>
                                <m:t>+</m:t>
                              </m:r>
                              <m:d>
                                <m:dPr>
                                  <m:ctrlPr>
                                    <a:rPr lang="en-US" sz="900" b="1" i="1" smtClean="0">
                                      <a:solidFill>
                                        <a:srgbClr val="FF0000"/>
                                      </a:solidFill>
                                      <a:latin typeface="Cambria Math" panose="02040503050406030204" pitchFamily="18" charset="0"/>
                                    </a:rPr>
                                  </m:ctrlPr>
                                </m:dPr>
                                <m:e>
                                  <m:f>
                                    <m:fPr>
                                      <m:type m:val="skw"/>
                                      <m:ctrlPr>
                                        <a:rPr lang="en-US" sz="900" b="1" i="1" smtClean="0">
                                          <a:solidFill>
                                            <a:srgbClr val="FF0000"/>
                                          </a:solidFill>
                                          <a:latin typeface="Cambria Math" panose="02040503050406030204" pitchFamily="18" charset="0"/>
                                        </a:rPr>
                                      </m:ctrlPr>
                                    </m:fPr>
                                    <m:num>
                                      <m:r>
                                        <a:rPr lang="en-US" sz="900" b="1" i="1" smtClean="0">
                                          <a:solidFill>
                                            <a:srgbClr val="FF0000"/>
                                          </a:solidFill>
                                          <a:latin typeface="Cambria Math"/>
                                        </a:rPr>
                                        <m:t>𝟏</m:t>
                                      </m:r>
                                    </m:num>
                                    <m:den>
                                      <m:sSub>
                                        <m:sSubPr>
                                          <m:ctrlPr>
                                            <a:rPr lang="en-US" sz="900" b="1" i="1" smtClean="0">
                                              <a:solidFill>
                                                <a:srgbClr val="FF0000"/>
                                              </a:solidFill>
                                              <a:latin typeface="Cambria Math" panose="02040503050406030204" pitchFamily="18" charset="0"/>
                                            </a:rPr>
                                          </m:ctrlPr>
                                        </m:sSubPr>
                                        <m:e>
                                          <m:r>
                                            <a:rPr lang="en-US" sz="900" b="1" i="1" smtClean="0">
                                              <a:solidFill>
                                                <a:srgbClr val="FF0000"/>
                                              </a:solidFill>
                                              <a:latin typeface="Cambria Math"/>
                                            </a:rPr>
                                            <m:t>𝑷</m:t>
                                          </m:r>
                                        </m:e>
                                        <m:sub>
                                          <m:r>
                                            <a:rPr lang="en-US" sz="900" b="1" i="1" smtClean="0">
                                              <a:solidFill>
                                                <a:srgbClr val="FF0000"/>
                                              </a:solidFill>
                                              <a:latin typeface="Cambria Math"/>
                                            </a:rPr>
                                            <m:t>𝟐</m:t>
                                          </m:r>
                                        </m:sub>
                                      </m:sSub>
                                    </m:den>
                                  </m:f>
                                </m:e>
                              </m:d>
                              <m:r>
                                <a:rPr lang="en-US" sz="900" b="1" i="1" smtClean="0">
                                  <a:solidFill>
                                    <a:srgbClr val="FF0000"/>
                                  </a:solidFill>
                                  <a:latin typeface="Cambria Math"/>
                                </a:rPr>
                                <m:t>+…</m:t>
                              </m:r>
                            </m:e>
                          </m:d>
                        </m:den>
                      </m:f>
                    </m:oMath>
                  </m:oMathPara>
                </a14:m>
                <a:endParaRPr lang="en-US" sz="900" b="1" dirty="0">
                  <a:solidFill>
                    <a:srgbClr val="FF0000"/>
                  </a:solidFill>
                </a:endParaRPr>
              </a:p>
            </p:txBody>
          </p:sp>
        </mc:Choice>
        <mc:Fallback xmlns="">
          <p:sp>
            <p:nvSpPr>
              <p:cNvPr id="10" name="TextBox 9">
                <a:extLst>
                  <a:ext uri="{FF2B5EF4-FFF2-40B4-BE49-F238E27FC236}">
                    <a16:creationId xmlns:a16="http://schemas.microsoft.com/office/drawing/2014/main" id="{6358490B-915C-C67F-6B15-F241AFD07303}"/>
                  </a:ext>
                </a:extLst>
              </p:cNvPr>
              <p:cNvSpPr txBox="1">
                <a:spLocks noRot="1" noChangeAspect="1" noMove="1" noResize="1" noEditPoints="1" noAdjustHandles="1" noChangeArrowheads="1" noChangeShapeType="1" noTextEdit="1"/>
              </p:cNvSpPr>
              <p:nvPr/>
            </p:nvSpPr>
            <p:spPr>
              <a:xfrm>
                <a:off x="10422400" y="2961502"/>
                <a:ext cx="1590145" cy="459357"/>
              </a:xfrm>
              <a:prstGeom prst="rect">
                <a:avLst/>
              </a:prstGeom>
              <a:blipFill>
                <a:blip r:embed="rId5"/>
                <a:stretch>
                  <a:fillRect t="-14667" b="-8266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DD669850-E050-E0A2-84AB-7AB6DBB654FD}"/>
              </a:ext>
            </a:extLst>
          </p:cNvPr>
          <p:cNvSpPr txBox="1"/>
          <p:nvPr/>
        </p:nvSpPr>
        <p:spPr>
          <a:xfrm>
            <a:off x="8467344" y="4615206"/>
            <a:ext cx="3545201" cy="2031325"/>
          </a:xfrm>
          <a:prstGeom prst="rect">
            <a:avLst/>
          </a:prstGeom>
          <a:noFill/>
        </p:spPr>
        <p:txBody>
          <a:bodyPr wrap="square" rtlCol="0">
            <a:spAutoFit/>
          </a:bodyPr>
          <a:lstStyle/>
          <a:p>
            <a:r>
              <a:rPr lang="en-US" dirty="0">
                <a:solidFill>
                  <a:srgbClr val="FF0000"/>
                </a:solidFill>
              </a:rPr>
              <a:t>Requires determination of net water vapor permeance of all layers on the exterior side of the wall and comparison to minimum required permeance (table) for a given climate zone and interior vapor retarder class.</a:t>
            </a:r>
          </a:p>
        </p:txBody>
      </p:sp>
      <p:sp>
        <p:nvSpPr>
          <p:cNvPr id="4" name="Right Brace 3">
            <a:extLst>
              <a:ext uri="{FF2B5EF4-FFF2-40B4-BE49-F238E27FC236}">
                <a16:creationId xmlns:a16="http://schemas.microsoft.com/office/drawing/2014/main" id="{0C815E88-40D1-11ED-698C-D80190838E53}"/>
              </a:ext>
            </a:extLst>
          </p:cNvPr>
          <p:cNvSpPr/>
          <p:nvPr/>
        </p:nvSpPr>
        <p:spPr>
          <a:xfrm>
            <a:off x="7878813" y="3429000"/>
            <a:ext cx="177647" cy="112395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cxnSp>
        <p:nvCxnSpPr>
          <p:cNvPr id="11" name="Straight Connector 10">
            <a:extLst>
              <a:ext uri="{FF2B5EF4-FFF2-40B4-BE49-F238E27FC236}">
                <a16:creationId xmlns:a16="http://schemas.microsoft.com/office/drawing/2014/main" id="{934189DA-BCCC-AED8-DF9A-2147E70890EA}"/>
              </a:ext>
            </a:extLst>
          </p:cNvPr>
          <p:cNvCxnSpPr>
            <a:cxnSpLocks/>
            <a:stCxn id="4" idx="1"/>
          </p:cNvCxnSpPr>
          <p:nvPr/>
        </p:nvCxnSpPr>
        <p:spPr>
          <a:xfrm flipV="1">
            <a:off x="8056460" y="3236976"/>
            <a:ext cx="1376237" cy="7539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BF55DA-6414-370C-6A42-141340EC6E1D}"/>
              </a:ext>
            </a:extLst>
          </p:cNvPr>
          <p:cNvCxnSpPr/>
          <p:nvPr/>
        </p:nvCxnSpPr>
        <p:spPr>
          <a:xfrm>
            <a:off x="9432697" y="3236976"/>
            <a:ext cx="9183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415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F4FCA-2855-97B8-1634-A5997658F10C}"/>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DDCD212B-223C-E70C-1059-68BF93BC1E91}"/>
              </a:ext>
            </a:extLst>
          </p:cNvPr>
          <p:cNvSpPr>
            <a:spLocks noGrp="1"/>
          </p:cNvSpPr>
          <p:nvPr>
            <p:ph type="subTitle" idx="4294967295"/>
          </p:nvPr>
        </p:nvSpPr>
        <p:spPr>
          <a:xfrm>
            <a:off x="457199" y="1433945"/>
            <a:ext cx="11083895" cy="4620987"/>
          </a:xfrm>
        </p:spPr>
        <p:txBody>
          <a:bodyPr>
            <a:normAutofit lnSpcReduction="10000"/>
          </a:bodyPr>
          <a:lstStyle/>
          <a:p>
            <a:r>
              <a:rPr lang="en-US" dirty="0"/>
              <a:t>IBC Section 1404.3 Vapor Retarders</a:t>
            </a:r>
          </a:p>
          <a:p>
            <a:r>
              <a:rPr lang="en-US" dirty="0"/>
              <a:t>IRC Section R702.7 Vapor Retarders</a:t>
            </a:r>
          </a:p>
          <a:p>
            <a:r>
              <a:rPr lang="en-US" dirty="0"/>
              <a:t>2021 code includes major improvements</a:t>
            </a:r>
          </a:p>
          <a:p>
            <a:r>
              <a:rPr lang="en-US" dirty="0"/>
              <a:t>2024 code includes some incremental enhancements/options </a:t>
            </a:r>
          </a:p>
          <a:p>
            <a:r>
              <a:rPr lang="en-US" dirty="0"/>
              <a:t>Water vapor control per building code must be coordinated with energy code insulation requirements</a:t>
            </a:r>
          </a:p>
          <a:p>
            <a:pPr lvl="1"/>
            <a:r>
              <a:rPr lang="en-US" dirty="0"/>
              <a:t>Insulation and vapor retarders work together and vary in application by climate</a:t>
            </a:r>
          </a:p>
          <a:p>
            <a:pPr lvl="1"/>
            <a:r>
              <a:rPr lang="en-US" dirty="0"/>
              <a:t>The code has taken a complicated building science matter and simplified it into prescriptive rules or “look-up” tables</a:t>
            </a:r>
          </a:p>
          <a:p>
            <a:pPr lvl="1"/>
            <a:r>
              <a:rPr lang="en-US" dirty="0"/>
              <a:t>Use of continuous insulation provides a simple and robust way to address thermal and water vapor control performance</a:t>
            </a:r>
          </a:p>
        </p:txBody>
      </p:sp>
      <p:sp>
        <p:nvSpPr>
          <p:cNvPr id="3" name="Title 2">
            <a:extLst>
              <a:ext uri="{FF2B5EF4-FFF2-40B4-BE49-F238E27FC236}">
                <a16:creationId xmlns:a16="http://schemas.microsoft.com/office/drawing/2014/main" id="{A294BFBB-2243-353C-42AB-518CEE9ED3CF}"/>
              </a:ext>
            </a:extLst>
          </p:cNvPr>
          <p:cNvSpPr>
            <a:spLocks noGrp="1"/>
          </p:cNvSpPr>
          <p:nvPr>
            <p:ph type="title"/>
          </p:nvPr>
        </p:nvSpPr>
        <p:spPr>
          <a:xfrm>
            <a:off x="457200" y="588179"/>
            <a:ext cx="11083895" cy="686439"/>
          </a:xfrm>
        </p:spPr>
        <p:txBody>
          <a:bodyPr>
            <a:normAutofit/>
          </a:bodyPr>
          <a:lstStyle/>
          <a:p>
            <a:r>
              <a:rPr lang="en-US" b="1" dirty="0"/>
              <a:t>CODE-COMPLIANT Water Vapor Control</a:t>
            </a:r>
          </a:p>
        </p:txBody>
      </p:sp>
    </p:spTree>
    <p:extLst>
      <p:ext uri="{BB962C8B-B14F-4D97-AF65-F5344CB8AC3E}">
        <p14:creationId xmlns:p14="http://schemas.microsoft.com/office/powerpoint/2010/main" val="2198927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D9F6E-F60C-A509-E5B8-B035F56AA9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A9C967-2FA2-2694-6597-3A8E3FF504D2}"/>
              </a:ext>
            </a:extLst>
          </p:cNvPr>
          <p:cNvSpPr>
            <a:spLocks noGrp="1"/>
          </p:cNvSpPr>
          <p:nvPr>
            <p:ph type="title"/>
          </p:nvPr>
        </p:nvSpPr>
        <p:spPr>
          <a:xfrm>
            <a:off x="521855" y="1234723"/>
            <a:ext cx="3699163" cy="4140839"/>
          </a:xfrm>
        </p:spPr>
        <p:txBody>
          <a:bodyPr>
            <a:normAutofit fontScale="90000"/>
          </a:bodyPr>
          <a:lstStyle/>
          <a:p>
            <a:r>
              <a:rPr lang="en-US" dirty="0"/>
              <a:t>3-Step Guide for Water Vapor Control Code Compliance</a:t>
            </a:r>
            <a:br>
              <a:rPr lang="en-US" dirty="0"/>
            </a:br>
            <a:r>
              <a:rPr lang="en-US" sz="2700" dirty="0"/>
              <a:t>(based on 2021 IBC/IRC)</a:t>
            </a:r>
            <a:br>
              <a:rPr lang="en-US" sz="2700" dirty="0"/>
            </a:br>
            <a:r>
              <a:rPr lang="en-US" sz="2700" dirty="0"/>
              <a:t/>
            </a:r>
            <a:br>
              <a:rPr lang="en-US" sz="2700" dirty="0"/>
            </a:br>
            <a:r>
              <a:rPr lang="en-US" sz="3100" dirty="0"/>
              <a:t>Satisfies Rule #1 – Keep Water Vapor Away from Cool Surfaces</a:t>
            </a:r>
          </a:p>
        </p:txBody>
      </p:sp>
      <p:pic>
        <p:nvPicPr>
          <p:cNvPr id="4" name="Picture 3">
            <a:extLst>
              <a:ext uri="{FF2B5EF4-FFF2-40B4-BE49-F238E27FC236}">
                <a16:creationId xmlns:a16="http://schemas.microsoft.com/office/drawing/2014/main" id="{D0224BC0-1F2E-A641-7DAA-E3E383931F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47487" y="359583"/>
            <a:ext cx="7405700" cy="5680999"/>
          </a:xfrm>
          <a:prstGeom prst="rect">
            <a:avLst/>
          </a:prstGeom>
          <a:ln>
            <a:solidFill>
              <a:schemeClr val="tx1"/>
            </a:solidFill>
          </a:ln>
        </p:spPr>
      </p:pic>
      <p:sp>
        <p:nvSpPr>
          <p:cNvPr id="5" name="TextBox 4">
            <a:extLst>
              <a:ext uri="{FF2B5EF4-FFF2-40B4-BE49-F238E27FC236}">
                <a16:creationId xmlns:a16="http://schemas.microsoft.com/office/drawing/2014/main" id="{2D0AA60A-71AE-5299-65D4-C1B763A81868}"/>
              </a:ext>
            </a:extLst>
          </p:cNvPr>
          <p:cNvSpPr txBox="1"/>
          <p:nvPr/>
        </p:nvSpPr>
        <p:spPr>
          <a:xfrm>
            <a:off x="4547487" y="6148777"/>
            <a:ext cx="7168714" cy="276999"/>
          </a:xfrm>
          <a:prstGeom prst="rect">
            <a:avLst/>
          </a:prstGeom>
          <a:noFill/>
        </p:spPr>
        <p:txBody>
          <a:bodyPr wrap="square" rtlCol="0">
            <a:spAutoFit/>
          </a:bodyPr>
          <a:lstStyle/>
          <a:p>
            <a:pPr algn="ctr"/>
            <a:r>
              <a:rPr lang="en-US" sz="1200" b="1" dirty="0">
                <a:solidFill>
                  <a:srgbClr val="0070C0"/>
                </a:solidFill>
                <a:latin typeface="Yu Gothic" panose="020B0400000000000000" pitchFamily="34" charset="-128"/>
                <a:ea typeface="Yu Gothic" panose="020B0400000000000000" pitchFamily="34" charset="-128"/>
                <a:hlinkClick r:id="rId3">
                  <a:extLst>
                    <a:ext uri="{A12FA001-AC4F-418D-AE19-62706E023703}">
                      <ahyp:hlinkClr xmlns="" xmlns:ahyp="http://schemas.microsoft.com/office/drawing/2018/hyperlinkcolor" val="tx"/>
                    </a:ext>
                  </a:extLst>
                </a:hlinkClick>
              </a:rPr>
              <a:t>https://www.continuousinsulation.org/resources/quick-guides</a:t>
            </a:r>
            <a:endParaRPr lang="en-US" sz="1200" b="1" dirty="0">
              <a:solidFill>
                <a:srgbClr val="0070C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177012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1E099-A58D-4DF2-5777-F8B81BD6CF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BE3958-E7EE-A2B3-49E5-5781593F6D8F}"/>
              </a:ext>
            </a:extLst>
          </p:cNvPr>
          <p:cNvSpPr>
            <a:spLocks noGrp="1"/>
          </p:cNvSpPr>
          <p:nvPr>
            <p:ph type="title"/>
          </p:nvPr>
        </p:nvSpPr>
        <p:spPr>
          <a:xfrm>
            <a:off x="457199" y="366505"/>
            <a:ext cx="11083895" cy="574913"/>
          </a:xfrm>
        </p:spPr>
        <p:txBody>
          <a:bodyPr>
            <a:normAutofit fontScale="90000"/>
          </a:bodyPr>
          <a:lstStyle/>
          <a:p>
            <a:r>
              <a:rPr lang="en-US" dirty="0"/>
              <a:t>3-Step Guide (cont’d)</a:t>
            </a:r>
          </a:p>
        </p:txBody>
      </p:sp>
      <p:grpSp>
        <p:nvGrpSpPr>
          <p:cNvPr id="6" name="Group 5">
            <a:extLst>
              <a:ext uri="{FF2B5EF4-FFF2-40B4-BE49-F238E27FC236}">
                <a16:creationId xmlns:a16="http://schemas.microsoft.com/office/drawing/2014/main" id="{2E3BB5EE-E5CD-E8E0-912A-4153AAA61FA7}"/>
              </a:ext>
            </a:extLst>
          </p:cNvPr>
          <p:cNvGrpSpPr/>
          <p:nvPr/>
        </p:nvGrpSpPr>
        <p:grpSpPr>
          <a:xfrm>
            <a:off x="1304908" y="1163781"/>
            <a:ext cx="9409274" cy="5176657"/>
            <a:chOff x="1304908" y="1163781"/>
            <a:chExt cx="9409274" cy="5176657"/>
          </a:xfrm>
        </p:grpSpPr>
        <p:pic>
          <p:nvPicPr>
            <p:cNvPr id="4" name="Picture 3">
              <a:extLst>
                <a:ext uri="{FF2B5EF4-FFF2-40B4-BE49-F238E27FC236}">
                  <a16:creationId xmlns:a16="http://schemas.microsoft.com/office/drawing/2014/main" id="{70FCB1D9-A616-F7BE-3164-63391DEBDC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04908" y="1163781"/>
              <a:ext cx="9409274" cy="5176657"/>
            </a:xfrm>
            <a:prstGeom prst="rect">
              <a:avLst/>
            </a:prstGeom>
            <a:ln>
              <a:solidFill>
                <a:schemeClr val="tx1"/>
              </a:solidFill>
            </a:ln>
          </p:spPr>
        </p:pic>
        <p:sp>
          <p:nvSpPr>
            <p:cNvPr id="5" name="TextBox 4">
              <a:extLst>
                <a:ext uri="{FF2B5EF4-FFF2-40B4-BE49-F238E27FC236}">
                  <a16:creationId xmlns:a16="http://schemas.microsoft.com/office/drawing/2014/main" id="{C8478DE3-F689-AE30-0FDD-571C2B317CC3}"/>
                </a:ext>
              </a:extLst>
            </p:cNvPr>
            <p:cNvSpPr txBox="1"/>
            <p:nvPr/>
          </p:nvSpPr>
          <p:spPr>
            <a:xfrm>
              <a:off x="6520873" y="1911927"/>
              <a:ext cx="3960828" cy="338554"/>
            </a:xfrm>
            <a:prstGeom prst="rect">
              <a:avLst/>
            </a:prstGeom>
            <a:solidFill>
              <a:schemeClr val="bg1"/>
            </a:solidFill>
          </p:spPr>
          <p:txBody>
            <a:bodyPr wrap="none" rtlCol="0">
              <a:spAutoFit/>
            </a:bodyPr>
            <a:lstStyle/>
            <a:p>
              <a:r>
                <a:rPr lang="en-US" sz="1600" b="1" dirty="0"/>
                <a:t>TABLE R702.7(2) VAPOR RETARDER OPTIONS</a:t>
              </a:r>
            </a:p>
          </p:txBody>
        </p:sp>
      </p:grpSp>
    </p:spTree>
    <p:extLst>
      <p:ext uri="{BB962C8B-B14F-4D97-AF65-F5344CB8AC3E}">
        <p14:creationId xmlns:p14="http://schemas.microsoft.com/office/powerpoint/2010/main" val="2661991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F47C7-35F2-5A24-FE7D-14DAB8821578}"/>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A96E67B5-8CA9-110E-3F94-6F56FC016917}"/>
              </a:ext>
            </a:extLst>
          </p:cNvPr>
          <p:cNvSpPr>
            <a:spLocks noGrp="1"/>
          </p:cNvSpPr>
          <p:nvPr>
            <p:ph type="subTitle" idx="4294967295"/>
          </p:nvPr>
        </p:nvSpPr>
        <p:spPr>
          <a:xfrm>
            <a:off x="457199" y="913710"/>
            <a:ext cx="4999323" cy="5584745"/>
          </a:xfrm>
        </p:spPr>
        <p:txBody>
          <a:bodyPr>
            <a:normAutofit fontScale="85000" lnSpcReduction="20000"/>
          </a:bodyPr>
          <a:lstStyle/>
          <a:p>
            <a:r>
              <a:rPr lang="en-US" dirty="0"/>
              <a:t>Ci Example 1: CZ 5, Class III VR</a:t>
            </a:r>
          </a:p>
          <a:p>
            <a:pPr lvl="1"/>
            <a:r>
              <a:rPr lang="en-US" dirty="0"/>
              <a:t>Table R702.7(3):</a:t>
            </a:r>
          </a:p>
          <a:p>
            <a:pPr lvl="1"/>
            <a:r>
              <a:rPr lang="en-US" dirty="0"/>
              <a:t>Use min. R-5ci on a 2x4 wall with R13 cavity – but doesn’t meet energy code (R13+10ci) </a:t>
            </a:r>
            <a:r>
              <a:rPr lang="en-US" dirty="0">
                <a:solidFill>
                  <a:srgbClr val="FF0000"/>
                </a:solidFill>
                <a:sym typeface="Wingdings" panose="05000000000000000000" pitchFamily="2" charset="2"/>
              </a:rPr>
              <a:t></a:t>
            </a:r>
            <a:endParaRPr lang="en-US" dirty="0">
              <a:solidFill>
                <a:srgbClr val="FF0000"/>
              </a:solidFill>
            </a:endParaRPr>
          </a:p>
          <a:p>
            <a:pPr lvl="1"/>
            <a:r>
              <a:rPr lang="en-US" dirty="0"/>
              <a:t>Use min. R-7.5ci on a 2x6 wall with R20 – but this exceeds minimum energy code (R20+5ci) </a:t>
            </a:r>
            <a:r>
              <a:rPr lang="en-US" dirty="0">
                <a:solidFill>
                  <a:srgbClr val="00B050"/>
                </a:solidFill>
                <a:sym typeface="Wingdings" panose="05000000000000000000" pitchFamily="2" charset="2"/>
              </a:rPr>
              <a:t></a:t>
            </a:r>
            <a:endParaRPr lang="en-US" dirty="0">
              <a:solidFill>
                <a:srgbClr val="00B050"/>
              </a:solidFill>
            </a:endParaRPr>
          </a:p>
          <a:p>
            <a:r>
              <a:rPr lang="en-US" dirty="0"/>
              <a:t>Ci Example 2: CZ 5, Class II VR</a:t>
            </a:r>
          </a:p>
          <a:p>
            <a:pPr lvl="1"/>
            <a:r>
              <a:rPr lang="en-US" dirty="0"/>
              <a:t>Table R702.7(4):</a:t>
            </a:r>
          </a:p>
          <a:p>
            <a:pPr lvl="1"/>
            <a:r>
              <a:rPr lang="en-US" dirty="0"/>
              <a:t>Use min. R-5ci on 2x6 wall with R20 cavity</a:t>
            </a:r>
          </a:p>
          <a:p>
            <a:pPr lvl="1"/>
            <a:r>
              <a:rPr lang="en-US" dirty="0">
                <a:solidFill>
                  <a:srgbClr val="00B050"/>
                </a:solidFill>
              </a:rPr>
              <a:t>Matches energy code (R20+5ci) </a:t>
            </a:r>
            <a:r>
              <a:rPr lang="en-US" dirty="0">
                <a:solidFill>
                  <a:srgbClr val="00B050"/>
                </a:solidFill>
                <a:sym typeface="Wingdings" panose="05000000000000000000" pitchFamily="2" charset="2"/>
              </a:rPr>
              <a:t></a:t>
            </a:r>
            <a:endParaRPr lang="en-US" dirty="0">
              <a:solidFill>
                <a:srgbClr val="00B050"/>
              </a:solidFill>
            </a:endParaRPr>
          </a:p>
          <a:p>
            <a:r>
              <a:rPr lang="en-US" dirty="0"/>
              <a:t>Class II interior VR must be “smart”</a:t>
            </a:r>
          </a:p>
          <a:p>
            <a:pPr lvl="1"/>
            <a:r>
              <a:rPr lang="en-US" dirty="0"/>
              <a:t>Promotes Drying to interior</a:t>
            </a:r>
          </a:p>
          <a:p>
            <a:pPr lvl="1"/>
            <a:r>
              <a:rPr lang="en-US" dirty="0"/>
              <a:t>2024 also includes Class I “smart”</a:t>
            </a:r>
          </a:p>
          <a:p>
            <a:pPr lvl="2"/>
            <a:r>
              <a:rPr lang="en-US" dirty="0"/>
              <a:t>Called “responsive vapor retarders”</a:t>
            </a:r>
          </a:p>
          <a:p>
            <a:pPr lvl="1"/>
            <a:r>
              <a:rPr lang="en-US" dirty="0"/>
              <a:t>Allows use of class I or ii ci material on exterior without creating a “double vapor barrier” wall (e.g., avoids low drying potential)</a:t>
            </a:r>
          </a:p>
        </p:txBody>
      </p:sp>
      <p:sp>
        <p:nvSpPr>
          <p:cNvPr id="3" name="Title 2">
            <a:extLst>
              <a:ext uri="{FF2B5EF4-FFF2-40B4-BE49-F238E27FC236}">
                <a16:creationId xmlns:a16="http://schemas.microsoft.com/office/drawing/2014/main" id="{89563FD4-F831-775B-3BDE-48BCB2FD491F}"/>
              </a:ext>
            </a:extLst>
          </p:cNvPr>
          <p:cNvSpPr>
            <a:spLocks noGrp="1"/>
          </p:cNvSpPr>
          <p:nvPr>
            <p:ph type="title"/>
          </p:nvPr>
        </p:nvSpPr>
        <p:spPr>
          <a:xfrm>
            <a:off x="457199" y="338797"/>
            <a:ext cx="4705928" cy="574913"/>
          </a:xfrm>
        </p:spPr>
        <p:txBody>
          <a:bodyPr>
            <a:normAutofit fontScale="90000"/>
          </a:bodyPr>
          <a:lstStyle/>
          <a:p>
            <a:r>
              <a:rPr lang="en-US" dirty="0"/>
              <a:t>3-Step Guide (cont’d)</a:t>
            </a:r>
          </a:p>
        </p:txBody>
      </p:sp>
      <p:pic>
        <p:nvPicPr>
          <p:cNvPr id="4" name="Picture 3">
            <a:extLst>
              <a:ext uri="{FF2B5EF4-FFF2-40B4-BE49-F238E27FC236}">
                <a16:creationId xmlns:a16="http://schemas.microsoft.com/office/drawing/2014/main" id="{39F2F116-9485-DFA9-B5EE-E2A2AC66B9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456524" y="208606"/>
            <a:ext cx="6236712" cy="6447308"/>
          </a:xfrm>
          <a:prstGeom prst="rect">
            <a:avLst/>
          </a:prstGeom>
          <a:solidFill>
            <a:schemeClr val="bg1"/>
          </a:solidFill>
          <a:ln>
            <a:solidFill>
              <a:schemeClr val="tx1"/>
            </a:solidFill>
          </a:ln>
        </p:spPr>
      </p:pic>
    </p:spTree>
    <p:extLst>
      <p:ext uri="{BB962C8B-B14F-4D97-AF65-F5344CB8AC3E}">
        <p14:creationId xmlns:p14="http://schemas.microsoft.com/office/powerpoint/2010/main" val="1995897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A9905-5593-F644-1F40-CD2F3B81F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90EA2-42C5-6BC6-6F04-BAC2A7DB0FFB}"/>
              </a:ext>
            </a:extLst>
          </p:cNvPr>
          <p:cNvSpPr>
            <a:spLocks noGrp="1"/>
          </p:cNvSpPr>
          <p:nvPr>
            <p:ph type="title"/>
          </p:nvPr>
        </p:nvSpPr>
        <p:spPr>
          <a:xfrm>
            <a:off x="838200" y="365126"/>
            <a:ext cx="10515600" cy="826366"/>
          </a:xfrm>
        </p:spPr>
        <p:txBody>
          <a:bodyPr>
            <a:normAutofit fontScale="90000"/>
          </a:bodyPr>
          <a:lstStyle/>
          <a:p>
            <a:r>
              <a:rPr lang="en-US" sz="4000" dirty="0"/>
              <a:t>Simplified Energy &amp; Water Vapor Code Compliance</a:t>
            </a:r>
          </a:p>
        </p:txBody>
      </p:sp>
      <p:sp>
        <p:nvSpPr>
          <p:cNvPr id="7" name="Content Placeholder 6">
            <a:extLst>
              <a:ext uri="{FF2B5EF4-FFF2-40B4-BE49-F238E27FC236}">
                <a16:creationId xmlns:a16="http://schemas.microsoft.com/office/drawing/2014/main" id="{E33E362D-2261-1E6B-AE04-A943A9ECEDE8}"/>
              </a:ext>
            </a:extLst>
          </p:cNvPr>
          <p:cNvSpPr>
            <a:spLocks noGrp="1"/>
          </p:cNvSpPr>
          <p:nvPr>
            <p:ph idx="1"/>
          </p:nvPr>
        </p:nvSpPr>
        <p:spPr>
          <a:xfrm>
            <a:off x="609599" y="1498601"/>
            <a:ext cx="4599710" cy="4279280"/>
          </a:xfrm>
        </p:spPr>
        <p:txBody>
          <a:bodyPr>
            <a:normAutofit fontScale="77500" lnSpcReduction="20000"/>
          </a:bodyPr>
          <a:lstStyle/>
          <a:p>
            <a:r>
              <a:rPr lang="en-US" sz="2400" dirty="0"/>
              <a:t>Implements R-value and U-factor checks per IECC &amp; ASHRAE 90.1 </a:t>
            </a:r>
          </a:p>
          <a:p>
            <a:r>
              <a:rPr lang="en-US" sz="2400" dirty="0"/>
              <a:t>Vapor control check per IBC/IRC (including insulation ratio and </a:t>
            </a:r>
            <a:r>
              <a:rPr lang="en-US" sz="2400" dirty="0" err="1"/>
              <a:t>permeance</a:t>
            </a:r>
            <a:r>
              <a:rPr lang="en-US" sz="2400" dirty="0"/>
              <a:t> ratio checks)</a:t>
            </a:r>
          </a:p>
          <a:p>
            <a:r>
              <a:rPr lang="en-US" sz="2400" dirty="0"/>
              <a:t>Flexible, More Solutions than Code, More Precise</a:t>
            </a:r>
          </a:p>
          <a:p>
            <a:r>
              <a:rPr lang="en-US" sz="2400" dirty="0"/>
              <a:t>Wood and Steel framing</a:t>
            </a:r>
          </a:p>
          <a:p>
            <a:r>
              <a:rPr lang="en-US" sz="2400" dirty="0"/>
              <a:t>2-minute wall design and optimization (or compliance check)</a:t>
            </a:r>
          </a:p>
          <a:p>
            <a:r>
              <a:rPr lang="en-US" sz="2400" dirty="0">
                <a:solidFill>
                  <a:srgbClr val="FF0000"/>
                </a:solidFill>
              </a:rPr>
              <a:t>LIVE DEMO…(as time allows)</a:t>
            </a:r>
          </a:p>
          <a:p>
            <a:endParaRPr lang="en-US" sz="2400" dirty="0"/>
          </a:p>
        </p:txBody>
      </p:sp>
      <p:pic>
        <p:nvPicPr>
          <p:cNvPr id="5" name="Picture 3">
            <a:extLst>
              <a:ext uri="{FF2B5EF4-FFF2-40B4-BE49-F238E27FC236}">
                <a16:creationId xmlns:a16="http://schemas.microsoft.com/office/drawing/2014/main" id="{6408448C-14DF-BD23-E32C-ADAAFB090C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5207" y="1485100"/>
            <a:ext cx="6656648" cy="42927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DD2968-F673-3C3B-0C0C-3F62BB08740E}"/>
              </a:ext>
            </a:extLst>
          </p:cNvPr>
          <p:cNvSpPr txBox="1"/>
          <p:nvPr/>
        </p:nvSpPr>
        <p:spPr>
          <a:xfrm>
            <a:off x="6210329" y="5918602"/>
            <a:ext cx="3995004" cy="276999"/>
          </a:xfrm>
          <a:prstGeom prst="rect">
            <a:avLst/>
          </a:prstGeom>
          <a:noFill/>
        </p:spPr>
        <p:txBody>
          <a:bodyPr wrap="none" rtlCol="0">
            <a:spAutoFit/>
          </a:bodyPr>
          <a:lstStyle/>
          <a:p>
            <a:pPr algn="ctr"/>
            <a:r>
              <a:rPr lang="en-US" sz="1200" b="1" dirty="0">
                <a:solidFill>
                  <a:srgbClr val="0070C0"/>
                </a:solidFill>
                <a:latin typeface="Yu Gothic" panose="020B0400000000000000" pitchFamily="34" charset="-128"/>
                <a:ea typeface="Yu Gothic" panose="020B0400000000000000" pitchFamily="34" charset="-128"/>
                <a:hlinkClick r:id="rId3">
                  <a:extLst>
                    <a:ext uri="{A12FA001-AC4F-418D-AE19-62706E023703}">
                      <ahyp:hlinkClr xmlns="" xmlns:ahyp="http://schemas.microsoft.com/office/drawing/2018/hyperlinkcolor" val="tx"/>
                    </a:ext>
                  </a:extLst>
                </a:hlinkClick>
              </a:rPr>
              <a:t>https://www.continuousinsulation.org/calculators</a:t>
            </a:r>
            <a:r>
              <a:rPr lang="en-US" sz="1200" b="1" dirty="0">
                <a:solidFill>
                  <a:srgbClr val="0070C0"/>
                </a:solidFill>
                <a:latin typeface="Yu Gothic" panose="020B0400000000000000" pitchFamily="34" charset="-128"/>
                <a:ea typeface="Yu Gothic" panose="020B0400000000000000" pitchFamily="34" charset="-128"/>
              </a:rPr>
              <a:t> </a:t>
            </a:r>
          </a:p>
        </p:txBody>
      </p:sp>
    </p:spTree>
    <p:extLst>
      <p:ext uri="{BB962C8B-B14F-4D97-AF65-F5344CB8AC3E}">
        <p14:creationId xmlns:p14="http://schemas.microsoft.com/office/powerpoint/2010/main" val="3542836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EF7D9-54B1-D503-7595-3835677D8BB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2F29A5-3F5B-B500-2379-BB9CDAD553FA}"/>
              </a:ext>
            </a:extLst>
          </p:cNvPr>
          <p:cNvSpPr txBox="1">
            <a:spLocks noGrp="1"/>
          </p:cNvSpPr>
          <p:nvPr>
            <p:ph type="subTitle" idx="4294967295"/>
          </p:nvPr>
        </p:nvSpPr>
        <p:spPr>
          <a:xfrm>
            <a:off x="301752" y="1179660"/>
            <a:ext cx="6708647" cy="4939557"/>
          </a:xfrm>
          <a:prstGeom prst="rect">
            <a:avLst/>
          </a:prstGeom>
          <a:noFill/>
        </p:spPr>
        <p:txBody>
          <a:bodyPr wrap="square" rtlCol="0">
            <a:spAutoFit/>
          </a:bodyPr>
          <a:lstStyle/>
          <a:p>
            <a:pPr marL="0" indent="0">
              <a:buNone/>
            </a:pPr>
            <a:r>
              <a:rPr lang="en-US" sz="2400" b="1" dirty="0"/>
              <a:t>CAN YOU HAVE TOO MUCH PERMEANCE?</a:t>
            </a:r>
            <a:br>
              <a:rPr lang="en-US" sz="2400" b="1" dirty="0"/>
            </a:br>
            <a:r>
              <a:rPr lang="en-US" dirty="0"/>
              <a:t>Yes! (in some conditions)</a:t>
            </a:r>
          </a:p>
          <a:p>
            <a:pPr marL="0" indent="0">
              <a:buNone/>
            </a:pPr>
            <a:r>
              <a:rPr lang="en-US" sz="2400" b="1" dirty="0"/>
              <a:t>Recommendation: </a:t>
            </a:r>
          </a:p>
          <a:p>
            <a:pPr marL="0" indent="0">
              <a:buNone/>
            </a:pPr>
            <a:r>
              <a:rPr lang="en-US" dirty="0"/>
              <a:t>The Net WVP of exterior layers between the cladding and sheathing (e.g., the WRB or continuous insulation) </a:t>
            </a:r>
            <a:r>
              <a:rPr lang="en-US" u="sng" dirty="0"/>
              <a:t>should not exceed ~10 perm</a:t>
            </a:r>
            <a:r>
              <a:rPr lang="en-US" dirty="0"/>
              <a:t> </a:t>
            </a:r>
          </a:p>
          <a:p>
            <a:r>
              <a:rPr lang="en-US" sz="1800" dirty="0"/>
              <a:t>This prevents </a:t>
            </a:r>
            <a:r>
              <a:rPr lang="en-US" sz="1800" b="1" dirty="0"/>
              <a:t>solar-driven inward moisture movement</a:t>
            </a:r>
            <a:r>
              <a:rPr lang="en-US" sz="1800" dirty="0"/>
              <a:t>, where direct-applied (unvented) reservoir cladding (adhered veneer, stucco, etc.) is used.  </a:t>
            </a:r>
          </a:p>
          <a:p>
            <a:pPr marL="0" indent="0">
              <a:buNone/>
            </a:pPr>
            <a:r>
              <a:rPr lang="en-US" sz="1800" b="1" dirty="0"/>
              <a:t>Alternative:</a:t>
            </a:r>
            <a:r>
              <a:rPr lang="en-US" sz="1800" dirty="0"/>
              <a:t> back-ventilate &amp; drain reservoir cladding (like brick veneer) – </a:t>
            </a:r>
            <a:r>
              <a:rPr lang="en-US" sz="1800" dirty="0">
                <a:solidFill>
                  <a:srgbClr val="FF0000"/>
                </a:solidFill>
              </a:rPr>
              <a:t>new stucco </a:t>
            </a:r>
            <a:r>
              <a:rPr lang="en-US" sz="1800" dirty="0" err="1">
                <a:solidFill>
                  <a:srgbClr val="FF0000"/>
                </a:solidFill>
              </a:rPr>
              <a:t>wrb</a:t>
            </a:r>
            <a:r>
              <a:rPr lang="en-US" sz="1800" dirty="0">
                <a:solidFill>
                  <a:srgbClr val="FF0000"/>
                </a:solidFill>
              </a:rPr>
              <a:t> requirements in 2021/2024 </a:t>
            </a:r>
            <a:r>
              <a:rPr lang="en-US" sz="1800" dirty="0" err="1">
                <a:solidFill>
                  <a:srgbClr val="FF0000"/>
                </a:solidFill>
              </a:rPr>
              <a:t>ibc</a:t>
            </a:r>
            <a:r>
              <a:rPr lang="en-US" sz="1800" dirty="0">
                <a:solidFill>
                  <a:srgbClr val="FF0000"/>
                </a:solidFill>
              </a:rPr>
              <a:t> and IRC for “moist” and “marine” climate regimes.</a:t>
            </a:r>
          </a:p>
        </p:txBody>
      </p:sp>
      <p:sp>
        <p:nvSpPr>
          <p:cNvPr id="2" name="Title 1">
            <a:extLst>
              <a:ext uri="{FF2B5EF4-FFF2-40B4-BE49-F238E27FC236}">
                <a16:creationId xmlns:a16="http://schemas.microsoft.com/office/drawing/2014/main" id="{9266FAC1-04E3-C239-0351-9006693D6372}"/>
              </a:ext>
            </a:extLst>
          </p:cNvPr>
          <p:cNvSpPr>
            <a:spLocks noGrp="1"/>
          </p:cNvSpPr>
          <p:nvPr>
            <p:ph type="title"/>
          </p:nvPr>
        </p:nvSpPr>
        <p:spPr>
          <a:xfrm>
            <a:off x="457199" y="311246"/>
            <a:ext cx="11083895" cy="574913"/>
          </a:xfrm>
        </p:spPr>
        <p:txBody>
          <a:bodyPr>
            <a:normAutofit fontScale="90000"/>
          </a:bodyPr>
          <a:lstStyle/>
          <a:p>
            <a:r>
              <a:rPr lang="en-US" dirty="0"/>
              <a:t>Supplemental Design Considerations</a:t>
            </a:r>
          </a:p>
        </p:txBody>
      </p:sp>
      <p:sp>
        <p:nvSpPr>
          <p:cNvPr id="6" name="TextBox 5">
            <a:extLst>
              <a:ext uri="{FF2B5EF4-FFF2-40B4-BE49-F238E27FC236}">
                <a16:creationId xmlns:a16="http://schemas.microsoft.com/office/drawing/2014/main" id="{DB53F237-8305-07FB-FB8B-4A1DD10FEC5D}"/>
              </a:ext>
            </a:extLst>
          </p:cNvPr>
          <p:cNvSpPr txBox="1"/>
          <p:nvPr/>
        </p:nvSpPr>
        <p:spPr>
          <a:xfrm>
            <a:off x="6930500" y="5910342"/>
            <a:ext cx="4260227" cy="738664"/>
          </a:xfrm>
          <a:prstGeom prst="rect">
            <a:avLst/>
          </a:prstGeom>
          <a:noFill/>
        </p:spPr>
        <p:txBody>
          <a:bodyPr wrap="square" rtlCol="0">
            <a:spAutoFit/>
          </a:bodyPr>
          <a:lstStyle/>
          <a:p>
            <a:r>
              <a:rPr lang="en-US" sz="1400" i="1" dirty="0"/>
              <a:t>Source: </a:t>
            </a:r>
            <a:r>
              <a:rPr lang="en-US" sz="1400" i="1" dirty="0" err="1"/>
              <a:t>Lepage</a:t>
            </a:r>
            <a:r>
              <a:rPr lang="en-US" sz="1400" i="1" dirty="0"/>
              <a:t> &amp; Lstiburek (2013). Moisture Durability with Vapor-Permeable Insulating Sheathing. US DOE, Building Technologies Office, Building America Program</a:t>
            </a:r>
            <a:endParaRPr lang="en-US" sz="1400" dirty="0"/>
          </a:p>
        </p:txBody>
      </p:sp>
      <p:pic>
        <p:nvPicPr>
          <p:cNvPr id="7" name="Content Placeholder 13">
            <a:extLst>
              <a:ext uri="{FF2B5EF4-FFF2-40B4-BE49-F238E27FC236}">
                <a16:creationId xmlns:a16="http://schemas.microsoft.com/office/drawing/2014/main" id="{6B525965-D754-27B5-5576-E1EA941C847B}"/>
              </a:ext>
            </a:extLst>
          </p:cNvPr>
          <p:cNvPicPr>
            <a:picLocks/>
          </p:cNvPicPr>
          <p:nvPr/>
        </p:nvPicPr>
        <p:blipFill rotWithShape="1">
          <a:blip r:embed="rId2"/>
          <a:srcRect l="25000" t="18518" r="8654" b="17664"/>
          <a:stretch/>
        </p:blipFill>
        <p:spPr bwMode="auto">
          <a:xfrm>
            <a:off x="6930500" y="3242060"/>
            <a:ext cx="5181601" cy="2668282"/>
          </a:xfrm>
          <a:prstGeom prst="rect">
            <a:avLst/>
          </a:prstGeom>
          <a:ln>
            <a:noFill/>
          </a:ln>
          <a:extLst>
            <a:ext uri="{53640926-AAD7-44D8-BBD7-CCE9431645EC}">
              <a14:shadowObscured xmlns:a14="http://schemas.microsoft.com/office/drawing/2010/main"/>
            </a:ext>
          </a:extLst>
        </p:spPr>
      </p:pic>
      <p:sp>
        <p:nvSpPr>
          <p:cNvPr id="8" name="Cloud Callout 7">
            <a:extLst>
              <a:ext uri="{FF2B5EF4-FFF2-40B4-BE49-F238E27FC236}">
                <a16:creationId xmlns:a16="http://schemas.microsoft.com/office/drawing/2014/main" id="{89C3A185-DB89-EB4E-DDF3-33CA1D527139}"/>
              </a:ext>
            </a:extLst>
          </p:cNvPr>
          <p:cNvSpPr/>
          <p:nvPr/>
        </p:nvSpPr>
        <p:spPr>
          <a:xfrm>
            <a:off x="10269445" y="2360240"/>
            <a:ext cx="1493468" cy="980577"/>
          </a:xfrm>
          <a:prstGeom prst="cloudCallout">
            <a:avLst/>
          </a:prstGeom>
          <a:ln/>
        </p:spPr>
        <p:style>
          <a:lnRef idx="0">
            <a:schemeClr val="accent3"/>
          </a:lnRef>
          <a:fillRef idx="1001">
            <a:schemeClr val="dk2"/>
          </a:fillRef>
          <a:effectRef idx="3">
            <a:schemeClr val="accent3"/>
          </a:effectRef>
          <a:fontRef idx="minor">
            <a:schemeClr val="lt1"/>
          </a:fontRef>
        </p:style>
        <p:txBody>
          <a:bodyPr rtlCol="0" anchor="ctr"/>
          <a:lstStyle/>
          <a:p>
            <a:pPr algn="ctr"/>
            <a:r>
              <a:rPr lang="en-US" sz="1400" b="1" dirty="0">
                <a:solidFill>
                  <a:schemeClr val="bg1"/>
                </a:solidFill>
              </a:rPr>
              <a:t>High sheathing moisture content</a:t>
            </a:r>
          </a:p>
        </p:txBody>
      </p:sp>
      <p:sp>
        <p:nvSpPr>
          <p:cNvPr id="9" name="Rounded Rectangle 8">
            <a:extLst>
              <a:ext uri="{FF2B5EF4-FFF2-40B4-BE49-F238E27FC236}">
                <a16:creationId xmlns:a16="http://schemas.microsoft.com/office/drawing/2014/main" id="{CA9A3B85-8DB8-AC33-9323-7AD6F5D3234E}"/>
              </a:ext>
            </a:extLst>
          </p:cNvPr>
          <p:cNvSpPr/>
          <p:nvPr/>
        </p:nvSpPr>
        <p:spPr>
          <a:xfrm>
            <a:off x="10047098" y="3466841"/>
            <a:ext cx="1143629" cy="83687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a:extLst>
              <a:ext uri="{FF2B5EF4-FFF2-40B4-BE49-F238E27FC236}">
                <a16:creationId xmlns:a16="http://schemas.microsoft.com/office/drawing/2014/main" id="{0A944B5F-3B78-E08D-A3EF-350790F4CB04}"/>
              </a:ext>
            </a:extLst>
          </p:cNvPr>
          <p:cNvPicPr>
            <a:picLocks noChangeAspect="1"/>
          </p:cNvPicPr>
          <p:nvPr/>
        </p:nvPicPr>
        <p:blipFill>
          <a:blip r:embed="rId3">
            <a:extLst>
              <a:ext uri="{28A0092B-C50C-407E-A947-70E740481C1C}">
                <a14:useLocalDpi xmlns:a14="http://schemas.microsoft.com/office/drawing/2010/main" val="0"/>
              </a:ext>
            </a:extLst>
          </a:blip>
          <a:srcRect l="24374" t="42223" r="39375" b="14444"/>
          <a:stretch>
            <a:fillRect/>
          </a:stretch>
        </p:blipFill>
        <p:spPr bwMode="auto">
          <a:xfrm>
            <a:off x="7188723" y="938197"/>
            <a:ext cx="3349194" cy="225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363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4C396-684E-B1C3-162C-9DCB35B830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1234A-9ED7-F3DD-DB3D-A193C5A14A2A}"/>
              </a:ext>
            </a:extLst>
          </p:cNvPr>
          <p:cNvSpPr>
            <a:spLocks noGrp="1"/>
          </p:cNvSpPr>
          <p:nvPr>
            <p:ph type="subTitle" idx="4294967295"/>
          </p:nvPr>
        </p:nvSpPr>
        <p:spPr>
          <a:xfrm>
            <a:off x="457199" y="1091622"/>
            <a:ext cx="11083895" cy="5450837"/>
          </a:xfrm>
        </p:spPr>
        <p:txBody>
          <a:bodyPr>
            <a:normAutofit fontScale="85000" lnSpcReduction="20000"/>
          </a:bodyPr>
          <a:lstStyle/>
          <a:p>
            <a:pPr marL="0" indent="0">
              <a:buNone/>
            </a:pPr>
            <a:r>
              <a:rPr lang="en-US" sz="2400" b="1" dirty="0"/>
              <a:t>Can you have too little permeance?  </a:t>
            </a:r>
            <a:r>
              <a:rPr lang="en-US" sz="2400" dirty="0"/>
              <a:t>- YES!</a:t>
            </a:r>
          </a:p>
          <a:p>
            <a:pPr marL="0" indent="0">
              <a:buNone/>
            </a:pPr>
            <a:r>
              <a:rPr lang="en-US" sz="2400" b="1" dirty="0"/>
              <a:t>RECOMMENDATION: </a:t>
            </a:r>
            <a:r>
              <a:rPr lang="en-US" sz="2400" dirty="0"/>
              <a:t>AVOID “DOUBLE VAPOR </a:t>
            </a:r>
            <a:r>
              <a:rPr lang="en-US" sz="2400" u="sng" dirty="0"/>
              <a:t>BARRIER</a:t>
            </a:r>
            <a:r>
              <a:rPr lang="en-US" sz="2400" dirty="0"/>
              <a:t>” </a:t>
            </a:r>
            <a:r>
              <a:rPr lang="en-US" sz="2400" dirty="0" err="1"/>
              <a:t>wallS</a:t>
            </a:r>
            <a:r>
              <a:rPr lang="en-US" sz="2400" dirty="0"/>
              <a:t>!  </a:t>
            </a:r>
            <a:r>
              <a:rPr lang="en-US" sz="2400" b="1" dirty="0"/>
              <a:t>But…</a:t>
            </a:r>
          </a:p>
          <a:p>
            <a:pPr marL="514350" indent="-571500">
              <a:buFont typeface="+mj-lt"/>
              <a:buAutoNum type="romanLcPeriod"/>
            </a:pPr>
            <a:r>
              <a:rPr lang="en-US" sz="2400" dirty="0"/>
              <a:t>The issue is not necessarily with a double vapor </a:t>
            </a:r>
            <a:r>
              <a:rPr lang="en-US" sz="2400" u="sng" dirty="0"/>
              <a:t>retarder</a:t>
            </a:r>
            <a:r>
              <a:rPr lang="en-US" sz="2400" dirty="0"/>
              <a:t> wall (all materials on interior and exterior of a wall have some level of vapor retardance).</a:t>
            </a:r>
          </a:p>
          <a:p>
            <a:pPr marL="514350" indent="-571500">
              <a:buFont typeface="+mj-lt"/>
              <a:buAutoNum type="romanLcPeriod"/>
            </a:pPr>
            <a:r>
              <a:rPr lang="en-US" sz="2400" dirty="0"/>
              <a:t>In 2021/2024 IBC and IRC, Class I interior vapor retarders (that are not “smart” or “responsive”) are not permitted in climate zones 1-4, so this recommendation applies mainly to the climate zones 5-8 and particularly the “moist” and “marine” climate regimes.  </a:t>
            </a:r>
          </a:p>
          <a:p>
            <a:pPr marL="514350" indent="-571500">
              <a:buFont typeface="+mj-lt"/>
              <a:buAutoNum type="romanLcPeriod"/>
            </a:pPr>
            <a:r>
              <a:rPr lang="en-US" sz="2400" dirty="0"/>
              <a:t>Use of a Class I or II “smart” (responsive) vapor retarder is now conservatively required in 2021/2024 IBC and IRC for walls with exterior ci </a:t>
            </a:r>
          </a:p>
          <a:p>
            <a:pPr marL="971550" lvl="1" indent="-571500">
              <a:buFont typeface="+mj-lt"/>
              <a:buAutoNum type="romanLcPeriod"/>
            </a:pPr>
            <a:r>
              <a:rPr lang="en-US" sz="2200" dirty="0"/>
              <a:t>Promotes inward drying while still restricting outward (winter) vapor movement. </a:t>
            </a:r>
          </a:p>
          <a:p>
            <a:pPr marL="971550" lvl="1" indent="-571500">
              <a:buFont typeface="+mj-lt"/>
              <a:buAutoNum type="romanLcPeriod"/>
            </a:pPr>
            <a:r>
              <a:rPr lang="en-US" sz="2200" dirty="0"/>
              <a:t>This effectively resolves the double vapor barrier issue with use of low perm exterior ci.</a:t>
            </a:r>
          </a:p>
          <a:p>
            <a:r>
              <a:rPr lang="en-US" sz="2200" dirty="0"/>
              <a:t>For additional info on </a:t>
            </a:r>
            <a:r>
              <a:rPr lang="en-US" sz="2200" b="1" dirty="0"/>
              <a:t>double vapor barriers</a:t>
            </a:r>
            <a:r>
              <a:rPr lang="en-US" sz="2200" dirty="0"/>
              <a:t>, refer to: “</a:t>
            </a:r>
            <a:r>
              <a:rPr lang="en-US" sz="2200" u="sng" dirty="0"/>
              <a:t>Doubling Down: How Come Double Vapor Barriers Work?</a:t>
            </a:r>
            <a:r>
              <a:rPr lang="en-US" sz="2200" dirty="0"/>
              <a:t> (Dr. </a:t>
            </a:r>
            <a:r>
              <a:rPr lang="en-US" sz="2200" dirty="0" err="1"/>
              <a:t>Lstiburek</a:t>
            </a:r>
            <a:r>
              <a:rPr lang="en-US" sz="2200" dirty="0"/>
              <a:t>, </a:t>
            </a:r>
            <a:r>
              <a:rPr lang="en-US" sz="2200" i="1" dirty="0"/>
              <a:t>ASHRAE Journal</a:t>
            </a:r>
            <a:r>
              <a:rPr lang="en-US" sz="2200" dirty="0"/>
              <a:t>, Jan. 2016)</a:t>
            </a:r>
          </a:p>
          <a:p>
            <a:endParaRPr lang="en-US" dirty="0"/>
          </a:p>
        </p:txBody>
      </p:sp>
      <p:sp>
        <p:nvSpPr>
          <p:cNvPr id="2" name="Title 1">
            <a:extLst>
              <a:ext uri="{FF2B5EF4-FFF2-40B4-BE49-F238E27FC236}">
                <a16:creationId xmlns:a16="http://schemas.microsoft.com/office/drawing/2014/main" id="{FC6AB435-B268-5122-A2E3-A9C0F41E2A2E}"/>
              </a:ext>
            </a:extLst>
          </p:cNvPr>
          <p:cNvSpPr>
            <a:spLocks noGrp="1"/>
          </p:cNvSpPr>
          <p:nvPr>
            <p:ph type="title"/>
          </p:nvPr>
        </p:nvSpPr>
        <p:spPr>
          <a:xfrm>
            <a:off x="457199" y="315541"/>
            <a:ext cx="11083895" cy="574913"/>
          </a:xfrm>
        </p:spPr>
        <p:txBody>
          <a:bodyPr>
            <a:normAutofit fontScale="90000"/>
          </a:bodyPr>
          <a:lstStyle/>
          <a:p>
            <a:r>
              <a:rPr lang="en-US" dirty="0"/>
              <a:t>Supplemental Design Considerations</a:t>
            </a:r>
          </a:p>
        </p:txBody>
      </p:sp>
    </p:spTree>
    <p:extLst>
      <p:ext uri="{BB962C8B-B14F-4D97-AF65-F5344CB8AC3E}">
        <p14:creationId xmlns:p14="http://schemas.microsoft.com/office/powerpoint/2010/main" val="1114690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BE6FE0A-CEC3-5733-0393-613BC98CDBB8}"/>
              </a:ext>
            </a:extLst>
          </p:cNvPr>
          <p:cNvSpPr>
            <a:spLocks noGrp="1"/>
          </p:cNvSpPr>
          <p:nvPr>
            <p:ph type="subTitle" idx="4294967295"/>
          </p:nvPr>
        </p:nvSpPr>
        <p:spPr>
          <a:xfrm>
            <a:off x="356612" y="1106424"/>
            <a:ext cx="7541491" cy="5577839"/>
          </a:xfrm>
        </p:spPr>
        <p:txBody>
          <a:bodyPr>
            <a:normAutofit fontScale="62500" lnSpcReduction="20000"/>
          </a:bodyPr>
          <a:lstStyle/>
          <a:p>
            <a:pPr indent="0">
              <a:buNone/>
            </a:pPr>
            <a:r>
              <a:rPr lang="en-US" sz="2600" b="1" dirty="0"/>
              <a:t>Drying potential (“breathability”)</a:t>
            </a:r>
            <a:r>
              <a:rPr lang="en-US" sz="2600" dirty="0"/>
              <a:t> is not a “cure all” for walls and components that allow water intrusion. </a:t>
            </a:r>
          </a:p>
          <a:p>
            <a:pPr marL="285750" indent="-571500"/>
            <a:r>
              <a:rPr lang="en-US" sz="2600" dirty="0"/>
              <a:t>Taken to an extreme, it can lead to:</a:t>
            </a:r>
          </a:p>
          <a:p>
            <a:pPr marL="971550" lvl="1" indent="-571500"/>
            <a:r>
              <a:rPr lang="en-US" sz="2400" dirty="0"/>
              <a:t> a false sense of security in “breathability” </a:t>
            </a:r>
          </a:p>
          <a:p>
            <a:pPr marL="971550" lvl="1" indent="-571500"/>
            <a:r>
              <a:rPr lang="en-US" sz="2400" dirty="0"/>
              <a:t>inattention to the primary concern with preventing water leaks with proper </a:t>
            </a:r>
            <a:r>
              <a:rPr lang="en-US" sz="2400" dirty="0" err="1"/>
              <a:t>wrb</a:t>
            </a:r>
            <a:r>
              <a:rPr lang="en-US" sz="2400" dirty="0"/>
              <a:t> and flashing installation </a:t>
            </a:r>
            <a:r>
              <a:rPr lang="en-US" sz="2400" u="sng" dirty="0"/>
              <a:t>together with </a:t>
            </a:r>
            <a:r>
              <a:rPr lang="en-US" sz="2400" dirty="0" err="1"/>
              <a:t>pROPER</a:t>
            </a:r>
            <a:r>
              <a:rPr lang="en-US" sz="2400" dirty="0"/>
              <a:t> use of insulation and vapor retarders to control water vapor. </a:t>
            </a:r>
          </a:p>
          <a:p>
            <a:pPr marL="285750" indent="-571500"/>
            <a:r>
              <a:rPr lang="en-US" sz="2600" dirty="0"/>
              <a:t>Walls with high exterior vapor permeability (outward drying potential) and inadequate interior VR (even though code compliant) will pass water vapor through cold hydrophilic exterior layers (e.g., OSB, Gypsum sheathing, etc.) causing them to:</a:t>
            </a:r>
          </a:p>
          <a:p>
            <a:pPr marL="971550" lvl="1" indent="-571500"/>
            <a:r>
              <a:rPr lang="en-US" sz="2400" dirty="0"/>
              <a:t>Have a </a:t>
            </a:r>
            <a:r>
              <a:rPr lang="en-US" sz="2400" u="sng" dirty="0"/>
              <a:t>high wetting potential</a:t>
            </a:r>
            <a:r>
              <a:rPr lang="en-US" sz="2400" dirty="0"/>
              <a:t>! (i.e., adsorb moisture to high levels in the winter, even without presence of condensation and with adequate drying in warmer seasons to avoid visible mold growth). </a:t>
            </a:r>
          </a:p>
          <a:p>
            <a:pPr marL="971550" lvl="1" indent="-571500"/>
            <a:r>
              <a:rPr lang="en-US" sz="2400" dirty="0"/>
              <a:t>This high seasonal moisture cycling can degrade exterior sheathing structural properties, cause expansion/buckling, and also impact durability and appearance of claddings (particularly if unventilated).</a:t>
            </a:r>
          </a:p>
          <a:p>
            <a:pPr marL="285750" indent="-571500"/>
            <a:r>
              <a:rPr lang="en-US" sz="2600" b="1" dirty="0"/>
              <a:t>Solution: </a:t>
            </a:r>
            <a:r>
              <a:rPr lang="en-US" sz="2600" dirty="0"/>
              <a:t>Use a class I Responsive vapor retarder in CZ 5-8 for these walls with high exterior “breathability”.</a:t>
            </a:r>
          </a:p>
          <a:p>
            <a:endParaRPr lang="en-US" dirty="0"/>
          </a:p>
        </p:txBody>
      </p:sp>
      <p:sp>
        <p:nvSpPr>
          <p:cNvPr id="3" name="Title 2">
            <a:extLst>
              <a:ext uri="{FF2B5EF4-FFF2-40B4-BE49-F238E27FC236}">
                <a16:creationId xmlns:a16="http://schemas.microsoft.com/office/drawing/2014/main" id="{CEBF688B-75F9-CB69-A60A-EE8A32F85B12}"/>
              </a:ext>
            </a:extLst>
          </p:cNvPr>
          <p:cNvSpPr>
            <a:spLocks noGrp="1"/>
          </p:cNvSpPr>
          <p:nvPr>
            <p:ph type="title"/>
          </p:nvPr>
        </p:nvSpPr>
        <p:spPr>
          <a:xfrm>
            <a:off x="457199" y="380568"/>
            <a:ext cx="7440904" cy="574913"/>
          </a:xfrm>
        </p:spPr>
        <p:txBody>
          <a:bodyPr>
            <a:normAutofit fontScale="90000"/>
          </a:bodyPr>
          <a:lstStyle/>
          <a:p>
            <a:r>
              <a:rPr lang="en-US" dirty="0"/>
              <a:t>Supplemental Design Considerations</a:t>
            </a:r>
          </a:p>
        </p:txBody>
      </p:sp>
      <p:pic>
        <p:nvPicPr>
          <p:cNvPr id="4" name="Picture 3">
            <a:extLst>
              <a:ext uri="{FF2B5EF4-FFF2-40B4-BE49-F238E27FC236}">
                <a16:creationId xmlns:a16="http://schemas.microsoft.com/office/drawing/2014/main" id="{AC008578-55A8-E6D3-033E-65114A82419F}"/>
              </a:ext>
            </a:extLst>
          </p:cNvPr>
          <p:cNvPicPr>
            <a:picLocks noChangeAspect="1"/>
          </p:cNvPicPr>
          <p:nvPr/>
        </p:nvPicPr>
        <p:blipFill>
          <a:blip r:embed="rId2"/>
          <a:stretch>
            <a:fillRect/>
          </a:stretch>
        </p:blipFill>
        <p:spPr>
          <a:xfrm>
            <a:off x="7978824" y="2072132"/>
            <a:ext cx="3920572" cy="3271681"/>
          </a:xfrm>
          <a:prstGeom prst="rect">
            <a:avLst/>
          </a:prstGeom>
        </p:spPr>
      </p:pic>
      <p:sp>
        <p:nvSpPr>
          <p:cNvPr id="5" name="TextBox 4">
            <a:extLst>
              <a:ext uri="{FF2B5EF4-FFF2-40B4-BE49-F238E27FC236}">
                <a16:creationId xmlns:a16="http://schemas.microsoft.com/office/drawing/2014/main" id="{7D8DFAB9-3A17-3BFD-38BA-AAD39DC90C60}"/>
              </a:ext>
            </a:extLst>
          </p:cNvPr>
          <p:cNvSpPr txBox="1"/>
          <p:nvPr/>
        </p:nvSpPr>
        <p:spPr>
          <a:xfrm>
            <a:off x="7978825" y="5343813"/>
            <a:ext cx="3433590" cy="1323439"/>
          </a:xfrm>
          <a:prstGeom prst="rect">
            <a:avLst/>
          </a:prstGeom>
          <a:noFill/>
        </p:spPr>
        <p:txBody>
          <a:bodyPr wrap="square" rtlCol="0">
            <a:spAutoFit/>
          </a:bodyPr>
          <a:lstStyle/>
          <a:p>
            <a:r>
              <a:rPr lang="en-US" sz="1600" dirty="0">
                <a:solidFill>
                  <a:srgbClr val="FF0000"/>
                </a:solidFill>
              </a:rPr>
              <a:t>Inadequate moisture control in a code-compliant “breathable” 2x6 wall in CZ 5 with vapor-permeable cavity insulation only and a Class II (kraft) interior vapor retarder.</a:t>
            </a:r>
          </a:p>
        </p:txBody>
      </p:sp>
      <p:pic>
        <p:nvPicPr>
          <p:cNvPr id="6" name="Picture 2">
            <a:extLst>
              <a:ext uri="{FF2B5EF4-FFF2-40B4-BE49-F238E27FC236}">
                <a16:creationId xmlns:a16="http://schemas.microsoft.com/office/drawing/2014/main" id="{F5759E8D-6137-6286-3667-5920A670BC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35436" y="380568"/>
            <a:ext cx="2372856" cy="1691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17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C00C-3E79-752C-FB5B-7E195CE727F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2332D0D-1C62-B04A-2214-65C46AF4F5D6}"/>
              </a:ext>
            </a:extLst>
          </p:cNvPr>
          <p:cNvSpPr>
            <a:spLocks noGrp="1"/>
          </p:cNvSpPr>
          <p:nvPr>
            <p:ph sz="quarter" idx="13"/>
          </p:nvPr>
        </p:nvSpPr>
        <p:spPr/>
        <p:txBody>
          <a:bodyPr>
            <a:normAutofit fontScale="92500" lnSpcReduction="20000"/>
          </a:bodyPr>
          <a:lstStyle/>
          <a:p>
            <a:pPr marL="457200" indent="-457200">
              <a:buFont typeface="+mj-lt"/>
              <a:buAutoNum type="alphaUcPeriod"/>
            </a:pPr>
            <a:r>
              <a:rPr lang="en-US" dirty="0"/>
              <a:t>The Building thermal envelope (BTE)</a:t>
            </a:r>
          </a:p>
          <a:p>
            <a:pPr marL="457200" indent="-457200">
              <a:buFont typeface="+mj-lt"/>
              <a:buAutoNum type="alphaUcPeriod"/>
            </a:pPr>
            <a:r>
              <a:rPr lang="en-US" dirty="0"/>
              <a:t>Code-compliant thermal insulation</a:t>
            </a:r>
          </a:p>
          <a:p>
            <a:pPr marL="457200" indent="-457200">
              <a:buFont typeface="+mj-lt"/>
              <a:buAutoNum type="alphaUcPeriod"/>
            </a:pPr>
            <a:r>
              <a:rPr lang="en-US" dirty="0"/>
              <a:t>Code-compliant water/air/vapor control</a:t>
            </a:r>
          </a:p>
          <a:p>
            <a:pPr marL="857250" lvl="1" indent="-400050">
              <a:buFont typeface="+mj-lt"/>
              <a:buAutoNum type="romanUcPeriod"/>
            </a:pPr>
            <a:r>
              <a:rPr lang="en-US" dirty="0"/>
              <a:t>Fundamentals of moisture control</a:t>
            </a:r>
          </a:p>
          <a:p>
            <a:pPr marL="857250" lvl="1" indent="-400050">
              <a:buFont typeface="+mj-lt"/>
              <a:buAutoNum type="romanUcPeriod"/>
            </a:pPr>
            <a:r>
              <a:rPr lang="en-US" dirty="0"/>
              <a:t>Water Vapor control</a:t>
            </a:r>
          </a:p>
          <a:p>
            <a:pPr marL="857250" lvl="1" indent="-400050">
              <a:buFont typeface="+mj-lt"/>
              <a:buAutoNum type="romanUcPeriod"/>
            </a:pPr>
            <a:r>
              <a:rPr lang="en-US" dirty="0"/>
              <a:t>Air leakage control</a:t>
            </a:r>
          </a:p>
          <a:p>
            <a:pPr marL="857250" lvl="1" indent="-400050">
              <a:buFont typeface="+mj-lt"/>
              <a:buAutoNum type="romanUcPeriod"/>
            </a:pPr>
            <a:r>
              <a:rPr lang="en-US" dirty="0" err="1"/>
              <a:t>RainWater</a:t>
            </a:r>
            <a:r>
              <a:rPr lang="en-US" dirty="0"/>
              <a:t> intrusion control</a:t>
            </a:r>
          </a:p>
          <a:p>
            <a:pPr marL="457200" indent="-457200">
              <a:buFont typeface="+mj-lt"/>
              <a:buAutoNum type="alphaUcPeriod"/>
            </a:pPr>
            <a:r>
              <a:rPr lang="en-US" dirty="0"/>
              <a:t>Additional resources &amp; applications</a:t>
            </a:r>
          </a:p>
          <a:p>
            <a:pPr marL="457200" indent="-457200">
              <a:buFont typeface="+mj-lt"/>
              <a:buAutoNum type="alphaUcPeriod"/>
            </a:pPr>
            <a:r>
              <a:rPr lang="en-US" dirty="0"/>
              <a:t>questions</a:t>
            </a:r>
          </a:p>
          <a:p>
            <a:endParaRPr lang="en-US" dirty="0"/>
          </a:p>
          <a:p>
            <a:endParaRPr lang="en-US" dirty="0"/>
          </a:p>
        </p:txBody>
      </p:sp>
    </p:spTree>
    <p:extLst>
      <p:ext uri="{BB962C8B-B14F-4D97-AF65-F5344CB8AC3E}">
        <p14:creationId xmlns:p14="http://schemas.microsoft.com/office/powerpoint/2010/main" val="2899598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65788"/>
            <a:ext cx="7205471" cy="574913"/>
          </a:xfrm>
        </p:spPr>
        <p:txBody>
          <a:bodyPr>
            <a:noAutofit/>
          </a:bodyPr>
          <a:lstStyle/>
          <a:p>
            <a:r>
              <a:rPr lang="en-US" dirty="0"/>
              <a:t>III. Air leakage control (Rule #2)</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662671" y="453711"/>
            <a:ext cx="3640331" cy="6114143"/>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819204" y="2173440"/>
            <a:ext cx="4869656" cy="4081620"/>
          </a:xfrm>
          <a:prstGeom prst="rect">
            <a:avLst/>
          </a:prstGeom>
        </p:spPr>
      </p:pic>
      <p:sp>
        <p:nvSpPr>
          <p:cNvPr id="6" name="TextBox 5"/>
          <p:cNvSpPr txBox="1"/>
          <p:nvPr/>
        </p:nvSpPr>
        <p:spPr>
          <a:xfrm>
            <a:off x="1599308" y="6338323"/>
            <a:ext cx="5309448" cy="307777"/>
          </a:xfrm>
          <a:prstGeom prst="rect">
            <a:avLst/>
          </a:prstGeom>
          <a:noFill/>
        </p:spPr>
        <p:txBody>
          <a:bodyPr wrap="square" rtlCol="0">
            <a:spAutoFit/>
          </a:bodyPr>
          <a:lstStyle/>
          <a:p>
            <a:pPr algn="ctr"/>
            <a:r>
              <a:rPr lang="en-US" sz="1400" b="1" dirty="0">
                <a:solidFill>
                  <a:srgbClr val="0070C0"/>
                </a:solidFill>
                <a:latin typeface="Yu Gothic" panose="020B0400000000000000" pitchFamily="34" charset="-128"/>
                <a:ea typeface="Yu Gothic" panose="020B0400000000000000" pitchFamily="34" charset="-128"/>
                <a:hlinkClick r:id="rId4">
                  <a:extLst>
                    <a:ext uri="{A12FA001-AC4F-418D-AE19-62706E023703}">
                      <ahyp:hlinkClr xmlns="" xmlns:ahyp="http://schemas.microsoft.com/office/drawing/2018/hyperlinkcolor" val="tx"/>
                    </a:ext>
                  </a:extLst>
                </a:hlinkClick>
              </a:rPr>
              <a:t>https://www.continuousinsulation.org/resources/facts-ci</a:t>
            </a:r>
            <a:endParaRPr lang="en-US" sz="1400" b="1" dirty="0">
              <a:solidFill>
                <a:srgbClr val="0070C0"/>
              </a:solidFill>
              <a:latin typeface="Yu Gothic" panose="020B0400000000000000" pitchFamily="34" charset="-128"/>
              <a:ea typeface="Yu Gothic" panose="020B0400000000000000" pitchFamily="34" charset="-128"/>
            </a:endParaRPr>
          </a:p>
        </p:txBody>
      </p:sp>
      <p:sp>
        <p:nvSpPr>
          <p:cNvPr id="2" name="TextBox 1">
            <a:extLst>
              <a:ext uri="{FF2B5EF4-FFF2-40B4-BE49-F238E27FC236}">
                <a16:creationId xmlns:a16="http://schemas.microsoft.com/office/drawing/2014/main" id="{42709393-048B-E909-FF21-91398D8442C4}"/>
              </a:ext>
            </a:extLst>
          </p:cNvPr>
          <p:cNvSpPr txBox="1"/>
          <p:nvPr/>
        </p:nvSpPr>
        <p:spPr>
          <a:xfrm>
            <a:off x="830539" y="1162312"/>
            <a:ext cx="6592824" cy="830997"/>
          </a:xfrm>
          <a:prstGeom prst="rect">
            <a:avLst/>
          </a:prstGeom>
          <a:noFill/>
        </p:spPr>
        <p:txBody>
          <a:bodyPr wrap="square" rtlCol="0">
            <a:spAutoFit/>
          </a:bodyPr>
          <a:lstStyle/>
          <a:p>
            <a:r>
              <a:rPr lang="en-US" sz="2400" b="1" dirty="0"/>
              <a:t>Drivers = air pressure differential = f(stack effect + wind + unbalanced mechanical ventilation)</a:t>
            </a:r>
          </a:p>
        </p:txBody>
      </p:sp>
    </p:spTree>
    <p:extLst>
      <p:ext uri="{BB962C8B-B14F-4D97-AF65-F5344CB8AC3E}">
        <p14:creationId xmlns:p14="http://schemas.microsoft.com/office/powerpoint/2010/main" val="2065796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DF0D-5B2D-CA53-C204-1E93DE091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059BEB-4970-D675-5651-9F6187BFA9FD}"/>
              </a:ext>
            </a:extLst>
          </p:cNvPr>
          <p:cNvSpPr>
            <a:spLocks noGrp="1"/>
          </p:cNvSpPr>
          <p:nvPr>
            <p:ph type="title"/>
          </p:nvPr>
        </p:nvSpPr>
        <p:spPr>
          <a:xfrm>
            <a:off x="838200" y="365126"/>
            <a:ext cx="10515600" cy="1121930"/>
          </a:xfrm>
        </p:spPr>
        <p:txBody>
          <a:bodyPr>
            <a:normAutofit/>
          </a:bodyPr>
          <a:lstStyle/>
          <a:p>
            <a:r>
              <a:rPr lang="en-US" sz="4000" dirty="0"/>
              <a:t>Code-compliant Air Leakage Control</a:t>
            </a:r>
          </a:p>
        </p:txBody>
      </p:sp>
      <p:sp>
        <p:nvSpPr>
          <p:cNvPr id="3" name="Content Placeholder 2">
            <a:extLst>
              <a:ext uri="{FF2B5EF4-FFF2-40B4-BE49-F238E27FC236}">
                <a16:creationId xmlns:a16="http://schemas.microsoft.com/office/drawing/2014/main" id="{33F13ACA-1368-EBD1-BB75-FA0654FABAB9}"/>
              </a:ext>
            </a:extLst>
          </p:cNvPr>
          <p:cNvSpPr>
            <a:spLocks noGrp="1"/>
          </p:cNvSpPr>
          <p:nvPr>
            <p:ph idx="1"/>
          </p:nvPr>
        </p:nvSpPr>
        <p:spPr>
          <a:xfrm>
            <a:off x="515404" y="1662980"/>
            <a:ext cx="5809673" cy="4486275"/>
          </a:xfrm>
        </p:spPr>
        <p:txBody>
          <a:bodyPr>
            <a:normAutofit fontScale="92500" lnSpcReduction="20000"/>
          </a:bodyPr>
          <a:lstStyle/>
          <a:p>
            <a:r>
              <a:rPr lang="en-US" dirty="0"/>
              <a:t>2021 IECC-C Section C402.5 (testing optional, air barrier always)</a:t>
            </a:r>
          </a:p>
          <a:p>
            <a:r>
              <a:rPr lang="en-US" dirty="0"/>
              <a:t>2021 IECC-R Section R402.4 (testing always, air barrier always)</a:t>
            </a:r>
          </a:p>
          <a:p>
            <a:pPr lvl="1"/>
            <a:r>
              <a:rPr lang="en-US" dirty="0"/>
              <a:t>See code for details for AB installation, test methods (blower door), and maximum leakage rates (cfm/ft</a:t>
            </a:r>
            <a:r>
              <a:rPr lang="en-US" baseline="30000" dirty="0"/>
              <a:t>2</a:t>
            </a:r>
            <a:r>
              <a:rPr lang="en-US" dirty="0"/>
              <a:t>) or air-changes per hour (ACH)</a:t>
            </a:r>
            <a:br>
              <a:rPr lang="en-US" dirty="0"/>
            </a:br>
            <a:endParaRPr lang="en-US" dirty="0"/>
          </a:p>
          <a:p>
            <a:r>
              <a:rPr lang="en-US" sz="2400" i="1" dirty="0"/>
              <a:t>NOTE: While mainly an energy code compliance concern, air barriers also play an important role in control of water vapor in coordination with IBC/IRC vapor retarder provisions.</a:t>
            </a:r>
          </a:p>
        </p:txBody>
      </p:sp>
      <p:pic>
        <p:nvPicPr>
          <p:cNvPr id="4" name="Picture 3">
            <a:extLst>
              <a:ext uri="{FF2B5EF4-FFF2-40B4-BE49-F238E27FC236}">
                <a16:creationId xmlns:a16="http://schemas.microsoft.com/office/drawing/2014/main" id="{9E701259-E0CF-BA70-7071-D5C79270B2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46982" y="1921164"/>
            <a:ext cx="5458691" cy="3254504"/>
          </a:xfrm>
          <a:prstGeom prst="rect">
            <a:avLst/>
          </a:prstGeom>
        </p:spPr>
      </p:pic>
      <p:sp>
        <p:nvSpPr>
          <p:cNvPr id="5" name="TextBox 4">
            <a:extLst>
              <a:ext uri="{FF2B5EF4-FFF2-40B4-BE49-F238E27FC236}">
                <a16:creationId xmlns:a16="http://schemas.microsoft.com/office/drawing/2014/main" id="{ADDF18F8-0CF5-93B0-E3E7-2C60F956392D}"/>
              </a:ext>
            </a:extLst>
          </p:cNvPr>
          <p:cNvSpPr txBox="1"/>
          <p:nvPr/>
        </p:nvSpPr>
        <p:spPr>
          <a:xfrm>
            <a:off x="6203173" y="5175668"/>
            <a:ext cx="5946308" cy="307777"/>
          </a:xfrm>
          <a:prstGeom prst="rect">
            <a:avLst/>
          </a:prstGeom>
          <a:noFill/>
        </p:spPr>
        <p:txBody>
          <a:bodyPr wrap="none" rtlCol="0">
            <a:spAutoFit/>
          </a:bodyPr>
          <a:lstStyle/>
          <a:p>
            <a:r>
              <a:rPr lang="en-US" sz="1400" dirty="0">
                <a:hlinkClick r:id="rId3"/>
              </a:rPr>
              <a:t>https://www.americanchemistry.com/industry-groups/spray-foam-coalition-sfc</a:t>
            </a:r>
            <a:r>
              <a:rPr lang="en-US" sz="1400" dirty="0"/>
              <a:t> </a:t>
            </a:r>
          </a:p>
        </p:txBody>
      </p:sp>
    </p:spTree>
    <p:extLst>
      <p:ext uri="{BB962C8B-B14F-4D97-AF65-F5344CB8AC3E}">
        <p14:creationId xmlns:p14="http://schemas.microsoft.com/office/powerpoint/2010/main" val="2684603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6A071-3F1E-9288-0AE9-CC7648752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BC36E-DF01-1D6B-2776-A2EC144FCCE9}"/>
              </a:ext>
            </a:extLst>
          </p:cNvPr>
          <p:cNvSpPr>
            <a:spLocks noGrp="1"/>
          </p:cNvSpPr>
          <p:nvPr>
            <p:ph type="title"/>
          </p:nvPr>
        </p:nvSpPr>
        <p:spPr>
          <a:xfrm>
            <a:off x="669413" y="411308"/>
            <a:ext cx="6308436" cy="974148"/>
          </a:xfrm>
        </p:spPr>
        <p:txBody>
          <a:bodyPr/>
          <a:lstStyle/>
          <a:p>
            <a:r>
              <a:rPr lang="en-US" dirty="0"/>
              <a:t>FPIS ci &amp; SPF as Air Barriers</a:t>
            </a:r>
          </a:p>
        </p:txBody>
      </p:sp>
      <p:sp>
        <p:nvSpPr>
          <p:cNvPr id="3" name="Content Placeholder 2">
            <a:extLst>
              <a:ext uri="{FF2B5EF4-FFF2-40B4-BE49-F238E27FC236}">
                <a16:creationId xmlns:a16="http://schemas.microsoft.com/office/drawing/2014/main" id="{A145F08F-A91F-CFA2-76F7-E7190A59E60C}"/>
              </a:ext>
            </a:extLst>
          </p:cNvPr>
          <p:cNvSpPr>
            <a:spLocks noGrp="1"/>
          </p:cNvSpPr>
          <p:nvPr>
            <p:ph idx="1"/>
          </p:nvPr>
        </p:nvSpPr>
        <p:spPr>
          <a:xfrm>
            <a:off x="669413" y="1385456"/>
            <a:ext cx="6241249" cy="4729018"/>
          </a:xfrm>
        </p:spPr>
        <p:txBody>
          <a:bodyPr>
            <a:normAutofit fontScale="92500" lnSpcReduction="20000"/>
          </a:bodyPr>
          <a:lstStyle/>
          <a:p>
            <a:r>
              <a:rPr lang="en-US" dirty="0"/>
              <a:t>Air Barrier (AB)</a:t>
            </a:r>
          </a:p>
          <a:p>
            <a:pPr lvl="1"/>
            <a:r>
              <a:rPr lang="en-US" dirty="0"/>
              <a:t>Most foam sheathing products meet air barrier material requirements (air permeability test)</a:t>
            </a:r>
          </a:p>
          <a:p>
            <a:pPr lvl="2"/>
            <a:r>
              <a:rPr lang="en-US" dirty="0"/>
              <a:t>Check manufacturer data/label</a:t>
            </a:r>
          </a:p>
          <a:p>
            <a:pPr lvl="1"/>
            <a:r>
              <a:rPr lang="en-US" dirty="0"/>
              <a:t>IECC C402.5.1.3 lists “deemed-to-comply” products, e.g.:</a:t>
            </a:r>
          </a:p>
          <a:p>
            <a:pPr lvl="2"/>
            <a:r>
              <a:rPr lang="en-US" dirty="0"/>
              <a:t>FPIS (XPS and </a:t>
            </a:r>
            <a:r>
              <a:rPr lang="en-US" dirty="0" err="1"/>
              <a:t>Polyiso</a:t>
            </a:r>
            <a:r>
              <a:rPr lang="en-US" dirty="0"/>
              <a:t> of min ½” thick)</a:t>
            </a:r>
          </a:p>
          <a:p>
            <a:pPr lvl="2"/>
            <a:r>
              <a:rPr lang="en-US" dirty="0" err="1"/>
              <a:t>ccSPF</a:t>
            </a:r>
            <a:r>
              <a:rPr lang="en-US" dirty="0"/>
              <a:t> of min. 1.5” thick and 1.5 </a:t>
            </a:r>
            <a:r>
              <a:rPr lang="en-US" dirty="0" err="1"/>
              <a:t>pcf</a:t>
            </a:r>
            <a:r>
              <a:rPr lang="en-US" dirty="0"/>
              <a:t> density</a:t>
            </a:r>
          </a:p>
          <a:p>
            <a:pPr lvl="2"/>
            <a:r>
              <a:rPr lang="en-US" dirty="0" err="1"/>
              <a:t>ocSPF</a:t>
            </a:r>
            <a:r>
              <a:rPr lang="en-US" dirty="0"/>
              <a:t> of min. 4.5” thick and 1.5 </a:t>
            </a:r>
            <a:r>
              <a:rPr lang="en-US" dirty="0" err="1"/>
              <a:t>pcf</a:t>
            </a:r>
            <a:r>
              <a:rPr lang="en-US" dirty="0"/>
              <a:t> density</a:t>
            </a:r>
          </a:p>
          <a:p>
            <a:pPr lvl="1"/>
            <a:r>
              <a:rPr lang="en-US" dirty="0"/>
              <a:t>Key to good air barrier system is sealing of joints, penetrations, and transitions.</a:t>
            </a:r>
          </a:p>
          <a:p>
            <a:pPr lvl="1"/>
            <a:r>
              <a:rPr lang="en-US" dirty="0"/>
              <a:t>Best practice is dual air barrier to encapsulate air-permeable insulation (if used) – code only requires on one side insulation.</a:t>
            </a:r>
          </a:p>
          <a:p>
            <a:pPr lvl="1"/>
            <a:r>
              <a:rPr lang="en-US" dirty="0"/>
              <a:t>Single component/canister SPF is used as an air sealant for joints &amp; cracks (not insulation)</a:t>
            </a:r>
          </a:p>
        </p:txBody>
      </p:sp>
      <p:pic>
        <p:nvPicPr>
          <p:cNvPr id="4" name="Picture 3">
            <a:extLst>
              <a:ext uri="{FF2B5EF4-FFF2-40B4-BE49-F238E27FC236}">
                <a16:creationId xmlns:a16="http://schemas.microsoft.com/office/drawing/2014/main" id="{2F0B23B7-C7EE-F584-4FDF-A128E9DB2A5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136105" y="5563"/>
            <a:ext cx="3945074" cy="6625977"/>
          </a:xfrm>
          <a:prstGeom prst="rect">
            <a:avLst/>
          </a:prstGeom>
        </p:spPr>
      </p:pic>
    </p:spTree>
    <p:extLst>
      <p:ext uri="{BB962C8B-B14F-4D97-AF65-F5344CB8AC3E}">
        <p14:creationId xmlns:p14="http://schemas.microsoft.com/office/powerpoint/2010/main" val="2716850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512" y="383544"/>
            <a:ext cx="5267776" cy="1737864"/>
          </a:xfrm>
        </p:spPr>
        <p:txBody>
          <a:bodyPr>
            <a:noAutofit/>
          </a:bodyPr>
          <a:lstStyle/>
          <a:p>
            <a:r>
              <a:rPr lang="en-US" dirty="0"/>
              <a:t>IV. Control rainwater intrusion (Rule #3)</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854413" y="3714488"/>
            <a:ext cx="8154589" cy="2667257"/>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5368" y="476255"/>
            <a:ext cx="4653634" cy="3046451"/>
          </a:xfrm>
          <a:prstGeom prst="rect">
            <a:avLst/>
          </a:prstGeom>
        </p:spPr>
      </p:pic>
      <p:sp>
        <p:nvSpPr>
          <p:cNvPr id="6" name="TextBox 5"/>
          <p:cNvSpPr txBox="1"/>
          <p:nvPr/>
        </p:nvSpPr>
        <p:spPr>
          <a:xfrm>
            <a:off x="2854413" y="6419638"/>
            <a:ext cx="8154589" cy="307777"/>
          </a:xfrm>
          <a:prstGeom prst="rect">
            <a:avLst/>
          </a:prstGeom>
          <a:noFill/>
        </p:spPr>
        <p:txBody>
          <a:bodyPr wrap="square" rtlCol="0">
            <a:spAutoFit/>
          </a:bodyPr>
          <a:lstStyle/>
          <a:p>
            <a:pPr algn="ctr"/>
            <a:r>
              <a:rPr lang="en-US" sz="1400" b="1" dirty="0">
                <a:solidFill>
                  <a:srgbClr val="0070C0"/>
                </a:solidFill>
                <a:latin typeface="Yu Gothic" panose="020B0400000000000000" pitchFamily="34" charset="-128"/>
                <a:ea typeface="Yu Gothic" panose="020B0400000000000000" pitchFamily="34" charset="-128"/>
                <a:hlinkClick r:id="rId4">
                  <a:extLst>
                    <a:ext uri="{A12FA001-AC4F-418D-AE19-62706E023703}">
                      <ahyp:hlinkClr xmlns="" xmlns:ahyp="http://schemas.microsoft.com/office/drawing/2018/hyperlinkcolor" val="tx"/>
                    </a:ext>
                  </a:extLst>
                </a:hlinkClick>
              </a:rPr>
              <a:t>https://www.continuousinsulation.org/resources/facts-ci</a:t>
            </a:r>
            <a:endParaRPr lang="en-US" sz="1400" b="1" dirty="0">
              <a:solidFill>
                <a:srgbClr val="0070C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649015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B95A8-77E4-C93C-6F33-ECD3CF5C4A1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B99C4-B86C-86FB-6780-DF0D91AA4BDE}"/>
              </a:ext>
            </a:extLst>
          </p:cNvPr>
          <p:cNvSpPr>
            <a:spLocks noGrp="1"/>
          </p:cNvSpPr>
          <p:nvPr>
            <p:ph idx="1"/>
          </p:nvPr>
        </p:nvSpPr>
        <p:spPr>
          <a:xfrm>
            <a:off x="457200" y="1119188"/>
            <a:ext cx="6588207" cy="5194435"/>
          </a:xfrm>
        </p:spPr>
        <p:txBody>
          <a:bodyPr/>
          <a:lstStyle/>
          <a:p>
            <a:r>
              <a:rPr lang="en-US" sz="2000" dirty="0"/>
              <a:t>Rain water intrusion is often the primary factor associated with observed failure or success of moisture control</a:t>
            </a:r>
          </a:p>
          <a:p>
            <a:pPr lvl="1"/>
            <a:r>
              <a:rPr lang="en-US" sz="2000" dirty="0">
                <a:solidFill>
                  <a:srgbClr val="FF0000"/>
                </a:solidFill>
              </a:rPr>
              <a:t>Wind driven rain (WDR) is the primary hazard (see maps) </a:t>
            </a:r>
            <a:endParaRPr lang="en-US" sz="2000" dirty="0"/>
          </a:p>
          <a:p>
            <a:r>
              <a:rPr lang="en-US" sz="2000" dirty="0"/>
              <a:t>If rain water is not adequately controlled, other control measures can be rendered ineffective (air barriers, vapor retarders, drying potential, etc.) </a:t>
            </a:r>
          </a:p>
          <a:p>
            <a:r>
              <a:rPr lang="en-US" sz="2000" dirty="0"/>
              <a:t>Concept is simple:  </a:t>
            </a:r>
            <a:r>
              <a:rPr lang="en-US" sz="2000" dirty="0" smtClean="0"/>
              <a:t>Keep </a:t>
            </a:r>
            <a:r>
              <a:rPr lang="en-US" sz="2000" dirty="0"/>
              <a:t>water out!</a:t>
            </a:r>
          </a:p>
          <a:p>
            <a:endParaRPr lang="en-US" sz="2000" dirty="0"/>
          </a:p>
          <a:p>
            <a:endParaRPr lang="en-US" sz="2000" dirty="0"/>
          </a:p>
          <a:p>
            <a:pPr lvl="1"/>
            <a:endParaRPr lang="en-US" sz="2000" dirty="0"/>
          </a:p>
        </p:txBody>
      </p:sp>
      <p:sp>
        <p:nvSpPr>
          <p:cNvPr id="2" name="Title 1">
            <a:extLst>
              <a:ext uri="{FF2B5EF4-FFF2-40B4-BE49-F238E27FC236}">
                <a16:creationId xmlns:a16="http://schemas.microsoft.com/office/drawing/2014/main" id="{24A1CE45-C5A4-F33B-236A-57EAF9DFD22B}"/>
              </a:ext>
            </a:extLst>
          </p:cNvPr>
          <p:cNvSpPr>
            <a:spLocks noGrp="1"/>
          </p:cNvSpPr>
          <p:nvPr>
            <p:ph type="title"/>
          </p:nvPr>
        </p:nvSpPr>
        <p:spPr>
          <a:xfrm>
            <a:off x="457200" y="342225"/>
            <a:ext cx="5779008" cy="566367"/>
          </a:xfrm>
        </p:spPr>
        <p:txBody>
          <a:bodyPr>
            <a:normAutofit fontScale="90000"/>
          </a:bodyPr>
          <a:lstStyle/>
          <a:p>
            <a:pPr algn="l"/>
            <a:r>
              <a:rPr lang="en-US" dirty="0"/>
              <a:t>Driver = wind-driven rain</a:t>
            </a:r>
          </a:p>
        </p:txBody>
      </p:sp>
      <p:pic>
        <p:nvPicPr>
          <p:cNvPr id="8" name="Content Placeholder 7" descr="\\NEWPORT\Newport\Projects\HUD Durability by Design\Chapter 4 - Moisture\Graphics\Wind driven rain map inches per year.jpg">
            <a:extLst>
              <a:ext uri="{FF2B5EF4-FFF2-40B4-BE49-F238E27FC236}">
                <a16:creationId xmlns:a16="http://schemas.microsoft.com/office/drawing/2014/main" id="{FC7390F2-80E7-390D-0ACD-D5ADD29C08BE}"/>
              </a:ext>
            </a:extLst>
          </p:cNvPr>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t="1997"/>
          <a:stretch/>
        </p:blipFill>
        <p:spPr>
          <a:xfrm>
            <a:off x="7742677" y="43962"/>
            <a:ext cx="3783012" cy="2864214"/>
          </a:xfrm>
          <a:prstGeom prst="rect">
            <a:avLst/>
          </a:prstGeom>
        </p:spPr>
      </p:pic>
      <p:pic>
        <p:nvPicPr>
          <p:cNvPr id="5" name="Picture 4">
            <a:extLst>
              <a:ext uri="{FF2B5EF4-FFF2-40B4-BE49-F238E27FC236}">
                <a16:creationId xmlns:a16="http://schemas.microsoft.com/office/drawing/2014/main" id="{87861BE1-1F7C-3EB5-E60A-149F8913F37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9236"/>
          <a:stretch/>
        </p:blipFill>
        <p:spPr>
          <a:xfrm>
            <a:off x="4986727" y="4454295"/>
            <a:ext cx="1979998" cy="2396170"/>
          </a:xfrm>
          <a:prstGeom prst="rect">
            <a:avLst/>
          </a:prstGeom>
        </p:spPr>
      </p:pic>
      <p:sp>
        <p:nvSpPr>
          <p:cNvPr id="6" name="Rectangle 5">
            <a:extLst>
              <a:ext uri="{FF2B5EF4-FFF2-40B4-BE49-F238E27FC236}">
                <a16:creationId xmlns:a16="http://schemas.microsoft.com/office/drawing/2014/main" id="{D977E4D0-A670-4820-7DCB-306F57B026A9}"/>
              </a:ext>
            </a:extLst>
          </p:cNvPr>
          <p:cNvSpPr/>
          <p:nvPr/>
        </p:nvSpPr>
        <p:spPr>
          <a:xfrm>
            <a:off x="7102710" y="2852685"/>
            <a:ext cx="5062945" cy="600164"/>
          </a:xfrm>
          <a:prstGeom prst="rect">
            <a:avLst/>
          </a:prstGeom>
        </p:spPr>
        <p:txBody>
          <a:bodyPr wrap="square">
            <a:spAutoFit/>
          </a:bodyPr>
          <a:lstStyle/>
          <a:p>
            <a:pPr algn="ctr"/>
            <a:r>
              <a:rPr lang="en-US" sz="1200" dirty="0">
                <a:latin typeface="Yu Gothic" panose="020B0400000000000000" pitchFamily="34" charset="-128"/>
                <a:ea typeface="Yu Gothic" panose="020B0400000000000000" pitchFamily="34" charset="-128"/>
              </a:rPr>
              <a:t>Annual Average Wind Driven Rain Receipt (in/</a:t>
            </a:r>
            <a:r>
              <a:rPr lang="en-US" sz="1200" dirty="0" err="1">
                <a:latin typeface="Yu Gothic" panose="020B0400000000000000" pitchFamily="34" charset="-128"/>
                <a:ea typeface="Yu Gothic" panose="020B0400000000000000" pitchFamily="34" charset="-128"/>
              </a:rPr>
              <a:t>yr</a:t>
            </a:r>
            <a:r>
              <a:rPr lang="en-US" sz="1200" dirty="0">
                <a:latin typeface="Yu Gothic" panose="020B0400000000000000" pitchFamily="34" charset="-128"/>
                <a:ea typeface="Yu Gothic" panose="020B0400000000000000" pitchFamily="34" charset="-128"/>
              </a:rPr>
              <a:t>)</a:t>
            </a:r>
          </a:p>
          <a:p>
            <a:pPr algn="ctr"/>
            <a:r>
              <a:rPr lang="en-US" sz="1200" dirty="0">
                <a:latin typeface="Yu Gothic" panose="020B0400000000000000" pitchFamily="34" charset="-128"/>
                <a:ea typeface="Yu Gothic" panose="020B0400000000000000" pitchFamily="34" charset="-128"/>
              </a:rPr>
              <a:t>(map based on </a:t>
            </a:r>
            <a:r>
              <a:rPr lang="en-US" sz="1200" dirty="0" err="1">
                <a:latin typeface="Yu Gothic" panose="020B0400000000000000" pitchFamily="34" charset="-128"/>
                <a:ea typeface="Yu Gothic" panose="020B0400000000000000" pitchFamily="34" charset="-128"/>
              </a:rPr>
              <a:t>UofGA</a:t>
            </a:r>
            <a:r>
              <a:rPr lang="en-US" sz="1200" dirty="0">
                <a:latin typeface="Yu Gothic" panose="020B0400000000000000" pitchFamily="34" charset="-128"/>
                <a:ea typeface="Yu Gothic" panose="020B0400000000000000" pitchFamily="34" charset="-128"/>
              </a:rPr>
              <a:t> research)</a:t>
            </a:r>
          </a:p>
          <a:p>
            <a:pPr algn="ctr"/>
            <a:r>
              <a:rPr lang="en-US" sz="900" dirty="0">
                <a:solidFill>
                  <a:srgbClr val="0070C0"/>
                </a:solidFill>
                <a:latin typeface="Yu Gothic" panose="020B0400000000000000" pitchFamily="34" charset="-128"/>
                <a:ea typeface="Yu Gothic" panose="020B0400000000000000" pitchFamily="34" charset="-128"/>
              </a:rPr>
              <a:t>(</a:t>
            </a:r>
            <a:r>
              <a:rPr lang="en-US" sz="900" dirty="0">
                <a:solidFill>
                  <a:srgbClr val="0070C0"/>
                </a:solidFill>
                <a:latin typeface="Yu Gothic" panose="020B0400000000000000" pitchFamily="34" charset="-128"/>
                <a:ea typeface="Yu Gothic" panose="020B0400000000000000" pitchFamily="34" charset="-128"/>
                <a:hlinkClick r:id="rId4">
                  <a:extLst>
                    <a:ext uri="{A12FA001-AC4F-418D-AE19-62706E023703}">
                      <ahyp:hlinkClr xmlns="" xmlns:ahyp="http://schemas.microsoft.com/office/drawing/2018/hyperlinkcolor" val="tx"/>
                    </a:ext>
                  </a:extLst>
                </a:hlinkClick>
              </a:rPr>
              <a:t>http://www.huduser.gov/portal/publications/reports/Guide-Durability-by-Design.html</a:t>
            </a:r>
            <a:r>
              <a:rPr lang="en-US" sz="900" dirty="0">
                <a:solidFill>
                  <a:srgbClr val="0070C0"/>
                </a:solidFill>
                <a:latin typeface="Yu Gothic" panose="020B0400000000000000" pitchFamily="34" charset="-128"/>
                <a:ea typeface="Yu Gothic" panose="020B0400000000000000" pitchFamily="34" charset="-128"/>
              </a:rPr>
              <a:t>)</a:t>
            </a:r>
          </a:p>
        </p:txBody>
      </p:sp>
      <p:pic>
        <p:nvPicPr>
          <p:cNvPr id="9" name="Picture 2" descr="slide3">
            <a:extLst>
              <a:ext uri="{FF2B5EF4-FFF2-40B4-BE49-F238E27FC236}">
                <a16:creationId xmlns:a16="http://schemas.microsoft.com/office/drawing/2014/main" id="{15DDB71F-2BFF-CC8B-B84C-1703ACBC0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5217" y="4847611"/>
            <a:ext cx="2932993" cy="201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3A9CC48-C71A-894C-FAEE-860C0CDE4A6A}"/>
              </a:ext>
            </a:extLst>
          </p:cNvPr>
          <p:cNvSpPr txBox="1"/>
          <p:nvPr/>
        </p:nvSpPr>
        <p:spPr>
          <a:xfrm>
            <a:off x="7167066" y="5941243"/>
            <a:ext cx="4312399" cy="538609"/>
          </a:xfrm>
          <a:prstGeom prst="rect">
            <a:avLst/>
          </a:prstGeom>
          <a:noFill/>
        </p:spPr>
        <p:txBody>
          <a:bodyPr wrap="none" rtlCol="0">
            <a:spAutoFit/>
          </a:bodyPr>
          <a:lstStyle/>
          <a:p>
            <a:pPr algn="ctr"/>
            <a:r>
              <a:rPr lang="en-US" dirty="0"/>
              <a:t>WDR Hazard Map for United States</a:t>
            </a:r>
          </a:p>
          <a:p>
            <a:pPr algn="ctr"/>
            <a:r>
              <a:rPr lang="en-US" sz="1100" dirty="0"/>
              <a:t>Source: Cornell University, NOAA Northeast Climate Data Center (DRAFT) </a:t>
            </a:r>
          </a:p>
        </p:txBody>
      </p:sp>
      <p:pic>
        <p:nvPicPr>
          <p:cNvPr id="4" name="Picture 3" descr="A map of the united states&#10;&#10;Description automatically generated">
            <a:extLst>
              <a:ext uri="{FF2B5EF4-FFF2-40B4-BE49-F238E27FC236}">
                <a16:creationId xmlns:a16="http://schemas.microsoft.com/office/drawing/2014/main" id="{8C5A82D0-C857-2B07-6D5C-C554815C33F0}"/>
              </a:ext>
            </a:extLst>
          </p:cNvPr>
          <p:cNvPicPr>
            <a:picLocks noChangeAspect="1"/>
          </p:cNvPicPr>
          <p:nvPr/>
        </p:nvPicPr>
        <p:blipFill rotWithShape="1">
          <a:blip r:embed="rId6" r:link="rId7" cstate="print">
            <a:extLst>
              <a:ext uri="{28A0092B-C50C-407E-A947-70E740481C1C}">
                <a14:useLocalDpi xmlns:a14="http://schemas.microsoft.com/office/drawing/2010/main"/>
              </a:ext>
            </a:extLst>
          </a:blip>
          <a:srcRect/>
          <a:stretch>
            <a:fillRect/>
          </a:stretch>
        </p:blipFill>
        <p:spPr bwMode="auto">
          <a:xfrm>
            <a:off x="7124535" y="3540777"/>
            <a:ext cx="4397459" cy="24819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808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D202C-EE0F-015F-48F5-55C0A72F6C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1C21B0-80E0-B695-2058-4CC579F6FE16}"/>
              </a:ext>
            </a:extLst>
          </p:cNvPr>
          <p:cNvSpPr>
            <a:spLocks noGrp="1"/>
          </p:cNvSpPr>
          <p:nvPr>
            <p:ph type="title"/>
          </p:nvPr>
        </p:nvSpPr>
        <p:spPr>
          <a:xfrm>
            <a:off x="609600" y="203200"/>
            <a:ext cx="10972800" cy="929861"/>
          </a:xfrm>
        </p:spPr>
        <p:txBody>
          <a:bodyPr>
            <a:normAutofit/>
          </a:bodyPr>
          <a:lstStyle/>
          <a:p>
            <a:r>
              <a:rPr lang="en-US" dirty="0"/>
              <a:t>IBC/IRC WRB Code Requirements</a:t>
            </a:r>
          </a:p>
        </p:txBody>
      </p:sp>
      <p:sp>
        <p:nvSpPr>
          <p:cNvPr id="2" name="Subtitle 1">
            <a:extLst>
              <a:ext uri="{FF2B5EF4-FFF2-40B4-BE49-F238E27FC236}">
                <a16:creationId xmlns:a16="http://schemas.microsoft.com/office/drawing/2014/main" id="{4B2D5A9E-CB44-AC50-19F0-872224DC3111}"/>
              </a:ext>
            </a:extLst>
          </p:cNvPr>
          <p:cNvSpPr>
            <a:spLocks noGrp="1"/>
          </p:cNvSpPr>
          <p:nvPr>
            <p:ph idx="1"/>
          </p:nvPr>
        </p:nvSpPr>
        <p:spPr>
          <a:xfrm>
            <a:off x="609600" y="1206624"/>
            <a:ext cx="10972800" cy="2868420"/>
          </a:xfrm>
        </p:spPr>
        <p:txBody>
          <a:bodyPr>
            <a:normAutofit fontScale="92500" lnSpcReduction="10000"/>
          </a:bodyPr>
          <a:lstStyle/>
          <a:p>
            <a:pPr marL="457200" lvl="1" indent="0">
              <a:lnSpc>
                <a:spcPct val="110000"/>
              </a:lnSpc>
              <a:buNone/>
            </a:pPr>
            <a:r>
              <a:rPr lang="en-US" sz="1800" b="1" dirty="0">
                <a:latin typeface="Arial" panose="020B0604020202020204" pitchFamily="34" charset="0"/>
              </a:rPr>
              <a:t>IBC 1403.2 / IRC R703.2 Water-resistive barrier</a:t>
            </a:r>
            <a:r>
              <a:rPr lang="en-US" sz="1800" dirty="0">
                <a:latin typeface="Arial" panose="020B0604020202020204" pitchFamily="34" charset="0"/>
              </a:rPr>
              <a:t>. …continuous…flashed… shall comply with one of the following:</a:t>
            </a:r>
          </a:p>
          <a:p>
            <a:pPr marL="914400" lvl="2" indent="0">
              <a:lnSpc>
                <a:spcPct val="110000"/>
              </a:lnSpc>
              <a:buNone/>
            </a:pPr>
            <a:r>
              <a:rPr lang="en-US" sz="1800" dirty="0"/>
              <a:t>1. No. 15 felt complying with ASTM D226, Type 1.</a:t>
            </a:r>
          </a:p>
          <a:p>
            <a:pPr marL="914400" lvl="2" indent="0">
              <a:lnSpc>
                <a:spcPct val="110000"/>
              </a:lnSpc>
              <a:buNone/>
            </a:pPr>
            <a:r>
              <a:rPr lang="en-US" sz="1800" dirty="0"/>
              <a:t>2. ASTM E2556, Type I or II.</a:t>
            </a:r>
          </a:p>
          <a:p>
            <a:pPr marL="914400" lvl="2" indent="0">
              <a:lnSpc>
                <a:spcPct val="110000"/>
              </a:lnSpc>
              <a:buNone/>
            </a:pPr>
            <a:r>
              <a:rPr lang="en-US" sz="1800" dirty="0">
                <a:solidFill>
                  <a:schemeClr val="accent6">
                    <a:lumMod val="75000"/>
                  </a:schemeClr>
                </a:solidFill>
              </a:rPr>
              <a:t>3. </a:t>
            </a:r>
            <a:r>
              <a:rPr lang="en-US" sz="1800" u="sng" dirty="0">
                <a:solidFill>
                  <a:schemeClr val="accent6">
                    <a:lumMod val="75000"/>
                  </a:schemeClr>
                </a:solidFill>
              </a:rPr>
              <a:t>Foam plastic insulating sheathing water-resistive barrier systems complying with Section 1402.2 and installed in accordance with manufacturer's installation instructions.</a:t>
            </a:r>
          </a:p>
          <a:p>
            <a:pPr marL="914400" lvl="2" indent="0">
              <a:lnSpc>
                <a:spcPct val="110000"/>
              </a:lnSpc>
              <a:buNone/>
            </a:pPr>
            <a:r>
              <a:rPr lang="en-US" sz="1800" dirty="0"/>
              <a:t>4. ASTM E331 in accordance with Section 1402.2.</a:t>
            </a:r>
          </a:p>
          <a:p>
            <a:pPr marL="914400" lvl="2" indent="0">
              <a:lnSpc>
                <a:spcPct val="110000"/>
              </a:lnSpc>
              <a:buNone/>
            </a:pPr>
            <a:r>
              <a:rPr lang="en-US" sz="1800" dirty="0"/>
              <a:t>5. Other approved materials installed in accordance with the manufacturer’s installation instructions.</a:t>
            </a:r>
          </a:p>
        </p:txBody>
      </p:sp>
      <p:sp>
        <p:nvSpPr>
          <p:cNvPr id="4" name="Right Arrow 3">
            <a:extLst>
              <a:ext uri="{FF2B5EF4-FFF2-40B4-BE49-F238E27FC236}">
                <a16:creationId xmlns:a16="http://schemas.microsoft.com/office/drawing/2014/main" id="{C70F387D-E91B-5818-EED7-C7A190D20E9E}"/>
              </a:ext>
            </a:extLst>
          </p:cNvPr>
          <p:cNvSpPr/>
          <p:nvPr/>
        </p:nvSpPr>
        <p:spPr>
          <a:xfrm>
            <a:off x="709694" y="2751406"/>
            <a:ext cx="759426" cy="4047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595D0B-BB14-E14A-AB43-644C37585A08}"/>
              </a:ext>
            </a:extLst>
          </p:cNvPr>
          <p:cNvSpPr txBox="1"/>
          <p:nvPr/>
        </p:nvSpPr>
        <p:spPr>
          <a:xfrm>
            <a:off x="1098643" y="4247526"/>
            <a:ext cx="5456744" cy="2000548"/>
          </a:xfrm>
          <a:prstGeom prst="rect">
            <a:avLst/>
          </a:prstGeom>
          <a:noFill/>
        </p:spPr>
        <p:txBody>
          <a:bodyPr wrap="square" rtlCol="0">
            <a:spAutoFit/>
          </a:bodyPr>
          <a:lstStyle/>
          <a:p>
            <a:r>
              <a:rPr lang="en-US" sz="1400" b="1" dirty="0">
                <a:latin typeface="Yu Gothic" panose="020B0400000000000000" pitchFamily="34" charset="-128"/>
                <a:ea typeface="Yu Gothic" panose="020B0400000000000000" pitchFamily="34" charset="-128"/>
              </a:rPr>
              <a:t>FPIS ci can be used as WRB, air barrier, and means to control water vapor (multi-functional):</a:t>
            </a:r>
          </a:p>
          <a:p>
            <a:endParaRPr lang="en-US" sz="1400" dirty="0">
              <a:latin typeface="Yu Gothic" panose="020B0400000000000000" pitchFamily="34" charset="-128"/>
              <a:ea typeface="Yu Gothic" panose="020B0400000000000000" pitchFamily="34" charset="-128"/>
            </a:endParaRPr>
          </a:p>
          <a:p>
            <a:pPr lvl="1"/>
            <a:r>
              <a:rPr lang="en-US" sz="1400" dirty="0">
                <a:latin typeface="Yu Gothic" panose="020B0400000000000000" pitchFamily="34" charset="-128"/>
                <a:ea typeface="Yu Gothic" panose="020B0400000000000000" pitchFamily="34" charset="-128"/>
              </a:rPr>
              <a:t>For guidance on use of FPIS ci as a WRB, refer to: </a:t>
            </a:r>
            <a:r>
              <a:rPr lang="en-US" sz="1400" dirty="0">
                <a:solidFill>
                  <a:srgbClr val="FF0000"/>
                </a:solidFill>
                <a:latin typeface="Yu Gothic" panose="020B0400000000000000" pitchFamily="34" charset="-128"/>
                <a:ea typeface="Yu Gothic" panose="020B0400000000000000" pitchFamily="34" charset="-128"/>
                <a:hlinkClick r:id="rId2"/>
              </a:rPr>
              <a:t>https://www.continuousinsulation.org/applications/WRB</a:t>
            </a:r>
            <a:r>
              <a:rPr lang="en-US" sz="1400" dirty="0">
                <a:solidFill>
                  <a:srgbClr val="FF0000"/>
                </a:solidFill>
                <a:latin typeface="Yu Gothic" panose="020B0400000000000000" pitchFamily="34" charset="-128"/>
                <a:ea typeface="Yu Gothic" panose="020B0400000000000000" pitchFamily="34" charset="-128"/>
              </a:rPr>
              <a:t> </a:t>
            </a:r>
          </a:p>
          <a:p>
            <a:pPr lvl="1"/>
            <a:r>
              <a:rPr lang="en-US" sz="1400" dirty="0">
                <a:latin typeface="Yu Gothic" panose="020B0400000000000000" pitchFamily="34" charset="-128"/>
                <a:ea typeface="Yu Gothic" panose="020B0400000000000000" pitchFamily="34" charset="-128"/>
              </a:rPr>
              <a:t/>
            </a:r>
            <a:br>
              <a:rPr lang="en-US" sz="1400" dirty="0">
                <a:latin typeface="Yu Gothic" panose="020B0400000000000000" pitchFamily="34" charset="-128"/>
                <a:ea typeface="Yu Gothic" panose="020B0400000000000000" pitchFamily="34" charset="-128"/>
              </a:rPr>
            </a:br>
            <a:r>
              <a:rPr lang="en-US" sz="1400" dirty="0">
                <a:latin typeface="Yu Gothic" panose="020B0400000000000000" pitchFamily="34" charset="-128"/>
                <a:ea typeface="Yu Gothic" panose="020B0400000000000000" pitchFamily="34" charset="-128"/>
              </a:rPr>
              <a:t>For listing of code-compliant FPIS WRB systems refer to: </a:t>
            </a:r>
            <a:r>
              <a:rPr lang="en-US" sz="1400" dirty="0">
                <a:latin typeface="Yu Gothic" panose="020B0400000000000000" pitchFamily="34" charset="-128"/>
                <a:ea typeface="Yu Gothic" panose="020B0400000000000000" pitchFamily="34" charset="-128"/>
                <a:hlinkClick r:id="rId3"/>
              </a:rPr>
              <a:t>https://www.drjengineering.org/drr/1410-05</a:t>
            </a:r>
            <a:r>
              <a:rPr lang="en-US" sz="1400" dirty="0">
                <a:latin typeface="Yu Gothic" panose="020B0400000000000000" pitchFamily="34" charset="-128"/>
                <a:ea typeface="Yu Gothic" panose="020B0400000000000000" pitchFamily="34" charset="-128"/>
              </a:rPr>
              <a:t> </a:t>
            </a:r>
          </a:p>
          <a:p>
            <a:endParaRPr lang="en-US" sz="1200" dirty="0">
              <a:latin typeface="Yu Gothic" panose="020B0400000000000000" pitchFamily="34" charset="-128"/>
              <a:ea typeface="Yu Gothic" panose="020B0400000000000000" pitchFamily="34" charset="-128"/>
            </a:endParaRPr>
          </a:p>
        </p:txBody>
      </p:sp>
      <p:sp>
        <p:nvSpPr>
          <p:cNvPr id="7" name="TextBox 6">
            <a:extLst>
              <a:ext uri="{FF2B5EF4-FFF2-40B4-BE49-F238E27FC236}">
                <a16:creationId xmlns:a16="http://schemas.microsoft.com/office/drawing/2014/main" id="{E5DBA004-816A-BC27-F8A7-6FDD81C340BC}"/>
              </a:ext>
            </a:extLst>
          </p:cNvPr>
          <p:cNvSpPr txBox="1"/>
          <p:nvPr/>
        </p:nvSpPr>
        <p:spPr>
          <a:xfrm>
            <a:off x="709694" y="3093416"/>
            <a:ext cx="522900" cy="492443"/>
          </a:xfrm>
          <a:prstGeom prst="rect">
            <a:avLst/>
          </a:prstGeom>
          <a:noFill/>
        </p:spPr>
        <p:txBody>
          <a:bodyPr wrap="none" rtlCol="0">
            <a:spAutoFit/>
          </a:bodyPr>
          <a:lstStyle/>
          <a:p>
            <a:r>
              <a:rPr lang="en-US" dirty="0">
                <a:solidFill>
                  <a:srgbClr val="FF0000"/>
                </a:solidFill>
              </a:rPr>
              <a:t>NEW</a:t>
            </a:r>
          </a:p>
          <a:p>
            <a:r>
              <a:rPr lang="en-US" dirty="0">
                <a:solidFill>
                  <a:srgbClr val="FF0000"/>
                </a:solidFill>
              </a:rPr>
              <a:t>2024</a:t>
            </a:r>
          </a:p>
        </p:txBody>
      </p:sp>
      <p:pic>
        <p:nvPicPr>
          <p:cNvPr id="8" name="Picture 7">
            <a:extLst>
              <a:ext uri="{FF2B5EF4-FFF2-40B4-BE49-F238E27FC236}">
                <a16:creationId xmlns:a16="http://schemas.microsoft.com/office/drawing/2014/main" id="{9BA3C9E0-C6DA-60E0-43C8-B52867AECF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07904" y="3982396"/>
            <a:ext cx="4009203" cy="2530809"/>
          </a:xfrm>
          <a:prstGeom prst="rect">
            <a:avLst/>
          </a:prstGeom>
        </p:spPr>
      </p:pic>
    </p:spTree>
    <p:extLst>
      <p:ext uri="{BB962C8B-B14F-4D97-AF65-F5344CB8AC3E}">
        <p14:creationId xmlns:p14="http://schemas.microsoft.com/office/powerpoint/2010/main" val="2674936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89B72-EDDE-1FA8-5593-9152E1484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6E51A-A061-6D2C-C14A-53C97AEB4084}"/>
              </a:ext>
            </a:extLst>
          </p:cNvPr>
          <p:cNvSpPr>
            <a:spLocks noGrp="1"/>
          </p:cNvSpPr>
          <p:nvPr>
            <p:ph type="title"/>
          </p:nvPr>
        </p:nvSpPr>
        <p:spPr>
          <a:xfrm>
            <a:off x="838200" y="365125"/>
            <a:ext cx="10515600" cy="743239"/>
          </a:xfrm>
        </p:spPr>
        <p:txBody>
          <a:bodyPr/>
          <a:lstStyle/>
          <a:p>
            <a:r>
              <a:rPr lang="en-US" dirty="0"/>
              <a:t>Four WRB strategies with FPIS ci</a:t>
            </a:r>
          </a:p>
        </p:txBody>
      </p:sp>
      <p:sp>
        <p:nvSpPr>
          <p:cNvPr id="3" name="Content Placeholder 2">
            <a:extLst>
              <a:ext uri="{FF2B5EF4-FFF2-40B4-BE49-F238E27FC236}">
                <a16:creationId xmlns:a16="http://schemas.microsoft.com/office/drawing/2014/main" id="{A23BB176-66D0-CD3F-A85B-2AD55BB507FE}"/>
              </a:ext>
            </a:extLst>
          </p:cNvPr>
          <p:cNvSpPr>
            <a:spLocks noGrp="1"/>
          </p:cNvSpPr>
          <p:nvPr>
            <p:ph idx="1"/>
          </p:nvPr>
        </p:nvSpPr>
        <p:spPr>
          <a:xfrm>
            <a:off x="246186" y="1659369"/>
            <a:ext cx="3648806" cy="4351338"/>
          </a:xfrm>
        </p:spPr>
        <p:txBody>
          <a:bodyPr>
            <a:normAutofit lnSpcReduction="10000"/>
          </a:bodyPr>
          <a:lstStyle/>
          <a:p>
            <a:r>
              <a:rPr lang="en-US" dirty="0"/>
              <a:t>Simplest and most efficient solution uses FPIS ci as WRB System</a:t>
            </a:r>
          </a:p>
          <a:p>
            <a:pPr lvl="1"/>
            <a:r>
              <a:rPr lang="en-US" dirty="0"/>
              <a:t>Simplifies window flashing for finned fenestration</a:t>
            </a:r>
          </a:p>
          <a:p>
            <a:r>
              <a:rPr lang="en-US" dirty="0"/>
              <a:t>Other strategies may be necessary depending on window location (</a:t>
            </a:r>
            <a:r>
              <a:rPr lang="en-US" dirty="0" err="1"/>
              <a:t>inny</a:t>
            </a:r>
            <a:r>
              <a:rPr lang="en-US" dirty="0"/>
              <a:t> vs. </a:t>
            </a:r>
            <a:r>
              <a:rPr lang="en-US" dirty="0" err="1"/>
              <a:t>outty</a:t>
            </a:r>
            <a:r>
              <a:rPr lang="en-US" dirty="0"/>
              <a:t> window) and window, cladding, and trim detailing</a:t>
            </a:r>
          </a:p>
        </p:txBody>
      </p:sp>
      <p:graphicFrame>
        <p:nvGraphicFramePr>
          <p:cNvPr id="4" name="Table 3">
            <a:extLst>
              <a:ext uri="{FF2B5EF4-FFF2-40B4-BE49-F238E27FC236}">
                <a16:creationId xmlns:a16="http://schemas.microsoft.com/office/drawing/2014/main" id="{D88509C1-3F44-E751-867F-600C0205E02D}"/>
              </a:ext>
            </a:extLst>
          </p:cNvPr>
          <p:cNvGraphicFramePr>
            <a:graphicFrameLocks noGrp="1"/>
          </p:cNvGraphicFramePr>
          <p:nvPr>
            <p:extLst>
              <p:ext uri="{D42A27DB-BD31-4B8C-83A1-F6EECF244321}">
                <p14:modId xmlns:p14="http://schemas.microsoft.com/office/powerpoint/2010/main" val="3270814616"/>
              </p:ext>
            </p:extLst>
          </p:nvPr>
        </p:nvGraphicFramePr>
        <p:xfrm>
          <a:off x="3894992" y="1263571"/>
          <a:ext cx="7326802" cy="5343472"/>
        </p:xfrm>
        <a:graphic>
          <a:graphicData uri="http://schemas.openxmlformats.org/drawingml/2006/table">
            <a:tbl>
              <a:tblPr firstRow="1" firstCol="1" bandRow="1">
                <a:tableStyleId>{5C22544A-7EE6-4342-B048-85BDC9FD1C3A}</a:tableStyleId>
              </a:tblPr>
              <a:tblGrid>
                <a:gridCol w="1588348">
                  <a:extLst>
                    <a:ext uri="{9D8B030D-6E8A-4147-A177-3AD203B41FA5}">
                      <a16:colId xmlns:a16="http://schemas.microsoft.com/office/drawing/2014/main" val="20000"/>
                    </a:ext>
                  </a:extLst>
                </a:gridCol>
                <a:gridCol w="2856709">
                  <a:extLst>
                    <a:ext uri="{9D8B030D-6E8A-4147-A177-3AD203B41FA5}">
                      <a16:colId xmlns:a16="http://schemas.microsoft.com/office/drawing/2014/main" val="20001"/>
                    </a:ext>
                  </a:extLst>
                </a:gridCol>
                <a:gridCol w="2881745">
                  <a:extLst>
                    <a:ext uri="{9D8B030D-6E8A-4147-A177-3AD203B41FA5}">
                      <a16:colId xmlns:a16="http://schemas.microsoft.com/office/drawing/2014/main" val="20002"/>
                    </a:ext>
                  </a:extLst>
                </a:gridCol>
              </a:tblGrid>
              <a:tr h="144282">
                <a:tc>
                  <a:txBody>
                    <a:bodyPr/>
                    <a:lstStyle/>
                    <a:p>
                      <a:pPr marL="0" marR="0">
                        <a:spcBef>
                          <a:spcPts val="0"/>
                        </a:spcBef>
                        <a:spcAft>
                          <a:spcPts val="0"/>
                        </a:spcAft>
                      </a:pPr>
                      <a:r>
                        <a:rPr lang="en-US" sz="1400" dirty="0">
                          <a:effectLst/>
                        </a:rPr>
                        <a:t>WRB Strategy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tc>
                  <a:txBody>
                    <a:bodyPr/>
                    <a:lstStyle/>
                    <a:p>
                      <a:pPr marL="0" marR="0">
                        <a:spcBef>
                          <a:spcPts val="0"/>
                        </a:spcBef>
                        <a:spcAft>
                          <a:spcPts val="0"/>
                        </a:spcAft>
                      </a:pPr>
                      <a:r>
                        <a:rPr lang="en-US" sz="1400" dirty="0">
                          <a:effectLst/>
                        </a:rPr>
                        <a:t>Pros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tc>
                  <a:txBody>
                    <a:bodyPr/>
                    <a:lstStyle/>
                    <a:p>
                      <a:pPr marL="0" marR="0">
                        <a:spcBef>
                          <a:spcPts val="0"/>
                        </a:spcBef>
                        <a:spcAft>
                          <a:spcPts val="0"/>
                        </a:spcAft>
                      </a:pPr>
                      <a:r>
                        <a:rPr lang="en-US" sz="1400" dirty="0">
                          <a:effectLst/>
                        </a:rPr>
                        <a:t>Cons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extLst>
                  <a:ext uri="{0D108BD9-81ED-4DB2-BD59-A6C34878D82A}">
                    <a16:rowId xmlns:a16="http://schemas.microsoft.com/office/drawing/2014/main" val="10000"/>
                  </a:ext>
                </a:extLst>
              </a:tr>
              <a:tr h="1439877">
                <a:tc>
                  <a:txBody>
                    <a:bodyPr/>
                    <a:lstStyle/>
                    <a:p>
                      <a:pPr marL="0" marR="0">
                        <a:spcBef>
                          <a:spcPts val="0"/>
                        </a:spcBef>
                        <a:spcAft>
                          <a:spcPts val="0"/>
                        </a:spcAft>
                      </a:pPr>
                      <a:r>
                        <a:rPr lang="en-US" sz="1200" dirty="0">
                          <a:effectLst/>
                        </a:rPr>
                        <a:t>FPIS-ci used as the WRB</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tc>
                  <a:txBody>
                    <a:bodyPr/>
                    <a:lstStyle/>
                    <a:p>
                      <a:pPr marL="342900" marR="0" lvl="0" indent="-342900">
                        <a:spcBef>
                          <a:spcPts val="0"/>
                        </a:spcBef>
                        <a:spcAft>
                          <a:spcPts val="0"/>
                        </a:spcAft>
                        <a:buFont typeface="+mj-lt"/>
                        <a:buAutoNum type="arabicPeriod"/>
                        <a:tabLst>
                          <a:tab pos="457200" algn="l"/>
                        </a:tabLst>
                      </a:pPr>
                      <a:r>
                        <a:rPr lang="en-US" sz="1000" dirty="0">
                          <a:effectLst/>
                        </a:rPr>
                        <a:t>System resistance to water penetration (highest of all WRB criteria)</a:t>
                      </a:r>
                    </a:p>
                    <a:p>
                      <a:pPr marL="342900" marR="0" lvl="0" indent="-342900">
                        <a:spcBef>
                          <a:spcPts val="0"/>
                        </a:spcBef>
                        <a:spcAft>
                          <a:spcPts val="0"/>
                        </a:spcAft>
                        <a:buFont typeface="+mj-lt"/>
                        <a:buAutoNum type="arabicPeriod"/>
                        <a:tabLst>
                          <a:tab pos="457200" algn="l"/>
                        </a:tabLst>
                      </a:pPr>
                      <a:r>
                        <a:rPr lang="en-US" sz="1000" dirty="0">
                          <a:effectLst/>
                        </a:rPr>
                        <a:t>Simple flashing detailing when used with flanged fenestration units (see STEP 3B).</a:t>
                      </a:r>
                    </a:p>
                    <a:p>
                      <a:pPr marL="342900" marR="0" lvl="0" indent="-342900">
                        <a:spcBef>
                          <a:spcPts val="0"/>
                        </a:spcBef>
                        <a:spcAft>
                          <a:spcPts val="0"/>
                        </a:spcAft>
                        <a:buFont typeface="+mj-lt"/>
                        <a:buAutoNum type="arabicPeriod"/>
                        <a:tabLst>
                          <a:tab pos="457200" algn="l"/>
                        </a:tabLst>
                      </a:pPr>
                      <a:r>
                        <a:rPr lang="en-US" sz="1000" dirty="0">
                          <a:effectLst/>
                        </a:rPr>
                        <a:t>Cost-effective (eliminates a separate WRB material layer)</a:t>
                      </a:r>
                    </a:p>
                    <a:p>
                      <a:pPr marL="342900" marR="0" lvl="0" indent="-342900">
                        <a:spcBef>
                          <a:spcPts val="0"/>
                        </a:spcBef>
                        <a:spcAft>
                          <a:spcPts val="0"/>
                        </a:spcAft>
                        <a:buFont typeface="+mj-lt"/>
                        <a:buAutoNum type="arabicPeriod"/>
                        <a:tabLst>
                          <a:tab pos="457200" algn="l"/>
                        </a:tabLst>
                      </a:pPr>
                      <a:r>
                        <a:rPr lang="en-US" sz="1000" dirty="0">
                          <a:effectLst/>
                        </a:rPr>
                        <a:t>Can be used to effectively control water vapor in coordination with vapor retarder selection (STEP 3C)</a:t>
                      </a:r>
                      <a:endParaRPr lang="en-US" sz="1000" dirty="0">
                        <a:solidFill>
                          <a:srgbClr val="343A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tc>
                  <a:txBody>
                    <a:bodyPr/>
                    <a:lstStyle/>
                    <a:p>
                      <a:pPr marL="342900" marR="0" lvl="0" indent="-342900">
                        <a:spcBef>
                          <a:spcPts val="0"/>
                        </a:spcBef>
                        <a:spcAft>
                          <a:spcPts val="0"/>
                        </a:spcAft>
                        <a:buFont typeface="+mj-lt"/>
                        <a:buAutoNum type="arabicPeriod"/>
                        <a:tabLst>
                          <a:tab pos="457200" algn="l"/>
                        </a:tabLst>
                      </a:pPr>
                      <a:r>
                        <a:rPr lang="en-US" sz="1000" dirty="0">
                          <a:effectLst/>
                        </a:rPr>
                        <a:t>Only applies to FPIS-ci products that have been tested and approved for WRB application (refer to manufacturer code compliance data - </a:t>
                      </a:r>
                      <a:r>
                        <a:rPr lang="en-US" sz="1000" dirty="0" err="1">
                          <a:effectLst/>
                        </a:rPr>
                        <a:t>DrJ</a:t>
                      </a:r>
                      <a:r>
                        <a:rPr lang="en-US" sz="1000" dirty="0">
                          <a:effectLst/>
                        </a:rPr>
                        <a:t> FSC report).</a:t>
                      </a:r>
                    </a:p>
                    <a:p>
                      <a:pPr marL="342900" marR="0" lvl="0" indent="-342900">
                        <a:spcBef>
                          <a:spcPts val="0"/>
                        </a:spcBef>
                        <a:spcAft>
                          <a:spcPts val="0"/>
                        </a:spcAft>
                        <a:buFont typeface="+mj-lt"/>
                        <a:buAutoNum type="arabicPeriod"/>
                        <a:tabLst>
                          <a:tab pos="457200" algn="l"/>
                        </a:tabLst>
                      </a:pPr>
                      <a:r>
                        <a:rPr lang="en-US" sz="1000" dirty="0">
                          <a:effectLst/>
                        </a:rPr>
                        <a:t>Must use manufacturer specified joint sealing treatments (joint tapes and adhered flashing)</a:t>
                      </a:r>
                    </a:p>
                    <a:p>
                      <a:pPr marL="342900" marR="0" lvl="0" indent="-342900">
                        <a:spcBef>
                          <a:spcPts val="0"/>
                        </a:spcBef>
                        <a:spcAft>
                          <a:spcPts val="0"/>
                        </a:spcAft>
                        <a:buFont typeface="+mj-lt"/>
                        <a:buAutoNum type="arabicPeriod"/>
                        <a:tabLst>
                          <a:tab pos="457200" algn="l"/>
                        </a:tabLst>
                      </a:pPr>
                      <a:r>
                        <a:rPr lang="en-US" sz="1000" dirty="0">
                          <a:effectLst/>
                        </a:rPr>
                        <a:t>Requires proper conditions for application of joint sealing treatments.</a:t>
                      </a:r>
                      <a:endParaRPr lang="en-US" sz="1000" dirty="0">
                        <a:solidFill>
                          <a:srgbClr val="343A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extLst>
                  <a:ext uri="{0D108BD9-81ED-4DB2-BD59-A6C34878D82A}">
                    <a16:rowId xmlns:a16="http://schemas.microsoft.com/office/drawing/2014/main" val="10001"/>
                  </a:ext>
                </a:extLst>
              </a:tr>
              <a:tr h="1439877">
                <a:tc>
                  <a:txBody>
                    <a:bodyPr/>
                    <a:lstStyle/>
                    <a:p>
                      <a:pPr marL="0" marR="0">
                        <a:spcBef>
                          <a:spcPts val="0"/>
                        </a:spcBef>
                        <a:spcAft>
                          <a:spcPts val="0"/>
                        </a:spcAft>
                      </a:pPr>
                      <a:r>
                        <a:rPr lang="en-US" sz="1200" dirty="0">
                          <a:effectLst/>
                        </a:rPr>
                        <a:t>Separate WRB layer applied behind FPIS on wall substrate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tc>
                  <a:txBody>
                    <a:bodyPr/>
                    <a:lstStyle/>
                    <a:p>
                      <a:pPr marL="342900" marR="0" lvl="0" indent="-342900">
                        <a:spcBef>
                          <a:spcPts val="0"/>
                        </a:spcBef>
                        <a:spcAft>
                          <a:spcPts val="0"/>
                        </a:spcAft>
                        <a:buFont typeface="+mj-lt"/>
                        <a:buAutoNum type="arabicPeriod"/>
                        <a:tabLst>
                          <a:tab pos="457200" algn="l"/>
                        </a:tabLst>
                      </a:pPr>
                      <a:r>
                        <a:rPr lang="en-US" sz="1000" dirty="0">
                          <a:effectLst/>
                        </a:rPr>
                        <a:t>Separate WRB layer is protected by FPIS-ci.</a:t>
                      </a:r>
                    </a:p>
                    <a:p>
                      <a:pPr marL="342900" marR="0" lvl="0" indent="-342900">
                        <a:spcBef>
                          <a:spcPts val="0"/>
                        </a:spcBef>
                        <a:spcAft>
                          <a:spcPts val="0"/>
                        </a:spcAft>
                        <a:buFont typeface="+mj-lt"/>
                        <a:buAutoNum type="arabicPeriod"/>
                        <a:tabLst>
                          <a:tab pos="457200" algn="l"/>
                        </a:tabLst>
                      </a:pPr>
                      <a:r>
                        <a:rPr lang="en-US" sz="1000" dirty="0">
                          <a:effectLst/>
                        </a:rPr>
                        <a:t>With proper R-value of FPIS-ci, the </a:t>
                      </a:r>
                      <a:r>
                        <a:rPr lang="en-US" sz="1000" dirty="0" err="1">
                          <a:effectLst/>
                        </a:rPr>
                        <a:t>permeance</a:t>
                      </a:r>
                      <a:r>
                        <a:rPr lang="en-US" sz="1000" dirty="0">
                          <a:effectLst/>
                        </a:rPr>
                        <a:t> of the WRB and sheathing is less of a concern when coordinated with interior vapor retarder selection (STEP 3C).</a:t>
                      </a:r>
                    </a:p>
                    <a:p>
                      <a:pPr marL="342900" marR="0" lvl="0" indent="-342900">
                        <a:spcBef>
                          <a:spcPts val="0"/>
                        </a:spcBef>
                        <a:spcAft>
                          <a:spcPts val="0"/>
                        </a:spcAft>
                        <a:buFont typeface="+mj-lt"/>
                        <a:buAutoNum type="arabicPeriod"/>
                        <a:tabLst>
                          <a:tab pos="457200" algn="l"/>
                        </a:tabLst>
                      </a:pPr>
                      <a:r>
                        <a:rPr lang="en-US" sz="1000" dirty="0">
                          <a:effectLst/>
                        </a:rPr>
                        <a:t>With reservoir claddings like stucco or adhered veneers the FPIS-ci layer prevents inward vapor drives through higher perm WRBs.</a:t>
                      </a:r>
                      <a:endParaRPr lang="en-US" sz="1000" dirty="0">
                        <a:solidFill>
                          <a:srgbClr val="343A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tc>
                  <a:txBody>
                    <a:bodyPr/>
                    <a:lstStyle/>
                    <a:p>
                      <a:pPr marL="342900" marR="0" lvl="0" indent="-342900">
                        <a:spcBef>
                          <a:spcPts val="0"/>
                        </a:spcBef>
                        <a:spcAft>
                          <a:spcPts val="0"/>
                        </a:spcAft>
                        <a:buFont typeface="+mj-lt"/>
                        <a:buAutoNum type="arabicPeriod"/>
                        <a:tabLst>
                          <a:tab pos="457200" algn="l"/>
                        </a:tabLst>
                      </a:pPr>
                      <a:r>
                        <a:rPr lang="en-US" sz="1000" dirty="0">
                          <a:effectLst/>
                        </a:rPr>
                        <a:t>Additional cost of WRB separate from FPIS-ci</a:t>
                      </a:r>
                    </a:p>
                    <a:p>
                      <a:pPr marL="342900" marR="0" lvl="0" indent="-342900">
                        <a:spcBef>
                          <a:spcPts val="0"/>
                        </a:spcBef>
                        <a:spcAft>
                          <a:spcPts val="0"/>
                        </a:spcAft>
                        <a:buFont typeface="+mj-lt"/>
                        <a:buAutoNum type="arabicPeriod"/>
                        <a:tabLst>
                          <a:tab pos="457200" algn="l"/>
                        </a:tabLst>
                      </a:pPr>
                      <a:r>
                        <a:rPr lang="en-US" sz="1000" dirty="0">
                          <a:effectLst/>
                        </a:rPr>
                        <a:t>Potential for more complex and less reliable flashing details at windows if flanges are flush with FPIS-ci and back of siding as usually detailed while WRB is recessed from the flange (STEP 3B).</a:t>
                      </a:r>
                    </a:p>
                    <a:p>
                      <a:pPr marL="342900" marR="0" lvl="0" indent="-342900">
                        <a:spcBef>
                          <a:spcPts val="0"/>
                        </a:spcBef>
                        <a:spcAft>
                          <a:spcPts val="0"/>
                        </a:spcAft>
                        <a:buFont typeface="+mj-lt"/>
                        <a:buAutoNum type="arabicPeriod"/>
                        <a:tabLst>
                          <a:tab pos="457200" algn="l"/>
                        </a:tabLst>
                      </a:pPr>
                      <a:r>
                        <a:rPr lang="en-US" sz="1000" dirty="0">
                          <a:effectLst/>
                        </a:rPr>
                        <a:t>May need to use more expensive wrap to create small gap for drainage behind FPIS-ci.</a:t>
                      </a:r>
                      <a:endParaRPr lang="en-US" sz="1000" dirty="0">
                        <a:solidFill>
                          <a:srgbClr val="343A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extLst>
                  <a:ext uri="{0D108BD9-81ED-4DB2-BD59-A6C34878D82A}">
                    <a16:rowId xmlns:a16="http://schemas.microsoft.com/office/drawing/2014/main" val="10002"/>
                  </a:ext>
                </a:extLst>
              </a:tr>
              <a:tr h="1310318">
                <a:tc>
                  <a:txBody>
                    <a:bodyPr/>
                    <a:lstStyle/>
                    <a:p>
                      <a:pPr marL="0" marR="0">
                        <a:spcBef>
                          <a:spcPts val="0"/>
                        </a:spcBef>
                        <a:spcAft>
                          <a:spcPts val="0"/>
                        </a:spcAft>
                      </a:pPr>
                      <a:r>
                        <a:rPr lang="en-US" sz="1200" dirty="0">
                          <a:effectLst/>
                        </a:rPr>
                        <a:t>Separate WRB layer applied over FPIS and directly behind cladding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tc>
                  <a:txBody>
                    <a:bodyPr/>
                    <a:lstStyle/>
                    <a:p>
                      <a:pPr marL="342900" marR="0" lvl="0" indent="-342900">
                        <a:spcBef>
                          <a:spcPts val="0"/>
                        </a:spcBef>
                        <a:spcAft>
                          <a:spcPts val="0"/>
                        </a:spcAft>
                        <a:buFont typeface="+mj-lt"/>
                        <a:buAutoNum type="arabicPeriod"/>
                        <a:tabLst>
                          <a:tab pos="457200" algn="l"/>
                        </a:tabLst>
                      </a:pPr>
                      <a:r>
                        <a:rPr lang="en-US" sz="1000" dirty="0">
                          <a:effectLst/>
                        </a:rPr>
                        <a:t>Easier to flash windows to WRB if window flanges are placed flush with outside of wall (on plane with FPIS-ci outer surface).</a:t>
                      </a:r>
                    </a:p>
                    <a:p>
                      <a:pPr marL="342900" marR="0" lvl="0" indent="-342900">
                        <a:spcBef>
                          <a:spcPts val="0"/>
                        </a:spcBef>
                        <a:spcAft>
                          <a:spcPts val="0"/>
                        </a:spcAft>
                        <a:buFont typeface="+mj-lt"/>
                        <a:buAutoNum type="arabicPeriod"/>
                        <a:tabLst>
                          <a:tab pos="457200" algn="l"/>
                        </a:tabLst>
                      </a:pPr>
                      <a:r>
                        <a:rPr lang="en-US" sz="1000" dirty="0">
                          <a:effectLst/>
                        </a:rPr>
                        <a:t>Not preferred location for WRB behind stucco and adhered veneers which will prevent drainage unless an additional drainage layer or gap is provided between the WRB and stucco.</a:t>
                      </a:r>
                      <a:endParaRPr lang="en-US" sz="1000" dirty="0">
                        <a:solidFill>
                          <a:srgbClr val="343A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tc>
                  <a:txBody>
                    <a:bodyPr/>
                    <a:lstStyle/>
                    <a:p>
                      <a:pPr marL="342900" marR="0" lvl="0" indent="-342900">
                        <a:spcBef>
                          <a:spcPts val="0"/>
                        </a:spcBef>
                        <a:spcAft>
                          <a:spcPts val="0"/>
                        </a:spcAft>
                        <a:buFont typeface="+mj-lt"/>
                        <a:buAutoNum type="arabicPeriod"/>
                        <a:tabLst>
                          <a:tab pos="457200" algn="l"/>
                        </a:tabLst>
                      </a:pPr>
                      <a:r>
                        <a:rPr lang="en-US" sz="1000" dirty="0">
                          <a:effectLst/>
                        </a:rPr>
                        <a:t>Additional cost of WRB separate from FPIS-ci</a:t>
                      </a:r>
                    </a:p>
                    <a:p>
                      <a:pPr marL="342900" marR="0" lvl="0" indent="-342900">
                        <a:spcBef>
                          <a:spcPts val="0"/>
                        </a:spcBef>
                        <a:spcAft>
                          <a:spcPts val="0"/>
                        </a:spcAft>
                        <a:buFont typeface="+mj-lt"/>
                        <a:buAutoNum type="arabicPeriod"/>
                        <a:tabLst>
                          <a:tab pos="457200" algn="l"/>
                        </a:tabLst>
                      </a:pPr>
                      <a:r>
                        <a:rPr lang="en-US" sz="1000" dirty="0">
                          <a:effectLst/>
                        </a:rPr>
                        <a:t>Difficulty attaching WRB layer through FPIS-ci layer.</a:t>
                      </a:r>
                    </a:p>
                    <a:p>
                      <a:pPr marL="342900" marR="0" lvl="0" indent="-342900">
                        <a:spcBef>
                          <a:spcPts val="0"/>
                        </a:spcBef>
                        <a:spcAft>
                          <a:spcPts val="0"/>
                        </a:spcAft>
                        <a:buFont typeface="+mj-lt"/>
                        <a:buAutoNum type="arabicPeriod"/>
                        <a:tabLst>
                          <a:tab pos="457200" algn="l"/>
                        </a:tabLst>
                      </a:pPr>
                      <a:r>
                        <a:rPr lang="en-US" sz="1000" dirty="0">
                          <a:effectLst/>
                        </a:rPr>
                        <a:t>WRB should be higher perm than FPIS-ci layer in cold climates or mixed climates.</a:t>
                      </a:r>
                    </a:p>
                    <a:p>
                      <a:pPr marL="342900" marR="0" lvl="0" indent="-342900">
                        <a:spcBef>
                          <a:spcPts val="0"/>
                        </a:spcBef>
                        <a:spcAft>
                          <a:spcPts val="0"/>
                        </a:spcAft>
                        <a:buFont typeface="+mj-lt"/>
                        <a:buAutoNum type="arabicPeriod"/>
                        <a:tabLst>
                          <a:tab pos="457200" algn="l"/>
                        </a:tabLst>
                      </a:pPr>
                      <a:r>
                        <a:rPr lang="en-US" sz="1000" dirty="0">
                          <a:effectLst/>
                        </a:rPr>
                        <a:t>WRB layer is not protected by FPIS-ci.</a:t>
                      </a:r>
                    </a:p>
                    <a:p>
                      <a:pPr marL="342900" marR="0" lvl="0" indent="-342900">
                        <a:spcBef>
                          <a:spcPts val="0"/>
                        </a:spcBef>
                        <a:spcAft>
                          <a:spcPts val="0"/>
                        </a:spcAft>
                        <a:buFont typeface="+mj-lt"/>
                        <a:buAutoNum type="arabicPeriod"/>
                        <a:tabLst>
                          <a:tab pos="457200" algn="l"/>
                        </a:tabLst>
                      </a:pPr>
                      <a:r>
                        <a:rPr lang="en-US" sz="1000" dirty="0">
                          <a:effectLst/>
                        </a:rPr>
                        <a:t>Added metal penetrations/thermal bridges through FPIS-ci layer.</a:t>
                      </a:r>
                      <a:endParaRPr lang="en-US" sz="1000" dirty="0">
                        <a:solidFill>
                          <a:srgbClr val="343A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extLst>
                  <a:ext uri="{0D108BD9-81ED-4DB2-BD59-A6C34878D82A}">
                    <a16:rowId xmlns:a16="http://schemas.microsoft.com/office/drawing/2014/main" val="10003"/>
                  </a:ext>
                </a:extLst>
              </a:tr>
              <a:tr h="662519">
                <a:tc>
                  <a:txBody>
                    <a:bodyPr/>
                    <a:lstStyle/>
                    <a:p>
                      <a:pPr marL="0" marR="0">
                        <a:spcBef>
                          <a:spcPts val="0"/>
                        </a:spcBef>
                        <a:spcAft>
                          <a:spcPts val="0"/>
                        </a:spcAft>
                      </a:pPr>
                      <a:r>
                        <a:rPr lang="en-US" sz="1200" dirty="0">
                          <a:effectLst/>
                        </a:rPr>
                        <a:t>Dual WRB: FPIS-ci is used as the primary WRB layer with a separate WRB layer applied behind FPIS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tc>
                  <a:txBody>
                    <a:bodyPr/>
                    <a:lstStyle/>
                    <a:p>
                      <a:pPr marL="342900" marR="0" lvl="0" indent="-342900">
                        <a:spcBef>
                          <a:spcPts val="0"/>
                        </a:spcBef>
                        <a:spcAft>
                          <a:spcPts val="0"/>
                        </a:spcAft>
                        <a:buFont typeface="+mj-lt"/>
                        <a:buAutoNum type="arabicPeriod"/>
                        <a:tabLst>
                          <a:tab pos="457200" algn="l"/>
                        </a:tabLst>
                      </a:pPr>
                      <a:r>
                        <a:rPr lang="en-US" sz="1000" dirty="0">
                          <a:effectLst/>
                        </a:rPr>
                        <a:t>Perhaps the most “fail-safe” installation.</a:t>
                      </a:r>
                    </a:p>
                    <a:p>
                      <a:pPr marL="342900" marR="0" lvl="0" indent="-342900">
                        <a:spcBef>
                          <a:spcPts val="0"/>
                        </a:spcBef>
                        <a:spcAft>
                          <a:spcPts val="0"/>
                        </a:spcAft>
                        <a:buFont typeface="+mj-lt"/>
                        <a:buAutoNum type="arabicPeriod"/>
                        <a:tabLst>
                          <a:tab pos="457200" algn="l"/>
                        </a:tabLst>
                      </a:pPr>
                      <a:r>
                        <a:rPr lang="en-US" sz="1000" dirty="0">
                          <a:effectLst/>
                        </a:rPr>
                        <a:t>Otherwise Pros are similar to Strategy #2.</a:t>
                      </a:r>
                      <a:endParaRPr lang="en-US" sz="1000" dirty="0">
                        <a:solidFill>
                          <a:srgbClr val="343A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tc>
                  <a:txBody>
                    <a:bodyPr/>
                    <a:lstStyle/>
                    <a:p>
                      <a:pPr marL="342900" marR="0" lvl="0" indent="-342900">
                        <a:spcBef>
                          <a:spcPts val="0"/>
                        </a:spcBef>
                        <a:spcAft>
                          <a:spcPts val="0"/>
                        </a:spcAft>
                        <a:buFont typeface="+mj-lt"/>
                        <a:buAutoNum type="arabicPeriod"/>
                        <a:tabLst>
                          <a:tab pos="457200" algn="l"/>
                        </a:tabLst>
                      </a:pPr>
                      <a:r>
                        <a:rPr lang="en-US" sz="1000" dirty="0">
                          <a:effectLst/>
                        </a:rPr>
                        <a:t>The most costly WRB installation.</a:t>
                      </a:r>
                    </a:p>
                    <a:p>
                      <a:pPr marL="342900" marR="0" lvl="0" indent="-342900">
                        <a:spcBef>
                          <a:spcPts val="0"/>
                        </a:spcBef>
                        <a:spcAft>
                          <a:spcPts val="0"/>
                        </a:spcAft>
                        <a:buFont typeface="+mj-lt"/>
                        <a:buAutoNum type="arabicPeriod"/>
                        <a:tabLst>
                          <a:tab pos="457200" algn="l"/>
                        </a:tabLst>
                      </a:pPr>
                      <a:r>
                        <a:rPr lang="en-US" sz="1000" dirty="0">
                          <a:effectLst/>
                        </a:rPr>
                        <a:t>Otherwise Cons are similar to Strategy #2.</a:t>
                      </a:r>
                      <a:endParaRPr lang="en-US" sz="1000" dirty="0">
                        <a:solidFill>
                          <a:srgbClr val="343A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0" marR="6410" marT="6410" marB="641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60050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772E3-C8CA-D80F-FB8C-D525A6CD3E9A}"/>
            </a:ext>
          </a:extLst>
        </p:cNvPr>
        <p:cNvGrpSpPr/>
        <p:nvPr/>
      </p:nvGrpSpPr>
      <p:grpSpPr>
        <a:xfrm>
          <a:off x="0" y="0"/>
          <a:ext cx="0" cy="0"/>
          <a:chOff x="0" y="0"/>
          <a:chExt cx="0" cy="0"/>
        </a:xfrm>
      </p:grpSpPr>
      <p:pic>
        <p:nvPicPr>
          <p:cNvPr id="45058" name="Picture 1">
            <a:extLst>
              <a:ext uri="{FF2B5EF4-FFF2-40B4-BE49-F238E27FC236}">
                <a16:creationId xmlns:a16="http://schemas.microsoft.com/office/drawing/2014/main" id="{B14444A2-363A-51DF-10C5-F9A0A51EC6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6054725"/>
            <a:ext cx="6096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a:extLst>
              <a:ext uri="{FF2B5EF4-FFF2-40B4-BE49-F238E27FC236}">
                <a16:creationId xmlns:a16="http://schemas.microsoft.com/office/drawing/2014/main" id="{6F8344A9-FB72-0779-151B-C209086487BE}"/>
              </a:ext>
            </a:extLst>
          </p:cNvPr>
          <p:cNvSpPr>
            <a:spLocks noGrp="1"/>
          </p:cNvSpPr>
          <p:nvPr>
            <p:ph type="title"/>
          </p:nvPr>
        </p:nvSpPr>
        <p:spPr>
          <a:xfrm>
            <a:off x="838200" y="365126"/>
            <a:ext cx="10515600" cy="992620"/>
          </a:xfrm>
        </p:spPr>
        <p:txBody>
          <a:bodyPr/>
          <a:lstStyle/>
          <a:p>
            <a:r>
              <a:rPr lang="en-US" altLang="en-US" dirty="0"/>
              <a:t>FPIS ci WRB Systems, Joint Tape, &amp; Flashing</a:t>
            </a:r>
          </a:p>
        </p:txBody>
      </p:sp>
      <p:pic>
        <p:nvPicPr>
          <p:cNvPr id="2" name="Content Placeholder 1">
            <a:extLst>
              <a:ext uri="{FF2B5EF4-FFF2-40B4-BE49-F238E27FC236}">
                <a16:creationId xmlns:a16="http://schemas.microsoft.com/office/drawing/2014/main" id="{3DC8947F-AC56-2F67-96CB-7E99CA8FF93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2487036"/>
            <a:ext cx="3678584" cy="2759219"/>
          </a:xfrm>
          <a:solidFill>
            <a:schemeClr val="bg2">
              <a:lumMod val="20000"/>
              <a:lumOff val="80000"/>
            </a:schemeClr>
          </a:solidFill>
        </p:spPr>
      </p:pic>
      <p:pic>
        <p:nvPicPr>
          <p:cNvPr id="45061" name="Picture 2">
            <a:extLst>
              <a:ext uri="{FF2B5EF4-FFF2-40B4-BE49-F238E27FC236}">
                <a16:creationId xmlns:a16="http://schemas.microsoft.com/office/drawing/2014/main" id="{257FCFF5-027F-AEC1-5B46-56898871BC3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2595" y="1554884"/>
            <a:ext cx="35052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BE0764A-1E6E-C815-1789-B621AF4BA3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8" t="-347"/>
          <a:stretch/>
        </p:blipFill>
        <p:spPr>
          <a:xfrm>
            <a:off x="8193606" y="2487036"/>
            <a:ext cx="3463635" cy="2669310"/>
          </a:xfrm>
          <a:prstGeom prst="rect">
            <a:avLst/>
          </a:prstGeom>
        </p:spPr>
      </p:pic>
      <p:sp>
        <p:nvSpPr>
          <p:cNvPr id="3" name="TextBox 2">
            <a:extLst>
              <a:ext uri="{FF2B5EF4-FFF2-40B4-BE49-F238E27FC236}">
                <a16:creationId xmlns:a16="http://schemas.microsoft.com/office/drawing/2014/main" id="{9DBD6E88-8FFF-0CDF-2D4B-65511EAE067C}"/>
              </a:ext>
            </a:extLst>
          </p:cNvPr>
          <p:cNvSpPr txBox="1"/>
          <p:nvPr/>
        </p:nvSpPr>
        <p:spPr>
          <a:xfrm>
            <a:off x="838200" y="1828800"/>
            <a:ext cx="2508123" cy="369332"/>
          </a:xfrm>
          <a:prstGeom prst="rect">
            <a:avLst/>
          </a:prstGeom>
          <a:noFill/>
        </p:spPr>
        <p:txBody>
          <a:bodyPr wrap="none" rtlCol="0">
            <a:spAutoFit/>
          </a:bodyPr>
          <a:lstStyle/>
          <a:p>
            <a:r>
              <a:rPr lang="en-US" dirty="0"/>
              <a:t>Also serves as air barrier.</a:t>
            </a:r>
          </a:p>
        </p:txBody>
      </p:sp>
      <p:sp>
        <p:nvSpPr>
          <p:cNvPr id="4" name="TextBox 3">
            <a:extLst>
              <a:ext uri="{FF2B5EF4-FFF2-40B4-BE49-F238E27FC236}">
                <a16:creationId xmlns:a16="http://schemas.microsoft.com/office/drawing/2014/main" id="{AE3AF955-BFD3-E431-D4D2-BDECB05B2B8F}"/>
              </a:ext>
            </a:extLst>
          </p:cNvPr>
          <p:cNvSpPr txBox="1"/>
          <p:nvPr/>
        </p:nvSpPr>
        <p:spPr>
          <a:xfrm>
            <a:off x="2092261" y="5465824"/>
            <a:ext cx="2349105" cy="400110"/>
          </a:xfrm>
          <a:prstGeom prst="rect">
            <a:avLst/>
          </a:prstGeom>
          <a:noFill/>
        </p:spPr>
        <p:txBody>
          <a:bodyPr wrap="none" rtlCol="0">
            <a:spAutoFit/>
          </a:bodyPr>
          <a:lstStyle/>
          <a:p>
            <a:r>
              <a:rPr lang="en-US" sz="2000" dirty="0"/>
              <a:t>“</a:t>
            </a:r>
            <a:r>
              <a:rPr lang="en-US" sz="2000" dirty="0" err="1"/>
              <a:t>Outty</a:t>
            </a:r>
            <a:r>
              <a:rPr lang="en-US" sz="2000" dirty="0"/>
              <a:t> window install</a:t>
            </a:r>
          </a:p>
        </p:txBody>
      </p:sp>
    </p:spTree>
    <p:extLst>
      <p:ext uri="{BB962C8B-B14F-4D97-AF65-F5344CB8AC3E}">
        <p14:creationId xmlns:p14="http://schemas.microsoft.com/office/powerpoint/2010/main" val="3680560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C5646-50E5-993E-94D2-F5578374D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85D168-B1FA-3509-626D-8AF15E61BA68}"/>
              </a:ext>
            </a:extLst>
          </p:cNvPr>
          <p:cNvSpPr>
            <a:spLocks noGrp="1"/>
          </p:cNvSpPr>
          <p:nvPr>
            <p:ph type="title"/>
          </p:nvPr>
        </p:nvSpPr>
        <p:spPr>
          <a:xfrm>
            <a:off x="913775" y="618517"/>
            <a:ext cx="10364451" cy="774913"/>
          </a:xfrm>
        </p:spPr>
        <p:txBody>
          <a:bodyPr/>
          <a:lstStyle/>
          <a:p>
            <a:r>
              <a:rPr lang="en-US" dirty="0"/>
              <a:t>Example of “</a:t>
            </a:r>
            <a:r>
              <a:rPr lang="en-US" dirty="0" err="1"/>
              <a:t>Inny</a:t>
            </a:r>
            <a:r>
              <a:rPr lang="en-US" dirty="0"/>
              <a:t>” Window Install</a:t>
            </a:r>
          </a:p>
        </p:txBody>
      </p:sp>
      <p:sp>
        <p:nvSpPr>
          <p:cNvPr id="3" name="Content Placeholder 2">
            <a:extLst>
              <a:ext uri="{FF2B5EF4-FFF2-40B4-BE49-F238E27FC236}">
                <a16:creationId xmlns:a16="http://schemas.microsoft.com/office/drawing/2014/main" id="{0305BB0C-85BB-1DBB-854E-491F6CA965F7}"/>
              </a:ext>
            </a:extLst>
          </p:cNvPr>
          <p:cNvSpPr>
            <a:spLocks noGrp="1"/>
          </p:cNvSpPr>
          <p:nvPr>
            <p:ph idx="1"/>
          </p:nvPr>
        </p:nvSpPr>
        <p:spPr>
          <a:xfrm>
            <a:off x="838200" y="1825624"/>
            <a:ext cx="4906818" cy="3466811"/>
          </a:xfrm>
        </p:spPr>
        <p:txBody>
          <a:bodyPr>
            <a:normAutofit/>
          </a:bodyPr>
          <a:lstStyle/>
          <a:p>
            <a:r>
              <a:rPr lang="en-US" dirty="0"/>
              <a:t>For any thickness of FPIS</a:t>
            </a:r>
          </a:p>
          <a:p>
            <a:r>
              <a:rPr lang="en-US" dirty="0"/>
              <a:t>For block frame and finned windows</a:t>
            </a:r>
          </a:p>
          <a:p>
            <a:r>
              <a:rPr lang="en-US" dirty="0"/>
              <a:t>Can be used for new or retrofit (residing with added ci)</a:t>
            </a:r>
          </a:p>
          <a:p>
            <a:r>
              <a:rPr lang="en-US" dirty="0"/>
              <a:t>Requires use of </a:t>
            </a:r>
            <a:r>
              <a:rPr lang="en-US" b="1" dirty="0"/>
              <a:t>separate WRB behind FPIS ci</a:t>
            </a:r>
            <a:r>
              <a:rPr lang="en-US" dirty="0"/>
              <a:t> flashed to window trim extension (or window fin)</a:t>
            </a:r>
          </a:p>
        </p:txBody>
      </p:sp>
      <p:pic>
        <p:nvPicPr>
          <p:cNvPr id="4" name="Picture 3">
            <a:extLst>
              <a:ext uri="{FF2B5EF4-FFF2-40B4-BE49-F238E27FC236}">
                <a16:creationId xmlns:a16="http://schemas.microsoft.com/office/drawing/2014/main" id="{F4BB8983-E8FD-0053-3820-BB2779F5BF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5721" y="1653487"/>
            <a:ext cx="5739042" cy="3811083"/>
          </a:xfrm>
          <a:prstGeom prst="rect">
            <a:avLst/>
          </a:prstGeom>
        </p:spPr>
      </p:pic>
    </p:spTree>
    <p:extLst>
      <p:ext uri="{BB962C8B-B14F-4D97-AF65-F5344CB8AC3E}">
        <p14:creationId xmlns:p14="http://schemas.microsoft.com/office/powerpoint/2010/main" val="2105998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D77BC-2DD6-DD23-FE0E-420F78BBF0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C7DCE8-A9B0-6F24-4768-B7F98ECA793B}"/>
              </a:ext>
            </a:extLst>
          </p:cNvPr>
          <p:cNvSpPr>
            <a:spLocks noGrp="1"/>
          </p:cNvSpPr>
          <p:nvPr>
            <p:ph type="title"/>
          </p:nvPr>
        </p:nvSpPr>
        <p:spPr>
          <a:xfrm>
            <a:off x="609600" y="203200"/>
            <a:ext cx="10972800" cy="909704"/>
          </a:xfrm>
        </p:spPr>
        <p:txBody>
          <a:bodyPr>
            <a:normAutofit/>
          </a:bodyPr>
          <a:lstStyle/>
          <a:p>
            <a:r>
              <a:rPr lang="en-US" dirty="0"/>
              <a:t>IBC Flashing Requirements</a:t>
            </a:r>
          </a:p>
        </p:txBody>
      </p:sp>
      <p:sp>
        <p:nvSpPr>
          <p:cNvPr id="2" name="Subtitle 1">
            <a:extLst>
              <a:ext uri="{FF2B5EF4-FFF2-40B4-BE49-F238E27FC236}">
                <a16:creationId xmlns:a16="http://schemas.microsoft.com/office/drawing/2014/main" id="{25237D6C-5806-81DE-2326-F45409E02B5E}"/>
              </a:ext>
            </a:extLst>
          </p:cNvPr>
          <p:cNvSpPr>
            <a:spLocks noGrp="1"/>
          </p:cNvSpPr>
          <p:nvPr>
            <p:ph idx="1"/>
          </p:nvPr>
        </p:nvSpPr>
        <p:spPr>
          <a:xfrm>
            <a:off x="393515" y="1112904"/>
            <a:ext cx="10339139" cy="4950545"/>
          </a:xfrm>
        </p:spPr>
        <p:txBody>
          <a:bodyPr>
            <a:normAutofit fontScale="77500" lnSpcReduction="20000"/>
          </a:bodyPr>
          <a:lstStyle/>
          <a:p>
            <a:pPr marL="0" indent="0">
              <a:lnSpc>
                <a:spcPct val="120000"/>
              </a:lnSpc>
              <a:buNone/>
            </a:pPr>
            <a:r>
              <a:rPr lang="en-US" b="1" dirty="0"/>
              <a:t>2024 IBC Flashing provisions (Similar for 2024 </a:t>
            </a:r>
            <a:r>
              <a:rPr lang="en-US" b="1" dirty="0" err="1"/>
              <a:t>irc</a:t>
            </a:r>
            <a:r>
              <a:rPr lang="en-US" b="1" dirty="0"/>
              <a:t>):</a:t>
            </a:r>
          </a:p>
          <a:p>
            <a:pPr indent="0">
              <a:lnSpc>
                <a:spcPct val="120000"/>
              </a:lnSpc>
              <a:buNone/>
            </a:pPr>
            <a:r>
              <a:rPr lang="en-US" sz="2200" b="1" dirty="0"/>
              <a:t>1404.4 Flashing.</a:t>
            </a:r>
            <a:r>
              <a:rPr lang="en-US" sz="2200" dirty="0"/>
              <a:t> Flashing shall be installed in such a manner so as to prevent moisture from entering the </a:t>
            </a:r>
            <a:r>
              <a:rPr lang="en-US" sz="2200" i="1" dirty="0"/>
              <a:t>exterior </a:t>
            </a:r>
            <a:r>
              <a:rPr lang="en-US" sz="2200" dirty="0"/>
              <a:t>wall or to redirect that moisture to the surface of the exterior wall </a:t>
            </a:r>
            <a:r>
              <a:rPr lang="en-US" sz="2200" i="1" dirty="0"/>
              <a:t>covering </a:t>
            </a:r>
            <a:r>
              <a:rPr lang="en-US" sz="2200" dirty="0"/>
              <a:t>or to a </a:t>
            </a:r>
            <a:r>
              <a:rPr lang="en-US" sz="2200" i="1" dirty="0"/>
              <a:t>water-resistive barrier</a:t>
            </a:r>
            <a:r>
              <a:rPr lang="en-US" sz="2200" dirty="0"/>
              <a:t> complying with Section 1403.2 and that is part of a means of drainage complying with Section 1402.2. </a:t>
            </a:r>
          </a:p>
          <a:p>
            <a:pPr indent="0">
              <a:lnSpc>
                <a:spcPct val="120000"/>
              </a:lnSpc>
              <a:buNone/>
            </a:pPr>
            <a:r>
              <a:rPr lang="en-US" sz="2200" dirty="0"/>
              <a:t>Flashing shall be installed at the perimeters of exterior door and window assemblies </a:t>
            </a:r>
            <a:r>
              <a:rPr lang="en-US" sz="2200" u="sng" dirty="0"/>
              <a:t>in accordance with Section 1404.4.1</a:t>
            </a:r>
            <a:r>
              <a:rPr lang="en-US" sz="2200" dirty="0"/>
              <a:t>, penetrations and terminations of </a:t>
            </a:r>
            <a:r>
              <a:rPr lang="en-US" sz="2200" i="1" dirty="0"/>
              <a:t>exterior wall</a:t>
            </a:r>
            <a:r>
              <a:rPr lang="en-US" sz="2200" dirty="0"/>
              <a:t> assemblies, </a:t>
            </a:r>
            <a:r>
              <a:rPr lang="en-US" sz="2200" i="1" dirty="0"/>
              <a:t>exterior wall</a:t>
            </a:r>
            <a:r>
              <a:rPr lang="en-US" sz="2200" dirty="0"/>
              <a:t> intersections with roofs, … etc. </a:t>
            </a:r>
          </a:p>
          <a:p>
            <a:pPr indent="0">
              <a:lnSpc>
                <a:spcPct val="120000"/>
              </a:lnSpc>
              <a:buNone/>
            </a:pPr>
            <a:r>
              <a:rPr lang="en-US" sz="2200" b="1" u="sng" dirty="0"/>
              <a:t>1404.4.1 Fenestration flashing.</a:t>
            </a:r>
            <a:r>
              <a:rPr lang="en-US" sz="2200" u="sng" dirty="0"/>
              <a:t> Flashing of the fenestration to the wall assembly shall comply with the fenestration manufacturer's instructions or, for conditions not addressed by the fenestration manufacturer's instructions, shall comply with one of the following: </a:t>
            </a:r>
          </a:p>
          <a:p>
            <a:pPr marL="798513" indent="-342900">
              <a:lnSpc>
                <a:spcPct val="120000"/>
              </a:lnSpc>
              <a:buFont typeface="+mj-lt"/>
              <a:buAutoNum type="arabicPeriod"/>
            </a:pPr>
            <a:r>
              <a:rPr lang="en-US" sz="2100" u="sng" dirty="0"/>
              <a:t>The water-resistive barrier manufacturer's flashing instructions; </a:t>
            </a:r>
          </a:p>
          <a:p>
            <a:pPr marL="798513" indent="-342900">
              <a:lnSpc>
                <a:spcPct val="120000"/>
              </a:lnSpc>
              <a:buFont typeface="+mj-lt"/>
              <a:buAutoNum type="arabicPeriod"/>
            </a:pPr>
            <a:r>
              <a:rPr lang="en-US" sz="2100" u="sng" dirty="0"/>
              <a:t>The flashing manufacturer's flashing instructions; </a:t>
            </a:r>
          </a:p>
          <a:p>
            <a:pPr marL="798513" indent="-342900">
              <a:lnSpc>
                <a:spcPct val="120000"/>
              </a:lnSpc>
              <a:buFont typeface="+mj-lt"/>
              <a:buAutoNum type="arabicPeriod"/>
            </a:pPr>
            <a:r>
              <a:rPr lang="en-US" sz="2100" u="sng" dirty="0"/>
              <a:t>A flashing design or method of a registered design professional; or, </a:t>
            </a:r>
          </a:p>
          <a:p>
            <a:pPr marL="798513" indent="-342900">
              <a:lnSpc>
                <a:spcPct val="120000"/>
              </a:lnSpc>
              <a:buFont typeface="+mj-lt"/>
              <a:buAutoNum type="arabicPeriod"/>
            </a:pPr>
            <a:r>
              <a:rPr lang="en-US" sz="2100" u="sng" dirty="0"/>
              <a:t>Other approved methods.</a:t>
            </a:r>
          </a:p>
        </p:txBody>
      </p:sp>
      <p:sp>
        <p:nvSpPr>
          <p:cNvPr id="6" name="TextBox 5">
            <a:extLst>
              <a:ext uri="{FF2B5EF4-FFF2-40B4-BE49-F238E27FC236}">
                <a16:creationId xmlns:a16="http://schemas.microsoft.com/office/drawing/2014/main" id="{10ED3E01-B91A-D565-51D7-2EFC12896865}"/>
              </a:ext>
            </a:extLst>
          </p:cNvPr>
          <p:cNvSpPr txBox="1"/>
          <p:nvPr/>
        </p:nvSpPr>
        <p:spPr>
          <a:xfrm>
            <a:off x="8779421" y="4842922"/>
            <a:ext cx="3485057" cy="369332"/>
          </a:xfrm>
          <a:prstGeom prst="rect">
            <a:avLst/>
          </a:prstGeom>
          <a:noFill/>
        </p:spPr>
        <p:txBody>
          <a:bodyPr wrap="none" rtlCol="0">
            <a:spAutoFit/>
          </a:bodyPr>
          <a:lstStyle/>
          <a:p>
            <a:r>
              <a:rPr lang="en-US" dirty="0">
                <a:solidFill>
                  <a:srgbClr val="FF0000"/>
                </a:solidFill>
              </a:rPr>
              <a:t>New in 2024 – to match 2024 IRC</a:t>
            </a:r>
          </a:p>
        </p:txBody>
      </p:sp>
      <p:sp>
        <p:nvSpPr>
          <p:cNvPr id="7" name="Right Arrow 6">
            <a:extLst>
              <a:ext uri="{FF2B5EF4-FFF2-40B4-BE49-F238E27FC236}">
                <a16:creationId xmlns:a16="http://schemas.microsoft.com/office/drawing/2014/main" id="{5EBAC518-D0A7-F7B0-262F-DF9CB3748F74}"/>
              </a:ext>
            </a:extLst>
          </p:cNvPr>
          <p:cNvSpPr/>
          <p:nvPr/>
        </p:nvSpPr>
        <p:spPr>
          <a:xfrm rot="12272916">
            <a:off x="7867650" y="45462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545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39" y="577428"/>
            <a:ext cx="5805762" cy="1261424"/>
          </a:xfrm>
        </p:spPr>
        <p:txBody>
          <a:bodyPr>
            <a:noAutofit/>
          </a:bodyPr>
          <a:lstStyle/>
          <a:p>
            <a:r>
              <a:rPr lang="en-US" b="1" dirty="0"/>
              <a:t>A. The Building Thermal Envelope (BTE)</a:t>
            </a:r>
          </a:p>
        </p:txBody>
      </p:sp>
      <p:sp>
        <p:nvSpPr>
          <p:cNvPr id="3" name="Text Placeholder 2"/>
          <p:cNvSpPr>
            <a:spLocks noGrp="1"/>
          </p:cNvSpPr>
          <p:nvPr>
            <p:ph type="body" idx="1"/>
          </p:nvPr>
        </p:nvSpPr>
        <p:spPr>
          <a:xfrm>
            <a:off x="220067" y="1700784"/>
            <a:ext cx="7085897" cy="1370470"/>
          </a:xfrm>
        </p:spPr>
        <p:txBody>
          <a:bodyPr>
            <a:noAutofit/>
          </a:bodyPr>
          <a:lstStyle/>
          <a:p>
            <a:pPr>
              <a:buFont typeface="Arial" panose="020B0604020202020204" pitchFamily="34" charset="0"/>
              <a:buChar char="•"/>
            </a:pPr>
            <a:r>
              <a:rPr lang="en-US" sz="2400" dirty="0"/>
              <a:t>The primary function of a building envelope is to separate the indoor from the outdoor environment.</a:t>
            </a:r>
          </a:p>
        </p:txBody>
      </p:sp>
      <p:sp>
        <p:nvSpPr>
          <p:cNvPr id="4" name="Text Placeholder 3"/>
          <p:cNvSpPr>
            <a:spLocks noGrp="1"/>
          </p:cNvSpPr>
          <p:nvPr>
            <p:ph type="body" idx="2"/>
          </p:nvPr>
        </p:nvSpPr>
        <p:spPr>
          <a:xfrm>
            <a:off x="779930" y="3192282"/>
            <a:ext cx="6108345" cy="1593110"/>
          </a:xfrm>
        </p:spPr>
        <p:txBody>
          <a:bodyPr>
            <a:normAutofit fontScale="85000" lnSpcReduction="10000"/>
          </a:bodyPr>
          <a:lstStyle/>
          <a:p>
            <a:pPr marL="76200" indent="0">
              <a:buNone/>
            </a:pPr>
            <a:r>
              <a:rPr lang="en-US" dirty="0"/>
              <a:t>“</a:t>
            </a:r>
            <a:r>
              <a:rPr lang="en-US" i="1" dirty="0"/>
              <a:t>Without a good building envelope, the previous HVAC system and design actions become more difficult and costly, and uncertain in their effectiveness</a:t>
            </a:r>
            <a:r>
              <a:rPr lang="en-US" dirty="0"/>
              <a:t>.” </a:t>
            </a:r>
          </a:p>
          <a:p>
            <a:pPr marL="76200" indent="0">
              <a:buNone/>
            </a:pPr>
            <a:r>
              <a:rPr lang="en-US" sz="1400" dirty="0"/>
              <a:t>Source: ABTG RR No. 2006-01, p10, </a:t>
            </a:r>
            <a:r>
              <a:rPr lang="en-US" sz="1400" dirty="0">
                <a:hlinkClick r:id="rId2"/>
              </a:rPr>
              <a:t>https://www.continuousinsulation.org/topical-library/healthy-buildings</a:t>
            </a:r>
            <a:r>
              <a:rPr lang="en-US" sz="1400" dirty="0"/>
              <a:t> </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77051" y="295564"/>
            <a:ext cx="4143652" cy="5945239"/>
          </a:xfrm>
          <a:prstGeom prst="rect">
            <a:avLst/>
          </a:prstGeom>
        </p:spPr>
      </p:pic>
      <p:sp>
        <p:nvSpPr>
          <p:cNvPr id="6" name="TextBox 5"/>
          <p:cNvSpPr txBox="1"/>
          <p:nvPr/>
        </p:nvSpPr>
        <p:spPr>
          <a:xfrm>
            <a:off x="7981969" y="6240803"/>
            <a:ext cx="2933816" cy="307777"/>
          </a:xfrm>
          <a:prstGeom prst="rect">
            <a:avLst/>
          </a:prstGeom>
          <a:noFill/>
        </p:spPr>
        <p:txBody>
          <a:bodyPr wrap="none" rtlCol="0">
            <a:spAutoFit/>
          </a:bodyPr>
          <a:lstStyle/>
          <a:p>
            <a:r>
              <a:rPr lang="en-US" dirty="0"/>
              <a:t>Source: HUD, Durability by Design</a:t>
            </a:r>
          </a:p>
        </p:txBody>
      </p:sp>
      <p:sp>
        <p:nvSpPr>
          <p:cNvPr id="7" name="Text Placeholder 2"/>
          <p:cNvSpPr txBox="1">
            <a:spLocks/>
          </p:cNvSpPr>
          <p:nvPr/>
        </p:nvSpPr>
        <p:spPr>
          <a:xfrm>
            <a:off x="291154" y="4749946"/>
            <a:ext cx="7085897" cy="1798634"/>
          </a:xfrm>
          <a:prstGeom prst="rect">
            <a:avLst/>
          </a:prstGeom>
        </p:spPr>
        <p:txBody>
          <a:bodyPr spcFirstLastPara="1" vert="horz" wrap="square" lIns="91425" tIns="91425" rIns="91425" bIns="91425" rtlCol="0" anchor="t" anchorCtr="0">
            <a:noAutofit/>
          </a:bodyPr>
          <a:lstStyle>
            <a:lvl1pPr marL="457189" lvl="0" indent="-355591" algn="l" defTabSz="914400" rtl="0" eaLnBrk="1" latinLnBrk="0" hangingPunct="1">
              <a:lnSpc>
                <a:spcPct val="90000"/>
              </a:lnSpc>
              <a:spcBef>
                <a:spcPts val="600"/>
              </a:spcBef>
              <a:spcAft>
                <a:spcPts val="0"/>
              </a:spcAft>
              <a:buSzPts val="2000"/>
              <a:buFont typeface="Arial" panose="020B0604020202020204" pitchFamily="34" charset="0"/>
              <a:buChar char="▰"/>
              <a:defRPr sz="2000" kern="1200">
                <a:solidFill>
                  <a:schemeClr val="tx1"/>
                </a:solidFill>
                <a:latin typeface="+mn-lt"/>
                <a:ea typeface="+mn-ea"/>
                <a:cs typeface="+mn-cs"/>
              </a:defRPr>
            </a:lvl1pPr>
            <a:lvl2pPr marL="914377" lvl="1" indent="-355591" algn="l" defTabSz="914400" rtl="0" eaLnBrk="1" latinLnBrk="0" hangingPunct="1">
              <a:lnSpc>
                <a:spcPct val="90000"/>
              </a:lnSpc>
              <a:spcBef>
                <a:spcPts val="1000"/>
              </a:spcBef>
              <a:spcAft>
                <a:spcPts val="0"/>
              </a:spcAft>
              <a:buSzPts val="2000"/>
              <a:buFont typeface="Arial" panose="020B0604020202020204" pitchFamily="34" charset="0"/>
              <a:buChar char="▻"/>
              <a:defRPr sz="2000" kern="1200">
                <a:solidFill>
                  <a:schemeClr val="tx1"/>
                </a:solidFill>
                <a:latin typeface="+mn-lt"/>
                <a:ea typeface="+mn-ea"/>
                <a:cs typeface="+mn-cs"/>
              </a:defRPr>
            </a:lvl2pPr>
            <a:lvl3pPr marL="1371566" lvl="2" indent="-355591" algn="l" defTabSz="914400" rtl="0" eaLnBrk="1" latinLnBrk="0" hangingPunct="1">
              <a:lnSpc>
                <a:spcPct val="90000"/>
              </a:lnSpc>
              <a:spcBef>
                <a:spcPts val="1000"/>
              </a:spcBef>
              <a:spcAft>
                <a:spcPts val="0"/>
              </a:spcAft>
              <a:buSzPts val="2000"/>
              <a:buFont typeface="Arial" panose="020B0604020202020204" pitchFamily="34" charset="0"/>
              <a:buChar char="▻"/>
              <a:defRPr sz="2000" kern="1200">
                <a:solidFill>
                  <a:schemeClr val="tx1"/>
                </a:solidFill>
                <a:latin typeface="+mn-lt"/>
                <a:ea typeface="+mn-ea"/>
                <a:cs typeface="+mn-cs"/>
              </a:defRPr>
            </a:lvl3pPr>
            <a:lvl4pPr marL="1828754" lvl="3" indent="-355591" algn="l" defTabSz="914400" rtl="0" eaLnBrk="1" latinLnBrk="0" hangingPunct="1">
              <a:lnSpc>
                <a:spcPct val="90000"/>
              </a:lnSpc>
              <a:spcBef>
                <a:spcPts val="1000"/>
              </a:spcBef>
              <a:spcAft>
                <a:spcPts val="0"/>
              </a:spcAft>
              <a:buSzPts val="2000"/>
              <a:buFont typeface="Arial" panose="020B0604020202020204" pitchFamily="34" charset="0"/>
              <a:buChar char="▻"/>
              <a:defRPr sz="2000" kern="1200">
                <a:solidFill>
                  <a:schemeClr val="tx1"/>
                </a:solidFill>
                <a:latin typeface="+mn-lt"/>
                <a:ea typeface="+mn-ea"/>
                <a:cs typeface="+mn-cs"/>
              </a:defRPr>
            </a:lvl4pPr>
            <a:lvl5pPr marL="2285943" lvl="4" indent="-355591" algn="l" defTabSz="914400" rtl="0" eaLnBrk="1" latinLnBrk="0" hangingPunct="1">
              <a:lnSpc>
                <a:spcPct val="90000"/>
              </a:lnSpc>
              <a:spcBef>
                <a:spcPts val="1000"/>
              </a:spcBef>
              <a:spcAft>
                <a:spcPts val="0"/>
              </a:spcAft>
              <a:buSzPts val="2000"/>
              <a:buFont typeface="Arial" panose="020B0604020202020204" pitchFamily="34" charset="0"/>
              <a:buChar char="▻"/>
              <a:defRPr sz="2000" kern="1200">
                <a:solidFill>
                  <a:schemeClr val="tx1"/>
                </a:solidFill>
                <a:latin typeface="+mn-lt"/>
                <a:ea typeface="+mn-ea"/>
                <a:cs typeface="+mn-cs"/>
              </a:defRPr>
            </a:lvl5pPr>
            <a:lvl6pPr marL="2743131" lvl="5" indent="-355591" algn="l" defTabSz="914400" rtl="0" eaLnBrk="1" latinLnBrk="0" hangingPunct="1">
              <a:lnSpc>
                <a:spcPct val="90000"/>
              </a:lnSpc>
              <a:spcBef>
                <a:spcPts val="1000"/>
              </a:spcBef>
              <a:spcAft>
                <a:spcPts val="0"/>
              </a:spcAft>
              <a:buSzPts val="2000"/>
              <a:buFont typeface="Arial" panose="020B0604020202020204" pitchFamily="34" charset="0"/>
              <a:buChar char="▻"/>
              <a:defRPr sz="2000" kern="1200">
                <a:solidFill>
                  <a:schemeClr val="tx1"/>
                </a:solidFill>
                <a:latin typeface="+mn-lt"/>
                <a:ea typeface="+mn-ea"/>
                <a:cs typeface="+mn-cs"/>
              </a:defRPr>
            </a:lvl6pPr>
            <a:lvl7pPr marL="3200320" lvl="6" indent="-355591" algn="l" defTabSz="914400" rtl="0" eaLnBrk="1" latinLnBrk="0" hangingPunct="1">
              <a:lnSpc>
                <a:spcPct val="90000"/>
              </a:lnSpc>
              <a:spcBef>
                <a:spcPts val="1000"/>
              </a:spcBef>
              <a:spcAft>
                <a:spcPts val="0"/>
              </a:spcAft>
              <a:buSzPts val="2000"/>
              <a:buFont typeface="Arial" panose="020B0604020202020204" pitchFamily="34" charset="0"/>
              <a:buChar char="▻"/>
              <a:defRPr sz="2000" kern="1200">
                <a:solidFill>
                  <a:schemeClr val="tx1"/>
                </a:solidFill>
                <a:latin typeface="+mn-lt"/>
                <a:ea typeface="+mn-ea"/>
                <a:cs typeface="+mn-cs"/>
              </a:defRPr>
            </a:lvl7pPr>
            <a:lvl8pPr marL="3657509" lvl="7" indent="-355591" algn="l" defTabSz="914400" rtl="0" eaLnBrk="1" latinLnBrk="0" hangingPunct="1">
              <a:lnSpc>
                <a:spcPct val="90000"/>
              </a:lnSpc>
              <a:spcBef>
                <a:spcPts val="1000"/>
              </a:spcBef>
              <a:spcAft>
                <a:spcPts val="0"/>
              </a:spcAft>
              <a:buSzPts val="2000"/>
              <a:buFont typeface="Arial" panose="020B0604020202020204" pitchFamily="34" charset="0"/>
              <a:buChar char="▻"/>
              <a:defRPr sz="2000" kern="1200">
                <a:solidFill>
                  <a:schemeClr val="tx1"/>
                </a:solidFill>
                <a:latin typeface="+mn-lt"/>
                <a:ea typeface="+mn-ea"/>
                <a:cs typeface="+mn-cs"/>
              </a:defRPr>
            </a:lvl8pPr>
            <a:lvl9pPr marL="4114697" lvl="8" indent="-355591" algn="l" defTabSz="914400" rtl="0" eaLnBrk="1" latinLnBrk="0" hangingPunct="1">
              <a:lnSpc>
                <a:spcPct val="90000"/>
              </a:lnSpc>
              <a:spcBef>
                <a:spcPts val="1000"/>
              </a:spcBef>
              <a:spcAft>
                <a:spcPts val="1000"/>
              </a:spcAft>
              <a:buSzPts val="2000"/>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dirty="0"/>
              <a:t>The BTE is an integrated system which also supports the design and function of other building systems.</a:t>
            </a:r>
            <a:br>
              <a:rPr lang="en-US" sz="2400" dirty="0"/>
            </a:br>
            <a:r>
              <a:rPr lang="en-US" i="1" dirty="0"/>
              <a:t/>
            </a:r>
            <a:br>
              <a:rPr lang="en-US" i="1" dirty="0"/>
            </a:br>
            <a:r>
              <a:rPr lang="en-US" i="1" dirty="0"/>
              <a:t>“It is like the skin that protects the internal parts of your body; it is the largest organ of the body.”</a:t>
            </a:r>
          </a:p>
        </p:txBody>
      </p:sp>
    </p:spTree>
    <p:extLst>
      <p:ext uri="{BB962C8B-B14F-4D97-AF65-F5344CB8AC3E}">
        <p14:creationId xmlns:p14="http://schemas.microsoft.com/office/powerpoint/2010/main" val="931233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A53DC-08FE-BE2A-5543-98E41211F7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D037EE-80E0-F795-FF43-DB8F82F26B01}"/>
              </a:ext>
            </a:extLst>
          </p:cNvPr>
          <p:cNvSpPr>
            <a:spLocks noGrp="1"/>
          </p:cNvSpPr>
          <p:nvPr>
            <p:ph type="title"/>
          </p:nvPr>
        </p:nvSpPr>
        <p:spPr>
          <a:xfrm>
            <a:off x="609600" y="203200"/>
            <a:ext cx="10972800" cy="890642"/>
          </a:xfrm>
        </p:spPr>
        <p:txBody>
          <a:bodyPr>
            <a:normAutofit/>
          </a:bodyPr>
          <a:lstStyle/>
          <a:p>
            <a:r>
              <a:rPr lang="en-US" b="1" dirty="0"/>
              <a:t>IBC/IRC Fenestration Installation Compliance</a:t>
            </a:r>
          </a:p>
        </p:txBody>
      </p:sp>
      <p:sp>
        <p:nvSpPr>
          <p:cNvPr id="2" name="Subtitle 1">
            <a:extLst>
              <a:ext uri="{FF2B5EF4-FFF2-40B4-BE49-F238E27FC236}">
                <a16:creationId xmlns:a16="http://schemas.microsoft.com/office/drawing/2014/main" id="{C256E8F1-F2C5-4551-56F1-E1F85A1CCD6B}"/>
              </a:ext>
            </a:extLst>
          </p:cNvPr>
          <p:cNvSpPr>
            <a:spLocks noGrp="1"/>
          </p:cNvSpPr>
          <p:nvPr>
            <p:ph idx="1"/>
          </p:nvPr>
        </p:nvSpPr>
        <p:spPr>
          <a:xfrm>
            <a:off x="609600" y="1498601"/>
            <a:ext cx="5142807" cy="2205181"/>
          </a:xfrm>
        </p:spPr>
        <p:txBody>
          <a:bodyPr>
            <a:normAutofit/>
          </a:bodyPr>
          <a:lstStyle/>
          <a:p>
            <a:r>
              <a:rPr lang="en-US" sz="2400" dirty="0"/>
              <a:t>Installed Performance Testing</a:t>
            </a:r>
          </a:p>
          <a:p>
            <a:r>
              <a:rPr lang="en-US" sz="2400" dirty="0"/>
              <a:t>Field Installation Experience</a:t>
            </a:r>
          </a:p>
          <a:p>
            <a:r>
              <a:rPr lang="en-US" sz="2400" dirty="0"/>
              <a:t>Recommended installation instructions</a:t>
            </a:r>
          </a:p>
        </p:txBody>
      </p:sp>
      <p:pic>
        <p:nvPicPr>
          <p:cNvPr id="4" name="Picture 3">
            <a:extLst>
              <a:ext uri="{FF2B5EF4-FFF2-40B4-BE49-F238E27FC236}">
                <a16:creationId xmlns:a16="http://schemas.microsoft.com/office/drawing/2014/main" id="{7E66626E-5B9D-4E8D-6A02-DF22F918A7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1503"/>
          <a:stretch/>
        </p:blipFill>
        <p:spPr>
          <a:xfrm>
            <a:off x="6899376" y="1239174"/>
            <a:ext cx="4785028" cy="4481254"/>
          </a:xfrm>
          <a:prstGeom prst="rect">
            <a:avLst/>
          </a:prstGeom>
          <a:ln w="12700">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08D44E2-2151-472D-AFB7-D741E05D59F4}"/>
              </a:ext>
            </a:extLst>
          </p:cNvPr>
          <p:cNvSpPr txBox="1"/>
          <p:nvPr/>
        </p:nvSpPr>
        <p:spPr>
          <a:xfrm>
            <a:off x="526877" y="4296588"/>
            <a:ext cx="6058650" cy="646331"/>
          </a:xfrm>
          <a:prstGeom prst="rect">
            <a:avLst/>
          </a:prstGeom>
          <a:solidFill>
            <a:schemeClr val="tx2">
              <a:lumMod val="20000"/>
              <a:lumOff val="80000"/>
            </a:schemeClr>
          </a:solidFill>
          <a:ln w="12700">
            <a:solidFill>
              <a:schemeClr val="tx1"/>
            </a:solidFill>
          </a:ln>
        </p:spPr>
        <p:txBody>
          <a:bodyPr wrap="square" rtlCol="0">
            <a:spAutoFit/>
          </a:bodyPr>
          <a:lstStyle/>
          <a:p>
            <a:r>
              <a:rPr lang="en-US" dirty="0">
                <a:ea typeface="Yu Gothic" panose="020B0400000000000000" pitchFamily="34" charset="-128"/>
              </a:rPr>
              <a:t>For more information, refer to: </a:t>
            </a:r>
            <a:r>
              <a:rPr lang="en-US" dirty="0">
                <a:solidFill>
                  <a:srgbClr val="0070C0"/>
                </a:solidFill>
                <a:ea typeface="Yu Gothic" panose="020B0400000000000000" pitchFamily="34" charset="-128"/>
                <a:hlinkClick r:id="rId3">
                  <a:extLst>
                    <a:ext uri="{A12FA001-AC4F-418D-AE19-62706E023703}">
                      <ahyp:hlinkClr xmlns="" xmlns:ahyp="http://schemas.microsoft.com/office/drawing/2018/hyperlinkcolor" val="tx"/>
                    </a:ext>
                  </a:extLst>
                </a:hlinkClick>
              </a:rPr>
              <a:t>https://www.continuousinsulation.org/window-installation</a:t>
            </a:r>
            <a:r>
              <a:rPr lang="en-US" dirty="0">
                <a:solidFill>
                  <a:srgbClr val="0070C0"/>
                </a:solidFill>
                <a:ea typeface="Yu Gothic" panose="020B0400000000000000" pitchFamily="34" charset="-128"/>
              </a:rPr>
              <a:t>  </a:t>
            </a:r>
          </a:p>
        </p:txBody>
      </p:sp>
      <p:sp>
        <p:nvSpPr>
          <p:cNvPr id="6" name="TextBox 5">
            <a:extLst>
              <a:ext uri="{FF2B5EF4-FFF2-40B4-BE49-F238E27FC236}">
                <a16:creationId xmlns:a16="http://schemas.microsoft.com/office/drawing/2014/main" id="{FD25CDE2-D4AB-4659-1A9E-103C32C8DFAC}"/>
              </a:ext>
            </a:extLst>
          </p:cNvPr>
          <p:cNvSpPr txBox="1"/>
          <p:nvPr/>
        </p:nvSpPr>
        <p:spPr>
          <a:xfrm>
            <a:off x="6899377" y="5720428"/>
            <a:ext cx="4683023" cy="338554"/>
          </a:xfrm>
          <a:prstGeom prst="rect">
            <a:avLst/>
          </a:prstGeom>
          <a:noFill/>
        </p:spPr>
        <p:txBody>
          <a:bodyPr wrap="square" rtlCol="0">
            <a:spAutoFit/>
          </a:bodyPr>
          <a:lstStyle/>
          <a:p>
            <a:pPr algn="ctr"/>
            <a:r>
              <a:rPr lang="en-US" sz="1600" dirty="0">
                <a:solidFill>
                  <a:srgbClr val="0070C0"/>
                </a:solidFill>
                <a:hlinkClick r:id="rId4">
                  <a:extLst>
                    <a:ext uri="{A12FA001-AC4F-418D-AE19-62706E023703}">
                      <ahyp:hlinkClr xmlns="" xmlns:ahyp="http://schemas.microsoft.com/office/drawing/2018/hyperlinkcolor" val="tx"/>
                    </a:ext>
                  </a:extLst>
                </a:hlinkClick>
              </a:rPr>
              <a:t>https://www.appliedbuildingtech.com/rr/2104-01</a:t>
            </a:r>
            <a:r>
              <a:rPr lang="en-US" sz="1600" dirty="0">
                <a:solidFill>
                  <a:srgbClr val="0070C0"/>
                </a:solidFill>
              </a:rPr>
              <a:t> </a:t>
            </a:r>
          </a:p>
        </p:txBody>
      </p:sp>
    </p:spTree>
    <p:extLst>
      <p:ext uri="{BB962C8B-B14F-4D97-AF65-F5344CB8AC3E}">
        <p14:creationId xmlns:p14="http://schemas.microsoft.com/office/powerpoint/2010/main" val="2135424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5FFC4-A74C-A1A0-764E-9DAD82008C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5D05A1-C7E4-D39C-7D48-2DC8AE13CB50}"/>
              </a:ext>
            </a:extLst>
          </p:cNvPr>
          <p:cNvSpPr>
            <a:spLocks noGrp="1"/>
          </p:cNvSpPr>
          <p:nvPr>
            <p:ph type="title"/>
          </p:nvPr>
        </p:nvSpPr>
        <p:spPr>
          <a:xfrm>
            <a:off x="838200" y="365126"/>
            <a:ext cx="7674864" cy="732312"/>
          </a:xfrm>
        </p:spPr>
        <p:txBody>
          <a:bodyPr>
            <a:normAutofit/>
          </a:bodyPr>
          <a:lstStyle/>
          <a:p>
            <a:r>
              <a:rPr lang="en-US" dirty="0"/>
              <a:t>Installed Performance Testing</a:t>
            </a:r>
          </a:p>
        </p:txBody>
      </p:sp>
      <p:sp>
        <p:nvSpPr>
          <p:cNvPr id="2" name="Subtitle 1">
            <a:extLst>
              <a:ext uri="{FF2B5EF4-FFF2-40B4-BE49-F238E27FC236}">
                <a16:creationId xmlns:a16="http://schemas.microsoft.com/office/drawing/2014/main" id="{6B60083D-6C00-F105-906E-CDB51738ECAB}"/>
              </a:ext>
            </a:extLst>
          </p:cNvPr>
          <p:cNvSpPr>
            <a:spLocks noGrp="1"/>
          </p:cNvSpPr>
          <p:nvPr>
            <p:ph idx="1"/>
          </p:nvPr>
        </p:nvSpPr>
        <p:spPr>
          <a:xfrm>
            <a:off x="748145" y="1389668"/>
            <a:ext cx="8379268" cy="5103206"/>
          </a:xfrm>
        </p:spPr>
        <p:txBody>
          <a:bodyPr>
            <a:noAutofit/>
          </a:bodyPr>
          <a:lstStyle/>
          <a:p>
            <a:r>
              <a:rPr lang="en-US" dirty="0"/>
              <a:t>~150 tests on ~30 wall assembly specimens by independent sources (HIRL &amp; CBI)</a:t>
            </a:r>
          </a:p>
          <a:p>
            <a:r>
              <a:rPr lang="en-US" dirty="0"/>
              <a:t>Integrally-flanged window types (SH, DH, C, and HS; vinyl and wood frames; single and mulled; openings up to 6-ft wide; 30 to 400 </a:t>
            </a:r>
            <a:r>
              <a:rPr lang="en-US" dirty="0" err="1"/>
              <a:t>lb</a:t>
            </a:r>
            <a:r>
              <a:rPr lang="en-US" dirty="0"/>
              <a:t> window unit weight)</a:t>
            </a:r>
          </a:p>
          <a:p>
            <a:r>
              <a:rPr lang="en-US" dirty="0"/>
              <a:t>Three FPIS types (XPS, EPS, and PIR), 1” and 2" thick, and 15 and 25 psi compressive resistance </a:t>
            </a:r>
          </a:p>
          <a:p>
            <a:r>
              <a:rPr lang="en-US" dirty="0"/>
              <a:t>FPIS WRB systems installed and flashed per manufacturers’ specifications</a:t>
            </a:r>
          </a:p>
          <a:p>
            <a:r>
              <a:rPr lang="en-US" dirty="0"/>
              <a:t>FGIA/AAMA TIR-504-2020 fenestration installation evaluation method (air leakage, water resistance, thermal cycling, design pressure, repeat water test, structural pressure)</a:t>
            </a:r>
          </a:p>
          <a:p>
            <a:endParaRPr lang="en-US" sz="2400" dirty="0"/>
          </a:p>
        </p:txBody>
      </p:sp>
      <p:pic>
        <p:nvPicPr>
          <p:cNvPr id="4" name="Picture 3">
            <a:extLst>
              <a:ext uri="{FF2B5EF4-FFF2-40B4-BE49-F238E27FC236}">
                <a16:creationId xmlns:a16="http://schemas.microsoft.com/office/drawing/2014/main" id="{F0C42473-939F-AD32-9055-549A87458489}"/>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16688" y="329958"/>
            <a:ext cx="2193504" cy="3028705"/>
          </a:xfrm>
          <a:prstGeom prst="rect">
            <a:avLst/>
          </a:prstGeom>
          <a:noFill/>
          <a:ln>
            <a:noFill/>
          </a:ln>
        </p:spPr>
      </p:pic>
      <p:pic>
        <p:nvPicPr>
          <p:cNvPr id="5" name="Picture 4">
            <a:extLst>
              <a:ext uri="{FF2B5EF4-FFF2-40B4-BE49-F238E27FC236}">
                <a16:creationId xmlns:a16="http://schemas.microsoft.com/office/drawing/2014/main" id="{7306E586-5531-14A0-CAE8-4EB584EC3EC7}"/>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16687" y="3445387"/>
            <a:ext cx="2782589" cy="2498213"/>
          </a:xfrm>
          <a:prstGeom prst="rect">
            <a:avLst/>
          </a:prstGeom>
          <a:noFill/>
          <a:ln>
            <a:noFill/>
          </a:ln>
        </p:spPr>
      </p:pic>
    </p:spTree>
    <p:extLst>
      <p:ext uri="{BB962C8B-B14F-4D97-AF65-F5344CB8AC3E}">
        <p14:creationId xmlns:p14="http://schemas.microsoft.com/office/powerpoint/2010/main" val="2709443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E3BA3-7391-B1A1-8BB8-7DC9088121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9D1406-5AD4-ED78-D88D-422C885A2E22}"/>
              </a:ext>
            </a:extLst>
          </p:cNvPr>
          <p:cNvSpPr>
            <a:spLocks noGrp="1"/>
          </p:cNvSpPr>
          <p:nvPr>
            <p:ph type="title"/>
          </p:nvPr>
        </p:nvSpPr>
        <p:spPr>
          <a:xfrm>
            <a:off x="913774" y="501259"/>
            <a:ext cx="10364451" cy="1153399"/>
          </a:xfrm>
        </p:spPr>
        <p:txBody>
          <a:bodyPr>
            <a:noAutofit/>
          </a:bodyPr>
          <a:lstStyle/>
          <a:p>
            <a:r>
              <a:rPr lang="en-US" dirty="0"/>
              <a:t>Examples of Historically Accepted Practice </a:t>
            </a:r>
            <a:br>
              <a:rPr lang="en-US" dirty="0"/>
            </a:br>
            <a:r>
              <a:rPr lang="en-US" dirty="0"/>
              <a:t>(≤ 1.5" FPIS ci)</a:t>
            </a:r>
          </a:p>
        </p:txBody>
      </p:sp>
      <p:pic>
        <p:nvPicPr>
          <p:cNvPr id="4" name="Picture 3" descr="C:\Users\Owner\Desktop\Jay's Stuff\615 Armel Property Info\Addition Pictures\5-2013\050113101602.jpg">
            <a:extLst>
              <a:ext uri="{FF2B5EF4-FFF2-40B4-BE49-F238E27FC236}">
                <a16:creationId xmlns:a16="http://schemas.microsoft.com/office/drawing/2014/main" id="{2E05E476-B84B-AE4F-82C6-25657C4293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178" y="1771917"/>
            <a:ext cx="2953756" cy="3957943"/>
          </a:xfrm>
          <a:prstGeom prst="rect">
            <a:avLst/>
          </a:prstGeom>
          <a:noFill/>
          <a:ln>
            <a:noFill/>
          </a:ln>
        </p:spPr>
      </p:pic>
      <p:pic>
        <p:nvPicPr>
          <p:cNvPr id="5" name="Picture 4">
            <a:extLst>
              <a:ext uri="{FF2B5EF4-FFF2-40B4-BE49-F238E27FC236}">
                <a16:creationId xmlns:a16="http://schemas.microsoft.com/office/drawing/2014/main" id="{5C74CC04-7D40-1571-CAC5-238FFAFB8CD5}"/>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6909507" y="1878182"/>
            <a:ext cx="4603620" cy="3325160"/>
          </a:xfrm>
          <a:prstGeom prst="rect">
            <a:avLst/>
          </a:prstGeom>
        </p:spPr>
      </p:pic>
      <p:pic>
        <p:nvPicPr>
          <p:cNvPr id="6" name="Picture 5" descr="C:\Users\Owner\Desktop\Jay's Stuff\1236 Bast Lane, Waterfront Property\Construction Photos\Feb 2019\IMG_1716.JPG">
            <a:extLst>
              <a:ext uri="{FF2B5EF4-FFF2-40B4-BE49-F238E27FC236}">
                <a16:creationId xmlns:a16="http://schemas.microsoft.com/office/drawing/2014/main" id="{F05294A1-C1A6-D0BE-70A9-EF9FE1292BAC}"/>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rot="5400000">
            <a:off x="3303521" y="2252153"/>
            <a:ext cx="3957944" cy="29974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063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55B07-0890-9A04-4261-211C98C63D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5FD202-9940-6259-DA32-0F485747B434}"/>
              </a:ext>
            </a:extLst>
          </p:cNvPr>
          <p:cNvSpPr>
            <a:spLocks noGrp="1"/>
          </p:cNvSpPr>
          <p:nvPr>
            <p:ph type="title"/>
          </p:nvPr>
        </p:nvSpPr>
        <p:spPr>
          <a:xfrm>
            <a:off x="913774" y="197893"/>
            <a:ext cx="10364451" cy="1596177"/>
          </a:xfrm>
        </p:spPr>
        <p:txBody>
          <a:bodyPr>
            <a:noAutofit/>
          </a:bodyPr>
          <a:lstStyle/>
          <a:p>
            <a:r>
              <a:rPr lang="en-US" dirty="0"/>
              <a:t>Examples of Historically Accepted Practice </a:t>
            </a:r>
            <a:br>
              <a:rPr lang="en-US" dirty="0"/>
            </a:br>
            <a:r>
              <a:rPr lang="en-US" dirty="0"/>
              <a:t>(&gt; 1.5” FPIS ci)</a:t>
            </a:r>
          </a:p>
        </p:txBody>
      </p:sp>
      <p:sp>
        <p:nvSpPr>
          <p:cNvPr id="2" name="Subtitle 1">
            <a:extLst>
              <a:ext uri="{FF2B5EF4-FFF2-40B4-BE49-F238E27FC236}">
                <a16:creationId xmlns:a16="http://schemas.microsoft.com/office/drawing/2014/main" id="{621B597B-77E5-C703-E10C-5462D0B8756B}"/>
              </a:ext>
            </a:extLst>
          </p:cNvPr>
          <p:cNvSpPr>
            <a:spLocks noGrp="1"/>
          </p:cNvSpPr>
          <p:nvPr>
            <p:ph idx="1"/>
          </p:nvPr>
        </p:nvSpPr>
        <p:spPr>
          <a:xfrm>
            <a:off x="618836" y="1690688"/>
            <a:ext cx="4893425" cy="4569690"/>
          </a:xfrm>
        </p:spPr>
        <p:txBody>
          <a:bodyPr>
            <a:normAutofit fontScale="92500" lnSpcReduction="10000"/>
          </a:bodyPr>
          <a:lstStyle/>
          <a:p>
            <a:pPr>
              <a:lnSpc>
                <a:spcPct val="120000"/>
              </a:lnSpc>
            </a:pPr>
            <a:r>
              <a:rPr lang="en-US" sz="2200" dirty="0"/>
              <a:t>Plywood window buck with 4"-thick FPIS ci</a:t>
            </a:r>
          </a:p>
          <a:p>
            <a:pPr>
              <a:lnSpc>
                <a:spcPct val="120000"/>
              </a:lnSpc>
            </a:pPr>
            <a:r>
              <a:rPr lang="en-US" sz="2200" dirty="0"/>
              <a:t>2x wood bucks also used (especially for masonry/concrete construction)</a:t>
            </a:r>
          </a:p>
          <a:p>
            <a:pPr>
              <a:lnSpc>
                <a:spcPct val="120000"/>
              </a:lnSpc>
            </a:pPr>
            <a:r>
              <a:rPr lang="en-US" sz="2200" dirty="0"/>
              <a:t>NOTE: For Type I-IV construction (IBC), the window-wall interface also must comply with NFPA 285 tested assembly and engineering analysis.</a:t>
            </a:r>
          </a:p>
          <a:p>
            <a:pPr lvl="1">
              <a:lnSpc>
                <a:spcPct val="120000"/>
              </a:lnSpc>
            </a:pPr>
            <a:r>
              <a:rPr lang="en-US" sz="1900" dirty="0">
                <a:latin typeface="+mj-lt"/>
                <a:ea typeface="Yu Gothic" panose="020B0400000000000000" pitchFamily="34" charset="-128"/>
              </a:rPr>
              <a:t>Applies regardless of </a:t>
            </a:r>
            <a:r>
              <a:rPr lang="en-US" sz="1900" dirty="0" smtClean="0">
                <a:latin typeface="+mj-lt"/>
                <a:ea typeface="Yu Gothic" panose="020B0400000000000000" pitchFamily="34" charset="-128"/>
              </a:rPr>
              <a:t>FPIS </a:t>
            </a:r>
            <a:r>
              <a:rPr lang="en-US" sz="1900" dirty="0">
                <a:latin typeface="+mj-lt"/>
                <a:ea typeface="Yu Gothic" panose="020B0400000000000000" pitchFamily="34" charset="-128"/>
              </a:rPr>
              <a:t>thickness.</a:t>
            </a:r>
          </a:p>
          <a:p>
            <a:pPr lvl="1">
              <a:lnSpc>
                <a:spcPct val="120000"/>
              </a:lnSpc>
            </a:pPr>
            <a:r>
              <a:rPr lang="en-US" sz="1900" dirty="0">
                <a:latin typeface="+mj-lt"/>
                <a:ea typeface="Yu Gothic" panose="020B0400000000000000" pitchFamily="34" charset="-128"/>
              </a:rPr>
              <a:t>See examples next two slides.</a:t>
            </a:r>
          </a:p>
        </p:txBody>
      </p:sp>
      <p:pic>
        <p:nvPicPr>
          <p:cNvPr id="4" name="Picture 3">
            <a:extLst>
              <a:ext uri="{FF2B5EF4-FFF2-40B4-BE49-F238E27FC236}">
                <a16:creationId xmlns:a16="http://schemas.microsoft.com/office/drawing/2014/main" id="{7166A200-DA8C-AC81-51D4-5ED5D0C56912}"/>
              </a:ext>
            </a:extLst>
          </p:cNvPr>
          <p:cNvPicPr/>
          <p:nvPr/>
        </p:nvPicPr>
        <p:blipFill rotWithShape="1">
          <a:blip r:embed="rId2" cstate="email">
            <a:extLst>
              <a:ext uri="{28A0092B-C50C-407E-A947-70E740481C1C}">
                <a14:useLocalDpi xmlns:a14="http://schemas.microsoft.com/office/drawing/2010/main" val="0"/>
              </a:ext>
            </a:extLst>
          </a:blip>
          <a:srcRect/>
          <a:stretch/>
        </p:blipFill>
        <p:spPr bwMode="auto">
          <a:xfrm>
            <a:off x="5695141" y="1788311"/>
            <a:ext cx="6368538" cy="3899638"/>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BAE29C3-A3B9-8AA9-BCB0-0B38CEAF3697}"/>
              </a:ext>
            </a:extLst>
          </p:cNvPr>
          <p:cNvSpPr txBox="1"/>
          <p:nvPr/>
        </p:nvSpPr>
        <p:spPr>
          <a:xfrm>
            <a:off x="5643412" y="5687949"/>
            <a:ext cx="6420267" cy="307777"/>
          </a:xfrm>
          <a:prstGeom prst="rect">
            <a:avLst/>
          </a:prstGeom>
          <a:noFill/>
        </p:spPr>
        <p:txBody>
          <a:bodyPr wrap="square" rtlCol="0">
            <a:spAutoFit/>
          </a:bodyPr>
          <a:lstStyle/>
          <a:p>
            <a:pPr algn="ctr"/>
            <a:r>
              <a:rPr lang="en-US" sz="1400" dirty="0">
                <a:latin typeface="+mj-lt"/>
                <a:ea typeface="Yu Gothic" panose="020B0400000000000000" pitchFamily="34" charset="-128"/>
              </a:rPr>
              <a:t>Source: </a:t>
            </a:r>
            <a:r>
              <a:rPr lang="en-US" sz="1400" u="sng" dirty="0">
                <a:solidFill>
                  <a:srgbClr val="0070C0"/>
                </a:solidFill>
                <a:latin typeface="+mj-lt"/>
                <a:ea typeface="Yu Gothic" panose="020B0400000000000000" pitchFamily="34" charset="-128"/>
                <a:hlinkClick r:id="rId3">
                  <a:extLst>
                    <a:ext uri="{A12FA001-AC4F-418D-AE19-62706E023703}">
                      <ahyp:hlinkClr xmlns="" xmlns:ahyp="http://schemas.microsoft.com/office/drawing/2018/hyperlinkcolor" val="tx"/>
                    </a:ext>
                  </a:extLst>
                </a:hlinkClick>
              </a:rPr>
              <a:t>www.nist.gov/system/files/nzertf-architectural-plans3-june2011.pdf</a:t>
            </a:r>
            <a:endParaRPr lang="en-US" sz="1400" dirty="0">
              <a:solidFill>
                <a:srgbClr val="0070C0"/>
              </a:solidFill>
              <a:latin typeface="+mj-lt"/>
              <a:ea typeface="Yu Gothic" panose="020B0400000000000000" pitchFamily="34" charset="-128"/>
            </a:endParaRPr>
          </a:p>
        </p:txBody>
      </p:sp>
      <p:pic>
        <p:nvPicPr>
          <p:cNvPr id="6" name="Graphic 1" descr="Fire with solid fill">
            <a:extLst>
              <a:ext uri="{FF2B5EF4-FFF2-40B4-BE49-F238E27FC236}">
                <a16:creationId xmlns:a16="http://schemas.microsoft.com/office/drawing/2014/main" id="{307E595C-9461-43EC-0B11-44B2D2B94C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56" y="3949411"/>
            <a:ext cx="365760" cy="365760"/>
          </a:xfrm>
          <a:prstGeom prst="rect">
            <a:avLst/>
          </a:prstGeom>
        </p:spPr>
      </p:pic>
    </p:spTree>
    <p:extLst>
      <p:ext uri="{BB962C8B-B14F-4D97-AF65-F5344CB8AC3E}">
        <p14:creationId xmlns:p14="http://schemas.microsoft.com/office/powerpoint/2010/main" val="3661357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CB762-F4D7-A371-6B99-10E8C8F923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D84565-7A1A-8DE5-BD7B-BEDE88A5D5F4}"/>
              </a:ext>
            </a:extLst>
          </p:cNvPr>
          <p:cNvSpPr>
            <a:spLocks noGrp="1"/>
          </p:cNvSpPr>
          <p:nvPr>
            <p:ph type="title"/>
          </p:nvPr>
        </p:nvSpPr>
        <p:spPr>
          <a:xfrm>
            <a:off x="410752" y="203200"/>
            <a:ext cx="8659357" cy="759773"/>
          </a:xfrm>
        </p:spPr>
        <p:txBody>
          <a:bodyPr>
            <a:normAutofit fontScale="90000"/>
          </a:bodyPr>
          <a:lstStyle/>
          <a:p>
            <a:r>
              <a:rPr lang="en-US" dirty="0"/>
              <a:t>Recommended Installation Instructions</a:t>
            </a:r>
          </a:p>
        </p:txBody>
      </p:sp>
      <p:sp>
        <p:nvSpPr>
          <p:cNvPr id="2" name="Subtitle 1">
            <a:extLst>
              <a:ext uri="{FF2B5EF4-FFF2-40B4-BE49-F238E27FC236}">
                <a16:creationId xmlns:a16="http://schemas.microsoft.com/office/drawing/2014/main" id="{75FD8DC2-713F-7EAE-A251-F339AABFF7CD}"/>
              </a:ext>
            </a:extLst>
          </p:cNvPr>
          <p:cNvSpPr>
            <a:spLocks noGrp="1"/>
          </p:cNvSpPr>
          <p:nvPr>
            <p:ph idx="1"/>
          </p:nvPr>
        </p:nvSpPr>
        <p:spPr>
          <a:xfrm>
            <a:off x="520666" y="1123229"/>
            <a:ext cx="7656945" cy="5092844"/>
          </a:xfrm>
        </p:spPr>
        <p:txBody>
          <a:bodyPr>
            <a:normAutofit fontScale="70000" lnSpcReduction="20000"/>
          </a:bodyPr>
          <a:lstStyle/>
          <a:p>
            <a:pPr>
              <a:lnSpc>
                <a:spcPct val="120000"/>
              </a:lnSpc>
            </a:pPr>
            <a:r>
              <a:rPr lang="en-US" dirty="0">
                <a:latin typeface="+mj-lt"/>
              </a:rPr>
              <a:t>For FPIS </a:t>
            </a:r>
            <a:r>
              <a:rPr lang="en-US" dirty="0" smtClean="0">
                <a:latin typeface="+mj-lt"/>
              </a:rPr>
              <a:t> of </a:t>
            </a:r>
            <a:r>
              <a:rPr lang="en-US" dirty="0">
                <a:latin typeface="+mj-lt"/>
              </a:rPr>
              <a:t>minimum 15 psi compression resistance and maximum 1.5" thickness:</a:t>
            </a:r>
          </a:p>
          <a:p>
            <a:pPr lvl="1">
              <a:lnSpc>
                <a:spcPct val="120000"/>
              </a:lnSpc>
            </a:pPr>
            <a:r>
              <a:rPr lang="en-US" sz="2300" dirty="0">
                <a:latin typeface="+mj-lt"/>
                <a:ea typeface="Yu Gothic" panose="020B0400000000000000" pitchFamily="34" charset="-128"/>
              </a:rPr>
              <a:t>Use fenestration manufacturer shim and fastener schedule</a:t>
            </a:r>
          </a:p>
          <a:p>
            <a:pPr lvl="2">
              <a:lnSpc>
                <a:spcPct val="120000"/>
              </a:lnSpc>
            </a:pPr>
            <a:r>
              <a:rPr lang="en-US" sz="2000" dirty="0">
                <a:latin typeface="+mj-lt"/>
                <a:ea typeface="Yu Gothic" panose="020B0400000000000000" pitchFamily="34" charset="-128"/>
              </a:rPr>
              <a:t>Adjust fastener length to maintain embedment in framing</a:t>
            </a:r>
          </a:p>
          <a:p>
            <a:pPr lvl="1">
              <a:lnSpc>
                <a:spcPct val="120000"/>
              </a:lnSpc>
            </a:pPr>
            <a:r>
              <a:rPr lang="en-US" sz="2300" dirty="0">
                <a:latin typeface="+mj-lt"/>
                <a:ea typeface="Yu Gothic" panose="020B0400000000000000" pitchFamily="34" charset="-128"/>
              </a:rPr>
              <a:t>Use WRB or window manufacturer flashing instructions</a:t>
            </a:r>
          </a:p>
          <a:p>
            <a:pPr>
              <a:lnSpc>
                <a:spcPct val="120000"/>
              </a:lnSpc>
            </a:pPr>
            <a:r>
              <a:rPr lang="en-US" dirty="0">
                <a:latin typeface="+mj-lt"/>
              </a:rPr>
              <a:t>For FPIS &gt; 1.5" thick:</a:t>
            </a:r>
          </a:p>
          <a:p>
            <a:pPr lvl="1">
              <a:lnSpc>
                <a:spcPct val="120000"/>
              </a:lnSpc>
            </a:pPr>
            <a:r>
              <a:rPr lang="en-US" sz="2300" dirty="0">
                <a:latin typeface="+mj-lt"/>
                <a:ea typeface="Yu Gothic" panose="020B0400000000000000" pitchFamily="34" charset="-128"/>
              </a:rPr>
              <a:t>Use window buck or similar support method</a:t>
            </a:r>
          </a:p>
          <a:p>
            <a:pPr lvl="2">
              <a:lnSpc>
                <a:spcPct val="120000"/>
              </a:lnSpc>
            </a:pPr>
            <a:r>
              <a:rPr lang="en-US" sz="2000" dirty="0">
                <a:latin typeface="+mj-lt"/>
                <a:ea typeface="Yu Gothic" panose="020B0400000000000000" pitchFamily="34" charset="-128"/>
              </a:rPr>
              <a:t>Some manufacturers offer specialty support brackets</a:t>
            </a:r>
          </a:p>
          <a:p>
            <a:pPr lvl="1">
              <a:lnSpc>
                <a:spcPct val="120000"/>
              </a:lnSpc>
            </a:pPr>
            <a:r>
              <a:rPr lang="en-US" sz="2300" dirty="0">
                <a:latin typeface="+mj-lt"/>
                <a:ea typeface="Yu Gothic" panose="020B0400000000000000" pitchFamily="34" charset="-128"/>
              </a:rPr>
              <a:t>Otherwise, same as above for remaining installation details</a:t>
            </a:r>
          </a:p>
          <a:p>
            <a:pPr>
              <a:lnSpc>
                <a:spcPct val="120000"/>
              </a:lnSpc>
            </a:pPr>
            <a:r>
              <a:rPr lang="en-US" dirty="0">
                <a:latin typeface="+mj-lt"/>
              </a:rPr>
              <a:t>For any type and thickness of FPIS:  </a:t>
            </a:r>
            <a:r>
              <a:rPr lang="en-US" sz="2200" dirty="0">
                <a:latin typeface="+mj-lt"/>
                <a:ea typeface="Yu Gothic" panose="020B0400000000000000" pitchFamily="34" charset="-128"/>
              </a:rPr>
              <a:t>Option to use an “</a:t>
            </a:r>
            <a:r>
              <a:rPr lang="en-US" sz="2200" dirty="0" err="1">
                <a:latin typeface="+mj-lt"/>
                <a:ea typeface="Yu Gothic" panose="020B0400000000000000" pitchFamily="34" charset="-128"/>
              </a:rPr>
              <a:t>inny</a:t>
            </a:r>
            <a:r>
              <a:rPr lang="en-US" sz="2200" dirty="0">
                <a:latin typeface="+mj-lt"/>
                <a:ea typeface="Yu Gothic" panose="020B0400000000000000" pitchFamily="34" charset="-128"/>
              </a:rPr>
              <a:t>” window install</a:t>
            </a:r>
          </a:p>
          <a:p>
            <a:pPr>
              <a:lnSpc>
                <a:spcPct val="120000"/>
              </a:lnSpc>
            </a:pPr>
            <a:r>
              <a:rPr lang="en-US" dirty="0">
                <a:latin typeface="+mj-lt"/>
              </a:rPr>
              <a:t>If window manufacturer instructions address the specific application with FPIS, use those instructions.</a:t>
            </a:r>
          </a:p>
          <a:p>
            <a:pPr>
              <a:lnSpc>
                <a:spcPct val="120000"/>
              </a:lnSpc>
            </a:pPr>
            <a:r>
              <a:rPr lang="en-US" dirty="0">
                <a:latin typeface="+mj-lt"/>
              </a:rPr>
              <a:t>NOTE: If NFPA 285 applies (Type I-IV construction), the window-wall interface must comply with the FPIS manufacturer’s tested assembly and engineering analysis, regardless of FPIS thickness.</a:t>
            </a:r>
          </a:p>
          <a:p>
            <a:pPr lvl="1">
              <a:lnSpc>
                <a:spcPct val="120000"/>
              </a:lnSpc>
            </a:pPr>
            <a:r>
              <a:rPr lang="en-US" sz="2300" dirty="0">
                <a:latin typeface="+mj-lt"/>
                <a:ea typeface="Yu Gothic" panose="020B0400000000000000" pitchFamily="34" charset="-128"/>
              </a:rPr>
              <a:t>Refer to the manufacturer data and standard details</a:t>
            </a:r>
          </a:p>
          <a:p>
            <a:pPr>
              <a:lnSpc>
                <a:spcPct val="120000"/>
              </a:lnSpc>
            </a:pPr>
            <a:endParaRPr lang="en-US" dirty="0">
              <a:latin typeface="+mj-lt"/>
            </a:endParaRPr>
          </a:p>
        </p:txBody>
      </p:sp>
      <p:pic>
        <p:nvPicPr>
          <p:cNvPr id="4" name="Picture 3">
            <a:extLst>
              <a:ext uri="{FF2B5EF4-FFF2-40B4-BE49-F238E27FC236}">
                <a16:creationId xmlns:a16="http://schemas.microsoft.com/office/drawing/2014/main" id="{CCA0867C-64A2-71CB-E4D6-F4C2B38503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05" t="-969" r="-1838" b="-1614"/>
          <a:stretch/>
        </p:blipFill>
        <p:spPr>
          <a:xfrm>
            <a:off x="8177611" y="1015699"/>
            <a:ext cx="3713018" cy="4886038"/>
          </a:xfrm>
          <a:prstGeom prst="rect">
            <a:avLst/>
          </a:prstGeom>
          <a:solidFill>
            <a:schemeClr val="bg1"/>
          </a:solidFill>
          <a:ln w="6350">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CB9D58E-53F7-9A81-D9FF-5585B4DAA423}"/>
              </a:ext>
            </a:extLst>
          </p:cNvPr>
          <p:cNvSpPr txBox="1"/>
          <p:nvPr/>
        </p:nvSpPr>
        <p:spPr>
          <a:xfrm>
            <a:off x="5477604" y="5681903"/>
            <a:ext cx="6819900" cy="523220"/>
          </a:xfrm>
          <a:prstGeom prst="rect">
            <a:avLst/>
          </a:prstGeom>
          <a:noFill/>
        </p:spPr>
        <p:txBody>
          <a:bodyPr wrap="square" rtlCol="0">
            <a:spAutoFit/>
          </a:bodyPr>
          <a:lstStyle/>
          <a:p>
            <a:r>
              <a:rPr lang="en-US" sz="1400" dirty="0">
                <a:latin typeface="+mj-lt"/>
                <a:ea typeface="Yu Gothic" panose="020B0400000000000000" pitchFamily="34" charset="-128"/>
              </a:rPr>
              <a:t>For additional information, refer to: </a:t>
            </a:r>
          </a:p>
          <a:p>
            <a:r>
              <a:rPr lang="en-US" sz="1400" dirty="0">
                <a:solidFill>
                  <a:srgbClr val="0070C0"/>
                </a:solidFill>
                <a:latin typeface="+mj-lt"/>
                <a:ea typeface="Yu Gothic" panose="020B0400000000000000" pitchFamily="34" charset="-128"/>
                <a:hlinkClick r:id="rId3">
                  <a:extLst>
                    <a:ext uri="{A12FA001-AC4F-418D-AE19-62706E023703}">
                      <ahyp:hlinkClr xmlns="" xmlns:ahyp="http://schemas.microsoft.com/office/drawing/2018/hyperlinkcolor" val="tx"/>
                    </a:ext>
                  </a:extLst>
                </a:hlinkClick>
              </a:rPr>
              <a:t>https://www.continuousinsulation.org/applications/window-installation</a:t>
            </a:r>
            <a:r>
              <a:rPr lang="en-US" sz="1400" dirty="0">
                <a:solidFill>
                  <a:srgbClr val="0070C0"/>
                </a:solidFill>
                <a:latin typeface="+mj-lt"/>
                <a:ea typeface="Yu Gothic" panose="020B0400000000000000" pitchFamily="34" charset="-128"/>
              </a:rPr>
              <a:t> </a:t>
            </a:r>
          </a:p>
        </p:txBody>
      </p:sp>
    </p:spTree>
    <p:extLst>
      <p:ext uri="{BB962C8B-B14F-4D97-AF65-F5344CB8AC3E}">
        <p14:creationId xmlns:p14="http://schemas.microsoft.com/office/powerpoint/2010/main" val="220331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DD63C-57CF-CC88-08BC-5E4DC6D66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79F8B-378B-434D-DE43-52666E8B3B15}"/>
              </a:ext>
            </a:extLst>
          </p:cNvPr>
          <p:cNvSpPr>
            <a:spLocks noGrp="1"/>
          </p:cNvSpPr>
          <p:nvPr>
            <p:ph type="title"/>
          </p:nvPr>
        </p:nvSpPr>
        <p:spPr>
          <a:xfrm>
            <a:off x="290004" y="365125"/>
            <a:ext cx="7717923" cy="691318"/>
          </a:xfrm>
        </p:spPr>
        <p:txBody>
          <a:bodyPr>
            <a:normAutofit/>
          </a:bodyPr>
          <a:lstStyle/>
          <a:p>
            <a:r>
              <a:rPr lang="en-US" dirty="0"/>
              <a:t>Example Details from AWCI/SFIA</a:t>
            </a:r>
          </a:p>
        </p:txBody>
      </p:sp>
      <p:sp>
        <p:nvSpPr>
          <p:cNvPr id="3" name="Content Placeholder 2">
            <a:extLst>
              <a:ext uri="{FF2B5EF4-FFF2-40B4-BE49-F238E27FC236}">
                <a16:creationId xmlns:a16="http://schemas.microsoft.com/office/drawing/2014/main" id="{28658A68-A5FF-A021-0075-559C360322C8}"/>
              </a:ext>
            </a:extLst>
          </p:cNvPr>
          <p:cNvSpPr>
            <a:spLocks noGrp="1"/>
          </p:cNvSpPr>
          <p:nvPr>
            <p:ph idx="1"/>
          </p:nvPr>
        </p:nvSpPr>
        <p:spPr>
          <a:xfrm>
            <a:off x="290004" y="1353312"/>
            <a:ext cx="2776469" cy="3568965"/>
          </a:xfrm>
        </p:spPr>
        <p:txBody>
          <a:bodyPr>
            <a:normAutofit fontScale="77500" lnSpcReduction="20000"/>
          </a:bodyPr>
          <a:lstStyle/>
          <a:p>
            <a:r>
              <a:rPr lang="en-US" dirty="0"/>
              <a:t>Various CAD details for ci on steel frame wall assemblies</a:t>
            </a:r>
          </a:p>
          <a:p>
            <a:r>
              <a:rPr lang="en-US" dirty="0"/>
              <a:t>Details used for fenestration flashing &amp; support must also comply with NFPA 285 tested assembly or Engineering Analysis for Type I – IV building applications (does not apply to TYPE v construction)</a:t>
            </a:r>
          </a:p>
        </p:txBody>
      </p:sp>
      <p:pic>
        <p:nvPicPr>
          <p:cNvPr id="4" name="Picture 3">
            <a:extLst>
              <a:ext uri="{FF2B5EF4-FFF2-40B4-BE49-F238E27FC236}">
                <a16:creationId xmlns:a16="http://schemas.microsoft.com/office/drawing/2014/main" id="{D74D525E-ABDF-8E86-FC2E-C31FB88C5C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51573" y="1056443"/>
            <a:ext cx="5015884" cy="3865834"/>
          </a:xfrm>
          <a:prstGeom prst="rect">
            <a:avLst/>
          </a:prstGeom>
        </p:spPr>
      </p:pic>
      <p:pic>
        <p:nvPicPr>
          <p:cNvPr id="5" name="Picture 4">
            <a:extLst>
              <a:ext uri="{FF2B5EF4-FFF2-40B4-BE49-F238E27FC236}">
                <a16:creationId xmlns:a16="http://schemas.microsoft.com/office/drawing/2014/main" id="{8370DBAB-3466-8750-8617-BC38D98A60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39555" y="2342173"/>
            <a:ext cx="4852445" cy="3712655"/>
          </a:xfrm>
          <a:prstGeom prst="rect">
            <a:avLst/>
          </a:prstGeom>
        </p:spPr>
      </p:pic>
      <p:sp>
        <p:nvSpPr>
          <p:cNvPr id="6" name="TextBox 5">
            <a:extLst>
              <a:ext uri="{FF2B5EF4-FFF2-40B4-BE49-F238E27FC236}">
                <a16:creationId xmlns:a16="http://schemas.microsoft.com/office/drawing/2014/main" id="{868A9EC0-4DD2-D588-DCFF-1059BCD06403}"/>
              </a:ext>
            </a:extLst>
          </p:cNvPr>
          <p:cNvSpPr txBox="1"/>
          <p:nvPr/>
        </p:nvSpPr>
        <p:spPr>
          <a:xfrm>
            <a:off x="923277" y="5060272"/>
            <a:ext cx="5592933" cy="338554"/>
          </a:xfrm>
          <a:prstGeom prst="rect">
            <a:avLst/>
          </a:prstGeom>
          <a:noFill/>
        </p:spPr>
        <p:txBody>
          <a:bodyPr wrap="square" rtlCol="0">
            <a:spAutoFit/>
          </a:bodyPr>
          <a:lstStyle/>
          <a:p>
            <a:r>
              <a:rPr lang="en-US" sz="1600" dirty="0">
                <a:solidFill>
                  <a:srgbClr val="0070C0"/>
                </a:solidFill>
                <a:hlinkClick r:id="rId4">
                  <a:extLst>
                    <a:ext uri="{A12FA001-AC4F-418D-AE19-62706E023703}">
                      <ahyp:hlinkClr xmlns="" xmlns:ahyp="http://schemas.microsoft.com/office/drawing/2018/hyperlinkcolor" val="tx"/>
                    </a:ext>
                  </a:extLst>
                </a:hlinkClick>
              </a:rPr>
              <a:t>http://www.awcitechnologycenter.org/content/cad-detail-library</a:t>
            </a:r>
            <a:r>
              <a:rPr lang="en-US" sz="1600" dirty="0">
                <a:solidFill>
                  <a:srgbClr val="0070C0"/>
                </a:solidFill>
              </a:rPr>
              <a:t> </a:t>
            </a:r>
          </a:p>
        </p:txBody>
      </p:sp>
      <p:pic>
        <p:nvPicPr>
          <p:cNvPr id="7" name="Picture 6">
            <a:extLst>
              <a:ext uri="{FF2B5EF4-FFF2-40B4-BE49-F238E27FC236}">
                <a16:creationId xmlns:a16="http://schemas.microsoft.com/office/drawing/2014/main" id="{0CEE6A7E-5464-D140-0005-FC0401F71F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98276" y="146573"/>
            <a:ext cx="3061193" cy="1979720"/>
          </a:xfrm>
          <a:prstGeom prst="rect">
            <a:avLst/>
          </a:prstGeom>
        </p:spPr>
      </p:pic>
    </p:spTree>
    <p:extLst>
      <p:ext uri="{BB962C8B-B14F-4D97-AF65-F5344CB8AC3E}">
        <p14:creationId xmlns:p14="http://schemas.microsoft.com/office/powerpoint/2010/main" val="1156562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9475F-0F74-F0D6-85D7-D56919596FE2}"/>
              </a:ext>
            </a:extLst>
          </p:cNvPr>
          <p:cNvSpPr>
            <a:spLocks noGrp="1"/>
          </p:cNvSpPr>
          <p:nvPr>
            <p:ph type="title"/>
          </p:nvPr>
        </p:nvSpPr>
        <p:spPr>
          <a:xfrm>
            <a:off x="913774" y="993421"/>
            <a:ext cx="10364451" cy="1596177"/>
          </a:xfrm>
        </p:spPr>
        <p:txBody>
          <a:bodyPr/>
          <a:lstStyle/>
          <a:p>
            <a:r>
              <a:rPr lang="en-US" dirty="0"/>
              <a:t>D. Additional Resources &amp; Applications</a:t>
            </a:r>
          </a:p>
        </p:txBody>
      </p:sp>
    </p:spTree>
    <p:extLst>
      <p:ext uri="{BB962C8B-B14F-4D97-AF65-F5344CB8AC3E}">
        <p14:creationId xmlns:p14="http://schemas.microsoft.com/office/powerpoint/2010/main" val="3243689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EB644-1251-80A0-3082-05684DE164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116EAC-24F9-B121-A196-522427285D29}"/>
              </a:ext>
            </a:extLst>
          </p:cNvPr>
          <p:cNvSpPr>
            <a:spLocks noGrp="1"/>
          </p:cNvSpPr>
          <p:nvPr>
            <p:ph type="title"/>
          </p:nvPr>
        </p:nvSpPr>
        <p:spPr>
          <a:xfrm>
            <a:off x="424206" y="365125"/>
            <a:ext cx="11415860" cy="946187"/>
          </a:xfrm>
        </p:spPr>
        <p:txBody>
          <a:bodyPr>
            <a:normAutofit/>
          </a:bodyPr>
          <a:lstStyle/>
          <a:p>
            <a:r>
              <a:rPr lang="en-US" sz="4000" dirty="0"/>
              <a:t>FS200.1 Standard for FPIS ci Applications</a:t>
            </a:r>
          </a:p>
        </p:txBody>
      </p:sp>
      <p:sp>
        <p:nvSpPr>
          <p:cNvPr id="2" name="Subtitle 1">
            <a:extLst>
              <a:ext uri="{FF2B5EF4-FFF2-40B4-BE49-F238E27FC236}">
                <a16:creationId xmlns:a16="http://schemas.microsoft.com/office/drawing/2014/main" id="{54CCC542-18E9-EFB7-0FA2-7B2A550A89D4}"/>
              </a:ext>
            </a:extLst>
          </p:cNvPr>
          <p:cNvSpPr>
            <a:spLocks noGrp="1"/>
          </p:cNvSpPr>
          <p:nvPr>
            <p:ph idx="1"/>
          </p:nvPr>
        </p:nvSpPr>
        <p:spPr>
          <a:xfrm>
            <a:off x="454008" y="1296404"/>
            <a:ext cx="6632741" cy="5196471"/>
          </a:xfrm>
        </p:spPr>
        <p:txBody>
          <a:bodyPr>
            <a:normAutofit fontScale="32500" lnSpcReduction="20000"/>
          </a:bodyPr>
          <a:lstStyle/>
          <a:p>
            <a:pPr>
              <a:lnSpc>
                <a:spcPct val="120000"/>
              </a:lnSpc>
            </a:pPr>
            <a:r>
              <a:rPr lang="en-US" sz="4900" dirty="0">
                <a:latin typeface="+mj-lt"/>
              </a:rPr>
              <a:t>Scope</a:t>
            </a:r>
          </a:p>
          <a:p>
            <a:pPr lvl="1">
              <a:lnSpc>
                <a:spcPct val="120000"/>
              </a:lnSpc>
            </a:pPr>
            <a:r>
              <a:rPr lang="en-US" sz="4300" dirty="0">
                <a:latin typeface="+mj-lt"/>
                <a:ea typeface="Yu Gothic" panose="020B0400000000000000" pitchFamily="34" charset="-128"/>
              </a:rPr>
              <a:t>Above-grade frame walls</a:t>
            </a:r>
          </a:p>
          <a:p>
            <a:pPr lvl="1">
              <a:lnSpc>
                <a:spcPct val="120000"/>
              </a:lnSpc>
            </a:pPr>
            <a:r>
              <a:rPr lang="en-US" sz="4300" dirty="0">
                <a:latin typeface="+mj-lt"/>
                <a:ea typeface="Yu Gothic" panose="020B0400000000000000" pitchFamily="34" charset="-128"/>
              </a:rPr>
              <a:t>Labeling &amp; Quality Assurance</a:t>
            </a:r>
          </a:p>
          <a:p>
            <a:pPr lvl="1">
              <a:lnSpc>
                <a:spcPct val="120000"/>
              </a:lnSpc>
            </a:pPr>
            <a:r>
              <a:rPr lang="en-US" sz="4300" dirty="0">
                <a:latin typeface="+mj-lt"/>
                <a:ea typeface="Yu Gothic" panose="020B0400000000000000" pitchFamily="34" charset="-128"/>
              </a:rPr>
              <a:t>Wind resistance</a:t>
            </a:r>
          </a:p>
          <a:p>
            <a:pPr lvl="1">
              <a:lnSpc>
                <a:spcPct val="120000"/>
              </a:lnSpc>
            </a:pPr>
            <a:r>
              <a:rPr lang="en-US" sz="4300" dirty="0">
                <a:latin typeface="+mj-lt"/>
                <a:ea typeface="Yu Gothic" panose="020B0400000000000000" pitchFamily="34" charset="-128"/>
              </a:rPr>
              <a:t>WRB (water resistance)</a:t>
            </a:r>
          </a:p>
          <a:p>
            <a:pPr lvl="1">
              <a:lnSpc>
                <a:spcPct val="120000"/>
              </a:lnSpc>
            </a:pPr>
            <a:r>
              <a:rPr lang="en-US" sz="4300" dirty="0">
                <a:latin typeface="+mj-lt"/>
                <a:ea typeface="Yu Gothic" panose="020B0400000000000000" pitchFamily="34" charset="-128"/>
              </a:rPr>
              <a:t>Vapor Control</a:t>
            </a:r>
          </a:p>
          <a:p>
            <a:pPr lvl="1">
              <a:lnSpc>
                <a:spcPct val="120000"/>
              </a:lnSpc>
            </a:pPr>
            <a:r>
              <a:rPr lang="en-US" sz="4300" dirty="0">
                <a:latin typeface="+mj-lt"/>
                <a:ea typeface="Yu Gothic" panose="020B0400000000000000" pitchFamily="34" charset="-128"/>
              </a:rPr>
              <a:t>Window installation</a:t>
            </a:r>
          </a:p>
          <a:p>
            <a:pPr lvl="1">
              <a:lnSpc>
                <a:spcPct val="120000"/>
              </a:lnSpc>
            </a:pPr>
            <a:r>
              <a:rPr lang="en-US" sz="4300" dirty="0">
                <a:latin typeface="+mj-lt"/>
                <a:ea typeface="Yu Gothic" panose="020B0400000000000000" pitchFamily="34" charset="-128"/>
              </a:rPr>
              <a:t>Cladding installation</a:t>
            </a:r>
          </a:p>
          <a:p>
            <a:pPr>
              <a:lnSpc>
                <a:spcPct val="120000"/>
              </a:lnSpc>
            </a:pPr>
            <a:r>
              <a:rPr lang="en-US" sz="4900" dirty="0">
                <a:latin typeface="+mj-lt"/>
              </a:rPr>
              <a:t>Addresses</a:t>
            </a:r>
          </a:p>
          <a:p>
            <a:pPr lvl="1">
              <a:lnSpc>
                <a:spcPct val="120000"/>
              </a:lnSpc>
            </a:pPr>
            <a:r>
              <a:rPr lang="en-US" sz="4300" dirty="0">
                <a:latin typeface="+mj-lt"/>
                <a:ea typeface="Yu Gothic" panose="020B0400000000000000" pitchFamily="34" charset="-128"/>
              </a:rPr>
              <a:t>Performance criteria (design)</a:t>
            </a:r>
          </a:p>
          <a:p>
            <a:pPr lvl="1">
              <a:lnSpc>
                <a:spcPct val="120000"/>
              </a:lnSpc>
            </a:pPr>
            <a:r>
              <a:rPr lang="en-US" sz="4300" dirty="0">
                <a:latin typeface="+mj-lt"/>
                <a:ea typeface="Yu Gothic" panose="020B0400000000000000" pitchFamily="34" charset="-128"/>
              </a:rPr>
              <a:t>Evaluation/testing criteria by application</a:t>
            </a:r>
          </a:p>
          <a:p>
            <a:pPr lvl="1">
              <a:lnSpc>
                <a:spcPct val="120000"/>
              </a:lnSpc>
            </a:pPr>
            <a:r>
              <a:rPr lang="en-US" sz="4300" dirty="0">
                <a:latin typeface="+mj-lt"/>
                <a:ea typeface="Yu Gothic" panose="020B0400000000000000" pitchFamily="34" charset="-128"/>
              </a:rPr>
              <a:t>Prescriptive criteria (“cook-book” design and installation)</a:t>
            </a:r>
          </a:p>
          <a:p>
            <a:pPr>
              <a:lnSpc>
                <a:spcPct val="120000"/>
              </a:lnSpc>
            </a:pPr>
            <a:r>
              <a:rPr lang="en-US" sz="4900" dirty="0">
                <a:latin typeface="+mj-lt"/>
              </a:rPr>
              <a:t>Exclusions</a:t>
            </a:r>
          </a:p>
          <a:p>
            <a:pPr lvl="1">
              <a:lnSpc>
                <a:spcPct val="120000"/>
              </a:lnSpc>
            </a:pPr>
            <a:r>
              <a:rPr lang="en-US" sz="3700" dirty="0">
                <a:latin typeface="+mj-lt"/>
                <a:ea typeface="Yu Gothic" panose="020B0400000000000000" pitchFamily="34" charset="-128"/>
              </a:rPr>
              <a:t>Refer to locally applicable code for fire safety requirements </a:t>
            </a:r>
            <a:br>
              <a:rPr lang="en-US" sz="3700" dirty="0">
                <a:latin typeface="+mj-lt"/>
                <a:ea typeface="Yu Gothic" panose="020B0400000000000000" pitchFamily="34" charset="-128"/>
              </a:rPr>
            </a:br>
            <a:r>
              <a:rPr lang="en-US" sz="3700" dirty="0">
                <a:latin typeface="+mj-lt"/>
                <a:ea typeface="Yu Gothic" panose="020B0400000000000000" pitchFamily="34" charset="-128"/>
              </a:rPr>
              <a:t>(e.g., IBC Chapter 14 and 26; IRC Section R316)</a:t>
            </a:r>
          </a:p>
          <a:p>
            <a:pPr lvl="1">
              <a:lnSpc>
                <a:spcPct val="120000"/>
              </a:lnSpc>
            </a:pPr>
            <a:r>
              <a:rPr lang="en-US" sz="3700" dirty="0">
                <a:latin typeface="+mj-lt"/>
                <a:ea typeface="Yu Gothic" panose="020B0400000000000000" pitchFamily="34" charset="-128"/>
              </a:rPr>
              <a:t>Use FPIS manufacturer data to demonstrate compliance (ASTM E84, ASTM E119, NFPA 285, etc. – as applicable)</a:t>
            </a:r>
          </a:p>
        </p:txBody>
      </p:sp>
      <p:pic>
        <p:nvPicPr>
          <p:cNvPr id="4" name="Picture 3">
            <a:extLst>
              <a:ext uri="{FF2B5EF4-FFF2-40B4-BE49-F238E27FC236}">
                <a16:creationId xmlns:a16="http://schemas.microsoft.com/office/drawing/2014/main" id="{DE860449-94DF-3CF6-63D8-666A6BA6A6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86749" y="1528954"/>
            <a:ext cx="4340059" cy="3817398"/>
          </a:xfrm>
          <a:prstGeom prst="rect">
            <a:avLst/>
          </a:prstGeom>
          <a:ln w="12700">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72B3317-CA25-8BB3-1322-DA5A18608C43}"/>
              </a:ext>
            </a:extLst>
          </p:cNvPr>
          <p:cNvSpPr txBox="1"/>
          <p:nvPr/>
        </p:nvSpPr>
        <p:spPr>
          <a:xfrm>
            <a:off x="7086749" y="5410105"/>
            <a:ext cx="4278735" cy="307777"/>
          </a:xfrm>
          <a:prstGeom prst="rect">
            <a:avLst/>
          </a:prstGeom>
          <a:noFill/>
        </p:spPr>
        <p:txBody>
          <a:bodyPr wrap="square" rtlCol="0">
            <a:spAutoFit/>
          </a:bodyPr>
          <a:lstStyle/>
          <a:p>
            <a:pPr algn="ctr"/>
            <a:r>
              <a:rPr lang="en-US" sz="1400" dirty="0">
                <a:solidFill>
                  <a:srgbClr val="0070C0"/>
                </a:solidFill>
                <a:latin typeface="+mj-lt"/>
                <a:ea typeface="Yu Gothic" panose="020B0400000000000000" pitchFamily="34" charset="-128"/>
                <a:hlinkClick r:id="rId3">
                  <a:extLst>
                    <a:ext uri="{A12FA001-AC4F-418D-AE19-62706E023703}">
                      <ahyp:hlinkClr xmlns="" xmlns:ahyp="http://schemas.microsoft.com/office/drawing/2018/hyperlinkcolor" val="tx"/>
                    </a:ext>
                  </a:extLst>
                </a:hlinkClick>
              </a:rPr>
              <a:t>https://www.appliedbuildingtech.com/standards</a:t>
            </a:r>
            <a:r>
              <a:rPr lang="en-US" sz="1400" dirty="0">
                <a:solidFill>
                  <a:srgbClr val="0070C0"/>
                </a:solidFill>
                <a:latin typeface="+mj-lt"/>
                <a:ea typeface="Yu Gothic" panose="020B0400000000000000" pitchFamily="34" charset="-128"/>
              </a:rPr>
              <a:t> </a:t>
            </a:r>
          </a:p>
        </p:txBody>
      </p:sp>
    </p:spTree>
    <p:extLst>
      <p:ext uri="{BB962C8B-B14F-4D97-AF65-F5344CB8AC3E}">
        <p14:creationId xmlns:p14="http://schemas.microsoft.com/office/powerpoint/2010/main" val="34691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73913" y="349236"/>
            <a:ext cx="2790839" cy="4302663"/>
          </a:xfrm>
        </p:spPr>
        <p:txBody>
          <a:bodyPr>
            <a:normAutofit/>
          </a:bodyPr>
          <a:lstStyle/>
          <a:p>
            <a:pPr algn="ctr"/>
            <a:r>
              <a:rPr lang="en-US" sz="2800" b="1" dirty="0"/>
              <a:t>“Cheat Sheet” </a:t>
            </a:r>
            <a:r>
              <a:rPr lang="en-US" sz="4000" dirty="0"/>
              <a:t/>
            </a:r>
            <a:br>
              <a:rPr lang="en-US" sz="4000" dirty="0"/>
            </a:br>
            <a:r>
              <a:rPr lang="en-US" sz="4000" dirty="0"/>
              <a:t/>
            </a:r>
            <a:br>
              <a:rPr lang="en-US" sz="4000" dirty="0"/>
            </a:br>
            <a:r>
              <a:rPr lang="en-US" sz="2800" dirty="0"/>
              <a:t>Integrated, Code-Compliant Moisture Control</a:t>
            </a:r>
          </a:p>
        </p:txBody>
      </p:sp>
      <p:sp>
        <p:nvSpPr>
          <p:cNvPr id="2" name="TextBox 1"/>
          <p:cNvSpPr txBox="1"/>
          <p:nvPr/>
        </p:nvSpPr>
        <p:spPr>
          <a:xfrm>
            <a:off x="1889596" y="6174154"/>
            <a:ext cx="5827940" cy="307777"/>
          </a:xfrm>
          <a:prstGeom prst="rect">
            <a:avLst/>
          </a:prstGeom>
          <a:noFill/>
        </p:spPr>
        <p:txBody>
          <a:bodyPr wrap="square" rtlCol="0">
            <a:spAutoFit/>
          </a:bodyPr>
          <a:lstStyle/>
          <a:p>
            <a:pPr algn="ctr"/>
            <a:r>
              <a:rPr lang="en-US" sz="1400" b="1" dirty="0">
                <a:solidFill>
                  <a:srgbClr val="0070C0"/>
                </a:solidFill>
                <a:latin typeface="+mj-lt"/>
                <a:ea typeface="Yu Gothic" panose="020B0400000000000000" pitchFamily="34" charset="-128"/>
                <a:hlinkClick r:id="rId2">
                  <a:extLst>
                    <a:ext uri="{A12FA001-AC4F-418D-AE19-62706E023703}">
                      <ahyp:hlinkClr xmlns="" xmlns:ahyp="http://schemas.microsoft.com/office/drawing/2018/hyperlinkcolor" val="tx"/>
                    </a:ext>
                  </a:extLst>
                </a:hlinkClick>
              </a:rPr>
              <a:t>https://www.continuousinsulation.org/resources/quick-guides</a:t>
            </a:r>
            <a:r>
              <a:rPr lang="en-US" sz="1400" b="1" dirty="0">
                <a:solidFill>
                  <a:srgbClr val="0070C0"/>
                </a:solidFill>
                <a:latin typeface="+mj-lt"/>
                <a:ea typeface="Yu Gothic" panose="020B0400000000000000" pitchFamily="34" charset="-128"/>
              </a:rPr>
              <a:t>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3200" y="349236"/>
            <a:ext cx="9139994" cy="5809673"/>
          </a:xfrm>
          <a:prstGeom prst="rect">
            <a:avLst/>
          </a:prstGeom>
        </p:spPr>
      </p:pic>
      <p:pic>
        <p:nvPicPr>
          <p:cNvPr id="4" name="Graphic 1" descr="Fire with solid fill">
            <a:extLst>
              <a:ext uri="{FF2B5EF4-FFF2-40B4-BE49-F238E27FC236}">
                <a16:creationId xmlns:a16="http://schemas.microsoft.com/office/drawing/2014/main" id="{6990A84F-0A5F-2315-B4C5-051F1ED16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6452" y="4056478"/>
            <a:ext cx="365760" cy="365760"/>
          </a:xfrm>
          <a:prstGeom prst="rect">
            <a:avLst/>
          </a:prstGeom>
        </p:spPr>
      </p:pic>
    </p:spTree>
    <p:extLst>
      <p:ext uri="{BB962C8B-B14F-4D97-AF65-F5344CB8AC3E}">
        <p14:creationId xmlns:p14="http://schemas.microsoft.com/office/powerpoint/2010/main" val="3569786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141D4-3719-E81A-E1B4-F3E650A30B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DF506-A910-26ED-83F0-05E4CD6D0581}"/>
              </a:ext>
            </a:extLst>
          </p:cNvPr>
          <p:cNvSpPr>
            <a:spLocks noGrp="1"/>
          </p:cNvSpPr>
          <p:nvPr>
            <p:ph type="title"/>
          </p:nvPr>
        </p:nvSpPr>
        <p:spPr>
          <a:xfrm>
            <a:off x="939800" y="448252"/>
            <a:ext cx="4223327" cy="1648402"/>
          </a:xfrm>
        </p:spPr>
        <p:txBody>
          <a:bodyPr>
            <a:normAutofit/>
          </a:bodyPr>
          <a:lstStyle/>
          <a:p>
            <a:r>
              <a:rPr lang="en-US" dirty="0"/>
              <a:t>Quick Guide for FPIS Foundation Applications</a:t>
            </a:r>
          </a:p>
        </p:txBody>
      </p:sp>
      <p:sp>
        <p:nvSpPr>
          <p:cNvPr id="3" name="Content Placeholder 2">
            <a:extLst>
              <a:ext uri="{FF2B5EF4-FFF2-40B4-BE49-F238E27FC236}">
                <a16:creationId xmlns:a16="http://schemas.microsoft.com/office/drawing/2014/main" id="{DEE8CAFC-D361-01D4-7946-68E3D51BBB85}"/>
              </a:ext>
            </a:extLst>
          </p:cNvPr>
          <p:cNvSpPr>
            <a:spLocks noGrp="1"/>
          </p:cNvSpPr>
          <p:nvPr>
            <p:ph idx="1"/>
          </p:nvPr>
        </p:nvSpPr>
        <p:spPr>
          <a:xfrm>
            <a:off x="838200" y="2918691"/>
            <a:ext cx="5063836" cy="683492"/>
          </a:xfrm>
        </p:spPr>
        <p:txBody>
          <a:bodyPr>
            <a:normAutofit fontScale="92500" lnSpcReduction="20000"/>
          </a:bodyPr>
          <a:lstStyle/>
          <a:p>
            <a:r>
              <a:rPr lang="en-US" cap="none" dirty="0">
                <a:solidFill>
                  <a:srgbClr val="0070C0"/>
                </a:solidFill>
                <a:hlinkClick r:id="rId2">
                  <a:extLst>
                    <a:ext uri="{A12FA001-AC4F-418D-AE19-62706E023703}">
                      <ahyp:hlinkClr xmlns="" xmlns:ahyp="http://schemas.microsoft.com/office/drawing/2018/hyperlinkcolor" val="tx"/>
                    </a:ext>
                  </a:extLst>
                </a:hlinkClick>
              </a:rPr>
              <a:t>https://www.continuousinsulation.org/resources/quick-guides</a:t>
            </a:r>
            <a:r>
              <a:rPr lang="en-US" cap="none" dirty="0">
                <a:solidFill>
                  <a:srgbClr val="0070C0"/>
                </a:solidFill>
              </a:rPr>
              <a:t> </a:t>
            </a:r>
          </a:p>
        </p:txBody>
      </p:sp>
      <p:pic>
        <p:nvPicPr>
          <p:cNvPr id="4" name="Picture 3">
            <a:extLst>
              <a:ext uri="{FF2B5EF4-FFF2-40B4-BE49-F238E27FC236}">
                <a16:creationId xmlns:a16="http://schemas.microsoft.com/office/drawing/2014/main" id="{66B4C39F-E3A2-1004-285D-604CC0CE01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0" b="180"/>
          <a:stretch/>
        </p:blipFill>
        <p:spPr>
          <a:xfrm>
            <a:off x="6308437" y="448252"/>
            <a:ext cx="4387273" cy="6023023"/>
          </a:xfrm>
          <a:prstGeom prst="rect">
            <a:avLst/>
          </a:prstGeom>
        </p:spPr>
      </p:pic>
    </p:spTree>
    <p:extLst>
      <p:ext uri="{BB962C8B-B14F-4D97-AF65-F5344CB8AC3E}">
        <p14:creationId xmlns:p14="http://schemas.microsoft.com/office/powerpoint/2010/main" val="2848628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281691" cy="1325563"/>
          </a:xfrm>
        </p:spPr>
        <p:txBody>
          <a:bodyPr/>
          <a:lstStyle/>
          <a:p>
            <a:r>
              <a:rPr lang="en-US" dirty="0"/>
              <a:t>Why is the BTE important?</a:t>
            </a:r>
          </a:p>
        </p:txBody>
      </p:sp>
      <p:sp>
        <p:nvSpPr>
          <p:cNvPr id="3" name="Content Placeholder 2"/>
          <p:cNvSpPr>
            <a:spLocks noGrp="1"/>
          </p:cNvSpPr>
          <p:nvPr>
            <p:ph idx="1"/>
          </p:nvPr>
        </p:nvSpPr>
        <p:spPr>
          <a:xfrm>
            <a:off x="598503" y="1757779"/>
            <a:ext cx="6361590" cy="4314548"/>
          </a:xfrm>
        </p:spPr>
        <p:txBody>
          <a:bodyPr>
            <a:normAutofit fontScale="92500" lnSpcReduction="10000"/>
          </a:bodyPr>
          <a:lstStyle/>
          <a:p>
            <a:r>
              <a:rPr lang="en-US" dirty="0"/>
              <a:t>Allows indoor environment  (conditioned space) to be controlled for comfort, productivity, and health</a:t>
            </a:r>
          </a:p>
          <a:p>
            <a:r>
              <a:rPr lang="en-US" dirty="0"/>
              <a:t>Major factor in sizing HVAC equipment</a:t>
            </a:r>
          </a:p>
          <a:p>
            <a:r>
              <a:rPr lang="en-US" dirty="0"/>
              <a:t>Protects the structure and its contents from the outdoor environment (wind, rain, U/V radiation, temperature and humidity cycling, etc.) </a:t>
            </a:r>
          </a:p>
          <a:p>
            <a:r>
              <a:rPr lang="en-US" dirty="0"/>
              <a:t>Determines the life-cycle operational cost, energy use (heating/cooling), and carbon footprint for the building.</a:t>
            </a:r>
          </a:p>
          <a:p>
            <a:pPr lvl="1"/>
            <a:r>
              <a:rPr lang="en-US" dirty="0"/>
              <a:t>This last point is why building envelope has such a focus in the energy code</a:t>
            </a:r>
          </a:p>
          <a:p>
            <a:pPr lvl="1"/>
            <a:endParaRPr lang="en-US" dirty="0"/>
          </a:p>
        </p:txBody>
      </p:sp>
      <p:sp>
        <p:nvSpPr>
          <p:cNvPr id="6" name="Slide Number Placeholder 5">
            <a:extLst>
              <a:ext uri="{FF2B5EF4-FFF2-40B4-BE49-F238E27FC236}">
                <a16:creationId xmlns:a16="http://schemas.microsoft.com/office/drawing/2014/main" id="{3DBA40E9-500E-4A42-A45A-F4EED099D42A}"/>
              </a:ext>
            </a:extLst>
          </p:cNvPr>
          <p:cNvSpPr>
            <a:spLocks noGrp="1"/>
          </p:cNvSpPr>
          <p:nvPr>
            <p:ph type="sldNum" sz="quarter" idx="12"/>
          </p:nvPr>
        </p:nvSpPr>
        <p:spPr/>
        <p:txBody>
          <a:bodyPr/>
          <a:lstStyle/>
          <a:p>
            <a:fld id="{6A373C1D-FE30-4BCD-A600-0833F71AFE61}" type="slidenum">
              <a:rPr lang="en-US" smtClean="0"/>
              <a:t>5</a:t>
            </a:fld>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60093" y="1613734"/>
            <a:ext cx="5115646" cy="4235995"/>
          </a:xfrm>
          <a:prstGeom prst="rect">
            <a:avLst/>
          </a:prstGeom>
        </p:spPr>
      </p:pic>
    </p:spTree>
    <p:extLst>
      <p:ext uri="{BB962C8B-B14F-4D97-AF65-F5344CB8AC3E}">
        <p14:creationId xmlns:p14="http://schemas.microsoft.com/office/powerpoint/2010/main" val="867376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3256-A73C-CE2F-FD3B-2A77C7986C98}"/>
            </a:ext>
          </a:extLst>
        </p:cNvPr>
        <p:cNvGrpSpPr/>
        <p:nvPr/>
      </p:nvGrpSpPr>
      <p:grpSpPr>
        <a:xfrm>
          <a:off x="0" y="0"/>
          <a:ext cx="0" cy="0"/>
          <a:chOff x="0" y="0"/>
          <a:chExt cx="0" cy="0"/>
        </a:xfrm>
      </p:grpSpPr>
      <p:sp>
        <p:nvSpPr>
          <p:cNvPr id="48131" name="Title 1">
            <a:extLst>
              <a:ext uri="{FF2B5EF4-FFF2-40B4-BE49-F238E27FC236}">
                <a16:creationId xmlns:a16="http://schemas.microsoft.com/office/drawing/2014/main" id="{C092AB39-3338-5858-0E69-6B0AD4F33FDA}"/>
              </a:ext>
            </a:extLst>
          </p:cNvPr>
          <p:cNvSpPr>
            <a:spLocks noGrp="1"/>
          </p:cNvSpPr>
          <p:nvPr>
            <p:ph type="title"/>
          </p:nvPr>
        </p:nvSpPr>
        <p:spPr>
          <a:xfrm>
            <a:off x="838200" y="211015"/>
            <a:ext cx="10515600" cy="970085"/>
          </a:xfrm>
        </p:spPr>
        <p:txBody>
          <a:bodyPr>
            <a:normAutofit/>
          </a:bodyPr>
          <a:lstStyle/>
          <a:p>
            <a:r>
              <a:rPr lang="en-US" altLang="en-US" dirty="0"/>
              <a:t>IBC/IRC – Unvented Crawlspaces</a:t>
            </a:r>
          </a:p>
        </p:txBody>
      </p:sp>
      <p:sp>
        <p:nvSpPr>
          <p:cNvPr id="3" name="Content Placeholder 2">
            <a:extLst>
              <a:ext uri="{FF2B5EF4-FFF2-40B4-BE49-F238E27FC236}">
                <a16:creationId xmlns:a16="http://schemas.microsoft.com/office/drawing/2014/main" id="{CFF67538-711E-565A-9920-DA92928F18BB}"/>
              </a:ext>
            </a:extLst>
          </p:cNvPr>
          <p:cNvSpPr>
            <a:spLocks noGrp="1"/>
          </p:cNvSpPr>
          <p:nvPr>
            <p:ph idx="1"/>
          </p:nvPr>
        </p:nvSpPr>
        <p:spPr>
          <a:xfrm>
            <a:off x="914400" y="1260239"/>
            <a:ext cx="4724400" cy="4724400"/>
          </a:xfrm>
          <a:solidFill>
            <a:schemeClr val="bg2">
              <a:lumMod val="20000"/>
              <a:lumOff val="80000"/>
            </a:schemeClr>
          </a:solidFill>
        </p:spPr>
        <p:txBody>
          <a:bodyPr/>
          <a:lstStyle/>
          <a:p>
            <a:pPr lvl="1">
              <a:defRPr/>
            </a:pPr>
            <a:r>
              <a:rPr lang="en-US" dirty="0"/>
              <a:t>Allows ductwork in conditioned space; warm floor; no moist air foundation vents; storage space</a:t>
            </a:r>
          </a:p>
          <a:p>
            <a:pPr lvl="1">
              <a:defRPr/>
            </a:pPr>
            <a:r>
              <a:rPr lang="en-US" dirty="0"/>
              <a:t>Place insulation only at crawlspace perimeter, not between every joist</a:t>
            </a:r>
          </a:p>
          <a:p>
            <a:pPr lvl="1">
              <a:defRPr/>
            </a:pPr>
            <a:r>
              <a:rPr lang="en-US" dirty="0"/>
              <a:t>Requires conditioned air supply</a:t>
            </a:r>
          </a:p>
          <a:p>
            <a:pPr lvl="1">
              <a:defRPr/>
            </a:pPr>
            <a:r>
              <a:rPr lang="en-US" dirty="0"/>
              <a:t>Refer to IRC Section R408.3</a:t>
            </a:r>
          </a:p>
        </p:txBody>
      </p:sp>
      <p:pic>
        <p:nvPicPr>
          <p:cNvPr id="48133" name="Picture 1">
            <a:extLst>
              <a:ext uri="{FF2B5EF4-FFF2-40B4-BE49-F238E27FC236}">
                <a16:creationId xmlns:a16="http://schemas.microsoft.com/office/drawing/2014/main" id="{97901C13-7882-6D95-E12E-86607196B11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51500" y="1285639"/>
            <a:ext cx="6265863"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5">
            <a:extLst>
              <a:ext uri="{FF2B5EF4-FFF2-40B4-BE49-F238E27FC236}">
                <a16:creationId xmlns:a16="http://schemas.microsoft.com/office/drawing/2014/main" id="{81911FD0-C777-50F7-583F-4BA964CC17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09113" y="882166"/>
            <a:ext cx="25336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782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58A01-9064-AC30-1ACC-817A1C5C2BA8}"/>
            </a:ext>
          </a:extLst>
        </p:cNvPr>
        <p:cNvGrpSpPr/>
        <p:nvPr/>
      </p:nvGrpSpPr>
      <p:grpSpPr>
        <a:xfrm>
          <a:off x="0" y="0"/>
          <a:ext cx="0" cy="0"/>
          <a:chOff x="0" y="0"/>
          <a:chExt cx="0" cy="0"/>
        </a:xfrm>
      </p:grpSpPr>
      <p:sp>
        <p:nvSpPr>
          <p:cNvPr id="52227" name="Title 1">
            <a:extLst>
              <a:ext uri="{FF2B5EF4-FFF2-40B4-BE49-F238E27FC236}">
                <a16:creationId xmlns:a16="http://schemas.microsoft.com/office/drawing/2014/main" id="{DF20D6CC-1448-1C83-44E2-EF5CDBD74F48}"/>
              </a:ext>
            </a:extLst>
          </p:cNvPr>
          <p:cNvSpPr>
            <a:spLocks noGrp="1"/>
          </p:cNvSpPr>
          <p:nvPr>
            <p:ph type="title"/>
          </p:nvPr>
        </p:nvSpPr>
        <p:spPr>
          <a:xfrm>
            <a:off x="913775" y="79131"/>
            <a:ext cx="10364451" cy="1740877"/>
          </a:xfrm>
        </p:spPr>
        <p:txBody>
          <a:bodyPr>
            <a:normAutofit/>
          </a:bodyPr>
          <a:lstStyle/>
          <a:p>
            <a:r>
              <a:rPr lang="en-US" dirty="0"/>
              <a:t>Applications</a:t>
            </a:r>
            <a:r>
              <a:rPr lang="en-US" dirty="0"/>
              <a:t>: </a:t>
            </a:r>
            <a:r>
              <a:rPr lang="en-US" dirty="0" smtClean="0"/>
              <a:t/>
            </a:r>
            <a:br>
              <a:rPr lang="en-US" dirty="0" smtClean="0"/>
            </a:br>
            <a:r>
              <a:rPr lang="en-US" dirty="0" smtClean="0"/>
              <a:t>Insulation </a:t>
            </a:r>
            <a:r>
              <a:rPr lang="en-US" dirty="0"/>
              <a:t>Entirely Above Roof Deck</a:t>
            </a:r>
            <a:endParaRPr lang="en-US" altLang="en-US" dirty="0"/>
          </a:p>
        </p:txBody>
      </p:sp>
      <p:sp>
        <p:nvSpPr>
          <p:cNvPr id="3" name="Content Placeholder 2">
            <a:extLst>
              <a:ext uri="{FF2B5EF4-FFF2-40B4-BE49-F238E27FC236}">
                <a16:creationId xmlns:a16="http://schemas.microsoft.com/office/drawing/2014/main" id="{3AAA134F-9E58-A540-65D1-B0B568D72BCB}"/>
              </a:ext>
            </a:extLst>
          </p:cNvPr>
          <p:cNvSpPr>
            <a:spLocks noGrp="1"/>
          </p:cNvSpPr>
          <p:nvPr>
            <p:ph idx="1"/>
          </p:nvPr>
        </p:nvSpPr>
        <p:spPr>
          <a:xfrm>
            <a:off x="744855" y="1897480"/>
            <a:ext cx="4089400" cy="4343400"/>
          </a:xfrm>
          <a:solidFill>
            <a:schemeClr val="bg2">
              <a:lumMod val="20000"/>
              <a:lumOff val="80000"/>
            </a:schemeClr>
          </a:solidFill>
        </p:spPr>
        <p:txBody>
          <a:bodyPr>
            <a:normAutofit/>
          </a:bodyPr>
          <a:lstStyle/>
          <a:p>
            <a:pPr>
              <a:defRPr/>
            </a:pPr>
            <a:r>
              <a:rPr lang="en-US" dirty="0"/>
              <a:t>FPIS ci commonly used for low-slope roofs as “above deck” continuous insulation</a:t>
            </a:r>
          </a:p>
          <a:p>
            <a:pPr lvl="1">
              <a:defRPr/>
            </a:pPr>
            <a:r>
              <a:rPr lang="en-US" dirty="0"/>
              <a:t>Under roof membrane (most common)</a:t>
            </a:r>
          </a:p>
          <a:p>
            <a:pPr lvl="1">
              <a:defRPr/>
            </a:pPr>
            <a:r>
              <a:rPr lang="en-US" dirty="0"/>
              <a:t>Over roof membrane (Protected Membrane Roof System) – New provisions in 2024 IBC</a:t>
            </a:r>
          </a:p>
          <a:p>
            <a:pPr>
              <a:defRPr/>
            </a:pPr>
            <a:r>
              <a:rPr lang="en-US" dirty="0"/>
              <a:t>Also, used for steep slope roofs</a:t>
            </a:r>
          </a:p>
        </p:txBody>
      </p:sp>
      <p:pic>
        <p:nvPicPr>
          <p:cNvPr id="52229" name="Picture 4">
            <a:extLst>
              <a:ext uri="{FF2B5EF4-FFF2-40B4-BE49-F238E27FC236}">
                <a16:creationId xmlns:a16="http://schemas.microsoft.com/office/drawing/2014/main" id="{0E3104DC-A78F-E116-38D7-0D992E26749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72025" y="1905247"/>
            <a:ext cx="68580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428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042F-B149-5EE5-30F4-62BCDB7913FD}"/>
            </a:ext>
          </a:extLst>
        </p:cNvPr>
        <p:cNvGrpSpPr/>
        <p:nvPr/>
      </p:nvGrpSpPr>
      <p:grpSpPr>
        <a:xfrm>
          <a:off x="0" y="0"/>
          <a:ext cx="0" cy="0"/>
          <a:chOff x="0" y="0"/>
          <a:chExt cx="0" cy="0"/>
        </a:xfrm>
      </p:grpSpPr>
      <p:sp>
        <p:nvSpPr>
          <p:cNvPr id="51203" name="Title 1">
            <a:extLst>
              <a:ext uri="{FF2B5EF4-FFF2-40B4-BE49-F238E27FC236}">
                <a16:creationId xmlns:a16="http://schemas.microsoft.com/office/drawing/2014/main" id="{2ECF33B3-17CF-B8EE-896C-0FEBF49AF335}"/>
              </a:ext>
            </a:extLst>
          </p:cNvPr>
          <p:cNvSpPr>
            <a:spLocks noGrp="1"/>
          </p:cNvSpPr>
          <p:nvPr>
            <p:ph type="title"/>
          </p:nvPr>
        </p:nvSpPr>
        <p:spPr>
          <a:xfrm>
            <a:off x="913775" y="618517"/>
            <a:ext cx="10364451" cy="876133"/>
          </a:xfrm>
        </p:spPr>
        <p:txBody>
          <a:bodyPr/>
          <a:lstStyle/>
          <a:p>
            <a:r>
              <a:rPr lang="en-US" altLang="en-US" dirty="0"/>
              <a:t>Raised Floors / Elevated Buildings</a:t>
            </a:r>
          </a:p>
        </p:txBody>
      </p:sp>
      <p:sp>
        <p:nvSpPr>
          <p:cNvPr id="3" name="Content Placeholder 2">
            <a:extLst>
              <a:ext uri="{FF2B5EF4-FFF2-40B4-BE49-F238E27FC236}">
                <a16:creationId xmlns:a16="http://schemas.microsoft.com/office/drawing/2014/main" id="{47DE4FBF-54C8-76ED-41E3-1ADD87F3900D}"/>
              </a:ext>
            </a:extLst>
          </p:cNvPr>
          <p:cNvSpPr>
            <a:spLocks noGrp="1"/>
          </p:cNvSpPr>
          <p:nvPr>
            <p:ph idx="1"/>
          </p:nvPr>
        </p:nvSpPr>
        <p:spPr>
          <a:xfrm>
            <a:off x="1095375" y="1771649"/>
            <a:ext cx="5343525" cy="4238626"/>
          </a:xfrm>
          <a:solidFill>
            <a:schemeClr val="bg2">
              <a:lumMod val="20000"/>
              <a:lumOff val="80000"/>
            </a:schemeClr>
          </a:solidFill>
        </p:spPr>
        <p:txBody>
          <a:bodyPr>
            <a:normAutofit fontScale="85000" lnSpcReduction="10000"/>
          </a:bodyPr>
          <a:lstStyle/>
          <a:p>
            <a:pPr>
              <a:defRPr/>
            </a:pPr>
            <a:r>
              <a:rPr lang="en-US" dirty="0"/>
              <a:t>Floor over Unconditioned Space (e.g., vented crawlspace or raised coastal foundation, etc.)</a:t>
            </a:r>
          </a:p>
          <a:p>
            <a:pPr lvl="1">
              <a:defRPr/>
            </a:pPr>
            <a:r>
              <a:rPr lang="en-US" dirty="0"/>
              <a:t>FPIS provide continuous insulation and air-barrier</a:t>
            </a:r>
          </a:p>
          <a:p>
            <a:pPr lvl="2">
              <a:defRPr/>
            </a:pPr>
            <a:r>
              <a:rPr lang="en-US" dirty="0"/>
              <a:t>Must be approved for interior exposure if no thermal barrier (e.g., gypsum panels)</a:t>
            </a:r>
          </a:p>
          <a:p>
            <a:pPr lvl="1">
              <a:defRPr/>
            </a:pPr>
            <a:r>
              <a:rPr lang="en-US" dirty="0"/>
              <a:t>Also useful for floor overhangs, particular if adjoining walls have FPIS ci</a:t>
            </a:r>
          </a:p>
          <a:p>
            <a:pPr>
              <a:defRPr/>
            </a:pPr>
            <a:r>
              <a:rPr lang="en-US" dirty="0"/>
              <a:t>Can also use SPF for floor cavities and perimeter (band/rim joist insulation and air sealing)</a:t>
            </a:r>
          </a:p>
          <a:p>
            <a:pPr lvl="1">
              <a:defRPr/>
            </a:pPr>
            <a:r>
              <a:rPr lang="en-US" dirty="0"/>
              <a:t>SPF has R-values as much as R-7 and can achieve high R-values in shall floor cavities (especially useful for retro-fit)</a:t>
            </a:r>
          </a:p>
        </p:txBody>
      </p:sp>
      <p:pic>
        <p:nvPicPr>
          <p:cNvPr id="51205" name="Picture 4">
            <a:extLst>
              <a:ext uri="{FF2B5EF4-FFF2-40B4-BE49-F238E27FC236}">
                <a16:creationId xmlns:a16="http://schemas.microsoft.com/office/drawing/2014/main" id="{3CF296B4-FF4A-1845-CC1F-B31BC23C4C9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24650" y="1582730"/>
            <a:ext cx="4165024" cy="197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10B2E0B-6352-EF05-A845-1C2C7AAB26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24649" y="3943926"/>
            <a:ext cx="2295569" cy="2169147"/>
          </a:xfrm>
          <a:prstGeom prst="rect">
            <a:avLst/>
          </a:prstGeom>
        </p:spPr>
      </p:pic>
      <p:pic>
        <p:nvPicPr>
          <p:cNvPr id="6" name="Picture 5">
            <a:extLst>
              <a:ext uri="{FF2B5EF4-FFF2-40B4-BE49-F238E27FC236}">
                <a16:creationId xmlns:a16="http://schemas.microsoft.com/office/drawing/2014/main" id="{70A02205-3024-E3B0-A563-7EE400D43F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4278" y="3270672"/>
            <a:ext cx="2039522" cy="2739603"/>
          </a:xfrm>
          <a:prstGeom prst="rect">
            <a:avLst/>
          </a:prstGeom>
        </p:spPr>
      </p:pic>
      <p:sp>
        <p:nvSpPr>
          <p:cNvPr id="7" name="TextBox 6">
            <a:extLst>
              <a:ext uri="{FF2B5EF4-FFF2-40B4-BE49-F238E27FC236}">
                <a16:creationId xmlns:a16="http://schemas.microsoft.com/office/drawing/2014/main" id="{7816CA47-7EB1-D11E-900D-C17F78FAC51F}"/>
              </a:ext>
            </a:extLst>
          </p:cNvPr>
          <p:cNvSpPr txBox="1"/>
          <p:nvPr/>
        </p:nvSpPr>
        <p:spPr>
          <a:xfrm>
            <a:off x="9314278" y="6010275"/>
            <a:ext cx="2039522" cy="276999"/>
          </a:xfrm>
          <a:prstGeom prst="rect">
            <a:avLst/>
          </a:prstGeom>
          <a:noFill/>
        </p:spPr>
        <p:txBody>
          <a:bodyPr wrap="square" rtlCol="0">
            <a:spAutoFit/>
          </a:bodyPr>
          <a:lstStyle/>
          <a:p>
            <a:r>
              <a:rPr lang="en-US" sz="1200" dirty="0"/>
              <a:t>Photo by </a:t>
            </a:r>
            <a:r>
              <a:rPr lang="en-US" sz="1200" dirty="0" err="1"/>
              <a:t>Shaunna</a:t>
            </a:r>
            <a:r>
              <a:rPr lang="en-US" sz="1200" dirty="0"/>
              <a:t> </a:t>
            </a:r>
            <a:r>
              <a:rPr lang="en-US" sz="1200" dirty="0" err="1"/>
              <a:t>Mozingo</a:t>
            </a:r>
            <a:endParaRPr lang="en-US" sz="1200" dirty="0"/>
          </a:p>
        </p:txBody>
      </p:sp>
    </p:spTree>
    <p:extLst>
      <p:ext uri="{BB962C8B-B14F-4D97-AF65-F5344CB8AC3E}">
        <p14:creationId xmlns:p14="http://schemas.microsoft.com/office/powerpoint/2010/main" val="2560182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360-20A5-AD77-1F59-262674F92C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B64A7-1541-2FA0-3A2F-FDEDCBE1B570}"/>
              </a:ext>
            </a:extLst>
          </p:cNvPr>
          <p:cNvSpPr>
            <a:spLocks noGrp="1"/>
          </p:cNvSpPr>
          <p:nvPr>
            <p:ph type="title"/>
          </p:nvPr>
        </p:nvSpPr>
        <p:spPr>
          <a:xfrm>
            <a:off x="913776" y="618517"/>
            <a:ext cx="4304770" cy="2983665"/>
          </a:xfrm>
        </p:spPr>
        <p:txBody>
          <a:bodyPr/>
          <a:lstStyle/>
          <a:p>
            <a:r>
              <a:rPr lang="en-US" dirty="0"/>
              <a:t>Ci RESOURCE GUIDE</a:t>
            </a:r>
          </a:p>
        </p:txBody>
      </p:sp>
      <p:pic>
        <p:nvPicPr>
          <p:cNvPr id="5" name="Picture 4">
            <a:extLst>
              <a:ext uri="{FF2B5EF4-FFF2-40B4-BE49-F238E27FC236}">
                <a16:creationId xmlns:a16="http://schemas.microsoft.com/office/drawing/2014/main" id="{19E60701-22BE-A2DC-80D0-DBA99B7DCECC}"/>
              </a:ext>
            </a:extLst>
          </p:cNvPr>
          <p:cNvPicPr>
            <a:picLocks noChangeAspect="1"/>
          </p:cNvPicPr>
          <p:nvPr/>
        </p:nvPicPr>
        <p:blipFill>
          <a:blip r:embed="rId2"/>
          <a:stretch>
            <a:fillRect/>
          </a:stretch>
        </p:blipFill>
        <p:spPr>
          <a:xfrm>
            <a:off x="6096001" y="110836"/>
            <a:ext cx="5010924" cy="6576291"/>
          </a:xfrm>
          <a:prstGeom prst="rect">
            <a:avLst/>
          </a:prstGeom>
        </p:spPr>
      </p:pic>
    </p:spTree>
    <p:extLst>
      <p:ext uri="{BB962C8B-B14F-4D97-AF65-F5344CB8AC3E}">
        <p14:creationId xmlns:p14="http://schemas.microsoft.com/office/powerpoint/2010/main" val="1070776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3C3F6B7-F9F4-D86F-559A-F532C337BBDE}"/>
              </a:ext>
            </a:extLst>
          </p:cNvPr>
          <p:cNvSpPr>
            <a:spLocks noGrp="1"/>
          </p:cNvSpPr>
          <p:nvPr>
            <p:ph type="subTitle" idx="4294967295"/>
          </p:nvPr>
        </p:nvSpPr>
        <p:spPr/>
        <p:txBody>
          <a:bodyPr>
            <a:normAutofit/>
          </a:bodyPr>
          <a:lstStyle/>
          <a:p>
            <a:pPr marL="0" indent="0">
              <a:buNone/>
            </a:pPr>
            <a:r>
              <a:rPr lang="en-US" sz="3600" dirty="0"/>
              <a:t>Questions?</a:t>
            </a:r>
          </a:p>
          <a:p>
            <a:endParaRPr lang="en-US" sz="2800" dirty="0"/>
          </a:p>
          <a:p>
            <a:pPr marL="0" indent="0">
              <a:buNone/>
            </a:pPr>
            <a:r>
              <a:rPr lang="en-US" sz="2800" cap="none" dirty="0"/>
              <a:t>Jay </a:t>
            </a:r>
            <a:r>
              <a:rPr lang="en-US" sz="2800" cap="none" dirty="0" smtClean="0"/>
              <a:t>Crandell</a:t>
            </a:r>
            <a:br>
              <a:rPr lang="en-US" sz="2800" cap="none" dirty="0" smtClean="0"/>
            </a:br>
            <a:r>
              <a:rPr lang="en-US" sz="2800" cap="none" dirty="0" smtClean="0">
                <a:solidFill>
                  <a:schemeClr val="accent1">
                    <a:lumMod val="75000"/>
                  </a:schemeClr>
                </a:solidFill>
                <a:hlinkClick r:id="rId2"/>
              </a:rPr>
              <a:t>jcrandell@aresconsulting.biz</a:t>
            </a:r>
            <a:r>
              <a:rPr lang="en-US" sz="2800" cap="none" dirty="0" smtClean="0">
                <a:solidFill>
                  <a:schemeClr val="accent1">
                    <a:lumMod val="75000"/>
                  </a:schemeClr>
                </a:solidFill>
              </a:rPr>
              <a:t> </a:t>
            </a:r>
            <a:endParaRPr lang="en-US" sz="2800" cap="none" dirty="0">
              <a:solidFill>
                <a:schemeClr val="accent1">
                  <a:lumMod val="75000"/>
                </a:schemeClr>
              </a:solidFill>
            </a:endParaRPr>
          </a:p>
        </p:txBody>
      </p:sp>
      <p:sp>
        <p:nvSpPr>
          <p:cNvPr id="3" name="Title 2">
            <a:extLst>
              <a:ext uri="{FF2B5EF4-FFF2-40B4-BE49-F238E27FC236}">
                <a16:creationId xmlns:a16="http://schemas.microsoft.com/office/drawing/2014/main" id="{F12C4670-B061-6875-537A-67BEFF4FF3E4}"/>
              </a:ext>
            </a:extLst>
          </p:cNvPr>
          <p:cNvSpPr>
            <a:spLocks noGrp="1"/>
          </p:cNvSpPr>
          <p:nvPr>
            <p:ph type="title"/>
          </p:nvPr>
        </p:nvSpPr>
        <p:spPr>
          <a:xfrm>
            <a:off x="457199" y="574469"/>
            <a:ext cx="11083895" cy="1262878"/>
          </a:xfrm>
        </p:spPr>
        <p:txBody>
          <a:bodyPr>
            <a:normAutofit/>
          </a:bodyPr>
          <a:lstStyle/>
          <a:p>
            <a:r>
              <a:rPr lang="en-US" sz="4000" dirty="0"/>
              <a:t>Thank you!</a:t>
            </a:r>
          </a:p>
        </p:txBody>
      </p:sp>
    </p:spTree>
    <p:extLst>
      <p:ext uri="{BB962C8B-B14F-4D97-AF65-F5344CB8AC3E}">
        <p14:creationId xmlns:p14="http://schemas.microsoft.com/office/powerpoint/2010/main" val="362109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990" y="523433"/>
            <a:ext cx="6515828" cy="1074458"/>
          </a:xfrm>
        </p:spPr>
        <p:txBody>
          <a:bodyPr>
            <a:normAutofit fontScale="90000"/>
          </a:bodyPr>
          <a:lstStyle/>
          <a:p>
            <a:r>
              <a:rPr lang="en-US" dirty="0"/>
              <a:t>Functions of the Building Thermal Envelope (BTE)</a:t>
            </a:r>
          </a:p>
        </p:txBody>
      </p:sp>
      <p:sp>
        <p:nvSpPr>
          <p:cNvPr id="3" name="Text Placeholder 2"/>
          <p:cNvSpPr>
            <a:spLocks noGrp="1"/>
          </p:cNvSpPr>
          <p:nvPr>
            <p:ph type="body" idx="1"/>
          </p:nvPr>
        </p:nvSpPr>
        <p:spPr>
          <a:xfrm>
            <a:off x="456624" y="1746504"/>
            <a:ext cx="7763832" cy="4791455"/>
          </a:xfrm>
        </p:spPr>
        <p:txBody>
          <a:bodyPr>
            <a:normAutofit fontScale="62500" lnSpcReduction="20000"/>
          </a:bodyPr>
          <a:lstStyle/>
          <a:p>
            <a:pPr>
              <a:buFont typeface="Arial" panose="020B0604020202020204" pitchFamily="34" charset="0"/>
              <a:buChar char="•"/>
            </a:pPr>
            <a:r>
              <a:rPr lang="en-US" sz="2300" dirty="0"/>
              <a:t>In addition to </a:t>
            </a:r>
            <a:r>
              <a:rPr lang="en-US" sz="2300" b="1" dirty="0"/>
              <a:t>fire safety</a:t>
            </a:r>
            <a:r>
              <a:rPr lang="en-US" sz="2300" dirty="0"/>
              <a:t>, </a:t>
            </a:r>
            <a:r>
              <a:rPr lang="en-US" sz="2300" b="1" dirty="0"/>
              <a:t>structural safety</a:t>
            </a:r>
            <a:r>
              <a:rPr lang="en-US" sz="2300" dirty="0"/>
              <a:t>, and </a:t>
            </a:r>
            <a:r>
              <a:rPr lang="en-US" sz="2300" b="1" dirty="0"/>
              <a:t>durability</a:t>
            </a:r>
            <a:r>
              <a:rPr lang="en-US" sz="2300" dirty="0"/>
              <a:t> the BTE must address the following control layers (functions):</a:t>
            </a:r>
          </a:p>
          <a:p>
            <a:pPr lvl="1">
              <a:buFont typeface="Courier New" panose="02070309020205020404" pitchFamily="49" charset="0"/>
              <a:buChar char="o"/>
            </a:pPr>
            <a:r>
              <a:rPr lang="en-US" sz="2300" b="1" dirty="0"/>
              <a:t>Water</a:t>
            </a:r>
            <a:r>
              <a:rPr lang="en-US" sz="2300" dirty="0"/>
              <a:t> control layers [cladding + continuous water-resistive barrier (WRB) + flashing to control water intrusion]</a:t>
            </a:r>
          </a:p>
          <a:p>
            <a:pPr lvl="1">
              <a:buFont typeface="Courier New" panose="02070309020205020404" pitchFamily="49" charset="0"/>
              <a:buChar char="o"/>
            </a:pPr>
            <a:r>
              <a:rPr lang="en-US" sz="2300" b="1" dirty="0"/>
              <a:t>Air </a:t>
            </a:r>
            <a:r>
              <a:rPr lang="en-US" sz="2300" dirty="0"/>
              <a:t>control layer [continuous air barrier (AB) to control air leakage]</a:t>
            </a:r>
          </a:p>
          <a:p>
            <a:pPr lvl="1">
              <a:buFont typeface="Courier New" panose="02070309020205020404" pitchFamily="49" charset="0"/>
              <a:buChar char="o"/>
            </a:pPr>
            <a:r>
              <a:rPr lang="en-US" sz="2300" b="1" dirty="0"/>
              <a:t>Thermal</a:t>
            </a:r>
            <a:r>
              <a:rPr lang="en-US" sz="2300" dirty="0"/>
              <a:t> control layer [continuity of thermal insulation to control heat loss/gain and surface temperatures]</a:t>
            </a:r>
          </a:p>
          <a:p>
            <a:pPr lvl="1">
              <a:buFont typeface="Courier New" panose="02070309020205020404" pitchFamily="49" charset="0"/>
              <a:buChar char="o"/>
            </a:pPr>
            <a:r>
              <a:rPr lang="en-US" sz="2300" b="1" dirty="0"/>
              <a:t>Water vapor</a:t>
            </a:r>
            <a:r>
              <a:rPr lang="en-US" sz="2300" dirty="0"/>
              <a:t> control layer [use of vapor retarders (VR) in coordination with insulation strategy and climate]</a:t>
            </a:r>
          </a:p>
          <a:p>
            <a:pPr>
              <a:buFont typeface="Arial" panose="020B0604020202020204" pitchFamily="34" charset="0"/>
              <a:buChar char="•"/>
            </a:pPr>
            <a:r>
              <a:rPr lang="en-US" sz="2300" dirty="0"/>
              <a:t>Some “layers” or materials can perform </a:t>
            </a:r>
            <a:r>
              <a:rPr lang="en-US" sz="2300" b="1" dirty="0"/>
              <a:t>multiple functions </a:t>
            </a:r>
            <a:r>
              <a:rPr lang="en-US" sz="2300" dirty="0"/>
              <a:t>depending on design approach and material properties</a:t>
            </a:r>
          </a:p>
          <a:p>
            <a:pPr>
              <a:spcBef>
                <a:spcPts val="800"/>
              </a:spcBef>
              <a:buFont typeface="Arial" panose="020B0604020202020204" pitchFamily="34" charset="0"/>
              <a:buChar char="•"/>
            </a:pPr>
            <a:r>
              <a:rPr lang="en-US" sz="2800" dirty="0"/>
              <a:t>Vast number of options for Wall configuration:</a:t>
            </a:r>
          </a:p>
          <a:p>
            <a:pPr marL="101598" indent="0" algn="ctr">
              <a:spcBef>
                <a:spcPts val="800"/>
              </a:spcBef>
              <a:buNone/>
            </a:pPr>
            <a:r>
              <a:rPr lang="en-US" sz="2400" dirty="0"/>
              <a:t> 5 VR x 5 AB x 5 ci x 5 cavity x 6 WRB x 5 str </a:t>
            </a:r>
            <a:r>
              <a:rPr lang="en-US" sz="2400" dirty="0" err="1"/>
              <a:t>shtg</a:t>
            </a:r>
            <a:r>
              <a:rPr lang="en-US" sz="2400" dirty="0"/>
              <a:t> x 9 cladding = </a:t>
            </a:r>
            <a:r>
              <a:rPr lang="en-US" sz="2400" b="1" dirty="0"/>
              <a:t>168,750</a:t>
            </a:r>
            <a:r>
              <a:rPr lang="en-US" sz="2400" dirty="0"/>
              <a:t> possibilities</a:t>
            </a:r>
          </a:p>
          <a:p>
            <a:pPr>
              <a:spcBef>
                <a:spcPts val="800"/>
              </a:spcBef>
              <a:buFont typeface="Wingdings" panose="05000000000000000000" pitchFamily="2" charset="2"/>
              <a:buChar char="Ø"/>
            </a:pPr>
            <a:r>
              <a:rPr lang="en-US" sz="2400" dirty="0"/>
              <a:t>Not all options are equal in performance but all may meet minimum code requirements</a:t>
            </a:r>
            <a:endParaRPr lang="en-US" sz="2300" dirty="0"/>
          </a:p>
        </p:txBody>
      </p:sp>
      <p:grpSp>
        <p:nvGrpSpPr>
          <p:cNvPr id="14" name="Group 13"/>
          <p:cNvGrpSpPr/>
          <p:nvPr/>
        </p:nvGrpSpPr>
        <p:grpSpPr>
          <a:xfrm>
            <a:off x="8494279" y="265545"/>
            <a:ext cx="2697019" cy="6326910"/>
            <a:chOff x="7453745" y="429000"/>
            <a:chExt cx="2447637" cy="6147292"/>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453745" y="429000"/>
              <a:ext cx="2447637" cy="6147292"/>
            </a:xfrm>
            <a:prstGeom prst="rect">
              <a:avLst/>
            </a:prstGeom>
          </p:spPr>
        </p:pic>
        <p:sp>
          <p:nvSpPr>
            <p:cNvPr id="13" name="Rectangle 12"/>
            <p:cNvSpPr/>
            <p:nvPr/>
          </p:nvSpPr>
          <p:spPr>
            <a:xfrm>
              <a:off x="7453745" y="429000"/>
              <a:ext cx="757382" cy="359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4888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1005719"/>
          </a:xfrm>
        </p:spPr>
        <p:txBody>
          <a:bodyPr>
            <a:normAutofit/>
          </a:bodyPr>
          <a:lstStyle/>
          <a:p>
            <a:r>
              <a:rPr lang="en-US" b="1" dirty="0"/>
              <a:t>B. Code-compliant Thermal Insulation</a:t>
            </a:r>
          </a:p>
        </p:txBody>
      </p:sp>
      <p:sp>
        <p:nvSpPr>
          <p:cNvPr id="3" name="Content Placeholder 2"/>
          <p:cNvSpPr>
            <a:spLocks noGrp="1"/>
          </p:cNvSpPr>
          <p:nvPr>
            <p:ph idx="1"/>
          </p:nvPr>
        </p:nvSpPr>
        <p:spPr/>
        <p:txBody>
          <a:bodyPr/>
          <a:lstStyle/>
          <a:p>
            <a:r>
              <a:rPr lang="en-US" dirty="0"/>
              <a:t>Prescriptive R-value &amp; U-factor Requirements</a:t>
            </a:r>
          </a:p>
          <a:p>
            <a:r>
              <a:rPr lang="en-US" dirty="0"/>
              <a:t>Insulation Methods</a:t>
            </a:r>
          </a:p>
          <a:p>
            <a:pPr marL="0" indent="0">
              <a:buNone/>
            </a:pPr>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238240" y="1783256"/>
            <a:ext cx="3105266" cy="4166963"/>
          </a:xfrm>
          <a:prstGeom prst="rect">
            <a:avLst/>
          </a:prstGeom>
          <a:ln>
            <a:solidFill>
              <a:schemeClr val="accent6"/>
            </a:solidFill>
          </a:ln>
        </p:spPr>
      </p:pic>
      <p:grpSp>
        <p:nvGrpSpPr>
          <p:cNvPr id="9" name="Group 8"/>
          <p:cNvGrpSpPr/>
          <p:nvPr/>
        </p:nvGrpSpPr>
        <p:grpSpPr>
          <a:xfrm>
            <a:off x="979055" y="3442147"/>
            <a:ext cx="6099296" cy="2112371"/>
            <a:chOff x="979055" y="3442147"/>
            <a:chExt cx="6099296" cy="2112371"/>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55" y="3442147"/>
              <a:ext cx="6099296" cy="211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51564" y="4461164"/>
              <a:ext cx="258617" cy="83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94219" y="3959730"/>
              <a:ext cx="258617" cy="83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04473" y="3959730"/>
              <a:ext cx="258617" cy="83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3783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93158"/>
          </a:xfrm>
        </p:spPr>
        <p:txBody>
          <a:bodyPr/>
          <a:lstStyle/>
          <a:p>
            <a:r>
              <a:rPr lang="en-US" dirty="0"/>
              <a:t>Climate </a:t>
            </a:r>
            <a:r>
              <a:rPr lang="en-US" dirty="0" err="1"/>
              <a:t>ZoneS</a:t>
            </a:r>
            <a:endParaRPr lang="en-US" dirty="0"/>
          </a:p>
        </p:txBody>
      </p:sp>
      <p:sp>
        <p:nvSpPr>
          <p:cNvPr id="3" name="Slide Number Placeholder 2">
            <a:extLst>
              <a:ext uri="{FF2B5EF4-FFF2-40B4-BE49-F238E27FC236}">
                <a16:creationId xmlns:a16="http://schemas.microsoft.com/office/drawing/2014/main" id="{D403C096-2C2C-AD42-9902-EED0210BD408}"/>
              </a:ext>
            </a:extLst>
          </p:cNvPr>
          <p:cNvSpPr>
            <a:spLocks noGrp="1"/>
          </p:cNvSpPr>
          <p:nvPr>
            <p:ph type="sldNum" sz="quarter" idx="12"/>
          </p:nvPr>
        </p:nvSpPr>
        <p:spPr/>
        <p:txBody>
          <a:bodyPr/>
          <a:lstStyle/>
          <a:p>
            <a:fld id="{6A373C1D-FE30-4BCD-A600-0833F71AFE61}" type="slidenum">
              <a:rPr lang="en-US" smtClean="0"/>
              <a:t>8</a:t>
            </a:fld>
            <a:endParaRPr lang="en-US"/>
          </a:p>
        </p:txBody>
      </p:sp>
      <p:grpSp>
        <p:nvGrpSpPr>
          <p:cNvPr id="26" name="Group 25"/>
          <p:cNvGrpSpPr/>
          <p:nvPr/>
        </p:nvGrpSpPr>
        <p:grpSpPr>
          <a:xfrm>
            <a:off x="3196373" y="1259652"/>
            <a:ext cx="5717310" cy="4806185"/>
            <a:chOff x="969816" y="1467460"/>
            <a:chExt cx="5717310" cy="4806185"/>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69816" y="1467460"/>
              <a:ext cx="5717310" cy="4806185"/>
            </a:xfrm>
            <a:prstGeom prst="rect">
              <a:avLst/>
            </a:prstGeom>
          </p:spPr>
        </p:pic>
        <p:sp>
          <p:nvSpPr>
            <p:cNvPr id="6" name="TextBox 5"/>
            <p:cNvSpPr txBox="1"/>
            <p:nvPr/>
          </p:nvSpPr>
          <p:spPr>
            <a:xfrm>
              <a:off x="3677628" y="4442691"/>
              <a:ext cx="301686" cy="369332"/>
            </a:xfrm>
            <a:prstGeom prst="rect">
              <a:avLst/>
            </a:prstGeom>
            <a:noFill/>
          </p:spPr>
          <p:txBody>
            <a:bodyPr wrap="none" rtlCol="0">
              <a:spAutoFit/>
            </a:bodyPr>
            <a:lstStyle/>
            <a:p>
              <a:r>
                <a:rPr lang="en-US" dirty="0"/>
                <a:t>1</a:t>
              </a:r>
            </a:p>
          </p:txBody>
        </p:sp>
        <p:sp>
          <p:nvSpPr>
            <p:cNvPr id="9" name="TextBox 8"/>
            <p:cNvSpPr txBox="1"/>
            <p:nvPr/>
          </p:nvSpPr>
          <p:spPr>
            <a:xfrm>
              <a:off x="5242412" y="4479575"/>
              <a:ext cx="301686" cy="369332"/>
            </a:xfrm>
            <a:prstGeom prst="rect">
              <a:avLst/>
            </a:prstGeom>
            <a:noFill/>
          </p:spPr>
          <p:txBody>
            <a:bodyPr wrap="none" rtlCol="0">
              <a:spAutoFit/>
            </a:bodyPr>
            <a:lstStyle/>
            <a:p>
              <a:r>
                <a:rPr lang="en-US" dirty="0"/>
                <a:t>1</a:t>
              </a:r>
            </a:p>
          </p:txBody>
        </p:sp>
        <p:sp>
          <p:nvSpPr>
            <p:cNvPr id="10" name="TextBox 9"/>
            <p:cNvSpPr txBox="1"/>
            <p:nvPr/>
          </p:nvSpPr>
          <p:spPr>
            <a:xfrm>
              <a:off x="4913173" y="3870553"/>
              <a:ext cx="301686" cy="369332"/>
            </a:xfrm>
            <a:prstGeom prst="rect">
              <a:avLst/>
            </a:prstGeom>
            <a:noFill/>
          </p:spPr>
          <p:txBody>
            <a:bodyPr wrap="none" rtlCol="0">
              <a:spAutoFit/>
            </a:bodyPr>
            <a:lstStyle/>
            <a:p>
              <a:r>
                <a:rPr lang="en-US" dirty="0"/>
                <a:t>2</a:t>
              </a:r>
            </a:p>
          </p:txBody>
        </p:sp>
        <p:sp>
          <p:nvSpPr>
            <p:cNvPr id="11" name="TextBox 10"/>
            <p:cNvSpPr txBox="1"/>
            <p:nvPr/>
          </p:nvSpPr>
          <p:spPr>
            <a:xfrm>
              <a:off x="4539619" y="3600076"/>
              <a:ext cx="280930" cy="369332"/>
            </a:xfrm>
            <a:prstGeom prst="rect">
              <a:avLst/>
            </a:prstGeom>
            <a:noFill/>
          </p:spPr>
          <p:txBody>
            <a:bodyPr wrap="square" rtlCol="0">
              <a:spAutoFit/>
            </a:bodyPr>
            <a:lstStyle/>
            <a:p>
              <a:r>
                <a:rPr lang="en-US" dirty="0"/>
                <a:t>3</a:t>
              </a:r>
            </a:p>
          </p:txBody>
        </p:sp>
        <p:sp>
          <p:nvSpPr>
            <p:cNvPr id="12" name="TextBox 11"/>
            <p:cNvSpPr txBox="1"/>
            <p:nvPr/>
          </p:nvSpPr>
          <p:spPr>
            <a:xfrm>
              <a:off x="4044746" y="3067101"/>
              <a:ext cx="301686" cy="369332"/>
            </a:xfrm>
            <a:prstGeom prst="rect">
              <a:avLst/>
            </a:prstGeom>
            <a:noFill/>
          </p:spPr>
          <p:txBody>
            <a:bodyPr wrap="none" rtlCol="0">
              <a:spAutoFit/>
            </a:bodyPr>
            <a:lstStyle/>
            <a:p>
              <a:r>
                <a:rPr lang="en-US" dirty="0"/>
                <a:t>4</a:t>
              </a:r>
            </a:p>
          </p:txBody>
        </p:sp>
        <p:sp>
          <p:nvSpPr>
            <p:cNvPr id="14" name="TextBox 13"/>
            <p:cNvSpPr txBox="1"/>
            <p:nvPr/>
          </p:nvSpPr>
          <p:spPr>
            <a:xfrm>
              <a:off x="3828471" y="2697769"/>
              <a:ext cx="301686" cy="369332"/>
            </a:xfrm>
            <a:prstGeom prst="rect">
              <a:avLst/>
            </a:prstGeom>
            <a:noFill/>
          </p:spPr>
          <p:txBody>
            <a:bodyPr wrap="none" rtlCol="0">
              <a:spAutoFit/>
            </a:bodyPr>
            <a:lstStyle/>
            <a:p>
              <a:r>
                <a:rPr lang="en-US" dirty="0"/>
                <a:t>5</a:t>
              </a:r>
            </a:p>
          </p:txBody>
        </p:sp>
        <p:sp>
          <p:nvSpPr>
            <p:cNvPr id="15" name="TextBox 14"/>
            <p:cNvSpPr txBox="1"/>
            <p:nvPr/>
          </p:nvSpPr>
          <p:spPr>
            <a:xfrm>
              <a:off x="3785766" y="2328437"/>
              <a:ext cx="301686" cy="369332"/>
            </a:xfrm>
            <a:prstGeom prst="rect">
              <a:avLst/>
            </a:prstGeom>
            <a:noFill/>
          </p:spPr>
          <p:txBody>
            <a:bodyPr wrap="none" rtlCol="0">
              <a:spAutoFit/>
            </a:bodyPr>
            <a:lstStyle/>
            <a:p>
              <a:r>
                <a:rPr lang="en-US" dirty="0"/>
                <a:t>6</a:t>
              </a:r>
            </a:p>
          </p:txBody>
        </p:sp>
        <p:sp>
          <p:nvSpPr>
            <p:cNvPr id="16" name="TextBox 15"/>
            <p:cNvSpPr txBox="1"/>
            <p:nvPr/>
          </p:nvSpPr>
          <p:spPr>
            <a:xfrm>
              <a:off x="3828471" y="2009974"/>
              <a:ext cx="301686" cy="369332"/>
            </a:xfrm>
            <a:prstGeom prst="rect">
              <a:avLst/>
            </a:prstGeom>
            <a:noFill/>
          </p:spPr>
          <p:txBody>
            <a:bodyPr wrap="none" rtlCol="0">
              <a:spAutoFit/>
            </a:bodyPr>
            <a:lstStyle/>
            <a:p>
              <a:r>
                <a:rPr lang="en-US" dirty="0"/>
                <a:t>7</a:t>
              </a:r>
            </a:p>
          </p:txBody>
        </p:sp>
        <p:sp>
          <p:nvSpPr>
            <p:cNvPr id="17" name="TextBox 16"/>
            <p:cNvSpPr txBox="1"/>
            <p:nvPr/>
          </p:nvSpPr>
          <p:spPr>
            <a:xfrm>
              <a:off x="2534239" y="2136177"/>
              <a:ext cx="301686" cy="369332"/>
            </a:xfrm>
            <a:prstGeom prst="rect">
              <a:avLst/>
            </a:prstGeom>
            <a:noFill/>
          </p:spPr>
          <p:txBody>
            <a:bodyPr wrap="none" rtlCol="0">
              <a:spAutoFit/>
            </a:bodyPr>
            <a:lstStyle/>
            <a:p>
              <a:r>
                <a:rPr lang="en-US" dirty="0"/>
                <a:t>6</a:t>
              </a:r>
            </a:p>
          </p:txBody>
        </p:sp>
        <p:sp>
          <p:nvSpPr>
            <p:cNvPr id="18" name="TextBox 17"/>
            <p:cNvSpPr txBox="1"/>
            <p:nvPr/>
          </p:nvSpPr>
          <p:spPr>
            <a:xfrm>
              <a:off x="1930422" y="2776278"/>
              <a:ext cx="301686" cy="369332"/>
            </a:xfrm>
            <a:prstGeom prst="rect">
              <a:avLst/>
            </a:prstGeom>
            <a:noFill/>
          </p:spPr>
          <p:txBody>
            <a:bodyPr wrap="none" rtlCol="0">
              <a:spAutoFit/>
            </a:bodyPr>
            <a:lstStyle/>
            <a:p>
              <a:r>
                <a:rPr lang="en-US" dirty="0"/>
                <a:t>5</a:t>
              </a:r>
            </a:p>
          </p:txBody>
        </p:sp>
        <p:sp>
          <p:nvSpPr>
            <p:cNvPr id="19" name="TextBox 18"/>
            <p:cNvSpPr txBox="1"/>
            <p:nvPr/>
          </p:nvSpPr>
          <p:spPr>
            <a:xfrm>
              <a:off x="1779579" y="3104613"/>
              <a:ext cx="301686" cy="369332"/>
            </a:xfrm>
            <a:prstGeom prst="rect">
              <a:avLst/>
            </a:prstGeom>
            <a:noFill/>
          </p:spPr>
          <p:txBody>
            <a:bodyPr wrap="none" rtlCol="0">
              <a:spAutoFit/>
            </a:bodyPr>
            <a:lstStyle/>
            <a:p>
              <a:r>
                <a:rPr lang="en-US" dirty="0"/>
                <a:t>4</a:t>
              </a:r>
            </a:p>
          </p:txBody>
        </p:sp>
        <p:sp>
          <p:nvSpPr>
            <p:cNvPr id="20" name="TextBox 19"/>
            <p:cNvSpPr txBox="1"/>
            <p:nvPr/>
          </p:nvSpPr>
          <p:spPr>
            <a:xfrm>
              <a:off x="1159936" y="2329004"/>
              <a:ext cx="301686" cy="369332"/>
            </a:xfrm>
            <a:prstGeom prst="rect">
              <a:avLst/>
            </a:prstGeom>
            <a:noFill/>
          </p:spPr>
          <p:txBody>
            <a:bodyPr wrap="none" rtlCol="0">
              <a:spAutoFit/>
            </a:bodyPr>
            <a:lstStyle/>
            <a:p>
              <a:r>
                <a:rPr lang="en-US" dirty="0"/>
                <a:t>4</a:t>
              </a:r>
            </a:p>
          </p:txBody>
        </p:sp>
        <p:sp>
          <p:nvSpPr>
            <p:cNvPr id="21" name="TextBox 20"/>
            <p:cNvSpPr txBox="1"/>
            <p:nvPr/>
          </p:nvSpPr>
          <p:spPr>
            <a:xfrm>
              <a:off x="1744294" y="3436433"/>
              <a:ext cx="280930" cy="369332"/>
            </a:xfrm>
            <a:prstGeom prst="rect">
              <a:avLst/>
            </a:prstGeom>
            <a:noFill/>
          </p:spPr>
          <p:txBody>
            <a:bodyPr wrap="square" rtlCol="0">
              <a:spAutoFit/>
            </a:bodyPr>
            <a:lstStyle/>
            <a:p>
              <a:r>
                <a:rPr lang="en-US" dirty="0"/>
                <a:t>3</a:t>
              </a:r>
            </a:p>
          </p:txBody>
        </p:sp>
        <p:sp>
          <p:nvSpPr>
            <p:cNvPr id="22" name="TextBox 21"/>
            <p:cNvSpPr txBox="1"/>
            <p:nvPr/>
          </p:nvSpPr>
          <p:spPr>
            <a:xfrm>
              <a:off x="2173889" y="3674038"/>
              <a:ext cx="301686" cy="369332"/>
            </a:xfrm>
            <a:prstGeom prst="rect">
              <a:avLst/>
            </a:prstGeom>
            <a:noFill/>
          </p:spPr>
          <p:txBody>
            <a:bodyPr wrap="none" rtlCol="0">
              <a:spAutoFit/>
            </a:bodyPr>
            <a:lstStyle/>
            <a:p>
              <a:r>
                <a:rPr lang="en-US" dirty="0"/>
                <a:t>2</a:t>
              </a:r>
            </a:p>
          </p:txBody>
        </p:sp>
        <p:sp>
          <p:nvSpPr>
            <p:cNvPr id="23" name="TextBox 22"/>
            <p:cNvSpPr txBox="1"/>
            <p:nvPr/>
          </p:nvSpPr>
          <p:spPr>
            <a:xfrm>
              <a:off x="1225980" y="3304706"/>
              <a:ext cx="280930" cy="369332"/>
            </a:xfrm>
            <a:prstGeom prst="rect">
              <a:avLst/>
            </a:prstGeom>
            <a:noFill/>
          </p:spPr>
          <p:txBody>
            <a:bodyPr wrap="square" rtlCol="0">
              <a:spAutoFit/>
            </a:bodyPr>
            <a:lstStyle/>
            <a:p>
              <a:r>
                <a:rPr lang="en-US" dirty="0"/>
                <a:t>3</a:t>
              </a:r>
            </a:p>
          </p:txBody>
        </p:sp>
        <p:sp>
          <p:nvSpPr>
            <p:cNvPr id="24" name="TextBox 23"/>
            <p:cNvSpPr txBox="1"/>
            <p:nvPr/>
          </p:nvSpPr>
          <p:spPr>
            <a:xfrm>
              <a:off x="2263687" y="4604509"/>
              <a:ext cx="301686" cy="369332"/>
            </a:xfrm>
            <a:prstGeom prst="rect">
              <a:avLst/>
            </a:prstGeom>
            <a:noFill/>
          </p:spPr>
          <p:txBody>
            <a:bodyPr wrap="none" rtlCol="0">
              <a:spAutoFit/>
            </a:bodyPr>
            <a:lstStyle/>
            <a:p>
              <a:r>
                <a:rPr lang="en-US" dirty="0"/>
                <a:t>7</a:t>
              </a:r>
            </a:p>
          </p:txBody>
        </p:sp>
        <p:sp>
          <p:nvSpPr>
            <p:cNvPr id="25" name="TextBox 24"/>
            <p:cNvSpPr txBox="1"/>
            <p:nvPr/>
          </p:nvSpPr>
          <p:spPr>
            <a:xfrm>
              <a:off x="2427606" y="4202466"/>
              <a:ext cx="301686" cy="369332"/>
            </a:xfrm>
            <a:prstGeom prst="rect">
              <a:avLst/>
            </a:prstGeom>
            <a:noFill/>
          </p:spPr>
          <p:txBody>
            <a:bodyPr wrap="none" rtlCol="0">
              <a:spAutoFit/>
            </a:bodyPr>
            <a:lstStyle/>
            <a:p>
              <a:r>
                <a:rPr lang="en-US" dirty="0"/>
                <a:t>8</a:t>
              </a:r>
            </a:p>
          </p:txBody>
        </p:sp>
      </p:grpSp>
      <p:sp>
        <p:nvSpPr>
          <p:cNvPr id="27" name="TextBox 26"/>
          <p:cNvSpPr txBox="1"/>
          <p:nvPr/>
        </p:nvSpPr>
        <p:spPr>
          <a:xfrm>
            <a:off x="4463791" y="6118661"/>
            <a:ext cx="2849563" cy="369332"/>
          </a:xfrm>
          <a:prstGeom prst="rect">
            <a:avLst/>
          </a:prstGeom>
          <a:noFill/>
        </p:spPr>
        <p:txBody>
          <a:bodyPr wrap="none" rtlCol="0">
            <a:spAutoFit/>
          </a:bodyPr>
          <a:lstStyle/>
          <a:p>
            <a:r>
              <a:rPr lang="en-US" dirty="0"/>
              <a:t>IECC Figure C301.1 &amp; R301.1</a:t>
            </a:r>
          </a:p>
        </p:txBody>
      </p:sp>
    </p:spTree>
    <p:extLst>
      <p:ext uri="{BB962C8B-B14F-4D97-AF65-F5344CB8AC3E}">
        <p14:creationId xmlns:p14="http://schemas.microsoft.com/office/powerpoint/2010/main" val="691305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685" y="177318"/>
            <a:ext cx="7219606" cy="688157"/>
          </a:xfrm>
        </p:spPr>
        <p:txBody>
          <a:bodyPr>
            <a:normAutofit fontScale="90000"/>
          </a:bodyPr>
          <a:lstStyle/>
          <a:p>
            <a:r>
              <a:rPr lang="en-US" sz="2800" dirty="0"/>
              <a:t>Prescriptive R-value &amp; U-factor Requirements</a:t>
            </a:r>
          </a:p>
        </p:txBody>
      </p:sp>
      <p:graphicFrame>
        <p:nvGraphicFramePr>
          <p:cNvPr id="5" name="Content Placeholder 6"/>
          <p:cNvGraphicFramePr>
            <a:graphicFrameLocks noGrp="1"/>
          </p:cNvGraphicFramePr>
          <p:nvPr>
            <p:ph idx="1"/>
          </p:nvPr>
        </p:nvGraphicFramePr>
        <p:xfrm>
          <a:off x="7428196" y="2505134"/>
          <a:ext cx="3801984" cy="3344182"/>
        </p:xfrm>
        <a:graphic>
          <a:graphicData uri="http://schemas.openxmlformats.org/drawingml/2006/table">
            <a:tbl>
              <a:tblPr firstRow="1" firstCol="1" bandRow="1">
                <a:tableStyleId>{5940675A-B579-460E-94D1-54222C63F5DA}</a:tableStyleId>
              </a:tblPr>
              <a:tblGrid>
                <a:gridCol w="1267328">
                  <a:extLst>
                    <a:ext uri="{9D8B030D-6E8A-4147-A177-3AD203B41FA5}">
                      <a16:colId xmlns:a16="http://schemas.microsoft.com/office/drawing/2014/main" val="20000"/>
                    </a:ext>
                  </a:extLst>
                </a:gridCol>
                <a:gridCol w="1267328">
                  <a:extLst>
                    <a:ext uri="{9D8B030D-6E8A-4147-A177-3AD203B41FA5}">
                      <a16:colId xmlns:a16="http://schemas.microsoft.com/office/drawing/2014/main" val="20001"/>
                    </a:ext>
                  </a:extLst>
                </a:gridCol>
                <a:gridCol w="1267328">
                  <a:extLst>
                    <a:ext uri="{9D8B030D-6E8A-4147-A177-3AD203B41FA5}">
                      <a16:colId xmlns:a16="http://schemas.microsoft.com/office/drawing/2014/main" val="20002"/>
                    </a:ext>
                  </a:extLst>
                </a:gridCol>
              </a:tblGrid>
              <a:tr h="227136">
                <a:tc rowSpan="2">
                  <a:txBody>
                    <a:bodyPr/>
                    <a:lstStyle/>
                    <a:p>
                      <a:pPr marL="0" marR="0" algn="ctr">
                        <a:lnSpc>
                          <a:spcPct val="107000"/>
                        </a:lnSpc>
                        <a:spcBef>
                          <a:spcPts val="0"/>
                        </a:spcBef>
                        <a:spcAft>
                          <a:spcPts val="0"/>
                        </a:spcAft>
                      </a:pPr>
                      <a:r>
                        <a:rPr lang="en-US" sz="1200" b="1" dirty="0">
                          <a:effectLst/>
                        </a:rPr>
                        <a:t>Climate Zone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solidFill>
                      <a:schemeClr val="accent2">
                        <a:lumMod val="20000"/>
                        <a:lumOff val="80000"/>
                      </a:schemeClr>
                    </a:solidFill>
                  </a:tcPr>
                </a:tc>
                <a:tc gridSpan="2">
                  <a:txBody>
                    <a:bodyPr/>
                    <a:lstStyle/>
                    <a:p>
                      <a:pPr marL="0" marR="0" algn="ctr">
                        <a:lnSpc>
                          <a:spcPct val="107000"/>
                        </a:lnSpc>
                        <a:spcBef>
                          <a:spcPts val="0"/>
                        </a:spcBef>
                        <a:spcAft>
                          <a:spcPts val="0"/>
                        </a:spcAft>
                      </a:pPr>
                      <a:r>
                        <a:rPr lang="en-US" sz="1200" b="1" dirty="0">
                          <a:effectLst/>
                        </a:rPr>
                        <a:t>Wood Frame Walls</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27136">
                <a:tc vMerge="1">
                  <a:txBody>
                    <a:bodyPr/>
                    <a:lstStyle/>
                    <a:p>
                      <a:endParaRPr lang="en-US"/>
                    </a:p>
                  </a:txBody>
                  <a:tcPr/>
                </a:tc>
                <a:tc>
                  <a:txBody>
                    <a:bodyPr/>
                    <a:lstStyle/>
                    <a:p>
                      <a:pPr marL="0" marR="0" algn="ctr">
                        <a:lnSpc>
                          <a:spcPct val="107000"/>
                        </a:lnSpc>
                        <a:spcBef>
                          <a:spcPts val="0"/>
                        </a:spcBef>
                        <a:spcAft>
                          <a:spcPts val="0"/>
                        </a:spcAft>
                      </a:pPr>
                      <a:r>
                        <a:rPr lang="en-US" sz="1200" b="1" dirty="0">
                          <a:effectLst/>
                        </a:rPr>
                        <a:t>2018 IECC</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solidFill>
                      <a:schemeClr val="accent4">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b="1" dirty="0">
                          <a:effectLst/>
                        </a:rPr>
                        <a:t>2021 IECC</a:t>
                      </a:r>
                      <a:r>
                        <a:rPr lang="en-US" sz="1200" b="1" dirty="0">
                          <a:solidFill>
                            <a:srgbClr val="FF0000"/>
                          </a:solidFill>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solidFill>
                      <a:schemeClr val="accent5">
                        <a:lumMod val="20000"/>
                        <a:lumOff val="80000"/>
                      </a:schemeClr>
                    </a:solidFill>
                  </a:tcPr>
                </a:tc>
                <a:extLst>
                  <a:ext uri="{0D108BD9-81ED-4DB2-BD59-A6C34878D82A}">
                    <a16:rowId xmlns:a16="http://schemas.microsoft.com/office/drawing/2014/main" val="10001"/>
                  </a:ext>
                </a:extLst>
              </a:tr>
              <a:tr h="454272">
                <a:tc>
                  <a:txBody>
                    <a:bodyPr/>
                    <a:lstStyle/>
                    <a:p>
                      <a:pPr marL="0" marR="0">
                        <a:lnSpc>
                          <a:spcPct val="107000"/>
                        </a:lnSpc>
                        <a:spcBef>
                          <a:spcPts val="0"/>
                        </a:spcBef>
                        <a:spcAft>
                          <a:spcPts val="0"/>
                        </a:spcAft>
                      </a:pPr>
                      <a:r>
                        <a:rPr lang="en-US" sz="1200" dirty="0">
                          <a:effectLst/>
                        </a:rPr>
                        <a:t>0, 1 and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a:txBody>
                    <a:bodyPr/>
                    <a:lstStyle/>
                    <a:p>
                      <a:pPr marL="0" marR="0" algn="ctr">
                        <a:lnSpc>
                          <a:spcPct val="107000"/>
                        </a:lnSpc>
                        <a:spcBef>
                          <a:spcPts val="0"/>
                        </a:spcBef>
                        <a:spcAft>
                          <a:spcPts val="0"/>
                        </a:spcAft>
                      </a:pPr>
                      <a:r>
                        <a:rPr lang="en-US" sz="1200" dirty="0">
                          <a:effectLst/>
                        </a:rPr>
                        <a:t>R13</a:t>
                      </a:r>
                    </a:p>
                    <a:p>
                      <a:pPr marL="0" marR="0" algn="ctr">
                        <a:lnSpc>
                          <a:spcPct val="107000"/>
                        </a:lnSpc>
                        <a:spcBef>
                          <a:spcPts val="0"/>
                        </a:spcBef>
                        <a:spcAft>
                          <a:spcPts val="0"/>
                        </a:spcAft>
                      </a:pPr>
                      <a:r>
                        <a:rPr lang="en-US" sz="1200" dirty="0">
                          <a:effectLst/>
                        </a:rPr>
                        <a:t> (U-0.084)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a:txBody>
                    <a:bodyPr/>
                    <a:lstStyle/>
                    <a:p>
                      <a:pPr marL="0" marR="0" algn="ctr">
                        <a:lnSpc>
                          <a:spcPct val="107000"/>
                        </a:lnSpc>
                        <a:spcBef>
                          <a:spcPts val="0"/>
                        </a:spcBef>
                        <a:spcAft>
                          <a:spcPts val="0"/>
                        </a:spcAft>
                      </a:pPr>
                      <a:r>
                        <a:rPr lang="en-US" sz="1200" dirty="0">
                          <a:effectLst/>
                        </a:rPr>
                        <a:t>R13 or R0+10ci </a:t>
                      </a:r>
                    </a:p>
                    <a:p>
                      <a:pPr marL="0" marR="0" algn="ctr">
                        <a:lnSpc>
                          <a:spcPct val="107000"/>
                        </a:lnSpc>
                        <a:spcBef>
                          <a:spcPts val="0"/>
                        </a:spcBef>
                        <a:spcAft>
                          <a:spcPts val="0"/>
                        </a:spcAft>
                      </a:pPr>
                      <a:r>
                        <a:rPr lang="en-US" sz="1200" dirty="0">
                          <a:effectLst/>
                        </a:rPr>
                        <a:t>(U-0.084)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extLst>
                  <a:ext uri="{0D108BD9-81ED-4DB2-BD59-A6C34878D82A}">
                    <a16:rowId xmlns:a16="http://schemas.microsoft.com/office/drawing/2014/main" val="10002"/>
                  </a:ext>
                </a:extLst>
              </a:tr>
              <a:tr h="681408">
                <a:tc>
                  <a:txBody>
                    <a:bodyPr/>
                    <a:lstStyle/>
                    <a:p>
                      <a:pPr marL="0" marR="0">
                        <a:lnSpc>
                          <a:spcPct val="107000"/>
                        </a:lnSpc>
                        <a:spcBef>
                          <a:spcPts val="0"/>
                        </a:spcBef>
                        <a:spcAft>
                          <a:spcPts val="0"/>
                        </a:spcAft>
                      </a:pPr>
                      <a:r>
                        <a:rPr lang="en-US"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rowSpan="3">
                  <a:txBody>
                    <a:bodyPr/>
                    <a:lstStyle/>
                    <a:p>
                      <a:pPr marL="0" marR="0" algn="ctr">
                        <a:lnSpc>
                          <a:spcPct val="107000"/>
                        </a:lnSpc>
                        <a:spcBef>
                          <a:spcPts val="0"/>
                        </a:spcBef>
                        <a:spcAft>
                          <a:spcPts val="0"/>
                        </a:spcAft>
                      </a:pPr>
                      <a:r>
                        <a:rPr lang="en-US" sz="1200" dirty="0">
                          <a:effectLst/>
                        </a:rPr>
                        <a:t>R20 or R13+5ci </a:t>
                      </a:r>
                    </a:p>
                    <a:p>
                      <a:pPr marL="0" marR="0" algn="ctr">
                        <a:lnSpc>
                          <a:spcPct val="107000"/>
                        </a:lnSpc>
                        <a:spcBef>
                          <a:spcPts val="0"/>
                        </a:spcBef>
                        <a:spcAft>
                          <a:spcPts val="0"/>
                        </a:spcAft>
                      </a:pPr>
                      <a:r>
                        <a:rPr lang="en-US" sz="1200" dirty="0">
                          <a:effectLst/>
                        </a:rPr>
                        <a:t>( U-0.060)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a:txBody>
                    <a:bodyPr/>
                    <a:lstStyle/>
                    <a:p>
                      <a:pPr marL="0" marR="0" algn="ctr">
                        <a:lnSpc>
                          <a:spcPct val="107000"/>
                        </a:lnSpc>
                        <a:spcBef>
                          <a:spcPts val="0"/>
                        </a:spcBef>
                        <a:spcAft>
                          <a:spcPts val="0"/>
                        </a:spcAft>
                      </a:pPr>
                      <a:r>
                        <a:rPr lang="en-US" sz="1200" dirty="0">
                          <a:effectLst/>
                        </a:rPr>
                        <a:t>R20 or R13+5ci or R0+15ci </a:t>
                      </a:r>
                    </a:p>
                    <a:p>
                      <a:pPr marL="0" marR="0" algn="ctr">
                        <a:lnSpc>
                          <a:spcPct val="107000"/>
                        </a:lnSpc>
                        <a:spcBef>
                          <a:spcPts val="0"/>
                        </a:spcBef>
                        <a:spcAft>
                          <a:spcPts val="0"/>
                        </a:spcAft>
                      </a:pPr>
                      <a:r>
                        <a:rPr lang="en-US" sz="1200" dirty="0">
                          <a:effectLst/>
                        </a:rPr>
                        <a:t>(U-0.060)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extLst>
                  <a:ext uri="{0D108BD9-81ED-4DB2-BD59-A6C34878D82A}">
                    <a16:rowId xmlns:a16="http://schemas.microsoft.com/office/drawing/2014/main" val="10003"/>
                  </a:ext>
                </a:extLst>
              </a:tr>
              <a:tr h="454272">
                <a:tc>
                  <a:txBody>
                    <a:bodyPr/>
                    <a:lstStyle/>
                    <a:p>
                      <a:pPr marL="0" marR="0">
                        <a:lnSpc>
                          <a:spcPct val="107000"/>
                        </a:lnSpc>
                        <a:spcBef>
                          <a:spcPts val="0"/>
                        </a:spcBef>
                        <a:spcAft>
                          <a:spcPts val="0"/>
                        </a:spcAft>
                      </a:pPr>
                      <a:r>
                        <a:rPr lang="en-US" sz="1200" dirty="0">
                          <a:effectLst/>
                        </a:rPr>
                        <a:t>4 except Marine</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vMerge="1">
                  <a:txBody>
                    <a:bodyPr/>
                    <a:lstStyle/>
                    <a:p>
                      <a:endParaRPr lang="en-US"/>
                    </a:p>
                  </a:txBody>
                  <a:tcPr/>
                </a:tc>
                <a:tc rowSpan="4">
                  <a:txBody>
                    <a:bodyPr/>
                    <a:lstStyle/>
                    <a:p>
                      <a:pPr marL="0" marR="0" algn="ctr">
                        <a:lnSpc>
                          <a:spcPct val="107000"/>
                        </a:lnSpc>
                        <a:spcBef>
                          <a:spcPts val="0"/>
                        </a:spcBef>
                        <a:spcAft>
                          <a:spcPts val="0"/>
                        </a:spcAft>
                      </a:pPr>
                      <a:r>
                        <a:rPr lang="en-US" sz="1200" dirty="0">
                          <a:effectLst/>
                        </a:rPr>
                        <a:t>R30 or R20+5ci or R13+10ci or R20ci </a:t>
                      </a:r>
                    </a:p>
                    <a:p>
                      <a:pPr marL="0" marR="0" algn="ctr">
                        <a:lnSpc>
                          <a:spcPct val="107000"/>
                        </a:lnSpc>
                        <a:spcBef>
                          <a:spcPts val="0"/>
                        </a:spcBef>
                        <a:spcAft>
                          <a:spcPts val="0"/>
                        </a:spcAft>
                      </a:pPr>
                      <a:r>
                        <a:rPr lang="en-US" sz="1200" dirty="0">
                          <a:effectLst/>
                        </a:rPr>
                        <a:t>(U-0.045)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extLst>
                  <a:ext uri="{0D108BD9-81ED-4DB2-BD59-A6C34878D82A}">
                    <a16:rowId xmlns:a16="http://schemas.microsoft.com/office/drawing/2014/main" val="10004"/>
                  </a:ext>
                </a:extLst>
              </a:tr>
              <a:tr h="454272">
                <a:tc>
                  <a:txBody>
                    <a:bodyPr/>
                    <a:lstStyle/>
                    <a:p>
                      <a:pPr marL="0" marR="0">
                        <a:lnSpc>
                          <a:spcPct val="107000"/>
                        </a:lnSpc>
                        <a:spcBef>
                          <a:spcPts val="0"/>
                        </a:spcBef>
                        <a:spcAft>
                          <a:spcPts val="0"/>
                        </a:spcAft>
                      </a:pPr>
                      <a:r>
                        <a:rPr lang="en-US" sz="1200" dirty="0">
                          <a:effectLst/>
                        </a:rPr>
                        <a:t>5 and Marine 4</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454272">
                <a:tc>
                  <a:txBody>
                    <a:bodyPr/>
                    <a:lstStyle/>
                    <a:p>
                      <a:pPr marL="0" marR="0">
                        <a:lnSpc>
                          <a:spcPct val="107000"/>
                        </a:lnSpc>
                        <a:spcBef>
                          <a:spcPts val="0"/>
                        </a:spcBef>
                        <a:spcAft>
                          <a:spcPts val="0"/>
                        </a:spcAft>
                      </a:pPr>
                      <a:r>
                        <a:rPr lang="en-US" sz="1200" dirty="0">
                          <a:effectLst/>
                        </a:rPr>
                        <a:t>6</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rowSpan="2">
                  <a:txBody>
                    <a:bodyPr/>
                    <a:lstStyle/>
                    <a:p>
                      <a:pPr marL="0" marR="0" algn="ctr">
                        <a:lnSpc>
                          <a:spcPct val="107000"/>
                        </a:lnSpc>
                        <a:spcBef>
                          <a:spcPts val="0"/>
                        </a:spcBef>
                        <a:spcAft>
                          <a:spcPts val="0"/>
                        </a:spcAft>
                      </a:pPr>
                      <a:r>
                        <a:rPr lang="en-US" sz="1200" dirty="0">
                          <a:effectLst/>
                        </a:rPr>
                        <a:t>R20+5ci or R13+10ci </a:t>
                      </a:r>
                    </a:p>
                    <a:p>
                      <a:pPr marL="0" marR="0" algn="ctr">
                        <a:lnSpc>
                          <a:spcPct val="107000"/>
                        </a:lnSpc>
                        <a:spcBef>
                          <a:spcPts val="0"/>
                        </a:spcBef>
                        <a:spcAft>
                          <a:spcPts val="0"/>
                        </a:spcAft>
                      </a:pPr>
                      <a:r>
                        <a:rPr lang="en-US" sz="1200" dirty="0">
                          <a:effectLst/>
                        </a:rPr>
                        <a:t>(U-0.045)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vMerge="1">
                  <a:txBody>
                    <a:bodyPr/>
                    <a:lstStyle/>
                    <a:p>
                      <a:endParaRPr lang="en-US"/>
                    </a:p>
                  </a:txBody>
                  <a:tcPr/>
                </a:tc>
                <a:extLst>
                  <a:ext uri="{0D108BD9-81ED-4DB2-BD59-A6C34878D82A}">
                    <a16:rowId xmlns:a16="http://schemas.microsoft.com/office/drawing/2014/main" val="10006"/>
                  </a:ext>
                </a:extLst>
              </a:tr>
              <a:tr h="343047">
                <a:tc>
                  <a:txBody>
                    <a:bodyPr/>
                    <a:lstStyle/>
                    <a:p>
                      <a:pPr marL="0" marR="0">
                        <a:lnSpc>
                          <a:spcPct val="107000"/>
                        </a:lnSpc>
                        <a:spcBef>
                          <a:spcPts val="0"/>
                        </a:spcBef>
                        <a:spcAft>
                          <a:spcPts val="0"/>
                        </a:spcAft>
                      </a:pPr>
                      <a:r>
                        <a:rPr lang="en-US" sz="1200" dirty="0">
                          <a:effectLst/>
                        </a:rPr>
                        <a:t>7 and 8</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01" marR="44801"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7363722" y="1896028"/>
            <a:ext cx="3801984" cy="646331"/>
          </a:xfrm>
          <a:prstGeom prst="rect">
            <a:avLst/>
          </a:prstGeom>
          <a:noFill/>
        </p:spPr>
        <p:txBody>
          <a:bodyPr wrap="square" rtlCol="0">
            <a:spAutoFit/>
          </a:bodyPr>
          <a:lstStyle/>
          <a:p>
            <a:pPr algn="ctr"/>
            <a:r>
              <a:rPr lang="en-US" b="1" dirty="0">
                <a:latin typeface="Yu Gothic" panose="020B0400000000000000" pitchFamily="34" charset="-128"/>
                <a:ea typeface="Yu Gothic" panose="020B0400000000000000" pitchFamily="34" charset="-128"/>
              </a:rPr>
              <a:t>IECC Residential Provisions</a:t>
            </a:r>
          </a:p>
          <a:p>
            <a:pPr algn="ctr"/>
            <a:r>
              <a:rPr lang="en-US" b="1" dirty="0">
                <a:latin typeface="Yu Gothic" panose="020B0400000000000000" pitchFamily="34" charset="-128"/>
                <a:ea typeface="Yu Gothic" panose="020B0400000000000000" pitchFamily="34" charset="-128"/>
              </a:rPr>
              <a:t>Tables R402.1.2 &amp; 402.1.3</a:t>
            </a:r>
          </a:p>
        </p:txBody>
      </p:sp>
      <p:graphicFrame>
        <p:nvGraphicFramePr>
          <p:cNvPr id="4" name="Content Placeholder 4"/>
          <p:cNvGraphicFramePr>
            <a:graphicFrameLocks/>
          </p:cNvGraphicFramePr>
          <p:nvPr/>
        </p:nvGraphicFramePr>
        <p:xfrm>
          <a:off x="549208" y="1532719"/>
          <a:ext cx="6540949" cy="4030017"/>
        </p:xfrm>
        <a:graphic>
          <a:graphicData uri="http://schemas.openxmlformats.org/drawingml/2006/table">
            <a:tbl>
              <a:tblPr firstRow="1" firstCol="1" bandRow="1"/>
              <a:tblGrid>
                <a:gridCol w="779601">
                  <a:extLst>
                    <a:ext uri="{9D8B030D-6E8A-4147-A177-3AD203B41FA5}">
                      <a16:colId xmlns:a16="http://schemas.microsoft.com/office/drawing/2014/main" val="20000"/>
                    </a:ext>
                  </a:extLst>
                </a:gridCol>
                <a:gridCol w="977483">
                  <a:extLst>
                    <a:ext uri="{9D8B030D-6E8A-4147-A177-3AD203B41FA5}">
                      <a16:colId xmlns:a16="http://schemas.microsoft.com/office/drawing/2014/main" val="20001"/>
                    </a:ext>
                  </a:extLst>
                </a:gridCol>
                <a:gridCol w="977483">
                  <a:extLst>
                    <a:ext uri="{9D8B030D-6E8A-4147-A177-3AD203B41FA5}">
                      <a16:colId xmlns:a16="http://schemas.microsoft.com/office/drawing/2014/main" val="20006"/>
                    </a:ext>
                  </a:extLst>
                </a:gridCol>
                <a:gridCol w="867731">
                  <a:extLst>
                    <a:ext uri="{9D8B030D-6E8A-4147-A177-3AD203B41FA5}">
                      <a16:colId xmlns:a16="http://schemas.microsoft.com/office/drawing/2014/main" val="20002"/>
                    </a:ext>
                  </a:extLst>
                </a:gridCol>
                <a:gridCol w="1005702">
                  <a:extLst>
                    <a:ext uri="{9D8B030D-6E8A-4147-A177-3AD203B41FA5}">
                      <a16:colId xmlns:a16="http://schemas.microsoft.com/office/drawing/2014/main" val="20003"/>
                    </a:ext>
                  </a:extLst>
                </a:gridCol>
                <a:gridCol w="870184">
                  <a:extLst>
                    <a:ext uri="{9D8B030D-6E8A-4147-A177-3AD203B41FA5}">
                      <a16:colId xmlns:a16="http://schemas.microsoft.com/office/drawing/2014/main" val="20004"/>
                    </a:ext>
                  </a:extLst>
                </a:gridCol>
                <a:gridCol w="1062765">
                  <a:extLst>
                    <a:ext uri="{9D8B030D-6E8A-4147-A177-3AD203B41FA5}">
                      <a16:colId xmlns:a16="http://schemas.microsoft.com/office/drawing/2014/main" val="20005"/>
                    </a:ext>
                  </a:extLst>
                </a:gridCol>
              </a:tblGrid>
              <a:tr h="205042">
                <a:tc rowSpan="2">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Climate Zone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2">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Building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Mass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gridSpan="2">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Metal Framed</a:t>
                      </a:r>
                      <a:r>
                        <a:rPr lang="en-US" sz="1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Wood Framed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181800">
                <a:tc vMerge="1">
                  <a:txBody>
                    <a:bodyPr/>
                    <a:lstStyle/>
                    <a:p>
                      <a:endParaRPr lang="en-US"/>
                    </a:p>
                  </a:txBody>
                  <a:tcPr/>
                </a:tc>
                <a:tc vMerge="1">
                  <a:txBody>
                    <a:bodyPr/>
                    <a:lstStyle/>
                    <a:p>
                      <a:endParaRPr lang="en-US"/>
                    </a:p>
                  </a:txBody>
                  <a:tcPr/>
                </a:tc>
                <a:tc>
                  <a:txBody>
                    <a:bodyPr/>
                    <a:lstStyle/>
                    <a:p>
                      <a:pPr algn="ctr"/>
                      <a:r>
                        <a:rPr lang="en-US" sz="1000" b="1" dirty="0">
                          <a:latin typeface="Arial" panose="020B0604020202020204" pitchFamily="34" charset="0"/>
                          <a:cs typeface="Arial" panose="020B0604020202020204" pitchFamily="34" charset="0"/>
                        </a:rPr>
                        <a:t>2021</a:t>
                      </a:r>
                      <a:r>
                        <a:rPr lang="en-US" sz="1000" b="1" baseline="0" dirty="0">
                          <a:latin typeface="Arial" panose="020B0604020202020204" pitchFamily="34" charset="0"/>
                          <a:cs typeface="Arial" panose="020B0604020202020204" pitchFamily="34" charset="0"/>
                        </a:rPr>
                        <a:t> IECC</a:t>
                      </a:r>
                      <a:endParaRPr lang="en-US" sz="1000" b="1" dirty="0">
                        <a:latin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2018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2021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2018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2021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90154">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0 and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R-5.7ci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(U-0.151)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R13+3.8ci or R20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R13+3.8ci or R20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15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9015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9015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R-7.6ci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(U-0.123)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0">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90154">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19999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R-9.5ci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(U-0.104)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19015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4 Except Marine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19999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R-11.4ci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19015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5 and Marine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R13+10ci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6">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R13+7.5ci or R20+3.8ci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999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R-13.3ci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rowSpan="5">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 or R20+3.8ci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11"/>
                  </a:ext>
                </a:extLst>
              </a:tr>
              <a:tr h="19015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R13+12.5ci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(U-0.049)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19015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R-15.2ci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19015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4"/>
                  </a:ext>
                </a:extLst>
              </a:tr>
              <a:tr h="37280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R13+15.6ci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R13+15.6ci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5"/>
                  </a:ext>
                </a:extLst>
              </a:tr>
              <a:tr h="372804">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R-25ci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R13+7.5ci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R18+18.8ci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R13+15.6ci or R20+10ci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R13+18.8ci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72804">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R13+17.5ci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(U-0.045)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7"/>
                  </a:ext>
                </a:extLst>
              </a:tr>
            </a:tbl>
          </a:graphicData>
        </a:graphic>
      </p:graphicFrame>
      <p:sp>
        <p:nvSpPr>
          <p:cNvPr id="6" name="TextBox 5"/>
          <p:cNvSpPr txBox="1"/>
          <p:nvPr/>
        </p:nvSpPr>
        <p:spPr>
          <a:xfrm>
            <a:off x="1514764" y="886388"/>
            <a:ext cx="3561675" cy="646331"/>
          </a:xfrm>
          <a:prstGeom prst="rect">
            <a:avLst/>
          </a:prstGeom>
          <a:noFill/>
        </p:spPr>
        <p:txBody>
          <a:bodyPr wrap="square" rtlCol="0">
            <a:spAutoFit/>
          </a:bodyPr>
          <a:lstStyle/>
          <a:p>
            <a:pPr algn="ctr"/>
            <a:r>
              <a:rPr lang="en-US" dirty="0">
                <a:latin typeface="Yu Gothic" panose="020B0400000000000000" pitchFamily="34" charset="-128"/>
                <a:ea typeface="Yu Gothic" panose="020B0400000000000000" pitchFamily="34" charset="-128"/>
              </a:rPr>
              <a:t>IECC Commercial</a:t>
            </a:r>
          </a:p>
          <a:p>
            <a:pPr algn="ctr"/>
            <a:r>
              <a:rPr lang="en-US" dirty="0">
                <a:latin typeface="Yu Gothic" panose="020B0400000000000000" pitchFamily="34" charset="-128"/>
                <a:ea typeface="Yu Gothic" panose="020B0400000000000000" pitchFamily="34" charset="-128"/>
              </a:rPr>
              <a:t>Tables C402.1.3 &amp; C402.1.4</a:t>
            </a:r>
          </a:p>
        </p:txBody>
      </p:sp>
      <p:pic>
        <p:nvPicPr>
          <p:cNvPr id="10" name="Content Placeholder 3"/>
          <p:cNvPicPr>
            <a:picLocks/>
          </p:cNvPicPr>
          <p:nvPr/>
        </p:nvPicPr>
        <p:blipFill rotWithShape="1">
          <a:blip r:embed="rId2" cstate="screen">
            <a:extLst>
              <a:ext uri="{28A0092B-C50C-407E-A947-70E740481C1C}">
                <a14:useLocalDpi xmlns:a14="http://schemas.microsoft.com/office/drawing/2010/main"/>
              </a:ext>
            </a:extLst>
          </a:blip>
          <a:srcRect/>
          <a:stretch/>
        </p:blipFill>
        <p:spPr bwMode="auto">
          <a:xfrm>
            <a:off x="7706864" y="55125"/>
            <a:ext cx="3005894" cy="183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49208" y="5725829"/>
            <a:ext cx="6476475" cy="584775"/>
          </a:xfrm>
          <a:prstGeom prst="rect">
            <a:avLst/>
          </a:prstGeom>
          <a:noFill/>
        </p:spPr>
        <p:txBody>
          <a:bodyPr wrap="square" rtlCol="0">
            <a:spAutoFit/>
          </a:bodyPr>
          <a:lstStyle/>
          <a:p>
            <a:r>
              <a:rPr lang="en-US" sz="1200" dirty="0">
                <a:solidFill>
                  <a:srgbClr val="FF0000"/>
                </a:solidFill>
                <a:latin typeface="+mn-lt"/>
                <a:ea typeface="Yu Gothic" panose="020B0400000000000000" pitchFamily="34" charset="-128"/>
              </a:rPr>
              <a:t>‘* </a:t>
            </a:r>
            <a:r>
              <a:rPr lang="en-US" sz="1600" dirty="0">
                <a:solidFill>
                  <a:srgbClr val="FF0000"/>
                </a:solidFill>
                <a:latin typeface="+mn-lt"/>
                <a:ea typeface="Yu Gothic" panose="020B0400000000000000" pitchFamily="34" charset="-128"/>
              </a:rPr>
              <a:t>Cavity insulation is only 40-50% effective on CFS walls, so ci is prescribed for all climate zones.</a:t>
            </a:r>
          </a:p>
        </p:txBody>
      </p:sp>
      <p:sp>
        <p:nvSpPr>
          <p:cNvPr id="12" name="Rectangle 11"/>
          <p:cNvSpPr/>
          <p:nvPr/>
        </p:nvSpPr>
        <p:spPr>
          <a:xfrm>
            <a:off x="7436194" y="4585113"/>
            <a:ext cx="1240465" cy="386500"/>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428194" y="4085492"/>
            <a:ext cx="1240465" cy="448011"/>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436194" y="5013708"/>
            <a:ext cx="1240465" cy="405888"/>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63722" y="5867339"/>
            <a:ext cx="3976820" cy="646331"/>
          </a:xfrm>
          <a:prstGeom prst="rect">
            <a:avLst/>
          </a:prstGeom>
          <a:noFill/>
        </p:spPr>
        <p:txBody>
          <a:bodyPr wrap="square" rtlCol="0">
            <a:spAutoFit/>
          </a:bodyPr>
          <a:lstStyle/>
          <a:p>
            <a:r>
              <a:rPr lang="en-US" dirty="0">
                <a:solidFill>
                  <a:srgbClr val="FF0000"/>
                </a:solidFill>
              </a:rPr>
              <a:t>** Cavity only, Ci only, and Hybrid options available for all climate zones.</a:t>
            </a:r>
          </a:p>
        </p:txBody>
      </p:sp>
      <p:sp>
        <p:nvSpPr>
          <p:cNvPr id="15" name="Rectangle 14"/>
          <p:cNvSpPr/>
          <p:nvPr/>
        </p:nvSpPr>
        <p:spPr>
          <a:xfrm>
            <a:off x="7436194" y="3439363"/>
            <a:ext cx="1240465" cy="615991"/>
          </a:xfrm>
          <a:prstGeom prst="rect">
            <a:avLst/>
          </a:prstGeom>
          <a:noFill/>
          <a:ln w="412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36194" y="2965547"/>
            <a:ext cx="1240465" cy="448011"/>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436194" y="5456331"/>
            <a:ext cx="1240465" cy="405888"/>
          </a:xfrm>
          <a:prstGeom prst="rect">
            <a:avLst/>
          </a:prstGeom>
          <a:noFill/>
          <a:ln w="412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8272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TM04033925[[fn=Droplet]]</Template>
  <TotalTime>422</TotalTime>
  <Words>4229</Words>
  <Application>Microsoft Office PowerPoint</Application>
  <PresentationFormat>Widescreen</PresentationFormat>
  <Paragraphs>488</Paragraphs>
  <Slides>54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ＭＳ Ｐゴシック</vt:lpstr>
      <vt:lpstr>Yu Gothic</vt:lpstr>
      <vt:lpstr>Aptos</vt:lpstr>
      <vt:lpstr>Arial</vt:lpstr>
      <vt:lpstr>Calibri</vt:lpstr>
      <vt:lpstr>Cambria Math</vt:lpstr>
      <vt:lpstr>Courier New</vt:lpstr>
      <vt:lpstr>Segoe UI</vt:lpstr>
      <vt:lpstr>Times New Roman</vt:lpstr>
      <vt:lpstr>Tw Cen MT</vt:lpstr>
      <vt:lpstr>Verdana</vt:lpstr>
      <vt:lpstr>Wingdings</vt:lpstr>
      <vt:lpstr>Droplet</vt:lpstr>
      <vt:lpstr>Moisture Drive &amp; Code-Compliant Building Envelopes</vt:lpstr>
      <vt:lpstr>PowerPoint Presentation</vt:lpstr>
      <vt:lpstr>OUTLINE</vt:lpstr>
      <vt:lpstr>A. The Building Thermal Envelope (BTE)</vt:lpstr>
      <vt:lpstr>Why is the BTE important?</vt:lpstr>
      <vt:lpstr>Functions of the Building Thermal Envelope (BTE)</vt:lpstr>
      <vt:lpstr>B. Code-compliant Thermal Insulation</vt:lpstr>
      <vt:lpstr>Climate ZoneS</vt:lpstr>
      <vt:lpstr>Prescriptive R-value &amp; U-factor Requirements</vt:lpstr>
      <vt:lpstr>Three Basic Methods for Insulating Light-Frame Exterior Walls</vt:lpstr>
      <vt:lpstr>PowerPoint Presentation</vt:lpstr>
      <vt:lpstr>C. Code-compliant Water/Air/Vapor Control</vt:lpstr>
      <vt:lpstr>PowerPoint Presentation</vt:lpstr>
      <vt:lpstr>II. Water Vapor control (RULE #1)</vt:lpstr>
      <vt:lpstr>Driver = vapor pressure differential</vt:lpstr>
      <vt:lpstr>Research Leading to 2021/2024 IRC &amp; IBC Provisions</vt:lpstr>
      <vt:lpstr>Research Findings</vt:lpstr>
      <vt:lpstr>Vapor Control Principles</vt:lpstr>
      <vt:lpstr>Insulation Ratio (Graphic Format) (Temperature-controlled Design)</vt:lpstr>
      <vt:lpstr>Insulation Ratio (Tabulated Format) (basis of 2021/2024 IBC and IRC for walls with continuous insulation) </vt:lpstr>
      <vt:lpstr>Permeance Ratio  (not included in 2021 or 2024 IBC and IRC)</vt:lpstr>
      <vt:lpstr>CODE-COMPLIANT Water Vapor Control</vt:lpstr>
      <vt:lpstr>3-Step Guide for Water Vapor Control Code Compliance (based on 2021 IBC/IRC)  Satisfies Rule #1 – Keep Water Vapor Away from Cool Surfaces</vt:lpstr>
      <vt:lpstr>3-Step Guide (cont’d)</vt:lpstr>
      <vt:lpstr>3-Step Guide (cont’d)</vt:lpstr>
      <vt:lpstr>Simplified Energy &amp; Water Vapor Code Compliance</vt:lpstr>
      <vt:lpstr>Supplemental Design Considerations</vt:lpstr>
      <vt:lpstr>Supplemental Design Considerations</vt:lpstr>
      <vt:lpstr>Supplemental Design Considerations</vt:lpstr>
      <vt:lpstr>III. Air leakage control (Rule #2)</vt:lpstr>
      <vt:lpstr>Code-compliant Air Leakage Control</vt:lpstr>
      <vt:lpstr>FPIS ci &amp; SPF as Air Barriers</vt:lpstr>
      <vt:lpstr>IV. Control rainwater intrusion (Rule #3)</vt:lpstr>
      <vt:lpstr>Driver = wind-driven rain</vt:lpstr>
      <vt:lpstr>IBC/IRC WRB Code Requirements</vt:lpstr>
      <vt:lpstr>Four WRB strategies with FPIS ci</vt:lpstr>
      <vt:lpstr>FPIS ci WRB Systems, Joint Tape, &amp; Flashing</vt:lpstr>
      <vt:lpstr>Example of “Inny” Window Install</vt:lpstr>
      <vt:lpstr>IBC Flashing Requirements</vt:lpstr>
      <vt:lpstr>IBC/IRC Fenestration Installation Compliance</vt:lpstr>
      <vt:lpstr>Installed Performance Testing</vt:lpstr>
      <vt:lpstr>Examples of Historically Accepted Practice  (≤ 1.5" FPIS ci)</vt:lpstr>
      <vt:lpstr>Examples of Historically Accepted Practice  (&gt; 1.5” FPIS ci)</vt:lpstr>
      <vt:lpstr>Recommended Installation Instructions</vt:lpstr>
      <vt:lpstr>Example Details from AWCI/SFIA</vt:lpstr>
      <vt:lpstr>D. Additional Resources &amp; Applications</vt:lpstr>
      <vt:lpstr>FS200.1 Standard for FPIS ci Applications</vt:lpstr>
      <vt:lpstr>“Cheat Sheet”   Integrated, Code-Compliant Moisture Control</vt:lpstr>
      <vt:lpstr>Quick Guide for FPIS Foundation Applications</vt:lpstr>
      <vt:lpstr>IBC/IRC – Unvented Crawlspaces</vt:lpstr>
      <vt:lpstr>Applications:  Insulation Entirely Above Roof Deck</vt:lpstr>
      <vt:lpstr>Raised Floors / Elevated Buildings</vt:lpstr>
      <vt:lpstr>Ci RESOURCE GUIDE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Moisture Drive &amp;  Code-Compliant Building Envelopes</dc:title>
  <dc:creator>Jay Crandell</dc:creator>
  <cp:lastModifiedBy>Mindy Caldwell</cp:lastModifiedBy>
  <cp:revision>36</cp:revision>
  <cp:lastPrinted>2024-10-12T20:22:43Z</cp:lastPrinted>
  <dcterms:created xsi:type="dcterms:W3CDTF">2024-10-08T19:20:04Z</dcterms:created>
  <dcterms:modified xsi:type="dcterms:W3CDTF">2025-06-17T17:29:50Z</dcterms:modified>
</cp:coreProperties>
</file>