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handoutMasterIdLst>
    <p:handoutMasterId r:id="rId60"/>
  </p:handoutMasterIdLst>
  <p:sldIdLst>
    <p:sldId id="256" r:id="rId2"/>
    <p:sldId id="381" r:id="rId3"/>
    <p:sldId id="379" r:id="rId4"/>
    <p:sldId id="257" r:id="rId5"/>
    <p:sldId id="258" r:id="rId6"/>
    <p:sldId id="259" r:id="rId7"/>
    <p:sldId id="304" r:id="rId8"/>
    <p:sldId id="344" r:id="rId9"/>
    <p:sldId id="380" r:id="rId10"/>
    <p:sldId id="346" r:id="rId11"/>
    <p:sldId id="347" r:id="rId12"/>
    <p:sldId id="348" r:id="rId13"/>
    <p:sldId id="307" r:id="rId14"/>
    <p:sldId id="263" r:id="rId15"/>
    <p:sldId id="264" r:id="rId16"/>
    <p:sldId id="265" r:id="rId17"/>
    <p:sldId id="266" r:id="rId18"/>
    <p:sldId id="349" r:id="rId19"/>
    <p:sldId id="350" r:id="rId20"/>
    <p:sldId id="351" r:id="rId21"/>
    <p:sldId id="353" r:id="rId22"/>
    <p:sldId id="354" r:id="rId23"/>
    <p:sldId id="268" r:id="rId24"/>
    <p:sldId id="280" r:id="rId25"/>
    <p:sldId id="281" r:id="rId26"/>
    <p:sldId id="355" r:id="rId27"/>
    <p:sldId id="312" r:id="rId28"/>
    <p:sldId id="368" r:id="rId29"/>
    <p:sldId id="279" r:id="rId30"/>
    <p:sldId id="356" r:id="rId31"/>
    <p:sldId id="327" r:id="rId32"/>
    <p:sldId id="357" r:id="rId33"/>
    <p:sldId id="284" r:id="rId34"/>
    <p:sldId id="332" r:id="rId35"/>
    <p:sldId id="358" r:id="rId36"/>
    <p:sldId id="288" r:id="rId37"/>
    <p:sldId id="290" r:id="rId38"/>
    <p:sldId id="333" r:id="rId39"/>
    <p:sldId id="315" r:id="rId40"/>
    <p:sldId id="359" r:id="rId41"/>
    <p:sldId id="335" r:id="rId42"/>
    <p:sldId id="362" r:id="rId43"/>
    <p:sldId id="273" r:id="rId44"/>
    <p:sldId id="370" r:id="rId45"/>
    <p:sldId id="371" r:id="rId46"/>
    <p:sldId id="372" r:id="rId47"/>
    <p:sldId id="297" r:id="rId48"/>
    <p:sldId id="317" r:id="rId49"/>
    <p:sldId id="299" r:id="rId50"/>
    <p:sldId id="322" r:id="rId51"/>
    <p:sldId id="323" r:id="rId52"/>
    <p:sldId id="373" r:id="rId53"/>
    <p:sldId id="374" r:id="rId54"/>
    <p:sldId id="376" r:id="rId55"/>
    <p:sldId id="383" r:id="rId56"/>
    <p:sldId id="364" r:id="rId57"/>
    <p:sldId id="302" r:id="rId58"/>
    <p:sldId id="384" r:id="rId59"/>
  </p:sldIdLst>
  <p:sldSz cx="12192000" cy="6858000"/>
  <p:notesSz cx="7102475" cy="93884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16" clrIdx="0"/>
  <p:cmAuthor id="1" name="Larry Wainright, DrJ Engineering" initials="LWDE" lastIdx="2" clrIdx="1">
    <p:extLst/>
  </p:cmAuthor>
  <p:cmAuthor id="2" name="Jay Crandell" initials="JC" lastIdx="5" clrIdx="2"/>
  <p:cmAuthor id="3" name="Sober DeNio, Monica" initials="SDM"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672"/>
    <a:srgbClr val="689A5A"/>
    <a:srgbClr val="43B15D"/>
    <a:srgbClr val="23C0D1"/>
    <a:srgbClr val="8E8D70"/>
    <a:srgbClr val="FBB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5" autoAdjust="0"/>
    <p:restoredTop sz="94660"/>
  </p:normalViewPr>
  <p:slideViewPr>
    <p:cSldViewPr snapToGrid="0">
      <p:cViewPr varScale="1">
        <p:scale>
          <a:sx n="115" d="100"/>
          <a:sy n="115" d="100"/>
        </p:scale>
        <p:origin x="54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92256F3-06DF-42BF-83AC-0030630094C0}" type="datetimeFigureOut">
              <a:rPr lang="en-US" smtClean="0"/>
              <a:t>2/3/2022</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C5A0031-534A-49E8-951B-8278E78117BC}" type="slidenum">
              <a:rPr lang="en-US" smtClean="0"/>
              <a:t>‹#›</a:t>
            </a:fld>
            <a:endParaRPr lang="en-US"/>
          </a:p>
        </p:txBody>
      </p:sp>
    </p:spTree>
    <p:extLst>
      <p:ext uri="{BB962C8B-B14F-4D97-AF65-F5344CB8AC3E}">
        <p14:creationId xmlns:p14="http://schemas.microsoft.com/office/powerpoint/2010/main" val="39055944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635" y="5562600"/>
            <a:ext cx="1220263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p:cNvPicPr>
            <a:picLocks noChangeAspect="1"/>
          </p:cNvPicPr>
          <p:nvPr/>
        </p:nvPicPr>
        <p:blipFill rotWithShape="1">
          <a:blip r:embed="rId2"/>
          <a:srcRect l="3189" r="4896"/>
          <a:stretch/>
        </p:blipFill>
        <p:spPr>
          <a:xfrm>
            <a:off x="0" y="2189844"/>
            <a:ext cx="12192000" cy="2445656"/>
          </a:xfrm>
          <a:prstGeom prst="rect">
            <a:avLst/>
          </a:prstGeom>
        </p:spPr>
      </p:pic>
      <p:pic>
        <p:nvPicPr>
          <p:cNvPr id="1028" name="Picture 4" descr="http://www.appliedbuildingtech.com/sites/default/fil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430" y="4854240"/>
            <a:ext cx="1916029" cy="16227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304800" y="285751"/>
            <a:ext cx="11582400" cy="1102519"/>
          </a:xfrm>
        </p:spPr>
        <p:txBody>
          <a:bodyPr>
            <a:noAutofit/>
          </a:bodyPr>
          <a:lstStyle>
            <a:lvl1pPr algn="l">
              <a:defRPr sz="4267"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a:stretch/>
        </p:blipFill>
        <p:spPr bwMode="auto">
          <a:xfrm>
            <a:off x="7213600" y="2184401"/>
            <a:ext cx="4978400" cy="24511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0634" y="4521200"/>
            <a:ext cx="12212159" cy="25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304800" y="2413000"/>
            <a:ext cx="6604000" cy="1889461"/>
          </a:xfrm>
        </p:spPr>
        <p:txBody>
          <a:bodyPr anchor="ctr"/>
          <a:lstStyle>
            <a:lvl1pPr marL="0" indent="0" algn="r">
              <a:buNone/>
              <a:defRPr sz="32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2462914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Body Copy">
    <p:spTree>
      <p:nvGrpSpPr>
        <p:cNvPr id="1" name=""/>
        <p:cNvGrpSpPr/>
        <p:nvPr/>
      </p:nvGrpSpPr>
      <p:grpSpPr>
        <a:xfrm>
          <a:off x="0" y="0"/>
          <a:ext cx="0" cy="0"/>
          <a:chOff x="0" y="0"/>
          <a:chExt cx="0" cy="0"/>
        </a:xfrm>
      </p:grpSpPr>
      <p:sp>
        <p:nvSpPr>
          <p:cNvPr id="10" name="Subtitle 2"/>
          <p:cNvSpPr>
            <a:spLocks noGrp="1"/>
          </p:cNvSpPr>
          <p:nvPr>
            <p:ph type="subTitle" idx="4294967295"/>
          </p:nvPr>
        </p:nvSpPr>
        <p:spPr>
          <a:xfrm>
            <a:off x="457200" y="2100470"/>
            <a:ext cx="11083895" cy="4183062"/>
          </a:xfrm>
          <a:prstGeom prst="rect">
            <a:avLst/>
          </a:prstGeom>
        </p:spPr>
        <p:txBody>
          <a:bodyPr>
            <a:normAutofit lnSpcReduction="10000"/>
          </a:bodyPr>
          <a:lstStyle>
            <a:lvl1pPr marL="0">
              <a:defRPr/>
            </a:lvl1pPr>
          </a:lstStyle>
          <a:p>
            <a:r>
              <a:rPr lang="en-US" altLang="en-US" smtClean="0"/>
              <a:t>Click to edit Master subtitle style</a:t>
            </a:r>
            <a:endParaRPr lang="en-US" altLang="en-US" dirty="0"/>
          </a:p>
        </p:txBody>
      </p:sp>
      <p:sp>
        <p:nvSpPr>
          <p:cNvPr id="11" name="Title 10"/>
          <p:cNvSpPr>
            <a:spLocks noGrp="1"/>
          </p:cNvSpPr>
          <p:nvPr>
            <p:ph type="title"/>
          </p:nvPr>
        </p:nvSpPr>
        <p:spPr>
          <a:xfrm>
            <a:off x="457199" y="1262433"/>
            <a:ext cx="11083895" cy="57491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32438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Usage Language (Slide 2)">
    <p:spTree>
      <p:nvGrpSpPr>
        <p:cNvPr id="1" name=""/>
        <p:cNvGrpSpPr/>
        <p:nvPr/>
      </p:nvGrpSpPr>
      <p:grpSpPr>
        <a:xfrm>
          <a:off x="0" y="0"/>
          <a:ext cx="0" cy="0"/>
          <a:chOff x="0" y="0"/>
          <a:chExt cx="0" cy="0"/>
        </a:xfrm>
      </p:grpSpPr>
      <p:grpSp>
        <p:nvGrpSpPr>
          <p:cNvPr id="4" name="Group 3"/>
          <p:cNvGrpSpPr/>
          <p:nvPr/>
        </p:nvGrpSpPr>
        <p:grpSpPr>
          <a:xfrm>
            <a:off x="0" y="626077"/>
            <a:ext cx="12192000" cy="6231924"/>
            <a:chOff x="0" y="626076"/>
            <a:chExt cx="12192000" cy="6231924"/>
          </a:xfrm>
        </p:grpSpPr>
        <p:sp>
          <p:nvSpPr>
            <p:cNvPr id="6" name="Rectangle 5"/>
            <p:cNvSpPr/>
            <p:nvPr/>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3486380" y="6037487"/>
              <a:ext cx="5230919" cy="338554"/>
            </a:xfrm>
            <a:prstGeom prst="rect">
              <a:avLst/>
            </a:prstGeom>
            <a:noFill/>
          </p:spPr>
          <p:txBody>
            <a:bodyPr wrap="none" rtlCol="0">
              <a:spAutoFit/>
            </a:bodyPr>
            <a:lstStyle/>
            <a:p>
              <a:pPr algn="ct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Copyright © 2022 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76197" indent="0" algn="l">
                <a:buNone/>
              </a:pPr>
              <a:r>
                <a:rPr lang="en-US" sz="1800" u="sng" dirty="0" smtClean="0">
                  <a:latin typeface="Yu Gothic" panose="020B0400000000000000" pitchFamily="34" charset="-128"/>
                  <a:ea typeface="Yu Gothic" panose="020B0400000000000000" pitchFamily="34" charset="-128"/>
                  <a:hlinkClick r:id="rId2"/>
                </a:rPr>
                <a:t>Applied Building Technology Group (ABTG)</a:t>
              </a:r>
              <a:r>
                <a:rPr lang="en-US" sz="1800" dirty="0" smtClean="0">
                  <a:latin typeface="Yu Gothic" panose="020B0400000000000000" pitchFamily="34" charset="-128"/>
                  <a:ea typeface="Yu Gothic" panose="020B0400000000000000" pitchFamily="34" charset="-128"/>
                </a:rPr>
                <a:t> is committed to using sound science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reliable design and installation of foam sheathing. ABTG’s educational program work with respect to foam sheathing is supported by the </a:t>
              </a:r>
              <a:r>
                <a:rPr lang="en-US" sz="1800" u="sng" dirty="0" smtClean="0">
                  <a:latin typeface="Yu Gothic" panose="020B0400000000000000" pitchFamily="34" charset="-128"/>
                  <a:ea typeface="Yu Gothic" panose="020B0400000000000000" pitchFamily="34" charset="-128"/>
                  <a:hlinkClick r:id="rId3"/>
                </a:rPr>
                <a:t>Foam Sheathing Committee (FSC)</a:t>
              </a:r>
              <a:r>
                <a:rPr lang="en-US" sz="1800" dirty="0" smtClean="0">
                  <a:latin typeface="Yu Gothic" panose="020B0400000000000000" pitchFamily="34" charset="-128"/>
                  <a:ea typeface="Yu Gothic" panose="020B0400000000000000" pitchFamily="34" charset="-128"/>
                </a:rPr>
                <a:t> of the </a:t>
              </a:r>
              <a:r>
                <a:rPr lang="en-US" sz="1800" u="sng" dirty="0" smtClean="0">
                  <a:latin typeface="Yu Gothic" panose="020B0400000000000000" pitchFamily="34" charset="-128"/>
                  <a:ea typeface="Yu Gothic" panose="020B0400000000000000" pitchFamily="34" charset="-128"/>
                  <a:hlinkClick r:id="rId4"/>
                </a:rPr>
                <a:t>American Chemistry Council.</a:t>
              </a:r>
              <a:r>
                <a:rPr lang="en-US" sz="1800" u="sng" dirty="0" smtClean="0">
                  <a:latin typeface="Yu Gothic" panose="020B0400000000000000" pitchFamily="34" charset="-128"/>
                  <a:ea typeface="Yu Gothic" panose="020B0400000000000000" pitchFamily="34" charset="-128"/>
                </a:rPr>
                <a:t> </a:t>
              </a:r>
            </a:p>
            <a:p>
              <a:pPr marL="76197" indent="0" algn="l">
                <a:buNone/>
              </a:pPr>
              <a:endParaRPr lang="en-US" sz="1800" dirty="0" smtClean="0">
                <a:latin typeface="Yu Gothic" panose="020B0400000000000000" pitchFamily="34" charset="-128"/>
                <a:ea typeface="Yu Gothic" panose="020B0400000000000000" pitchFamily="34" charset="-128"/>
              </a:endParaRPr>
            </a:p>
            <a:p>
              <a:pPr marL="76197" indent="0" algn="l">
                <a:buNone/>
              </a:pPr>
              <a:r>
                <a:rPr lang="en-US" sz="1800" dirty="0" smtClean="0">
                  <a:latin typeface="Yu Gothic" panose="020B0400000000000000" pitchFamily="34" charset="-128"/>
                  <a:ea typeface="Yu Gothic" panose="020B0400000000000000" pitchFamily="34" charset="-128"/>
                </a:rPr>
                <a:t>ABTG</a:t>
              </a:r>
              <a:r>
                <a:rPr lang="x-none" sz="1800" dirty="0" smtClean="0">
                  <a:latin typeface="Yu Gothic" panose="020B0400000000000000" pitchFamily="34" charset="-128"/>
                  <a:ea typeface="Yu Gothic" panose="020B0400000000000000" pitchFamily="34" charset="-128"/>
                </a:rPr>
                <a:t> is a </a:t>
              </a:r>
              <a:r>
                <a:rPr lang="x-none" sz="1800" u="sng" dirty="0" smtClean="0">
                  <a:latin typeface="Yu Gothic" panose="020B0400000000000000" pitchFamily="34" charset="-128"/>
                  <a:ea typeface="Yu Gothic" panose="020B0400000000000000" pitchFamily="34" charset="-128"/>
                  <a:hlinkClick r:id="rId2"/>
                </a:rPr>
                <a:t>professional engineering </a:t>
              </a:r>
              <a:r>
                <a:rPr lang="en-US" sz="1800" u="sng" dirty="0" smtClean="0">
                  <a:latin typeface="Yu Gothic" panose="020B0400000000000000" pitchFamily="34" charset="-128"/>
                  <a:ea typeface="Yu Gothic" panose="020B0400000000000000" pitchFamily="34" charset="-128"/>
                  <a:hlinkClick r:id="rId2"/>
                </a:rPr>
                <a:t>firm</a:t>
              </a:r>
              <a:r>
                <a:rPr lang="en-US" sz="1800" u="none" dirty="0" smtClean="0">
                  <a:latin typeface="Yu Gothic" panose="020B0400000000000000" pitchFamily="34" charset="-128"/>
                  <a:ea typeface="Yu Gothic" panose="020B0400000000000000" pitchFamily="34" charset="-128"/>
                </a:rPr>
                <a:t>, </a:t>
              </a:r>
              <a:r>
                <a:rPr lang="en-US" sz="1800" dirty="0" smtClean="0">
                  <a:latin typeface="Yu Gothic" panose="020B0400000000000000" pitchFamily="34" charset="-128"/>
                  <a:ea typeface="Yu Gothic" panose="020B0400000000000000" pitchFamily="34" charset="-128"/>
                </a:rPr>
                <a:t>an </a:t>
              </a:r>
              <a:r>
                <a:rPr lang="en-US" sz="1800" dirty="0" smtClean="0">
                  <a:latin typeface="Yu Gothic" panose="020B0400000000000000" pitchFamily="34" charset="-128"/>
                  <a:ea typeface="Yu Gothic" panose="020B0400000000000000" pitchFamily="34" charset="-128"/>
                  <a:hlinkClick r:id="rId5"/>
                </a:rPr>
                <a:t>approved source</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6"/>
                </a:rPr>
                <a:t>Chapter 2</a:t>
              </a:r>
              <a:r>
                <a:rPr lang="en-US" sz="1800" dirty="0" smtClean="0">
                  <a:latin typeface="Yu Gothic" panose="020B0400000000000000" pitchFamily="34" charset="-128"/>
                  <a:ea typeface="Yu Gothic" panose="020B0400000000000000" pitchFamily="34" charset="-128"/>
                </a:rPr>
                <a:t>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a:t>
              </a:r>
              <a:r>
                <a:rPr lang="en-US" sz="1800" dirty="0" smtClean="0">
                  <a:latin typeface="Yu Gothic" panose="020B0400000000000000" pitchFamily="34" charset="-128"/>
                  <a:ea typeface="Yu Gothic" panose="020B0400000000000000" pitchFamily="34" charset="-128"/>
                  <a:hlinkClick r:id="rId7"/>
                </a:rPr>
                <a:t>independent</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8"/>
                </a:rPr>
                <a:t>Chapter 17</a:t>
              </a:r>
              <a:r>
                <a:rPr lang="en-US" sz="1800" dirty="0" smtClean="0">
                  <a:latin typeface="Yu Gothic" panose="020B0400000000000000" pitchFamily="34" charset="-128"/>
                  <a:ea typeface="Yu Gothic" panose="020B0400000000000000" pitchFamily="34" charset="-128"/>
                </a:rPr>
                <a:t> of the IBC.</a:t>
              </a:r>
            </a:p>
            <a:p>
              <a:pPr marL="76197" indent="0" algn="l">
                <a:buNone/>
              </a:pPr>
              <a:endParaRPr lang="en-US" sz="1800" dirty="0" smtClean="0">
                <a:latin typeface="Yu Gothic" panose="020B0400000000000000" pitchFamily="34" charset="-128"/>
                <a:ea typeface="Yu Gothic" panose="020B0400000000000000" pitchFamily="34" charset="-128"/>
              </a:endParaRPr>
            </a:p>
            <a:p>
              <a:pPr marL="76197" indent="0" algn="l">
                <a:lnSpc>
                  <a:spcPct val="110000"/>
                </a:lnSpc>
                <a:buNone/>
              </a:pPr>
              <a:r>
                <a:rPr lang="en-US" sz="140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40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800" dirty="0" smtClean="0">
                <a:latin typeface="Yu Gothic" panose="020B0400000000000000" pitchFamily="34" charset="-128"/>
                <a:ea typeface="Yu Gothic" panose="020B0400000000000000" pitchFamily="34" charset="-128"/>
              </a:endParaRPr>
            </a:p>
            <a:p>
              <a:pPr marL="76197" indent="0" algn="ctr">
                <a:buNone/>
              </a:pPr>
              <a:endParaRPr lang="en-US" sz="180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23330"/>
            </a:xfrm>
            <a:prstGeom prst="rect">
              <a:avLst/>
            </a:prstGeom>
            <a:noFill/>
          </p:spPr>
          <p:txBody>
            <a:bodyPr wrap="square" rtlCol="0">
              <a:spAutoFit/>
            </a:bodyPr>
            <a:lstStyle/>
            <a:p>
              <a:pPr marL="76197" indent="0" algn="just">
                <a:buNone/>
              </a:pPr>
              <a:r>
                <a:rPr lang="en-US" sz="180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800" b="0" u="sng" dirty="0" smtClean="0">
                  <a:latin typeface="Yu Gothic Medium" panose="020B0500000000000000" pitchFamily="34" charset="-128"/>
                  <a:ea typeface="Yu Gothic Medium" panose="020B0500000000000000" pitchFamily="34" charset="-128"/>
                  <a:hlinkClick r:id="rId10"/>
                </a:rPr>
                <a:t>www.continuousinsulation.org</a:t>
              </a:r>
              <a:r>
                <a:rPr lang="en-US" sz="180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1378558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sage Language (Slide 2)">
    <p:spTree>
      <p:nvGrpSpPr>
        <p:cNvPr id="1" name=""/>
        <p:cNvGrpSpPr/>
        <p:nvPr/>
      </p:nvGrpSpPr>
      <p:grpSpPr>
        <a:xfrm>
          <a:off x="0" y="0"/>
          <a:ext cx="0" cy="0"/>
          <a:chOff x="0" y="0"/>
          <a:chExt cx="0" cy="0"/>
        </a:xfrm>
      </p:grpSpPr>
      <p:sp>
        <p:nvSpPr>
          <p:cNvPr id="6" name="Rectangle 5"/>
          <p:cNvSpPr/>
          <p:nvPr/>
        </p:nvSpPr>
        <p:spPr>
          <a:xfrm>
            <a:off x="-10635" y="5562600"/>
            <a:ext cx="1220263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850947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1092200"/>
          </a:xfrm>
        </p:spPr>
        <p:txBody>
          <a:bodyPr/>
          <a:lstStyle>
            <a:lvl1pPr>
              <a:defRPr sz="3200" b="1">
                <a:latin typeface="Yu Gothic" panose="020B0400000000000000" pitchFamily="34" charset="-128"/>
                <a:ea typeface="Yu Gothic" panose="020B0400000000000000" pitchFamily="34" charset="-128"/>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498601"/>
            <a:ext cx="10972800" cy="3962400"/>
          </a:xfrm>
        </p:spPr>
        <p:txBody>
          <a:bodyPr/>
          <a:lstStyle>
            <a:lvl1pPr>
              <a:defRPr>
                <a:latin typeface="Yu Gothic" panose="020B0400000000000000" pitchFamily="34" charset="-128"/>
                <a:ea typeface="Yu Gothic" panose="020B0400000000000000" pitchFamily="34" charset="-128"/>
              </a:defRPr>
            </a:lvl1pPr>
            <a:lvl2pPr>
              <a:defRPr>
                <a:latin typeface="Yu Gothic" panose="020B0400000000000000" pitchFamily="34" charset="-128"/>
                <a:ea typeface="Yu Gothic" panose="020B0400000000000000" pitchFamily="34" charset="-128"/>
              </a:defRPr>
            </a:lvl2pPr>
            <a:lvl3pPr>
              <a:defRPr>
                <a:latin typeface="Yu Gothic" panose="020B0400000000000000" pitchFamily="34" charset="-128"/>
                <a:ea typeface="Yu Gothic" panose="020B0400000000000000" pitchFamily="34" charset="-128"/>
              </a:defRPr>
            </a:lvl3pPr>
            <a:lvl4pPr>
              <a:defRPr>
                <a:latin typeface="Yu Gothic" panose="020B0400000000000000" pitchFamily="34" charset="-128"/>
                <a:ea typeface="Yu Gothic" panose="020B0400000000000000" pitchFamily="34" charset="-128"/>
              </a:defRPr>
            </a:lvl4pPr>
            <a:lvl5pPr>
              <a:defRPr>
                <a:latin typeface="Yu Gothic" panose="020B0400000000000000" pitchFamily="34" charset="-128"/>
                <a:ea typeface="Yu Gothic" panose="020B0400000000000000" pitchFamily="34" charset="-128"/>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1060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3962396"/>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100"/>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800"/>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500"/>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1351"/>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351"/>
            </a:lvl5pPr>
            <a:lvl6pPr>
              <a:defRPr sz="1351"/>
            </a:lvl6pPr>
            <a:lvl7pPr>
              <a:defRPr sz="1351"/>
            </a:lvl7pPr>
            <a:lvl8pPr>
              <a:defRPr sz="1351"/>
            </a:lvl8pPr>
            <a:lvl9pPr>
              <a:defRPr sz="1351"/>
            </a:lvl9pPr>
          </a:lstStyle>
          <a:p>
            <a:pPr marL="457189" marR="0" lvl="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457189" marR="0" lvl="1"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457189" marR="0" lvl="2"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457189" marR="0" lvl="3"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457189" marR="0" lvl="4"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2133"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6197600" y="1600205"/>
            <a:ext cx="5384800" cy="3962396"/>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100"/>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800"/>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500"/>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1351"/>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351"/>
            </a:lvl5pPr>
            <a:lvl6pPr>
              <a:defRPr sz="1351"/>
            </a:lvl6pPr>
            <a:lvl7pPr>
              <a:defRPr sz="1351"/>
            </a:lvl7pPr>
            <a:lvl8pPr>
              <a:defRPr sz="1351"/>
            </a:lvl8pPr>
            <a:lvl9pPr>
              <a:defRPr sz="1351"/>
            </a:lvl9pPr>
          </a:lstStyle>
          <a:p>
            <a:pPr marL="457189" marR="0" lvl="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457189" marR="0" lvl="1"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457189" marR="0" lvl="2"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457189" marR="0" lvl="3"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457189" marR="0" lvl="4"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2133"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609600" y="203200"/>
            <a:ext cx="10972800" cy="1092200"/>
          </a:xfrm>
        </p:spPr>
        <p:txBody>
          <a:bodyPr/>
          <a:lstStyle>
            <a:lvl1pPr>
              <a:defRPr sz="3200" b="1">
                <a:latin typeface="Yu Gothic" panose="020B0400000000000000" pitchFamily="34" charset="-128"/>
                <a:ea typeface="Yu Gothic" panose="020B0400000000000000"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6500072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Yu Gothic" panose="020B0400000000000000" pitchFamily="34" charset="-128"/>
                <a:ea typeface="Yu Gothic" panose="020B0400000000000000" pitchFamily="34" charset="-128"/>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8"/>
            <a:ext cx="10972800" cy="1854193"/>
          </a:xfrm>
        </p:spPr>
        <p:txBody>
          <a:bodyPr/>
          <a:lstStyle>
            <a:lvl1pPr>
              <a:defRPr sz="2100">
                <a:latin typeface="Yu Gothic" panose="020B0400000000000000" pitchFamily="34" charset="-128"/>
                <a:ea typeface="Yu Gothic" panose="020B0400000000000000" pitchFamily="34" charset="-128"/>
              </a:defRPr>
            </a:lvl1pPr>
            <a:lvl2pPr>
              <a:defRPr sz="1800">
                <a:latin typeface="Yu Gothic" panose="020B0400000000000000" pitchFamily="34" charset="-128"/>
                <a:ea typeface="Yu Gothic" panose="020B0400000000000000" pitchFamily="34" charset="-128"/>
              </a:defRPr>
            </a:lvl2pPr>
            <a:lvl3pPr>
              <a:defRPr sz="1500">
                <a:latin typeface="Yu Gothic" panose="020B0400000000000000" pitchFamily="34" charset="-128"/>
                <a:ea typeface="Yu Gothic" panose="020B0400000000000000" pitchFamily="34" charset="-128"/>
              </a:defRPr>
            </a:lvl3pPr>
            <a:lvl4pPr>
              <a:defRPr sz="1351">
                <a:latin typeface="Yu Gothic" panose="020B0400000000000000" pitchFamily="34" charset="-128"/>
                <a:ea typeface="Yu Gothic" panose="020B0400000000000000" pitchFamily="34" charset="-128"/>
              </a:defRPr>
            </a:lvl4pPr>
            <a:lvl5pPr>
              <a:defRPr sz="1351">
                <a:latin typeface="Yu Gothic" panose="020B0400000000000000" pitchFamily="34" charset="-128"/>
                <a:ea typeface="Yu Gothic" panose="020B0400000000000000" pitchFamily="34" charset="-128"/>
              </a:defRPr>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3675800"/>
            <a:ext cx="10972800" cy="1886800"/>
          </a:xfrm>
        </p:spPr>
        <p:txBody>
          <a:bodyPr/>
          <a:lstStyle>
            <a:lvl1pPr>
              <a:defRPr sz="2100">
                <a:latin typeface="Yu Gothic" panose="020B0400000000000000" pitchFamily="34" charset="-128"/>
                <a:ea typeface="Yu Gothic" panose="020B0400000000000000" pitchFamily="34" charset="-128"/>
              </a:defRPr>
            </a:lvl1pPr>
            <a:lvl2pPr>
              <a:defRPr sz="1800">
                <a:latin typeface="Yu Gothic" panose="020B0400000000000000" pitchFamily="34" charset="-128"/>
                <a:ea typeface="Yu Gothic" panose="020B0400000000000000" pitchFamily="34" charset="-128"/>
              </a:defRPr>
            </a:lvl2pPr>
            <a:lvl3pPr>
              <a:defRPr sz="1500">
                <a:latin typeface="Yu Gothic" panose="020B0400000000000000" pitchFamily="34" charset="-128"/>
                <a:ea typeface="Yu Gothic" panose="020B0400000000000000" pitchFamily="34" charset="-128"/>
              </a:defRPr>
            </a:lvl3pPr>
            <a:lvl4pPr>
              <a:defRPr sz="1351">
                <a:latin typeface="Yu Gothic" panose="020B0400000000000000" pitchFamily="34" charset="-128"/>
                <a:ea typeface="Yu Gothic" panose="020B0400000000000000" pitchFamily="34" charset="-128"/>
              </a:defRPr>
            </a:lvl4pPr>
            <a:lvl5pPr>
              <a:defRPr sz="1351">
                <a:latin typeface="Yu Gothic" panose="020B0400000000000000" pitchFamily="34" charset="-128"/>
                <a:ea typeface="Yu Gothic" panose="020B0400000000000000" pitchFamily="34" charset="-128"/>
              </a:defRPr>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5428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Yu Gothic" panose="020B0400000000000000" pitchFamily="34" charset="-128"/>
                <a:ea typeface="Yu Gothic" panose="020B0400000000000000" pitchFamily="34" charset="-128"/>
              </a:defRPr>
            </a:lvl1pPr>
          </a:lstStyle>
          <a:p>
            <a:r>
              <a:rPr lang="en-US" smtClean="0"/>
              <a:t>Click to edit Master title style</a:t>
            </a:r>
            <a:endParaRPr lang="en-US" dirty="0"/>
          </a:p>
        </p:txBody>
      </p:sp>
    </p:spTree>
    <p:extLst>
      <p:ext uri="{BB962C8B-B14F-4D97-AF65-F5344CB8AC3E}">
        <p14:creationId xmlns:p14="http://schemas.microsoft.com/office/powerpoint/2010/main" val="2744583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552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Lis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427288" y="3937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defRPr/>
            </a:pPr>
            <a:endParaRPr lang="en-US" altLang="en-US" smtClean="0"/>
          </a:p>
        </p:txBody>
      </p:sp>
      <p:sp>
        <p:nvSpPr>
          <p:cNvPr id="3" name="Content Placeholder 2"/>
          <p:cNvSpPr>
            <a:spLocks noGrp="1"/>
          </p:cNvSpPr>
          <p:nvPr>
            <p:ph idx="1"/>
          </p:nvPr>
        </p:nvSpPr>
        <p:spPr>
          <a:xfrm>
            <a:off x="457200" y="2106748"/>
            <a:ext cx="10961102" cy="4206875"/>
          </a:xfrm>
          <a:prstGeom prst="rect">
            <a:avLst/>
          </a:prstGeom>
        </p:spPr>
        <p:txBody>
          <a:bodyPr/>
          <a:lstStyle>
            <a:lvl2pPr marL="742950" indent="-285750">
              <a:buFont typeface="Arial" charset="0"/>
              <a:buChar char="•"/>
              <a:defRPr sz="2600"/>
            </a:lvl2pPr>
            <a:lvl3pPr marL="1143000" indent="-228600">
              <a:buFont typeface="Arial" charset="0"/>
              <a:buChar char="•"/>
              <a:defRPr sz="2400"/>
            </a:lvl3pPr>
            <a:lvl4pPr marL="1600200" indent="-228600">
              <a:buFont typeface="Arial" charset="0"/>
              <a:buChar char="•"/>
              <a:defRPr sz="2000">
                <a:solidFill>
                  <a:srgbClr val="D46128"/>
                </a:solidFill>
              </a:defRPr>
            </a:lvl4pPr>
            <a:lvl5pPr marL="2057400" indent="-228600">
              <a:buFont typeface="Arial"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57200" y="1262433"/>
            <a:ext cx="10961102" cy="566367"/>
          </a:xfrm>
          <a:prstGeom prst="rect">
            <a:avLst/>
          </a:prstGeom>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63592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4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189" marR="0" lvl="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990575" marR="0" lvl="1"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523962" marR="0" lvl="2"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24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2133547" marR="0" lvl="3"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133"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743131" marR="0" lvl="4"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2133"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p:nvPicPr>
        <p:blipFill rotWithShape="1">
          <a:blip r:embed="rId12"/>
          <a:srcRect t="48748" r="-28" b="13547"/>
          <a:stretch/>
        </p:blipFill>
        <p:spPr>
          <a:xfrm>
            <a:off x="-14179" y="6009685"/>
            <a:ext cx="12206179" cy="848315"/>
          </a:xfrm>
          <a:prstGeom prst="rect">
            <a:avLst/>
          </a:prstGeom>
        </p:spPr>
      </p:pic>
      <p:pic>
        <p:nvPicPr>
          <p:cNvPr id="5" name="Picture 4"/>
          <p:cNvPicPr>
            <a:picLocks noChangeAspect="1"/>
          </p:cNvPicPr>
          <p:nvPr/>
        </p:nvPicPr>
        <p:blipFill rotWithShape="1">
          <a:blip r:embed="rId13"/>
          <a:srcRect t="1" b="-824"/>
          <a:stretch/>
        </p:blipFill>
        <p:spPr>
          <a:xfrm>
            <a:off x="10637354" y="5548989"/>
            <a:ext cx="1453047" cy="1240779"/>
          </a:xfrm>
          <a:prstGeom prst="rect">
            <a:avLst/>
          </a:prstGeom>
        </p:spPr>
      </p:pic>
    </p:spTree>
    <p:extLst>
      <p:ext uri="{BB962C8B-B14F-4D97-AF65-F5344CB8AC3E}">
        <p14:creationId xmlns:p14="http://schemas.microsoft.com/office/powerpoint/2010/main" val="224906044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02" r:id="rId9"/>
    <p:sldLayoutId id="2147483703" r:id="rId10"/>
  </p:sldLayoutIdLst>
  <p:timing>
    <p:tnLst>
      <p:par>
        <p:cTn id="1" dur="indefinite" restart="never" nodeType="tmRoot"/>
      </p:par>
    </p:tnLst>
  </p:timing>
  <p:txStyles>
    <p:titleStyle>
      <a:lvl1pPr algn="l" rtl="0" eaLnBrk="1" fontAlgn="base" hangingPunct="1">
        <a:spcBef>
          <a:spcPct val="0"/>
        </a:spcBef>
        <a:spcAft>
          <a:spcPct val="0"/>
        </a:spcAft>
        <a:defRPr sz="3300"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3300">
          <a:solidFill>
            <a:schemeClr val="bg1"/>
          </a:solidFill>
          <a:latin typeface="Calibri" pitchFamily="34" charset="0"/>
        </a:defRPr>
      </a:lvl2pPr>
      <a:lvl3pPr algn="l" rtl="0" eaLnBrk="1" fontAlgn="base" hangingPunct="1">
        <a:spcBef>
          <a:spcPct val="0"/>
        </a:spcBef>
        <a:spcAft>
          <a:spcPct val="0"/>
        </a:spcAft>
        <a:defRPr sz="3300">
          <a:solidFill>
            <a:schemeClr val="bg1"/>
          </a:solidFill>
          <a:latin typeface="Calibri" pitchFamily="34" charset="0"/>
        </a:defRPr>
      </a:lvl3pPr>
      <a:lvl4pPr algn="l" rtl="0" eaLnBrk="1" fontAlgn="base" hangingPunct="1">
        <a:spcBef>
          <a:spcPct val="0"/>
        </a:spcBef>
        <a:spcAft>
          <a:spcPct val="0"/>
        </a:spcAft>
        <a:defRPr sz="3300">
          <a:solidFill>
            <a:schemeClr val="bg1"/>
          </a:solidFill>
          <a:latin typeface="Calibri" pitchFamily="34" charset="0"/>
        </a:defRPr>
      </a:lvl4pPr>
      <a:lvl5pPr algn="l" rtl="0" eaLnBrk="1" fontAlgn="base" hangingPunct="1">
        <a:spcBef>
          <a:spcPct val="0"/>
        </a:spcBef>
        <a:spcAft>
          <a:spcPct val="0"/>
        </a:spcAft>
        <a:defRPr sz="3300">
          <a:solidFill>
            <a:schemeClr val="bg1"/>
          </a:solidFill>
          <a:latin typeface="Calibri" pitchFamily="34" charset="0"/>
        </a:defRPr>
      </a:lvl5pPr>
      <a:lvl6pPr marL="342891" algn="l" rtl="0" eaLnBrk="1" fontAlgn="base" hangingPunct="1">
        <a:spcBef>
          <a:spcPct val="0"/>
        </a:spcBef>
        <a:spcAft>
          <a:spcPct val="0"/>
        </a:spcAft>
        <a:defRPr sz="3300">
          <a:solidFill>
            <a:schemeClr val="bg1"/>
          </a:solidFill>
          <a:latin typeface="Calibri" pitchFamily="34" charset="0"/>
        </a:defRPr>
      </a:lvl6pPr>
      <a:lvl7pPr marL="685783" algn="l" rtl="0" eaLnBrk="1" fontAlgn="base" hangingPunct="1">
        <a:spcBef>
          <a:spcPct val="0"/>
        </a:spcBef>
        <a:spcAft>
          <a:spcPct val="0"/>
        </a:spcAft>
        <a:defRPr sz="3300">
          <a:solidFill>
            <a:schemeClr val="bg1"/>
          </a:solidFill>
          <a:latin typeface="Calibri" pitchFamily="34" charset="0"/>
        </a:defRPr>
      </a:lvl7pPr>
      <a:lvl8pPr marL="1028674" algn="l" rtl="0" eaLnBrk="1" fontAlgn="base" hangingPunct="1">
        <a:spcBef>
          <a:spcPct val="0"/>
        </a:spcBef>
        <a:spcAft>
          <a:spcPct val="0"/>
        </a:spcAft>
        <a:defRPr sz="3300">
          <a:solidFill>
            <a:schemeClr val="bg1"/>
          </a:solidFill>
          <a:latin typeface="Calibri" pitchFamily="34" charset="0"/>
        </a:defRPr>
      </a:lvl8pPr>
      <a:lvl9pPr marL="1371566" algn="l" rtl="0" eaLnBrk="1" fontAlgn="base" hangingPunct="1">
        <a:spcBef>
          <a:spcPct val="0"/>
        </a:spcBef>
        <a:spcAft>
          <a:spcPct val="0"/>
        </a:spcAft>
        <a:defRPr sz="3300">
          <a:solidFill>
            <a:schemeClr val="bg1"/>
          </a:solidFill>
          <a:latin typeface="Calibri" pitchFamily="34" charset="0"/>
        </a:defRPr>
      </a:lvl9pPr>
    </p:titleStyle>
    <p:body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667"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24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4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huduser.gov/portal/publications/reports/Guide-Durability-by-Design.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www.google.com/url?sa=i&amp;rct=j&amp;q=&amp;esrc=s&amp;source=images&amp;cd=&amp;cad=rja&amp;uact=8&amp;ved=0ahUKEwiSssfj9abJAhUKRiYKHXn0CC4QjRwIBw&amp;url=http://video.sportsmansguide.com/v/23988/all-pro-40000-btu-propane-heater-pro-tools-heating-cooling/&amp;psig=AFQjCNHWVael-iTPZZ-YXVDI29XqpkGM5A&amp;ust=1448380895691947"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hyperlink" Target="http://www.greenbuildingadvisor.com/blogs/dept/musings/all-about-wall-ro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labthink.com/en-us/literatures/an-outline-of-standard-for-cup-method-water-vapor-permeability-testing.html"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appliedbuildingtech.com/rr/1410-03"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6.png"/><Relationship Id="rId5" Type="http://schemas.openxmlformats.org/officeDocument/2006/relationships/image" Target="../media/image54.emf"/><Relationship Id="rId4" Type="http://schemas.openxmlformats.org/officeDocument/2006/relationships/package" Target="../embeddings/Microsoft_Word_Document.docx"/></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6.emf"/><Relationship Id="rId5" Type="http://schemas.openxmlformats.org/officeDocument/2006/relationships/package" Target="../embeddings/Microsoft_Word_Document1.docx"/><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6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continuousinsulation.org/contact" TargetMode="External"/><Relationship Id="rId2" Type="http://schemas.openxmlformats.org/officeDocument/2006/relationships/hyperlink" Target="http://www.aresconsulting.biz/" TargetMode="Externa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uduser.gov/portal/publications/reports/Guide-Durability-by-Design.html"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tinuousinsulation.org/applications/window-installation"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5751"/>
            <a:ext cx="11756967" cy="1426671"/>
          </a:xfrm>
        </p:spPr>
        <p:txBody>
          <a:bodyPr>
            <a:noAutofit/>
          </a:bodyPr>
          <a:lstStyle/>
          <a:p>
            <a:r>
              <a:rPr lang="en-US" sz="4000" dirty="0" smtClean="0"/>
              <a:t>Water, Water Everywhere and </a:t>
            </a:r>
            <a:br>
              <a:rPr lang="en-US" sz="4000" dirty="0" smtClean="0"/>
            </a:br>
            <a:r>
              <a:rPr lang="en-US" sz="4000" dirty="0" smtClean="0"/>
              <a:t>Not a Drop to Drink</a:t>
            </a:r>
            <a:endParaRPr lang="en-US" sz="4000" dirty="0"/>
          </a:p>
        </p:txBody>
      </p:sp>
      <p:sp>
        <p:nvSpPr>
          <p:cNvPr id="4" name="Text Placeholder 3"/>
          <p:cNvSpPr>
            <a:spLocks noGrp="1"/>
          </p:cNvSpPr>
          <p:nvPr>
            <p:ph type="body" sz="quarter" idx="10"/>
          </p:nvPr>
        </p:nvSpPr>
        <p:spPr/>
        <p:txBody>
          <a:bodyPr/>
          <a:lstStyle/>
          <a:p>
            <a:r>
              <a:rPr lang="en-US" dirty="0"/>
              <a:t>Practical Building Science </a:t>
            </a:r>
            <a:r>
              <a:rPr lang="en-US" dirty="0" smtClean="0"/>
              <a:t/>
            </a:r>
            <a:br>
              <a:rPr lang="en-US" dirty="0" smtClean="0"/>
            </a:br>
            <a:r>
              <a:rPr lang="en-US" dirty="0" smtClean="0"/>
              <a:t>to </a:t>
            </a:r>
            <a:r>
              <a:rPr lang="en-US" dirty="0"/>
              <a:t>Keep Walls </a:t>
            </a:r>
            <a:r>
              <a:rPr lang="en-US" dirty="0" smtClean="0"/>
              <a:t>Dry</a:t>
            </a:r>
          </a:p>
          <a:p>
            <a:r>
              <a:rPr lang="en-US" dirty="0" smtClean="0"/>
              <a:t>January 10, 2017 • IBS 2017</a:t>
            </a:r>
          </a:p>
        </p:txBody>
      </p:sp>
    </p:spTree>
    <p:extLst>
      <p:ext uri="{BB962C8B-B14F-4D97-AF65-F5344CB8AC3E}">
        <p14:creationId xmlns:p14="http://schemas.microsoft.com/office/powerpoint/2010/main" val="2037065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#2 </a:t>
            </a:r>
            <a:r>
              <a:rPr lang="en-US" dirty="0"/>
              <a:t>– Air </a:t>
            </a:r>
            <a:r>
              <a:rPr lang="en-US" dirty="0" smtClean="0"/>
              <a:t>Leakage Control</a:t>
            </a:r>
            <a:endParaRPr lang="en-US" dirty="0"/>
          </a:p>
        </p:txBody>
      </p:sp>
      <p:pic>
        <p:nvPicPr>
          <p:cNvPr id="13" name="Picture 2" descr="http://www.weatherproof-windows.co.uk/images/condensation_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20930" y="166255"/>
            <a:ext cx="4198347" cy="30857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subTitle" idx="4294967295"/>
          </p:nvPr>
        </p:nvSpPr>
        <p:spPr>
          <a:xfrm>
            <a:off x="619846" y="1332346"/>
            <a:ext cx="6934200" cy="4944398"/>
          </a:xfrm>
        </p:spPr>
        <p:txBody>
          <a:bodyPr>
            <a:normAutofit/>
          </a:bodyPr>
          <a:lstStyle/>
          <a:p>
            <a:pPr marL="0" indent="0">
              <a:buNone/>
            </a:pPr>
            <a:r>
              <a:rPr lang="en-US" sz="2400" dirty="0"/>
              <a:t>Lack of air leakage control can allow substantial amounts of moist/humid air </a:t>
            </a:r>
            <a:r>
              <a:rPr lang="en-US" sz="2400" dirty="0" smtClean="0"/>
              <a:t/>
            </a:r>
            <a:br>
              <a:rPr lang="en-US" sz="2400" dirty="0" smtClean="0"/>
            </a:br>
            <a:r>
              <a:rPr lang="en-US" sz="2400" dirty="0" smtClean="0"/>
              <a:t>into </a:t>
            </a:r>
            <a:r>
              <a:rPr lang="en-US" sz="2400" dirty="0"/>
              <a:t>and through assemblies</a:t>
            </a:r>
            <a:r>
              <a:rPr lang="en-US" sz="2400" dirty="0" smtClean="0"/>
              <a:t>.</a:t>
            </a:r>
          </a:p>
          <a:p>
            <a:pPr marL="0" indent="0">
              <a:buNone/>
            </a:pPr>
            <a:endParaRPr lang="en-US" sz="2500" dirty="0"/>
          </a:p>
          <a:p>
            <a:pPr marL="457189" lvl="1" indent="-457189">
              <a:buFont typeface="Wingdings" panose="05000000000000000000" pitchFamily="2" charset="2"/>
              <a:buChar char="§"/>
            </a:pPr>
            <a:r>
              <a:rPr lang="en-US" sz="2400" dirty="0">
                <a:latin typeface="Yu Gothic" panose="020B0400000000000000" pitchFamily="34" charset="-128"/>
                <a:ea typeface="Yu Gothic" panose="020B0400000000000000" pitchFamily="34" charset="-128"/>
              </a:rPr>
              <a:t>Air can bypass vapor retarders, rendering them much less </a:t>
            </a:r>
            <a:r>
              <a:rPr lang="en-US" sz="2400" dirty="0" smtClean="0">
                <a:latin typeface="Yu Gothic" panose="020B0400000000000000" pitchFamily="34" charset="-128"/>
                <a:ea typeface="Yu Gothic" panose="020B0400000000000000" pitchFamily="34" charset="-128"/>
              </a:rPr>
              <a:t>effective. </a:t>
            </a:r>
            <a:endParaRPr lang="en-US" sz="2400" dirty="0">
              <a:latin typeface="Yu Gothic" panose="020B0400000000000000" pitchFamily="34" charset="-128"/>
              <a:ea typeface="Yu Gothic" panose="020B0400000000000000" pitchFamily="34" charset="-128"/>
            </a:endParaRPr>
          </a:p>
          <a:p>
            <a:pPr lvl="1"/>
            <a:r>
              <a:rPr lang="en-US" sz="2000" dirty="0">
                <a:latin typeface="Yu Gothic" panose="020B0400000000000000" pitchFamily="34" charset="-128"/>
                <a:ea typeface="Yu Gothic" panose="020B0400000000000000" pitchFamily="34" charset="-128"/>
              </a:rPr>
              <a:t>Increased risk of moisture problems such as condensation and mold</a:t>
            </a:r>
          </a:p>
          <a:p>
            <a:r>
              <a:rPr lang="en-US" sz="2400" dirty="0">
                <a:latin typeface="Yu Gothic" panose="020B0400000000000000" pitchFamily="34" charset="-128"/>
                <a:ea typeface="Yu Gothic" panose="020B0400000000000000" pitchFamily="34" charset="-128"/>
              </a:rPr>
              <a:t>Air can bypass insulation, rendering insulation less </a:t>
            </a:r>
            <a:r>
              <a:rPr lang="en-US" sz="2400" dirty="0" smtClean="0">
                <a:latin typeface="Yu Gothic" panose="020B0400000000000000" pitchFamily="34" charset="-128"/>
                <a:ea typeface="Yu Gothic" panose="020B0400000000000000" pitchFamily="34" charset="-128"/>
              </a:rPr>
              <a:t>effective. </a:t>
            </a:r>
            <a:endParaRPr lang="en-US" sz="2400" dirty="0">
              <a:latin typeface="Yu Gothic" panose="020B0400000000000000" pitchFamily="34" charset="-128"/>
              <a:ea typeface="Yu Gothic" panose="020B0400000000000000" pitchFamily="34" charset="-128"/>
            </a:endParaRPr>
          </a:p>
          <a:p>
            <a:pPr lvl="1"/>
            <a:r>
              <a:rPr lang="en-US" sz="2000" dirty="0">
                <a:latin typeface="Yu Gothic" panose="020B0400000000000000" pitchFamily="34" charset="-128"/>
                <a:ea typeface="Yu Gothic" panose="020B0400000000000000" pitchFamily="34" charset="-128"/>
              </a:rPr>
              <a:t>Increased energy bills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698" y="2823179"/>
            <a:ext cx="3530810" cy="2648107"/>
          </a:xfrm>
          <a:prstGeom prst="rect">
            <a:avLst/>
          </a:prstGeom>
        </p:spPr>
      </p:pic>
    </p:spTree>
    <p:extLst>
      <p:ext uri="{BB962C8B-B14F-4D97-AF65-F5344CB8AC3E}">
        <p14:creationId xmlns:p14="http://schemas.microsoft.com/office/powerpoint/2010/main" val="1778352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BSC #2 – Air Leakage Control</a:t>
            </a:r>
          </a:p>
        </p:txBody>
      </p:sp>
      <p:sp>
        <p:nvSpPr>
          <p:cNvPr id="3" name="Content Placeholder 2"/>
          <p:cNvSpPr>
            <a:spLocks noGrp="1"/>
          </p:cNvSpPr>
          <p:nvPr>
            <p:ph idx="1"/>
          </p:nvPr>
        </p:nvSpPr>
        <p:spPr>
          <a:xfrm>
            <a:off x="609600" y="1498601"/>
            <a:ext cx="10972800" cy="4528126"/>
          </a:xfrm>
        </p:spPr>
        <p:txBody>
          <a:bodyPr>
            <a:noAutofit/>
          </a:bodyPr>
          <a:lstStyle/>
          <a:p>
            <a:pPr marL="0" indent="0">
              <a:buNone/>
            </a:pPr>
            <a:r>
              <a:rPr lang="en-US" sz="2400" dirty="0"/>
              <a:t>A continuous air-barrier (AB) is required by the International Energy Conservation Code (IECC</a:t>
            </a:r>
            <a:r>
              <a:rPr lang="en-US" sz="2400" dirty="0" smtClean="0"/>
              <a:t>). The </a:t>
            </a:r>
            <a:r>
              <a:rPr lang="en-US" sz="2400" dirty="0"/>
              <a:t>IECC does not specify where the air barrier must be located</a:t>
            </a:r>
          </a:p>
          <a:p>
            <a:pPr marL="457189" lvl="1" indent="-457189">
              <a:buFont typeface="Wingdings" panose="05000000000000000000" pitchFamily="2" charset="2"/>
              <a:buChar char="§"/>
            </a:pPr>
            <a:r>
              <a:rPr lang="en-US" sz="2000" dirty="0"/>
              <a:t>Can be located on the interior, inside, or to the exterior side of walls</a:t>
            </a:r>
          </a:p>
          <a:p>
            <a:endParaRPr lang="en-US" sz="2400" dirty="0" smtClean="0"/>
          </a:p>
          <a:p>
            <a:pPr marL="0" indent="0">
              <a:buNone/>
            </a:pPr>
            <a:r>
              <a:rPr lang="en-US" sz="2400" dirty="0"/>
              <a:t>EPA Energy Star* requires AB on both sides of assemblies in cold climates (best practice and highly recommended</a:t>
            </a:r>
            <a:r>
              <a:rPr lang="en-US" sz="2400" dirty="0" smtClean="0"/>
              <a:t>).</a:t>
            </a:r>
          </a:p>
          <a:p>
            <a:pPr marL="0" indent="0">
              <a:buNone/>
            </a:pPr>
            <a:endParaRPr lang="en-US" sz="2400" dirty="0"/>
          </a:p>
          <a:p>
            <a:pPr marL="0" indent="0">
              <a:buNone/>
            </a:pPr>
            <a:r>
              <a:rPr lang="en-US" sz="2400" dirty="0"/>
              <a:t>For additional guidance refer to:</a:t>
            </a:r>
          </a:p>
          <a:p>
            <a:pPr marL="457189" lvl="1" indent="-457189">
              <a:buFont typeface="Wingdings" panose="05000000000000000000" pitchFamily="2" charset="2"/>
              <a:buChar char="§"/>
            </a:pPr>
            <a:r>
              <a:rPr lang="en-US" sz="2000" dirty="0">
                <a:hlinkClick r:id="rId2"/>
              </a:rPr>
              <a:t>Durability by Design: A Professional’s Guide to Durable Home Design</a:t>
            </a:r>
            <a:endParaRPr lang="en-US" sz="2000" dirty="0"/>
          </a:p>
          <a:p>
            <a:pPr marL="457189" lvl="1" indent="-457189">
              <a:buFont typeface="Wingdings" panose="05000000000000000000" pitchFamily="2" charset="2"/>
              <a:buChar char="§"/>
            </a:pPr>
            <a:r>
              <a:rPr lang="en-US" sz="2000" dirty="0"/>
              <a:t>Air Leakage Guide, US DOE, Building Technologies Program</a:t>
            </a:r>
          </a:p>
        </p:txBody>
      </p:sp>
    </p:spTree>
    <p:extLst>
      <p:ext uri="{BB962C8B-B14F-4D97-AF65-F5344CB8AC3E}">
        <p14:creationId xmlns:p14="http://schemas.microsoft.com/office/powerpoint/2010/main" val="26309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BSC #2 – Air Leakage Control</a:t>
            </a:r>
          </a:p>
        </p:txBody>
      </p:sp>
      <p:sp>
        <p:nvSpPr>
          <p:cNvPr id="3" name="Content Placeholder 2"/>
          <p:cNvSpPr>
            <a:spLocks noGrp="1"/>
          </p:cNvSpPr>
          <p:nvPr>
            <p:ph idx="1"/>
          </p:nvPr>
        </p:nvSpPr>
        <p:spPr>
          <a:xfrm>
            <a:off x="609600" y="1498601"/>
            <a:ext cx="5799513" cy="3962400"/>
          </a:xfrm>
        </p:spPr>
        <p:txBody>
          <a:bodyPr>
            <a:normAutofit/>
          </a:bodyPr>
          <a:lstStyle/>
          <a:p>
            <a:pPr marL="0" indent="0">
              <a:buNone/>
            </a:pPr>
            <a:r>
              <a:rPr lang="en-US" sz="2400" dirty="0"/>
              <a:t>Many materials and methods of AB installation are </a:t>
            </a:r>
            <a:r>
              <a:rPr lang="en-US" sz="2400" dirty="0" smtClean="0"/>
              <a:t>available:</a:t>
            </a:r>
          </a:p>
          <a:p>
            <a:pPr marL="0" indent="0">
              <a:buNone/>
            </a:pPr>
            <a:endParaRPr lang="en-US" sz="2500" dirty="0"/>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Exterior sheathing with sealed joints</a:t>
            </a:r>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Sealed drywall installation</a:t>
            </a:r>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Mechanically attached wraps with sealed joints</a:t>
            </a:r>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Adhered membranes</a:t>
            </a:r>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Spray-applied coatings</a:t>
            </a:r>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Closed-cell spray </a:t>
            </a:r>
            <a:r>
              <a:rPr lang="en-US" sz="2000" dirty="0" smtClean="0">
                <a:latin typeface="Yu Gothic" panose="020B0400000000000000" pitchFamily="34" charset="-128"/>
                <a:ea typeface="Yu Gothic" panose="020B0400000000000000" pitchFamily="34" charset="-128"/>
              </a:rPr>
              <a:t>foam</a:t>
            </a:r>
            <a:endParaRPr lang="en-US" sz="2000" dirty="0">
              <a:latin typeface="Yu Gothic" panose="020B0400000000000000" pitchFamily="34" charset="-128"/>
              <a:ea typeface="Yu Gothic" panose="020B0400000000000000" pitchFamily="34" charset="-128"/>
            </a:endParaRPr>
          </a:p>
        </p:txBody>
      </p:sp>
      <p:pic>
        <p:nvPicPr>
          <p:cNvPr id="4" name="Picture 3"/>
          <p:cNvPicPr>
            <a:picLocks noChangeAspect="1"/>
          </p:cNvPicPr>
          <p:nvPr/>
        </p:nvPicPr>
        <p:blipFill>
          <a:blip r:embed="rId2"/>
          <a:stretch>
            <a:fillRect/>
          </a:stretch>
        </p:blipFill>
        <p:spPr>
          <a:xfrm>
            <a:off x="6554587" y="567263"/>
            <a:ext cx="5243945" cy="4893738"/>
          </a:xfrm>
          <a:prstGeom prst="rect">
            <a:avLst/>
          </a:prstGeom>
        </p:spPr>
      </p:pic>
    </p:spTree>
    <p:extLst>
      <p:ext uri="{BB962C8B-B14F-4D97-AF65-F5344CB8AC3E}">
        <p14:creationId xmlns:p14="http://schemas.microsoft.com/office/powerpoint/2010/main" val="3062758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BSC #2 – Air Leakage Control</a:t>
            </a:r>
          </a:p>
        </p:txBody>
      </p:sp>
      <p:sp>
        <p:nvSpPr>
          <p:cNvPr id="3" name="Content Placeholder 2"/>
          <p:cNvSpPr>
            <a:spLocks noGrp="1"/>
          </p:cNvSpPr>
          <p:nvPr>
            <p:ph idx="1"/>
          </p:nvPr>
        </p:nvSpPr>
        <p:spPr>
          <a:xfrm>
            <a:off x="609600" y="1498601"/>
            <a:ext cx="10088880" cy="3962400"/>
          </a:xfrm>
        </p:spPr>
        <p:txBody>
          <a:bodyPr>
            <a:normAutofit/>
          </a:bodyPr>
          <a:lstStyle/>
          <a:p>
            <a:pPr marL="0" indent="0">
              <a:buNone/>
            </a:pPr>
            <a:r>
              <a:rPr lang="en-US" sz="2500" b="1" dirty="0"/>
              <a:t>It’s not just a material; it’s a system</a:t>
            </a:r>
            <a:r>
              <a:rPr lang="en-US" sz="2500" b="1" dirty="0" smtClean="0"/>
              <a:t>!</a:t>
            </a:r>
          </a:p>
          <a:p>
            <a:pPr marL="457189" lvl="1" indent="-457189">
              <a:buFont typeface="Wingdings" panose="05000000000000000000" pitchFamily="2" charset="2"/>
              <a:buChar char="§"/>
            </a:pPr>
            <a:r>
              <a:rPr lang="en-US" sz="2000" dirty="0" smtClean="0">
                <a:latin typeface="Yu Gothic" panose="020B0400000000000000" pitchFamily="34" charset="-128"/>
                <a:ea typeface="Yu Gothic" panose="020B0400000000000000" pitchFamily="34" charset="-128"/>
              </a:rPr>
              <a:t>As </a:t>
            </a:r>
            <a:r>
              <a:rPr lang="en-US" sz="2000" dirty="0">
                <a:latin typeface="Yu Gothic" panose="020B0400000000000000" pitchFamily="34" charset="-128"/>
                <a:ea typeface="Yu Gothic" panose="020B0400000000000000" pitchFamily="34" charset="-128"/>
              </a:rPr>
              <a:t>with the WRB and flashing, the AB must be properly sealed at all joints and penetrations and discontinuities.</a:t>
            </a:r>
          </a:p>
          <a:p>
            <a:pPr marL="457189" lvl="1" indent="-457189">
              <a:buFont typeface="Wingdings" panose="05000000000000000000" pitchFamily="2" charset="2"/>
              <a:buChar char="§"/>
            </a:pPr>
            <a:r>
              <a:rPr lang="en-US" sz="2000" dirty="0">
                <a:latin typeface="Yu Gothic" panose="020B0400000000000000" pitchFamily="34" charset="-128"/>
                <a:ea typeface="Yu Gothic" panose="020B0400000000000000" pitchFamily="34" charset="-128"/>
              </a:rPr>
              <a:t>Inspection </a:t>
            </a:r>
            <a:r>
              <a:rPr lang="en-US" sz="2000" dirty="0" smtClean="0">
                <a:latin typeface="Yu Gothic" panose="020B0400000000000000" pitchFamily="34" charset="-128"/>
                <a:ea typeface="Yu Gothic" panose="020B0400000000000000" pitchFamily="34" charset="-128"/>
              </a:rPr>
              <a:t>and </a:t>
            </a:r>
            <a:r>
              <a:rPr lang="en-US" sz="2000" dirty="0">
                <a:latin typeface="Yu Gothic" panose="020B0400000000000000" pitchFamily="34" charset="-128"/>
                <a:ea typeface="Yu Gothic" panose="020B0400000000000000" pitchFamily="34" charset="-128"/>
              </a:rPr>
              <a:t>air-leakage testing are important for quality </a:t>
            </a:r>
            <a:r>
              <a:rPr lang="en-US" sz="2000" dirty="0" smtClean="0">
                <a:latin typeface="Yu Gothic" panose="020B0400000000000000" pitchFamily="34" charset="-128"/>
                <a:ea typeface="Yu Gothic" panose="020B0400000000000000" pitchFamily="34" charset="-128"/>
              </a:rPr>
              <a:t>installations.</a:t>
            </a:r>
            <a:endParaRPr lang="en-US" sz="2000" dirty="0">
              <a:latin typeface="Yu Gothic" panose="020B0400000000000000" pitchFamily="34" charset="-128"/>
              <a:ea typeface="Yu Gothic" panose="020B0400000000000000" pitchFamily="34" charset="-128"/>
            </a:endParaRPr>
          </a:p>
          <a:p>
            <a:endParaRPr lang="en-US" sz="2800" dirty="0" smtClean="0"/>
          </a:p>
          <a:p>
            <a:pPr marL="0" indent="0">
              <a:buNone/>
            </a:pPr>
            <a:r>
              <a:rPr lang="en-US" sz="2400" dirty="0"/>
              <a:t>With proper design and location in an assembly, some air barrier materials may perform multiple roles (e.g., sheathing, insulation, vapor retarder, and air barrier all in one).</a:t>
            </a:r>
          </a:p>
          <a:p>
            <a:endParaRPr lang="en-US" dirty="0"/>
          </a:p>
        </p:txBody>
      </p:sp>
    </p:spTree>
    <p:extLst>
      <p:ext uri="{BB962C8B-B14F-4D97-AF65-F5344CB8AC3E}">
        <p14:creationId xmlns:p14="http://schemas.microsoft.com/office/powerpoint/2010/main" val="268753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#3 – Control Indoor Relative Humidity</a:t>
            </a:r>
            <a:endParaRPr lang="en-US" dirty="0"/>
          </a:p>
        </p:txBody>
      </p:sp>
      <p:sp>
        <p:nvSpPr>
          <p:cNvPr id="3" name="Content Placeholder 2"/>
          <p:cNvSpPr>
            <a:spLocks noGrp="1"/>
          </p:cNvSpPr>
          <p:nvPr>
            <p:ph idx="1"/>
          </p:nvPr>
        </p:nvSpPr>
        <p:spPr>
          <a:xfrm>
            <a:off x="609600" y="1295400"/>
            <a:ext cx="9731433" cy="4781204"/>
          </a:xfrm>
        </p:spPr>
        <p:txBody>
          <a:bodyPr>
            <a:normAutofit fontScale="32500" lnSpcReduction="20000"/>
          </a:bodyPr>
          <a:lstStyle/>
          <a:p>
            <a:pPr marL="457189" lvl="1" indent="-457189">
              <a:lnSpc>
                <a:spcPct val="120000"/>
              </a:lnSpc>
              <a:buFont typeface="Wingdings" panose="05000000000000000000" pitchFamily="2" charset="2"/>
              <a:buChar char="§"/>
            </a:pPr>
            <a:r>
              <a:rPr lang="en-US" sz="6300" dirty="0"/>
              <a:t>Excessive indoor relative humidity (RH) can also overwhelm any reasonable code-compliant building envelope design.</a:t>
            </a:r>
          </a:p>
          <a:p>
            <a:pPr lvl="1">
              <a:lnSpc>
                <a:spcPct val="120000"/>
              </a:lnSpc>
            </a:pPr>
            <a:r>
              <a:rPr lang="en-US" sz="5500" dirty="0"/>
              <a:t>Acceptable indoor RH levels are not specified the code (or coordinated with vapor retarder and insulation requirements</a:t>
            </a:r>
            <a:r>
              <a:rPr lang="en-US" sz="5500" dirty="0" smtClean="0"/>
              <a:t>).</a:t>
            </a:r>
            <a:endParaRPr lang="en-US" sz="5500" dirty="0"/>
          </a:p>
          <a:p>
            <a:pPr lvl="1">
              <a:lnSpc>
                <a:spcPct val="120000"/>
              </a:lnSpc>
            </a:pPr>
            <a:r>
              <a:rPr lang="en-US" sz="5500" dirty="0"/>
              <a:t>Include a relative humidity meter in the home for homeowner use and to guide proper operation of the home (avoid excessive indoor RH &gt;&gt; 40</a:t>
            </a:r>
            <a:r>
              <a:rPr lang="en-US" sz="5500" dirty="0" smtClean="0"/>
              <a:t>%).</a:t>
            </a:r>
            <a:endParaRPr lang="en-US" dirty="0" smtClean="0"/>
          </a:p>
          <a:p>
            <a:pPr marL="457189" lvl="1" indent="-457189">
              <a:lnSpc>
                <a:spcPct val="120000"/>
              </a:lnSpc>
              <a:buFont typeface="Wingdings" panose="05000000000000000000" pitchFamily="2" charset="2"/>
              <a:buChar char="§"/>
            </a:pPr>
            <a:r>
              <a:rPr lang="en-US" sz="6300" dirty="0"/>
              <a:t>Building ventilation requirements in the code for indoor air quality purposes can help control indoor RH in the winter.</a:t>
            </a:r>
          </a:p>
          <a:p>
            <a:pPr lvl="1">
              <a:lnSpc>
                <a:spcPct val="120000"/>
              </a:lnSpc>
            </a:pPr>
            <a:r>
              <a:rPr lang="en-US" sz="5500" dirty="0"/>
              <a:t>Whole building ventilation methods are better than spot </a:t>
            </a:r>
            <a:r>
              <a:rPr lang="en-US" sz="5500" dirty="0" smtClean="0"/>
              <a:t>ventilation.</a:t>
            </a:r>
            <a:endParaRPr lang="en-US" sz="5500" dirty="0"/>
          </a:p>
          <a:p>
            <a:pPr lvl="1">
              <a:lnSpc>
                <a:spcPct val="120000"/>
              </a:lnSpc>
            </a:pPr>
            <a:r>
              <a:rPr lang="en-US" sz="5500" dirty="0"/>
              <a:t>Must be reasonably balanced to avoid increased air-leakage due to indoor-outdoor pressure imbalances</a:t>
            </a:r>
            <a:r>
              <a:rPr lang="en-US" sz="5500" dirty="0" smtClean="0"/>
              <a:t>.</a:t>
            </a:r>
            <a:endParaRPr lang="en-US" sz="2800" dirty="0"/>
          </a:p>
          <a:p>
            <a:pPr marL="457189" lvl="1" indent="-457189">
              <a:lnSpc>
                <a:spcPct val="120000"/>
              </a:lnSpc>
              <a:buFont typeface="Wingdings" panose="05000000000000000000" pitchFamily="2" charset="2"/>
              <a:buChar char="§"/>
            </a:pPr>
            <a:r>
              <a:rPr lang="en-US" sz="6300" dirty="0"/>
              <a:t>Proper sizing and specification of AC equipment can help control indoor RH in the summer.</a:t>
            </a:r>
          </a:p>
          <a:p>
            <a:pPr lvl="1">
              <a:lnSpc>
                <a:spcPct val="120000"/>
              </a:lnSpc>
            </a:pPr>
            <a:r>
              <a:rPr lang="en-US" sz="5500" dirty="0"/>
              <a:t>Dehumidification should be considered and used as </a:t>
            </a:r>
            <a:r>
              <a:rPr lang="en-US" sz="5500" dirty="0" smtClean="0"/>
              <a:t>needed.</a:t>
            </a:r>
            <a:endParaRPr lang="en-US" sz="5500" dirty="0"/>
          </a:p>
          <a:p>
            <a:pPr>
              <a:lnSpc>
                <a:spcPct val="120000"/>
              </a:lnSpc>
            </a:pPr>
            <a:endParaRPr lang="en-US" dirty="0" smtClean="0"/>
          </a:p>
        </p:txBody>
      </p:sp>
    </p:spTree>
    <p:extLst>
      <p:ext uri="{BB962C8B-B14F-4D97-AF65-F5344CB8AC3E}">
        <p14:creationId xmlns:p14="http://schemas.microsoft.com/office/powerpoint/2010/main" val="192117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#3 – Control Indoor Relative Humidity </a:t>
            </a:r>
            <a:endParaRPr lang="en-US" dirty="0"/>
          </a:p>
        </p:txBody>
      </p:sp>
      <p:sp>
        <p:nvSpPr>
          <p:cNvPr id="3" name="Content Placeholder 2"/>
          <p:cNvSpPr>
            <a:spLocks noGrp="1"/>
          </p:cNvSpPr>
          <p:nvPr>
            <p:ph idx="1"/>
          </p:nvPr>
        </p:nvSpPr>
        <p:spPr>
          <a:xfrm>
            <a:off x="609600" y="1571104"/>
            <a:ext cx="10972800" cy="4513811"/>
          </a:xfrm>
        </p:spPr>
        <p:txBody>
          <a:bodyPr>
            <a:normAutofit fontScale="77500" lnSpcReduction="20000"/>
          </a:bodyPr>
          <a:lstStyle/>
          <a:p>
            <a:pPr marL="457189" lvl="1" indent="-457189">
              <a:lnSpc>
                <a:spcPct val="120000"/>
              </a:lnSpc>
              <a:buFont typeface="Wingdings" panose="05000000000000000000" pitchFamily="2" charset="2"/>
              <a:buChar char="§"/>
            </a:pPr>
            <a:r>
              <a:rPr lang="en-US" sz="3100" dirty="0"/>
              <a:t>In general, summertime indoor RH </a:t>
            </a:r>
            <a:r>
              <a:rPr lang="en-US" sz="3100" dirty="0" smtClean="0"/>
              <a:t/>
            </a:r>
            <a:br>
              <a:rPr lang="en-US" sz="3100" dirty="0" smtClean="0"/>
            </a:br>
            <a:r>
              <a:rPr lang="en-US" sz="3100" dirty="0" smtClean="0"/>
              <a:t>should not </a:t>
            </a:r>
            <a:r>
              <a:rPr lang="en-US" sz="3100" dirty="0"/>
              <a:t>exceed 60</a:t>
            </a:r>
            <a:r>
              <a:rPr lang="en-US" sz="3100" dirty="0" smtClean="0"/>
              <a:t>%.</a:t>
            </a:r>
            <a:endParaRPr lang="en-US" sz="3100" dirty="0"/>
          </a:p>
          <a:p>
            <a:pPr marL="457189" lvl="1" indent="-457189">
              <a:lnSpc>
                <a:spcPct val="120000"/>
              </a:lnSpc>
              <a:buFont typeface="Wingdings" panose="05000000000000000000" pitchFamily="2" charset="2"/>
              <a:buChar char="§"/>
            </a:pPr>
            <a:r>
              <a:rPr lang="en-US" sz="3100" dirty="0"/>
              <a:t>In the </a:t>
            </a:r>
            <a:r>
              <a:rPr lang="en-US" sz="3100" dirty="0" smtClean="0"/>
              <a:t>winter, </a:t>
            </a:r>
            <a:r>
              <a:rPr lang="en-US" sz="3100" dirty="0"/>
              <a:t>max recommended RH </a:t>
            </a:r>
            <a:r>
              <a:rPr lang="en-US" sz="3100" dirty="0" smtClean="0"/>
              <a:t/>
            </a:r>
            <a:br>
              <a:rPr lang="en-US" sz="3100" dirty="0" smtClean="0"/>
            </a:br>
            <a:r>
              <a:rPr lang="en-US" sz="3100" dirty="0" smtClean="0"/>
              <a:t>varies by </a:t>
            </a:r>
            <a:r>
              <a:rPr lang="en-US" sz="3100" dirty="0"/>
              <a:t>climate (25% to 40</a:t>
            </a:r>
            <a:r>
              <a:rPr lang="en-US" sz="3100" dirty="0" smtClean="0"/>
              <a:t>%).</a:t>
            </a:r>
            <a:endParaRPr lang="en-US" sz="3100" dirty="0"/>
          </a:p>
          <a:p>
            <a:pPr lvl="1">
              <a:lnSpc>
                <a:spcPct val="120000"/>
              </a:lnSpc>
            </a:pPr>
            <a:r>
              <a:rPr lang="en-US" sz="2600" dirty="0"/>
              <a:t>Lower indoor RH needed in colder </a:t>
            </a:r>
            <a:r>
              <a:rPr lang="en-US" sz="2600" dirty="0" smtClean="0"/>
              <a:t/>
            </a:r>
            <a:br>
              <a:rPr lang="en-US" sz="2600" dirty="0" smtClean="0"/>
            </a:br>
            <a:r>
              <a:rPr lang="en-US" sz="2600" dirty="0" smtClean="0"/>
              <a:t>climates for </a:t>
            </a:r>
            <a:r>
              <a:rPr lang="en-US" sz="2600" dirty="0"/>
              <a:t>water vapor </a:t>
            </a:r>
            <a:r>
              <a:rPr lang="en-US" sz="2600" dirty="0" smtClean="0"/>
              <a:t>control.</a:t>
            </a:r>
            <a:endParaRPr lang="en-US" sz="2600" dirty="0"/>
          </a:p>
          <a:p>
            <a:pPr marL="457189" lvl="1" indent="-457189">
              <a:lnSpc>
                <a:spcPct val="120000"/>
              </a:lnSpc>
              <a:buFont typeface="Wingdings" panose="05000000000000000000" pitchFamily="2" charset="2"/>
              <a:buChar char="§"/>
            </a:pPr>
            <a:r>
              <a:rPr lang="en-US" sz="3100" dirty="0"/>
              <a:t>Preferred indoor RH levels for building </a:t>
            </a:r>
            <a:r>
              <a:rPr lang="en-US" sz="3100" dirty="0" smtClean="0"/>
              <a:t/>
            </a:r>
            <a:br>
              <a:rPr lang="en-US" sz="3100" dirty="0" smtClean="0"/>
            </a:br>
            <a:r>
              <a:rPr lang="en-US" sz="3100" dirty="0" smtClean="0"/>
              <a:t>durability </a:t>
            </a:r>
            <a:r>
              <a:rPr lang="en-US" sz="3100" dirty="0"/>
              <a:t>and occupant comfort </a:t>
            </a:r>
            <a:r>
              <a:rPr lang="en-US" sz="3100" dirty="0" smtClean="0"/>
              <a:t>can </a:t>
            </a:r>
            <a:r>
              <a:rPr lang="en-US" sz="3100" dirty="0"/>
              <a:t>be in </a:t>
            </a:r>
            <a:r>
              <a:rPr lang="en-US" sz="3100" dirty="0" smtClean="0"/>
              <a:t>conflict.</a:t>
            </a:r>
            <a:endParaRPr lang="en-US" sz="3100" dirty="0"/>
          </a:p>
          <a:p>
            <a:pPr lvl="1">
              <a:lnSpc>
                <a:spcPct val="120000"/>
              </a:lnSpc>
            </a:pPr>
            <a:r>
              <a:rPr lang="en-US" sz="2600" dirty="0"/>
              <a:t>Must control indoor RH or adjust water vapor control strategy </a:t>
            </a:r>
            <a:r>
              <a:rPr lang="en-US" sz="2600" dirty="0" smtClean="0"/>
              <a:t>accordingly.</a:t>
            </a:r>
            <a:endParaRPr lang="en-US" sz="3100" dirty="0"/>
          </a:p>
          <a:p>
            <a:pPr marL="457189" lvl="1" indent="-457189">
              <a:lnSpc>
                <a:spcPct val="120000"/>
              </a:lnSpc>
              <a:buFont typeface="Wingdings" panose="05000000000000000000" pitchFamily="2" charset="2"/>
              <a:buChar char="§"/>
            </a:pPr>
            <a:r>
              <a:rPr lang="en-US" sz="3100" dirty="0"/>
              <a:t>Special conditions require special solutions (e.g., pool rooms, saunas, </a:t>
            </a:r>
            <a:br>
              <a:rPr lang="en-US" sz="3100" dirty="0"/>
            </a:br>
            <a:r>
              <a:rPr lang="en-US" sz="3100" dirty="0"/>
              <a:t>hot tubs, etc</a:t>
            </a:r>
            <a:r>
              <a:rPr lang="en-US" sz="3100" dirty="0" smtClean="0"/>
              <a:t>.)</a:t>
            </a:r>
            <a:r>
              <a:rPr lang="en-US" sz="3100" dirty="0"/>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41"/>
          <a:stretch/>
        </p:blipFill>
        <p:spPr bwMode="auto">
          <a:xfrm>
            <a:off x="7034170" y="1332280"/>
            <a:ext cx="5017161" cy="235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618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#4 – Control Initial Construction Moisture</a:t>
            </a:r>
            <a:endParaRPr lang="en-US" dirty="0"/>
          </a:p>
        </p:txBody>
      </p:sp>
      <p:sp>
        <p:nvSpPr>
          <p:cNvPr id="3" name="Content Placeholder 2"/>
          <p:cNvSpPr>
            <a:spLocks noGrp="1"/>
          </p:cNvSpPr>
          <p:nvPr>
            <p:ph idx="1"/>
          </p:nvPr>
        </p:nvSpPr>
        <p:spPr>
          <a:xfrm>
            <a:off x="609600" y="1498600"/>
            <a:ext cx="10972800" cy="4486563"/>
          </a:xfrm>
        </p:spPr>
        <p:txBody>
          <a:bodyPr>
            <a:normAutofit/>
          </a:bodyPr>
          <a:lstStyle/>
          <a:p>
            <a:pPr>
              <a:lnSpc>
                <a:spcPct val="110000"/>
              </a:lnSpc>
            </a:pPr>
            <a:r>
              <a:rPr lang="en-US" sz="2400" dirty="0"/>
              <a:t>Wet framing materials and wet-applied insulation materials can overwhelm the tolerance of materials and assemblies to withstand prolonged exposure to moisture and high water vapor drives.</a:t>
            </a:r>
          </a:p>
          <a:p>
            <a:pPr>
              <a:lnSpc>
                <a:spcPct val="110000"/>
              </a:lnSpc>
            </a:pPr>
            <a:r>
              <a:rPr lang="en-US" sz="2400" dirty="0"/>
              <a:t>This issue mainly affects the initial year of building </a:t>
            </a:r>
            <a:r>
              <a:rPr lang="en-US" sz="2400" dirty="0" smtClean="0"/>
              <a:t>operation.</a:t>
            </a:r>
            <a:endParaRPr lang="en-US" sz="2400" dirty="0"/>
          </a:p>
          <a:p>
            <a:pPr lvl="1">
              <a:lnSpc>
                <a:spcPct val="110000"/>
              </a:lnSpc>
            </a:pPr>
            <a:r>
              <a:rPr lang="en-US" sz="2000" dirty="0" smtClean="0"/>
              <a:t>The solution varies based on the time of year a wall is enclosed with wet materials, which will determine the primary direction of vapor flow for drying.</a:t>
            </a:r>
          </a:p>
          <a:p>
            <a:pPr>
              <a:lnSpc>
                <a:spcPct val="110000"/>
              </a:lnSpc>
            </a:pPr>
            <a:r>
              <a:rPr lang="en-US" sz="2400" dirty="0"/>
              <a:t>Can result in mold or moisture-related damage to materials such as moisture-sensitive sheathings and interior finishes, if not dried out in a timely </a:t>
            </a:r>
            <a:r>
              <a:rPr lang="en-US" sz="2400" dirty="0" smtClean="0"/>
              <a:t>manner.</a:t>
            </a:r>
            <a:endParaRPr lang="en-US" sz="2400" dirty="0"/>
          </a:p>
        </p:txBody>
      </p:sp>
    </p:spTree>
    <p:extLst>
      <p:ext uri="{BB962C8B-B14F-4D97-AF65-F5344CB8AC3E}">
        <p14:creationId xmlns:p14="http://schemas.microsoft.com/office/powerpoint/2010/main" val="384020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#4 – Control Initial Construction Moisture</a:t>
            </a:r>
            <a:endParaRPr lang="en-US" dirty="0"/>
          </a:p>
        </p:txBody>
      </p:sp>
      <p:pic>
        <p:nvPicPr>
          <p:cNvPr id="9" name="Content Placeholder 8"/>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20891" y="1295400"/>
            <a:ext cx="2614353" cy="3487189"/>
          </a:xfrm>
          <a:prstGeom prst="rect">
            <a:avLst/>
          </a:prstGeom>
        </p:spPr>
      </p:pic>
      <p:sp>
        <p:nvSpPr>
          <p:cNvPr id="3" name="Content Placeholder 2"/>
          <p:cNvSpPr>
            <a:spLocks noGrp="1"/>
          </p:cNvSpPr>
          <p:nvPr>
            <p:ph type="subTitle" idx="4294967295"/>
          </p:nvPr>
        </p:nvSpPr>
        <p:spPr>
          <a:xfrm>
            <a:off x="609600" y="1526685"/>
            <a:ext cx="6846916" cy="4183062"/>
          </a:xfrm>
        </p:spPr>
        <p:txBody>
          <a:bodyPr>
            <a:normAutofit/>
          </a:bodyPr>
          <a:lstStyle/>
          <a:p>
            <a:r>
              <a:rPr lang="en-US" sz="2400" dirty="0"/>
              <a:t>Solutions are simple:  </a:t>
            </a:r>
          </a:p>
          <a:p>
            <a:pPr lvl="1"/>
            <a:r>
              <a:rPr lang="en-US" sz="2000" dirty="0" smtClean="0">
                <a:latin typeface="Yu Gothic" panose="020B0400000000000000" pitchFamily="34" charset="-128"/>
                <a:ea typeface="Yu Gothic" panose="020B0400000000000000" pitchFamily="34" charset="-128"/>
              </a:rPr>
              <a:t>Don’t use wet materials and when they are wet, don’t close-in the assembly until they are dry.</a:t>
            </a:r>
          </a:p>
          <a:p>
            <a:pPr lvl="1"/>
            <a:r>
              <a:rPr lang="en-US" sz="2000" dirty="0" smtClean="0">
                <a:latin typeface="Yu Gothic" panose="020B0400000000000000" pitchFamily="34" charset="-128"/>
                <a:ea typeface="Yu Gothic" panose="020B0400000000000000" pitchFamily="34" charset="-128"/>
              </a:rPr>
              <a:t>Don’t install cavity insulation, vapor retarder, and interior finishes until the wall is dried-in (e.g., water-resistive barrier and all flashings completed).</a:t>
            </a:r>
          </a:p>
        </p:txBody>
      </p:sp>
      <p:sp>
        <p:nvSpPr>
          <p:cNvPr id="5" name="TextBox 4"/>
          <p:cNvSpPr txBox="1"/>
          <p:nvPr/>
        </p:nvSpPr>
        <p:spPr>
          <a:xfrm>
            <a:off x="7820892" y="4841130"/>
            <a:ext cx="2495204" cy="830997"/>
          </a:xfrm>
          <a:prstGeom prst="rect">
            <a:avLst/>
          </a:prstGeom>
          <a:noFill/>
        </p:spPr>
        <p:txBody>
          <a:bodyPr wrap="square" rtlCol="0">
            <a:spAutoFit/>
          </a:bodyPr>
          <a:lstStyle/>
          <a:p>
            <a:r>
              <a:rPr lang="en-US" sz="1200" dirty="0" smtClean="0">
                <a:latin typeface="Yu Gothic" panose="020B0400000000000000" pitchFamily="34" charset="-128"/>
                <a:ea typeface="Yu Gothic" panose="020B0400000000000000" pitchFamily="34" charset="-128"/>
              </a:rPr>
              <a:t>Storm water expelled from FG batt insulation installed prior to completion of the WRB and flashing</a:t>
            </a:r>
            <a:endParaRPr lang="en-US" sz="12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806228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#4 – Control Initial Construction Moisture</a:t>
            </a:r>
            <a:endParaRPr lang="en-US" dirty="0"/>
          </a:p>
        </p:txBody>
      </p:sp>
      <p:sp>
        <p:nvSpPr>
          <p:cNvPr id="7" name="AutoShape 4" descr="data:image/jpeg;base64,/9j/4AAQSkZJRgABAQAAAQABAAD/2wCEAAkGBxQTEBUTExQVFRUXFRYXGBgWGBQYHRUZHhkYGhsXFRgYHCggGBonHRsXIjEiJSkrLi4uGB8zODMsNygtLisBCgoKDg0OGxAQGywkICY1LDQtLCwsLCwsLC8uNCwsNCwsLCwsLCwsLCwsLCwvLCwsLCwsLC0sLCwsLCwsLCwsLP/AABEIAO8AowMBEQACEQEDEQH/xAAcAAACAgMBAQAAAAAAAAAAAAAABwYIAgQFAwH/xABCEAABAwIBBwgIBAQGAwAAAAABAAIDBBEFBgcSITFBgRMiUWFxkaGxFCNCUmJyssEygqLRY3OS4SQlMzRTwkPi8P/EABsBAAIDAQEBAAAAAAAAAAAAAAAFBAYHAgMB/8QANxEAAgECAwUFCAEEAgMAAAAAAAECAwQREjEFBiFBURNhcbHBFCIygZGh0eFCIzNy8DTxJERi/9oADAMBAAIRAxEAPwB4oAEARnLLK9lByQLDIZCdQdo6LR7Ww31kau1R69wqWHDEcbK2RO/ztSyqPPDHF9DVw3OPRS2DnOiPQ9urvFwuY3lOWvA9q+7l7S+FKS7n6Mk1FiMUovFIx/yuB8lIjOMtGJ6tvVovCpFrxRtLo8QQAIAxe8AEnUALnqCD6k28EJ5mc6pbO9wDZIi8lrXCxDb6gHDq6Uq9tmpPoX57sW06UVi1LDi118CXYNnKpZbCXSgd8WtvBw+4Ck07yEteAiu92rqjxp++u7g/oS+mqWSN0o3Ne3paQR4KWpJrFCCpSnTllmmn3nsvpwCABAEDztY1yVO2Bhs+U3NtoY2x8TbxUK9qZY5VzLNuzZdrXdaS4R83+iD4HnAq6ewLuWYPZkuTbqdt81Dp3dSHeWS83ftLjillfVfjQZGTmX1NU2a48jIdWi8ixPwu2HwU+ldQnwfBlRv9gXNrjKKzR6r1RLFKEYIAEACABACAy6xn0qtkeDdjeYz5W7+JuUkuKmeo2ajsaz9ltIwer4vxZH14DU+seQbgkEbCNVkHxpNYMsZk3f0ODSJJ5JlySSTqG0nan1L4EZLf4e01MFgsWdJehEBAEWzkYryFA+x50vq28fxeF1GuqmSm+8dbAtPaLyOOkeL+Wn3ESkxpgIA72Q8cr66FkT3s0nguLSRzRrde23VfvXtbqTqJJivbEqULSc6kU8Fwx6vgiwKeGWggAQAgMu8X9JrpHg3a31bPlbfXxNzxSO4qZ6jZqOxrT2W0jB6vi/FkfXiNQQA+M3NM9mHxco5zi67xpEnRafwtF9gsL2606tU1TWJmW3qsJ3s8iSS4cOb5sk6kCYEACAI3l/jPo1C9wNnv9WztO0jsFyo9zUyU2N9iWftV3FPRcX8v2IRJTTwQBnBEXuaxusuIaO0mwQli8Dic1CLk9EWXpIdCNrB7LWt7hZWFLBYGP1J55uXVtnqvpwCAEznaxflasQtPNhbY/O6xPhohKb2pmnl6Gg7s2nZWzqvWfktPUgyhllBADJzNYbeSaoI1NAjb2nWfC3ep9jDi5FQ3rucIQoLnxfy0GsmZSAQBHcvcW9GoZXA2e4cmztdquOwXK8LmpkptjbYtp7TeRi9FxfyEEkhqAIA3MHoTPURQja97W9gJ1ngLldQjmkoke6rqhRnVfJNlkIIgxrWjY0ADsGpP0sFgZHOTnJyerM19OQQAIATedzFeUq2wg82Fuv5nWJ8A1Kb2pjPL0NA3YteztnVesn9l/rIIoZZgQBKs2mGctiEZI5sXrD2j8PjbuUm0hmqLuEm8Fz2FlJLWXD66/YeqcmaAgDSxnEBT08kztjGF1uk7hxNlxUnki5Ei0t3cVo0lzeBXGpndI9z3G7nOLiekk3KQttvFmt06cacFCOi4Hmvh2CAH7kBhno9BE0jnOHKO7Xa/Kw4J3bQyU0jL9t3XtF5OS0XBfIkS9xSCAFHnjxPSqI6cbI26Z+Z2zuA/Uld9PGSiXvdW2y0ZVnrJ4LwX78heKCWsEAT7NBhmnVPmI1RNsPmdq8r96m2MMZuXQq+9F1kt40l/J/ZfscKalBBAAgDCaQNaXHUGgk9gFyvjeCxOoxcpKK1ZW3FK0zTSSu2ve53Zc7OGxIJyzSbNdt6Ko0o01ySRqrk9wQA4M0GE8nTPnI50rrD5G38yT3BNLGnhFy6lB3ou+0rxorSPm/0T9TirggCBZ4MQ0KRkQOuV+v5W6z4lqhX08IJdSz7rW+e5lUf8V93/AKxOpUX8EAdLJrDTUVcMO5zxpfKNbvAFelKGeaiQ9oXKt7adXouHjy+5YxrbCw2BPjJm8Xiz6g+AgCu2Vdfy9bNJuMhA7BqHkkNaWabZq+zaHYWtOn3efE5K8yeCAHlmxwvkaBpI50pMh7DYNHcB3lOLSGWn4mbbw3Xb3jS0jw/P3JapQiBAAgCPZf13JYfM7e5ugO12peFzLLTY12JQ7a9pro8fpxECkhqIIA9KeEve1jRdznBoHSSbBCWLwRxOahFylouJZHC6IQwRxN2MYG9w2qwQjlikZFc1nXqyqS5vE2l0eIIATueKr0qyOPcyId7iT5AJVfSxmkX/AHVpZbWU+r8iBKEWcEAMbM3hulNLORqY0Mb2u1nwA71PsYYycipb1XOWlCiufF/IbKZlGBAHPygrORpJpd7InkdtjbxsuKsssGyVY0e2uadPq0VwSA1wEAbWFUZmnjiG172t7yBddQjmkkeFzWVGjKo+SbLIwRBjWtGxoAHYBZP0sFgZFObnJyerPRfTkEACAF1nmrLQQRe+9zj2NFvNw7lAv5e6kWzdSjmrVKnRJfX/AKFKlhegQBK82WH8riDCdkYMh7RqHifBSbSGaou4R7w3HZWUktZcB6JyZqCABACDzh1OniU/wuDRwASS6eNVmn7Cp5LGn38fqRxeA3BAD2zbYdyOHx9Ml5Dx2eACc2kMtNd5me37jtr2XSPBfL9kpUkSggCK5zajQw2X4i1ve4KNdvCkx3u9Tz38O7F/YRSTGlggCZZqKLlMQDzsjY53E80eZUqzjjUx6Fe3lr9nZOK/k0vUdqcGdAgAQAIATueKq0qyNnuReLiT9glV9LGaRft1aWW2lPq/IgShFoBADRzLUeqom62Rjhdx82pjYR1kUveytxp0vF+i9RnJiU0EACAK349Pp1U7+mV54aRt4JBUeM2zXLKGS3px6JeRoLglGcERc9rRtcQBxNkJYvA4nJRi5PkWXpIAyNrBsa0NHAWVhisFgY/Vm6k3N83ieq+nAIAgGeOe1JGz3pfANJ/ZQb5+4kWjdWnjcyl0XmxPpWX4EAM7MtBrqH9TG/UUwsF8TKbvbU4UoeL8hopkUsEACABACEziVOniU/wkNHAD73SS6eNVmn7Cp5LGn38fqRteA3BADtzT0+jhwd78j3eOj9k3slhSM53lqZr5rokvX1JkpZXwQBhM+zSegE+C+PQ6gsZJFZHOuSTv1qvGxpYLA+IPp2MjoNOvpm/xWHuOl9l60FjUihftWp2dnVl/8v78Cw6emUggAQAsM9Uuqmb/ADT3aA+6XX7+FeJct0o8asv8fUV6XF0BADazLj1E5/iN+lM7D4WUXex/1qfg/MYqnlTBAAgAQBW7HZ9Oqmf70sh/UbJBUeM2zXbOHZ29OPRLyNFcEkEAPrN0P8tg7D9RTq1/tIzDbr/8+p/vIkqkCgEAaeMvtTTHoikP6SuKnwskWixrwXevMrYkBrwIAkOb8/5nT/Ofpcve2/uxFW2/+BV8PVD+Tsy4EACAFPnpd66nH8N5/UP2Sy/+JF43TX9Ko+9eQuFALcCAGtmWk9VUN+Nh8CPsmVg+DRSN7Y/1KUu5jJTAqAIAEACAKxSm7iTtuVXWbJFYJYGKDoEAPLNdPpYbGPdc9p/qv5EJxZvGkjNt46eS/l3pP7EtUoRAgDnZRf7Oo/kyfSV51fgfgS7D/lU/8o+ZXFITWwQBv4BV8lVQSbmysJ7NIX8LrunLLNMi3tLtbepT6p+RZAFPzIwQAIAUmej/AHEH8p31JXf/ABIvW6f9mp4ryF2oJbAQAwczdVaplj9+MEflP91OsZe+0VXeuljbwn0fmN5NChggAQAIArbjVKYqmaM6tGR44Bxt4Kv1I5ZNGu2lVVaEJrmkaS5JIIAZ+ZnEv9anPVI36Xf9UxsJ6xKZvZbf2668H5r1GgmJTAQBqYtFpU8rR7Ubx3tIXM1jFo97aWWtCXRrzK1qvmvggAQBYPIvFBU0UUm8N0HfM3Uf34p5QnnppmVbWtXbXc4ctV4M7i9hcCAFZnqh51M/daRvi0j7pbfrjFl13Sn7tWHg/MWaXlxBAHcyIxHkK+B5/CXhjux3N8Lg8F7W88lRMWbXt+3s6kFrhivFcSwaeGWAgAQAIASedbDeSrjIBzZWh3Eaj9u9KLyGWpj1NF3aue1s8nOLw+WqIYohYQQB0cnsWdS1MczfZOse832h3LulUcJKSId9aRuqEqUuenc+TLE007ZGNew3a4Ag9IKfJprFGUVKcqcnCSwaPVfTgEAV2yqw30esmitYB5LflOseB8EhrQyTaNY2bc+0WsKnPDj4o5K8ycCAGDmixvk53UzjzZec35wNnEeSnWVXCWR8yq70WXaUlcR1jwfh+n5jeTQoYIAhmdbDjLQ6Y2xOD+Gw+fgol5DNTx6Fh3auVSvMj/ksPnqJNKDRQQAAoPhYPIvGRVUccl+cBoPHQ4AXv2ix4p5QqdpBMyza1m7S6lDlqvB/7gdxewtBAAgCI5y8C9Joy5ovJDd7ekj2m9wB4BRbulnhitUPd3772a5yyfuy4Px5P/eojknNJBAAgBqZpco7tNHIdbedETvHtM4bR2noTKyrfwfyKTvNs7Bq6gteEvRjLTAp4IAWOeHBCeTq2jZ6uT/q7zHcl19T0mi5brXqWa2l4r1XqK5Li6AgDOnmcx7XtNnNIcD0EG4KE8HijicIzi4y0fBlhMlccbWUzZW20vwvHuvG0ffintGqqkMTK9pWMrO4dN6cn1R2F6kA8aymbJG+N4u17S0jqIsV8klJYM9KVSVKanHVPFfIrpjmGOpqiSF21jiAekbjxFkhqQcJOLNYs7mNzQjVjzNFcEoEAS7NzlL6JUaDz6mUgO+F25/ZuKlWtbs5YPRiHb2zfa6GaHxx0710/A8AbpwZvofUACABACMziZN+iVOkweplu5vQ072ft1diTXVHs5YrRmlbC2l7XQyzfvx17+jImow8BAHrSVLopGyMJa5pDgRuIX2MnF4o86tKNWDhNYp6lgMk8fZWU7ZW2Dhqkb7rv2O0J3RqqpHEy3aez52Vd03pyfVHaXsLzXxCjZNE+J4u17S08ejrXMoqSwZ60K06NSNSGq4lecfwh9LUPhftadR95u5w7QkVSm6cnFmrWV3C7oxqw5/Z9DnLglggCTZBZTGiqOdriks2QdHQ8dnkpFtW7OXHRibbWzFe0fd+OOn4+Y945A4BzSCCLgjeOkJ0niZnKLi8HqZIPhAM6uTfLRCqjHPiFnge0zbftbr4EqDeUcyzrVFo3b2l2NT2eb92Wnc/2J9Ky/AgAQA2c1uVfKN9Emdz2j1RPtN9zrI8uxM7OviskvkUXePZPZy9ppLg/iXR9fB+YxlPKmCABAHNyhwdlXTvhfvGo72u3OC86tNVI5WS7G8naVlVhy1XVdCvmKYe+nmdFILOabHr6COkFI5wcHlZqlvcQuKaq03imaq5PcEAd3I3KJ1FUB41xus2RvS3pHWNoXtQrOlLHkLNq7Oje0HD+S+F9/4Y/aadsjGvYQ5rgCCN4KdpprFGX1KcqcnCSwa1PVfTgiOcPJb0uHTjHrowS34xtLD9v7qLdUO0jitUPdhbV9jq5J/BLXufX8iPc0g2OojaDuSc0hNNYo+IPoIAZ+avKrZRyn+ST4x/smNnX/hL5FM3k2V/7VJf5L1/I0ExKYfHC4sdiATw4iOzh5L+iT6cY9RISW/A7ez7jq7EmuqHZyxWjNJ2FtT2yjlm/fjr3rr+SJKMPQQBnDK5jg5pIc0ggjaCNYIQm08UczhGcXGSxTHtkHlN6bT3dYSss14G/oeOo+d06tq3ax46mZ7a2Z7FWwj8L0/HyJMpAnBAAgCD5zMlvSYeXjHrogbge2zaR2jaOKh3dDPHMtUWPd7ans1Xsaj9yX2f75iYSk0MEACAGfmkyj20ch6XRE/qZ9xxTGyrfwfyKZvPs5cLqC7pej9GNBMSmAgBZ5zcjdLSq4G6wLysA2/GOvpS+7t8ffj8y4bvbZy4WtZ8P4v0/ArEtLsCAMopC1wc02IIII3EawQhPDicyipJxejH/kXjwrKVsntt5sg6HDf2HanlCr2kMTLtrWDs7hw/i+K8P0d5ewsNDHMKZVQPhk2OGo72nc4dYK4qQU4uLJNndTta0asNV9+4r5jGGPpp3wyCzmm3aNxHUQkU4OEnFmqWtzC5pRqw0f8AuBpLkkggCS5vMY9Hro7nmSERu/MbA8DbxUi1qZKi7xPtyz9ptJYax4r5fofSdGYggAQAIASWczJv0ao5Vg9VKSRbY1+9vV0jj0JPd0cksVozRt39pe1UOzm/ej911/JDVFLACAPehq3RSslYbOY4OB6x9l9jJxeKPKtSjWpunPR8Cx2FVzZ4Y5W7HtDu/cn8JKUVJGS3NCVCrKlLVPA2l0eB8IQAjc4+TwpKrSYLRS3c3oafab5Hik11R7OfDRmk7B2i7u3wm/ejwff0ZE1GHoIAm2ajFuSrOSJ5sw0fzC5b9xxUuzqZZ4dSuby2na2vaLWHk9R0puZ4CAIFnWydEsHpLB6yIc74o+vs296hXlHNHOtUWfdvaLo1vZ5/DLTuf7E6lRfwQB9a6xuNoQfGsVgyxeTuIiakhlO10bSe3YfEFPqU80EzJr+37C5nT6NnTXoQwQAIA5mUeENqqaSF3tDmn3XDYe9edWmqkXFkywu5WleNWPLXvXMrtNEWuLXCzmkgjoINiEhaweDNYjJSipR0Zgg6BADpzSVenQaJ/wDHK5vAgO+5TayljTw6Gd7z0sl5mX8kn6ehNlMK6CAInnNwwTUD3e1F6wcPxeF1Fu4Zqb7h5u9cujexXKXD8fcRiTmlAgDZw2pMU0cg2se13cQV1B5ZJnjcU1VpSg+aa+pZSN9wCNhAKsCMgksHgzJB8MZGBwIIuCCCOkHcjU+xbi8UV4yrwn0Wrlh3B12/KdY8PJIa1PJNxNW2bd+1W0KvN6+KOSvMnggCeZM5TGGljjv+HS8XuP3U2lWywSKxtDZirXEp9cPJDjTUoAIAEACAEPnIoxFiMttj9F/eNfjdJbqOWqzTdgVnVsYY8sV9CMKOOQQA2cy7vUTj+I36f7JnYfCyi72L+tTfc/MYynlTBAHhW04kifGdj2OaewghfJLFNHpRqOnUjNcmn9CtMjC0kHaCQeCrz4GwRkpJNGKDoEAWPyfm06SB3TEzyCf0njBMyO+hkuake9nQXZFBACjzzUgFTDIPbjLT+V3/ALJXfx95Mve6lVuhOn0eP1/6F4oJawQBuU/4R/8Ab10iPP4iyasBkIIAEACAEznfb/jm9cTfNyU339w0HdZ/+G/8n6EGUMsoIAbWZcf4ec/xW/Smdh8LKLvY/wCtTXc/MYqnlTBAAgCtmMi1TNb/AJZPqKr8/iZr1r/Yh4LyNNckgEAWIyQ/2FPf/iZ5J7Q/txMo2p/zKvizrr1IAIAV2ep+umG/1p+hLr/+PzLpukuFV/4+osUuLkCAJbgWB8pTsfbbpeDiPspNOlmimIry+7KtKHTDyQ8k5M2BAAgAQAl87sl68DoiZ5uKUXr/AKhoe68cLJvq36EIUQsYIAcmZ6K1C93vTOPc1gTWxX9N+Jn+9M8buK6RXmydqaVkEAYyvDWknYAT3IfA+xTk0kVmqZdN7n+84u7zdV5vF4mxU4ZIKPRHmvh2CALIYDFoUsLeiJn0hP6awgkZFezz3E5d78zfXZGBACXzuV2nXBg2RRtb+YkuPmO5KL2WNTDoaHuxQ7Ozc3/Jt/JcCEKIWMEAPLIXDAMOp772F39TnO+6cW8P6SM12zct31TDrh9EkS1ShGCABAAgBEZy6jTxKX4dFvc0fukt28arNM3fp5LCHfi/uRdRx0CAHrmyp9DDYviLnd7jbwsnNosKSM03hqZ7+fdgvsSpSRICAOFlxX8jQTuvYlhY3tdzfuvG4nlptjPY9v295Tjyxxfy4lfUjNTBAHvQQacsbB7T2t7yAvsVi0jyrTyU5T6Jv6Flo2WAA2AAKwox+TxbbMkHw8K2qbFG+R5s1jS4nqAuvkpKKxZ6UaUqtSNOOraX1K44rXOnnkmdte4u7OgcBqSCcnKTkzW7ahGhSjSjolgaq5Pc+saSQBtJsg+NpLFlk8JpuTgjj91jW9wCsEFlikZDc1O1rSn1bNtdHgCABAHxzgASdQGsoPqTbwRW3GazlqiWX35HOHYTq8LKv1JZpNmu2lHsaEKfRJGmuSQCALGZM0vJUcEfuxM8rp9SjlgkZLtCr2t1Un1bOmvQhggBXZ5MV1xUzT0yP8mg/qPcl19U0gXTdS14TuH4L19BYpcXIEASTN3RcriMItcMJkP5RceNl72sc1VCjbtfsrGb68Pr+sR9p2ZgCAF5ncx3k4W0rDzpOc/qYDqHEjwKg3tXCORcy17sWPaVXcSXCPBeP6Qo0rL2CAO3kXh5nr4GW1B4e75W84+VuK9aEM1RIW7WuFQs6k+7BeL4FhE9MrBAAgAQBF84uMej0L7Gz5PVt4/iPAXUa6qZKb7xzsKz9pu446R4v5afcRCTGmggDdwWjM1TFEBfTka3gSL+F11TjmkkRrusqNCdR8k2WRAsrAZE3ifUAYTShrS5xs1oJJO4DWSvjeCxOoxcpKMdWV2ykxU1NVJMdjnc0dDRqaO5Iqs883I1ewtVa28aS5a+PM5i8yaCAGdmaww3mqCNWqNp6Ttdb9KYWENZFN3ruVhCgvF+S9RopkUs8qqobGxz3mzWtLnE7gBclfG0lizunTlUmoRWLfBFd8o8WdVVMkzvaPNHQ0agO5IqtRzm5Gr2FpG1oRpLlr48zmrzJgIAaGZvCf8AVqXD+GzwLiPAJjY09ZlL3qu/gt14v0GemJTQQAIACUAIjOFlD6XVHQN4o7sZ1+87iR3AJLdVe0nw0Rpmw9n+x2/vfFLi/RfIi6jjoEATfNLhvKVplI1QsJ/M7UPDSUyyhjUx6Fb3mueztFTWsn9lx/A6E2M9BAECzr5QclAKZh58o53wx/3OrgVCvKuWOVcyz7tbP7at28tI6d7/AEJ1Ki/ggDdwXDH1M7IWDW9wF/dG9x6gF3Tg5yUURru5hbUZVZ6L79xYbCMNZTwshjFmsFu07yeslPIQUI5UZVdXM7mrKrPVm4uyOL7O5jnJwNpmnnS639TAfufIqDe1cI5FzLTuxY9pVdxJcI6eP6QoUrL6CANjDqJ00zImC7nuDRx39g28F9jFyaSPGvWjRpyqT0SxLFYNhzaeBkLNjGgdp3k9pun1OChFRRk93cyua0qs9Wbq7I4IAEAQPOhlRyEXo0R9bIOcQfwM/c+V1CvK+VZVqyzbu7L7ep29Re7HTvf6E4lRoAIAEAPLNpgvo9EHOFnynlHX3C3NHdr4lOLSnkp+Jm28F77TdtR0jwXqS1ShEeNbVNijfI82axpcT1AXXyUlFYs9KVKVWapw1fBFd8oMWfVVD5n7XHUPdbub3JDVqOcnJmr2VpC1oRpR5fd9TnLglggBv5qMneShNTILPl1MB9lnTxPgAmllRyxzvmULeXaPa1VbwfCOve/0MBTirHxxsLnYg+pY8EV6yvxf0qsklvzb6LPlGofvxSKvUzzbNV2Xaey2safPV+LOMvIYAgBo5ocA1Oq3jpZHfo9pw8uBTGxpfzfyKXvRf8VawffL0Xr9BnJiU0EACAOVlLjbKSndM/dqa333bmhedWqqcczJuz7Kd5XVKHzfRdSv2I1z55XSyHSe83J+w6AkcpOTxZqdChChTVOmsEjWXJ7AgCQZD4F6XWMYR6tvPk+UbuJ1L3t6XaTw5CrbF97HbOa+J8F49fkP4CydmXan1AC7zvY3oQspmnXJzn9TBsHE/SVAvquEVBcy17r2WerK4lpHgvF/heYpEsL2CAJBkTk+ayqawg8m2zpD8PR2nZ3r2t6XaTw5Cra+0FZ27kvifCPj1+Q/Y2AAACwAsANwTxcDL23J4syQfCM5xMW9HoJLGzpBybennbSOF1HuqmSm+8cbCtPaLyOOkeL+X7EMkppwIA38Cwt1TURws2vcAT7rd7j2C67pwc5KKIt5dRtqMqsuX3fJFiKCkbDEyJgs1jQ0DqCexiorBGUVq0q1R1J6vibC6PIEACANDG8IiqoXRSi7TsO9p3OadxXFSnGccrJVpd1bWqqtN8fPuYicqcm5aKXQeLsP4HganD7HqSWtRlSeDNL2dtKle080Nea5r9HFXkMTKKIucGtBc4mwABJJ6ABtQljwRzKSis0ngh6Zv8mfQ6fnj10lnP8AhG5g7NfElObaj2ceOrM123tP22v7nwR07+/5kpUkSggCN5V5HQVo0nXZKBYSN6Ohw9oKPWt41eL1G+zdsV7H3Y8YvVP06Cqx3IWrprnQMrPejBd3t2hLalrUhyxLtZ7dtLnhmyvpLh99DgUdE+WVsTGkvcQ0Ntrv19C8IxcnghpVrQpU3Um8EuY+8j8nW0VOIxre7nSO953V1DYE7oUVSjgZhtTaMr6vnei4JdF+Wd1ewtBAGliuEw1LNCaNr27r7j0g7QVxOnGawkiRbXda2lnpSaZAsZzVMN3U0pb8EmsdgcNY43UKpYr+DLPab1TXC4hj3rh9iBYzkvVUx9bC7R99o0m/1DZxsoU6E4aos9rtS1ul/Tmsej4P6fgYuaTAOThdVPHOk1MvuYN/E+ACn2VLCOd8yp7z3/aVVbwfCOvj+hhKcVUEACABAAgDTxXDIqiIxTNDmHd0dYO49a5nCM1hI97a5q21RVKTwaE/lfkDJS+sidykNwNZAc2+zS2A9o7kqr2rp8VxRftl7fp3fuVFln9n4fsneQmRbaRolls6dw27RGOhvX0lTLe2VNYvUrO2dtSvJdnT4QX373+CYqWIAQAIAEACANZuHxCTlRGwSWI0g0XsdouuckcccOJ7O4quHZuTy9MeBsro8QQAIAEACAPhF9RQCeAMaALAAAbANyD6228WfUHwEAC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TEBUTExQVFRUXFRYXGBgWGBQYHRUZHhkYGhsXFRgYHCggGBonHRsXIjEiJSkrLi4uGB8zODMsNygtLisBCgoKDg0OGxAQGywkICY1LDQtLCwsLCwsLC8uNCwsNCwsLCwsLCwsLCwsLCwvLCwsLCwsLC0sLCwsLCwsLCwsLP/AABEIAO8AowMBEQACEQEDEQH/xAAcAAACAgMBAQAAAAAAAAAAAAAABwYIAgQFAwH/xABCEAABAwIBBwgIBAQGAwAAAAABAAIDBBEFBgcSITFBgRMiUWFxkaGxFCNCUmJyssEygqLRY3OS4SQlMzRTwkPi8P/EABsBAAIDAQEBAAAAAAAAAAAAAAAFBAYHAgMB/8QANxEAAgECAwUFCAEEAgMAAAAAAAECAwQREjEFBiFBURNhcbHBFCIygZGh0eFCIzNy8DTxJERi/9oADAMBAAIRAxEAPwB4oAEARnLLK9lByQLDIZCdQdo6LR7Ww31kau1R69wqWHDEcbK2RO/ztSyqPPDHF9DVw3OPRS2DnOiPQ9urvFwuY3lOWvA9q+7l7S+FKS7n6Mk1FiMUovFIx/yuB8lIjOMtGJ6tvVovCpFrxRtLo8QQAIAxe8AEnUALnqCD6k28EJ5mc6pbO9wDZIi8lrXCxDb6gHDq6Uq9tmpPoX57sW06UVi1LDi118CXYNnKpZbCXSgd8WtvBw+4Ck07yEteAiu92rqjxp++u7g/oS+mqWSN0o3Ne3paQR4KWpJrFCCpSnTllmmn3nsvpwCABAEDztY1yVO2Bhs+U3NtoY2x8TbxUK9qZY5VzLNuzZdrXdaS4R83+iD4HnAq6ewLuWYPZkuTbqdt81Dp3dSHeWS83ftLjillfVfjQZGTmX1NU2a48jIdWi8ixPwu2HwU+ldQnwfBlRv9gXNrjKKzR6r1RLFKEYIAEACABACAy6xn0qtkeDdjeYz5W7+JuUkuKmeo2ajsaz9ltIwer4vxZH14DU+seQbgkEbCNVkHxpNYMsZk3f0ODSJJ5JlySSTqG0nan1L4EZLf4e01MFgsWdJehEBAEWzkYryFA+x50vq28fxeF1GuqmSm+8dbAtPaLyOOkeL+Wn3ESkxpgIA72Q8cr66FkT3s0nguLSRzRrde23VfvXtbqTqJJivbEqULSc6kU8Fwx6vgiwKeGWggAQAgMu8X9JrpHg3a31bPlbfXxNzxSO4qZ6jZqOxrT2W0jB6vi/FkfXiNQQA+M3NM9mHxco5zi67xpEnRafwtF9gsL2606tU1TWJmW3qsJ3s8iSS4cOb5sk6kCYEACAI3l/jPo1C9wNnv9WztO0jsFyo9zUyU2N9iWftV3FPRcX8v2IRJTTwQBnBEXuaxusuIaO0mwQli8Dic1CLk9EWXpIdCNrB7LWt7hZWFLBYGP1J55uXVtnqvpwCAEznaxflasQtPNhbY/O6xPhohKb2pmnl6Gg7s2nZWzqvWfktPUgyhllBADJzNYbeSaoI1NAjb2nWfC3ep9jDi5FQ3rucIQoLnxfy0GsmZSAQBHcvcW9GoZXA2e4cmztdquOwXK8LmpkptjbYtp7TeRi9FxfyEEkhqAIA3MHoTPURQja97W9gJ1ngLldQjmkoke6rqhRnVfJNlkIIgxrWjY0ADsGpP0sFgZHOTnJyerM19OQQAIATedzFeUq2wg82Fuv5nWJ8A1Kb2pjPL0NA3YteztnVesn9l/rIIoZZgQBKs2mGctiEZI5sXrD2j8PjbuUm0hmqLuEm8Fz2FlJLWXD66/YeqcmaAgDSxnEBT08kztjGF1uk7hxNlxUnki5Ei0t3cVo0lzeBXGpndI9z3G7nOLiekk3KQttvFmt06cacFCOi4Hmvh2CAH7kBhno9BE0jnOHKO7Xa/Kw4J3bQyU0jL9t3XtF5OS0XBfIkS9xSCAFHnjxPSqI6cbI26Z+Z2zuA/Uld9PGSiXvdW2y0ZVnrJ4LwX78heKCWsEAT7NBhmnVPmI1RNsPmdq8r96m2MMZuXQq+9F1kt40l/J/ZfscKalBBAAgDCaQNaXHUGgk9gFyvjeCxOoxcpKK1ZW3FK0zTSSu2ve53Zc7OGxIJyzSbNdt6Ko0o01ySRqrk9wQA4M0GE8nTPnI50rrD5G38yT3BNLGnhFy6lB3ou+0rxorSPm/0T9TirggCBZ4MQ0KRkQOuV+v5W6z4lqhX08IJdSz7rW+e5lUf8V93/AKxOpUX8EAdLJrDTUVcMO5zxpfKNbvAFelKGeaiQ9oXKt7adXouHjy+5YxrbCw2BPjJm8Xiz6g+AgCu2Vdfy9bNJuMhA7BqHkkNaWabZq+zaHYWtOn3efE5K8yeCAHlmxwvkaBpI50pMh7DYNHcB3lOLSGWn4mbbw3Xb3jS0jw/P3JapQiBAAgCPZf13JYfM7e5ugO12peFzLLTY12JQ7a9pro8fpxECkhqIIA9KeEve1jRdznBoHSSbBCWLwRxOahFylouJZHC6IQwRxN2MYG9w2qwQjlikZFc1nXqyqS5vE2l0eIIATueKr0qyOPcyId7iT5AJVfSxmkX/AHVpZbWU+r8iBKEWcEAMbM3hulNLORqY0Mb2u1nwA71PsYYycipb1XOWlCiufF/IbKZlGBAHPygrORpJpd7InkdtjbxsuKsssGyVY0e2uadPq0VwSA1wEAbWFUZmnjiG172t7yBddQjmkkeFzWVGjKo+SbLIwRBjWtGxoAHYBZP0sFgZFObnJyerPRfTkEACAF1nmrLQQRe+9zj2NFvNw7lAv5e6kWzdSjmrVKnRJfX/AKFKlhegQBK82WH8riDCdkYMh7RqHifBSbSGaou4R7w3HZWUktZcB6JyZqCABACDzh1OniU/wuDRwASS6eNVmn7Cp5LGn38fqRxeA3BAD2zbYdyOHx9Ml5Dx2eACc2kMtNd5me37jtr2XSPBfL9kpUkSggCK5zajQw2X4i1ve4KNdvCkx3u9Tz38O7F/YRSTGlggCZZqKLlMQDzsjY53E80eZUqzjjUx6Fe3lr9nZOK/k0vUdqcGdAgAQAIATueKq0qyNnuReLiT9glV9LGaRft1aWW2lPq/IgShFoBADRzLUeqom62Rjhdx82pjYR1kUveytxp0vF+i9RnJiU0EACAK349Pp1U7+mV54aRt4JBUeM2zXLKGS3px6JeRoLglGcERc9rRtcQBxNkJYvA4nJRi5PkWXpIAyNrBsa0NHAWVhisFgY/Vm6k3N83ieq+nAIAgGeOe1JGz3pfANJ/ZQb5+4kWjdWnjcyl0XmxPpWX4EAM7MtBrqH9TG/UUwsF8TKbvbU4UoeL8hopkUsEACABACEziVOniU/wkNHAD73SS6eNVmn7Cp5LGn38fqRteA3BADtzT0+jhwd78j3eOj9k3slhSM53lqZr5rokvX1JkpZXwQBhM+zSegE+C+PQ6gsZJFZHOuSTv1qvGxpYLA+IPp2MjoNOvpm/xWHuOl9l60FjUihftWp2dnVl/8v78Cw6emUggAQAsM9Uuqmb/ADT3aA+6XX7+FeJct0o8asv8fUV6XF0BADazLj1E5/iN+lM7D4WUXex/1qfg/MYqnlTBAAgAQBW7HZ9Oqmf70sh/UbJBUeM2zXbOHZ29OPRLyNFcEkEAPrN0P8tg7D9RTq1/tIzDbr/8+p/vIkqkCgEAaeMvtTTHoikP6SuKnwskWixrwXevMrYkBrwIAkOb8/5nT/Ofpcve2/uxFW2/+BV8PVD+Tsy4EACAFPnpd66nH8N5/UP2Sy/+JF43TX9Ko+9eQuFALcCAGtmWk9VUN+Nh8CPsmVg+DRSN7Y/1KUu5jJTAqAIAEACAKxSm7iTtuVXWbJFYJYGKDoEAPLNdPpYbGPdc9p/qv5EJxZvGkjNt46eS/l3pP7EtUoRAgDnZRf7Oo/kyfSV51fgfgS7D/lU/8o+ZXFITWwQBv4BV8lVQSbmysJ7NIX8LrunLLNMi3tLtbepT6p+RZAFPzIwQAIAUmej/AHEH8p31JXf/ABIvW6f9mp4ryF2oJbAQAwczdVaplj9+MEflP91OsZe+0VXeuljbwn0fmN5NChggAQAIArbjVKYqmaM6tGR44Bxt4Kv1I5ZNGu2lVVaEJrmkaS5JIIAZ+ZnEv9anPVI36Xf9UxsJ6xKZvZbf2668H5r1GgmJTAQBqYtFpU8rR7Ubx3tIXM1jFo97aWWtCXRrzK1qvmvggAQBYPIvFBU0UUm8N0HfM3Uf34p5QnnppmVbWtXbXc4ctV4M7i9hcCAFZnqh51M/daRvi0j7pbfrjFl13Sn7tWHg/MWaXlxBAHcyIxHkK+B5/CXhjux3N8Lg8F7W88lRMWbXt+3s6kFrhivFcSwaeGWAgAQAIASedbDeSrjIBzZWh3Eaj9u9KLyGWpj1NF3aue1s8nOLw+WqIYohYQQB0cnsWdS1MczfZOse832h3LulUcJKSId9aRuqEqUuenc+TLE007ZGNew3a4Ag9IKfJprFGUVKcqcnCSwaPVfTgEAV2yqw30esmitYB5LflOseB8EhrQyTaNY2bc+0WsKnPDj4o5K8ycCAGDmixvk53UzjzZec35wNnEeSnWVXCWR8yq70WXaUlcR1jwfh+n5jeTQoYIAhmdbDjLQ6Y2xOD+Gw+fgol5DNTx6Fh3auVSvMj/ksPnqJNKDRQQAAoPhYPIvGRVUccl+cBoPHQ4AXv2ix4p5QqdpBMyza1m7S6lDlqvB/7gdxewtBAAgCI5y8C9Joy5ovJDd7ekj2m9wB4BRbulnhitUPd3772a5yyfuy4Px5P/eojknNJBAAgBqZpco7tNHIdbedETvHtM4bR2noTKyrfwfyKTvNs7Bq6gteEvRjLTAp4IAWOeHBCeTq2jZ6uT/q7zHcl19T0mi5brXqWa2l4r1XqK5Li6AgDOnmcx7XtNnNIcD0EG4KE8HijicIzi4y0fBlhMlccbWUzZW20vwvHuvG0ffintGqqkMTK9pWMrO4dN6cn1R2F6kA8aymbJG+N4u17S0jqIsV8klJYM9KVSVKanHVPFfIrpjmGOpqiSF21jiAekbjxFkhqQcJOLNYs7mNzQjVjzNFcEoEAS7NzlL6JUaDz6mUgO+F25/ZuKlWtbs5YPRiHb2zfa6GaHxx0710/A8AbpwZvofUACABACMziZN+iVOkweplu5vQ072ft1diTXVHs5YrRmlbC2l7XQyzfvx17+jImow8BAHrSVLopGyMJa5pDgRuIX2MnF4o86tKNWDhNYp6lgMk8fZWU7ZW2Dhqkb7rv2O0J3RqqpHEy3aez52Vd03pyfVHaXsLzXxCjZNE+J4u17S08ejrXMoqSwZ60K06NSNSGq4lecfwh9LUPhftadR95u5w7QkVSm6cnFmrWV3C7oxqw5/Z9DnLglggCTZBZTGiqOdriks2QdHQ8dnkpFtW7OXHRibbWzFe0fd+OOn4+Y945A4BzSCCLgjeOkJ0niZnKLi8HqZIPhAM6uTfLRCqjHPiFnge0zbftbr4EqDeUcyzrVFo3b2l2NT2eb92Wnc/2J9Ky/AgAQA2c1uVfKN9Emdz2j1RPtN9zrI8uxM7OviskvkUXePZPZy9ppLg/iXR9fB+YxlPKmCABAHNyhwdlXTvhfvGo72u3OC86tNVI5WS7G8naVlVhy1XVdCvmKYe+nmdFILOabHr6COkFI5wcHlZqlvcQuKaq03imaq5PcEAd3I3KJ1FUB41xus2RvS3pHWNoXtQrOlLHkLNq7Oje0HD+S+F9/4Y/aadsjGvYQ5rgCCN4KdpprFGX1KcqcnCSwa1PVfTgiOcPJb0uHTjHrowS34xtLD9v7qLdUO0jitUPdhbV9jq5J/BLXufX8iPc0g2OojaDuSc0hNNYo+IPoIAZ+avKrZRyn+ST4x/smNnX/hL5FM3k2V/7VJf5L1/I0ExKYfHC4sdiATw4iOzh5L+iT6cY9RISW/A7ez7jq7EmuqHZyxWjNJ2FtT2yjlm/fjr3rr+SJKMPQQBnDK5jg5pIc0ggjaCNYIQm08UczhGcXGSxTHtkHlN6bT3dYSss14G/oeOo+d06tq3ax46mZ7a2Z7FWwj8L0/HyJMpAnBAAgCD5zMlvSYeXjHrogbge2zaR2jaOKh3dDPHMtUWPd7ans1Xsaj9yX2f75iYSk0MEACAGfmkyj20ch6XRE/qZ9xxTGyrfwfyKZvPs5cLqC7pej9GNBMSmAgBZ5zcjdLSq4G6wLysA2/GOvpS+7t8ffj8y4bvbZy4WtZ8P4v0/ArEtLsCAMopC1wc02IIII3EawQhPDicyipJxejH/kXjwrKVsntt5sg6HDf2HanlCr2kMTLtrWDs7hw/i+K8P0d5ewsNDHMKZVQPhk2OGo72nc4dYK4qQU4uLJNndTta0asNV9+4r5jGGPpp3wyCzmm3aNxHUQkU4OEnFmqWtzC5pRqw0f8AuBpLkkggCS5vMY9Hro7nmSERu/MbA8DbxUi1qZKi7xPtyz9ptJYax4r5fofSdGYggAQAIASWczJv0ao5Vg9VKSRbY1+9vV0jj0JPd0cksVozRt39pe1UOzm/ej911/JDVFLACAPehq3RSslYbOY4OB6x9l9jJxeKPKtSjWpunPR8Cx2FVzZ4Y5W7HtDu/cn8JKUVJGS3NCVCrKlLVPA2l0eB8IQAjc4+TwpKrSYLRS3c3oafab5Hik11R7OfDRmk7B2i7u3wm/ejwff0ZE1GHoIAm2ajFuSrOSJ5sw0fzC5b9xxUuzqZZ4dSuby2na2vaLWHk9R0puZ4CAIFnWydEsHpLB6yIc74o+vs296hXlHNHOtUWfdvaLo1vZ5/DLTuf7E6lRfwQB9a6xuNoQfGsVgyxeTuIiakhlO10bSe3YfEFPqU80EzJr+37C5nT6NnTXoQwQAIA5mUeENqqaSF3tDmn3XDYe9edWmqkXFkywu5WleNWPLXvXMrtNEWuLXCzmkgjoINiEhaweDNYjJSipR0Zgg6BADpzSVenQaJ/wDHK5vAgO+5TayljTw6Gd7z0sl5mX8kn6ehNlMK6CAInnNwwTUD3e1F6wcPxeF1Fu4Zqb7h5u9cujexXKXD8fcRiTmlAgDZw2pMU0cg2se13cQV1B5ZJnjcU1VpSg+aa+pZSN9wCNhAKsCMgksHgzJB8MZGBwIIuCCCOkHcjU+xbi8UV4yrwn0Wrlh3B12/KdY8PJIa1PJNxNW2bd+1W0KvN6+KOSvMnggCeZM5TGGljjv+HS8XuP3U2lWywSKxtDZirXEp9cPJDjTUoAIAEACAEPnIoxFiMttj9F/eNfjdJbqOWqzTdgVnVsYY8sV9CMKOOQQA2cy7vUTj+I36f7JnYfCyi72L+tTfc/MYynlTBAHhW04kifGdj2OaewghfJLFNHpRqOnUjNcmn9CtMjC0kHaCQeCrz4GwRkpJNGKDoEAWPyfm06SB3TEzyCf0njBMyO+hkuake9nQXZFBACjzzUgFTDIPbjLT+V3/ALJXfx95Mve6lVuhOn0eP1/6F4oJawQBuU/4R/8Ab10iPP4iyasBkIIAEACAEznfb/jm9cTfNyU339w0HdZ/+G/8n6EGUMsoIAbWZcf4ec/xW/Smdh8LKLvY/wCtTXc/MYqnlTBAAgCtmMi1TNb/AJZPqKr8/iZr1r/Yh4LyNNckgEAWIyQ/2FPf/iZ5J7Q/txMo2p/zKvizrr1IAIAV2ep+umG/1p+hLr/+PzLpukuFV/4+osUuLkCAJbgWB8pTsfbbpeDiPspNOlmimIry+7KtKHTDyQ8k5M2BAAgAQAl87sl68DoiZ5uKUXr/AKhoe68cLJvq36EIUQsYIAcmZ6K1C93vTOPc1gTWxX9N+Jn+9M8buK6RXmydqaVkEAYyvDWknYAT3IfA+xTk0kVmqZdN7n+84u7zdV5vF4mxU4ZIKPRHmvh2CALIYDFoUsLeiJn0hP6awgkZFezz3E5d78zfXZGBACXzuV2nXBg2RRtb+YkuPmO5KL2WNTDoaHuxQ7Ozc3/Jt/JcCEKIWMEAPLIXDAMOp772F39TnO+6cW8P6SM12zct31TDrh9EkS1ShGCABAAgBEZy6jTxKX4dFvc0fukt28arNM3fp5LCHfi/uRdRx0CAHrmyp9DDYviLnd7jbwsnNosKSM03hqZ7+fdgvsSpSRICAOFlxX8jQTuvYlhY3tdzfuvG4nlptjPY9v295Tjyxxfy4lfUjNTBAHvQQacsbB7T2t7yAvsVi0jyrTyU5T6Jv6Flo2WAA2AAKwox+TxbbMkHw8K2qbFG+R5s1jS4nqAuvkpKKxZ6UaUqtSNOOraX1K44rXOnnkmdte4u7OgcBqSCcnKTkzW7ahGhSjSjolgaq5Pc+saSQBtJsg+NpLFlk8JpuTgjj91jW9wCsEFlikZDc1O1rSn1bNtdHgCABAHxzgASdQGsoPqTbwRW3GazlqiWX35HOHYTq8LKv1JZpNmu2lHsaEKfRJGmuSQCALGZM0vJUcEfuxM8rp9SjlgkZLtCr2t1Un1bOmvQhggBXZ5MV1xUzT0yP8mg/qPcl19U0gXTdS14TuH4L19BYpcXIEASTN3RcriMItcMJkP5RceNl72sc1VCjbtfsrGb68Pr+sR9p2ZgCAF5ncx3k4W0rDzpOc/qYDqHEjwKg3tXCORcy17sWPaVXcSXCPBeP6Qo0rL2CAO3kXh5nr4GW1B4e75W84+VuK9aEM1RIW7WuFQs6k+7BeL4FhE9MrBAAgAQBF84uMej0L7Gz5PVt4/iPAXUa6qZKb7xzsKz9pu446R4v5afcRCTGmggDdwWjM1TFEBfTka3gSL+F11TjmkkRrusqNCdR8k2WRAsrAZE3ifUAYTShrS5xs1oJJO4DWSvjeCxOoxcpKMdWV2ykxU1NVJMdjnc0dDRqaO5Iqs883I1ewtVa28aS5a+PM5i8yaCAGdmaww3mqCNWqNp6Ttdb9KYWENZFN3ruVhCgvF+S9RopkUs8qqobGxz3mzWtLnE7gBclfG0lizunTlUmoRWLfBFd8o8WdVVMkzvaPNHQ0agO5IqtRzm5Gr2FpG1oRpLlr48zmrzJgIAaGZvCf8AVqXD+GzwLiPAJjY09ZlL3qu/gt14v0GemJTQQAIACUAIjOFlD6XVHQN4o7sZ1+87iR3AJLdVe0nw0Rpmw9n+x2/vfFLi/RfIi6jjoEATfNLhvKVplI1QsJ/M7UPDSUyyhjUx6Fb3mueztFTWsn9lx/A6E2M9BAECzr5QclAKZh58o53wx/3OrgVCvKuWOVcyz7tbP7at28tI6d7/AEJ1Ki/ggDdwXDH1M7IWDW9wF/dG9x6gF3Tg5yUURru5hbUZVZ6L79xYbCMNZTwshjFmsFu07yeslPIQUI5UZVdXM7mrKrPVm4uyOL7O5jnJwNpmnnS639TAfufIqDe1cI5FzLTuxY9pVdxJcI6eP6QoUrL6CANjDqJ00zImC7nuDRx39g28F9jFyaSPGvWjRpyqT0SxLFYNhzaeBkLNjGgdp3k9pun1OChFRRk93cyua0qs9Wbq7I4IAEAQPOhlRyEXo0R9bIOcQfwM/c+V1CvK+VZVqyzbu7L7ep29Re7HTvf6E4lRoAIAEAPLNpgvo9EHOFnynlHX3C3NHdr4lOLSnkp+Jm28F77TdtR0jwXqS1ShEeNbVNijfI82axpcT1AXXyUlFYs9KVKVWapw1fBFd8oMWfVVD5n7XHUPdbub3JDVqOcnJmr2VpC1oRpR5fd9TnLglggBv5qMneShNTILPl1MB9lnTxPgAmllRyxzvmULeXaPa1VbwfCOve/0MBTirHxxsLnYg+pY8EV6yvxf0qsklvzb6LPlGofvxSKvUzzbNV2Xaey2safPV+LOMvIYAgBo5ocA1Oq3jpZHfo9pw8uBTGxpfzfyKXvRf8VawffL0Xr9BnJiU0EACAOVlLjbKSndM/dqa333bmhedWqqcczJuz7Kd5XVKHzfRdSv2I1z55XSyHSe83J+w6AkcpOTxZqdChChTVOmsEjWXJ7AgCQZD4F6XWMYR6tvPk+UbuJ1L3t6XaTw5CrbF97HbOa+J8F49fkP4CydmXan1AC7zvY3oQspmnXJzn9TBsHE/SVAvquEVBcy17r2WerK4lpHgvF/heYpEsL2CAJBkTk+ayqawg8m2zpD8PR2nZ3r2t6XaTw5Cra+0FZ27kvifCPj1+Q/Y2AAACwAsANwTxcDL23J4syQfCM5xMW9HoJLGzpBybennbSOF1HuqmSm+8cbCtPaLyOOkeL+X7EMkppwIA38Cwt1TURws2vcAT7rd7j2C67pwc5KKIt5dRtqMqsuX3fJFiKCkbDEyJgs1jQ0DqCexiorBGUVq0q1R1J6vibC6PIEACANDG8IiqoXRSi7TsO9p3OadxXFSnGccrJVpd1bWqqtN8fPuYicqcm5aKXQeLsP4HganD7HqSWtRlSeDNL2dtKle080Nea5r9HFXkMTKKIucGtBc4mwABJJ6ABtQljwRzKSis0ngh6Zv8mfQ6fnj10lnP8AhG5g7NfElObaj2ceOrM123tP22v7nwR07+/5kpUkSggCN5V5HQVo0nXZKBYSN6Ohw9oKPWt41eL1G+zdsV7H3Y8YvVP06Cqx3IWrprnQMrPejBd3t2hLalrUhyxLtZ7dtLnhmyvpLh99DgUdE+WVsTGkvcQ0Ntrv19C8IxcnghpVrQpU3Um8EuY+8j8nW0VOIxre7nSO953V1DYE7oUVSjgZhtTaMr6vnei4JdF+Wd1ewtBAGliuEw1LNCaNr27r7j0g7QVxOnGawkiRbXda2lnpSaZAsZzVMN3U0pb8EmsdgcNY43UKpYr+DLPab1TXC4hj3rh9iBYzkvVUx9bC7R99o0m/1DZxsoU6E4aos9rtS1ul/Tmsej4P6fgYuaTAOThdVPHOk1MvuYN/E+ACn2VLCOd8yp7z3/aVVbwfCOvj+hhKcVUEACABAAgDTxXDIqiIxTNDmHd0dYO49a5nCM1hI97a5q21RVKTwaE/lfkDJS+sidykNwNZAc2+zS2A9o7kqr2rp8VxRftl7fp3fuVFln9n4fsneQmRbaRolls6dw27RGOhvX0lTLe2VNYvUrO2dtSvJdnT4QX373+CYqWIAQAIAEACANZuHxCTlRGwSWI0g0XsdouuckcccOJ7O4quHZuTy9MeBsro8QQAIAEACAPhF9RQCeAMaALAAAbANyD6228WfUHwEAC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xQTEBUTExQVFRUXFRYXGBgWGBQYHRUZHhkYGhsXFRgYHCggGBonHRsXIjEiJSkrLi4uGB8zODMsNygtLisBCgoKDg0OGxAQGywkICY1LDQtLCwsLCwsLC8uNCwsNCwsLCwsLCwsLCwsLCwvLCwsLCwsLC0sLCwsLCwsLCwsLP/AABEIAO8AowMBEQACEQEDEQH/xAAcAAACAgMBAQAAAAAAAAAAAAAABwYIAgQFAwH/xABCEAABAwIBBwgIBAQGAwAAAAABAAIDBBEFBgcSITFBgRMiUWFxkaGxFCNCUmJyssEygqLRY3OS4SQlMzRTwkPi8P/EABsBAAIDAQEBAAAAAAAAAAAAAAAFBAYHAgMB/8QANxEAAgECAwUFCAEEAgMAAAAAAAECAwQREjEFBiFBURNhcbHBFCIygZGh0eFCIzNy8DTxJERi/9oADAMBAAIRAxEAPwB4oAEARnLLK9lByQLDIZCdQdo6LR7Ww31kau1R69wqWHDEcbK2RO/ztSyqPPDHF9DVw3OPRS2DnOiPQ9urvFwuY3lOWvA9q+7l7S+FKS7n6Mk1FiMUovFIx/yuB8lIjOMtGJ6tvVovCpFrxRtLo8QQAIAxe8AEnUALnqCD6k28EJ5mc6pbO9wDZIi8lrXCxDb6gHDq6Uq9tmpPoX57sW06UVi1LDi118CXYNnKpZbCXSgd8WtvBw+4Ck07yEteAiu92rqjxp++u7g/oS+mqWSN0o3Ne3paQR4KWpJrFCCpSnTllmmn3nsvpwCABAEDztY1yVO2Bhs+U3NtoY2x8TbxUK9qZY5VzLNuzZdrXdaS4R83+iD4HnAq6ewLuWYPZkuTbqdt81Dp3dSHeWS83ftLjillfVfjQZGTmX1NU2a48jIdWi8ixPwu2HwU+ldQnwfBlRv9gXNrjKKzR6r1RLFKEYIAEACABACAy6xn0qtkeDdjeYz5W7+JuUkuKmeo2ajsaz9ltIwer4vxZH14DU+seQbgkEbCNVkHxpNYMsZk3f0ODSJJ5JlySSTqG0nan1L4EZLf4e01MFgsWdJehEBAEWzkYryFA+x50vq28fxeF1GuqmSm+8dbAtPaLyOOkeL+Wn3ESkxpgIA72Q8cr66FkT3s0nguLSRzRrde23VfvXtbqTqJJivbEqULSc6kU8Fwx6vgiwKeGWggAQAgMu8X9JrpHg3a31bPlbfXxNzxSO4qZ6jZqOxrT2W0jB6vi/FkfXiNQQA+M3NM9mHxco5zi67xpEnRafwtF9gsL2606tU1TWJmW3qsJ3s8iSS4cOb5sk6kCYEACAI3l/jPo1C9wNnv9WztO0jsFyo9zUyU2N9iWftV3FPRcX8v2IRJTTwQBnBEXuaxusuIaO0mwQli8Dic1CLk9EWXpIdCNrB7LWt7hZWFLBYGP1J55uXVtnqvpwCAEznaxflasQtPNhbY/O6xPhohKb2pmnl6Gg7s2nZWzqvWfktPUgyhllBADJzNYbeSaoI1NAjb2nWfC3ep9jDi5FQ3rucIQoLnxfy0GsmZSAQBHcvcW9GoZXA2e4cmztdquOwXK8LmpkptjbYtp7TeRi9FxfyEEkhqAIA3MHoTPURQja97W9gJ1ngLldQjmkoke6rqhRnVfJNlkIIgxrWjY0ADsGpP0sFgZHOTnJyerM19OQQAIATedzFeUq2wg82Fuv5nWJ8A1Kb2pjPL0NA3YteztnVesn9l/rIIoZZgQBKs2mGctiEZI5sXrD2j8PjbuUm0hmqLuEm8Fz2FlJLWXD66/YeqcmaAgDSxnEBT08kztjGF1uk7hxNlxUnki5Ei0t3cVo0lzeBXGpndI9z3G7nOLiekk3KQttvFmt06cacFCOi4Hmvh2CAH7kBhno9BE0jnOHKO7Xa/Kw4J3bQyU0jL9t3XtF5OS0XBfIkS9xSCAFHnjxPSqI6cbI26Z+Z2zuA/Uld9PGSiXvdW2y0ZVnrJ4LwX78heKCWsEAT7NBhmnVPmI1RNsPmdq8r96m2MMZuXQq+9F1kt40l/J/ZfscKalBBAAgDCaQNaXHUGgk9gFyvjeCxOoxcpKK1ZW3FK0zTSSu2ve53Zc7OGxIJyzSbNdt6Ko0o01ySRqrk9wQA4M0GE8nTPnI50rrD5G38yT3BNLGnhFy6lB3ou+0rxorSPm/0T9TirggCBZ4MQ0KRkQOuV+v5W6z4lqhX08IJdSz7rW+e5lUf8V93/AKxOpUX8EAdLJrDTUVcMO5zxpfKNbvAFelKGeaiQ9oXKt7adXouHjy+5YxrbCw2BPjJm8Xiz6g+AgCu2Vdfy9bNJuMhA7BqHkkNaWabZq+zaHYWtOn3efE5K8yeCAHlmxwvkaBpI50pMh7DYNHcB3lOLSGWn4mbbw3Xb3jS0jw/P3JapQiBAAgCPZf13JYfM7e5ugO12peFzLLTY12JQ7a9pro8fpxECkhqIIA9KeEve1jRdznBoHSSbBCWLwRxOahFylouJZHC6IQwRxN2MYG9w2qwQjlikZFc1nXqyqS5vE2l0eIIATueKr0qyOPcyId7iT5AJVfSxmkX/AHVpZbWU+r8iBKEWcEAMbM3hulNLORqY0Mb2u1nwA71PsYYycipb1XOWlCiufF/IbKZlGBAHPygrORpJpd7InkdtjbxsuKsssGyVY0e2uadPq0VwSA1wEAbWFUZmnjiG172t7yBddQjmkkeFzWVGjKo+SbLIwRBjWtGxoAHYBZP0sFgZFObnJyerPRfTkEACAF1nmrLQQRe+9zj2NFvNw7lAv5e6kWzdSjmrVKnRJfX/AKFKlhegQBK82WH8riDCdkYMh7RqHifBSbSGaou4R7w3HZWUktZcB6JyZqCABACDzh1OniU/wuDRwASS6eNVmn7Cp5LGn38fqRxeA3BAD2zbYdyOHx9Ml5Dx2eACc2kMtNd5me37jtr2XSPBfL9kpUkSggCK5zajQw2X4i1ve4KNdvCkx3u9Tz38O7F/YRSTGlggCZZqKLlMQDzsjY53E80eZUqzjjUx6Fe3lr9nZOK/k0vUdqcGdAgAQAIATueKq0qyNnuReLiT9glV9LGaRft1aWW2lPq/IgShFoBADRzLUeqom62Rjhdx82pjYR1kUveytxp0vF+i9RnJiU0EACAK349Pp1U7+mV54aRt4JBUeM2zXLKGS3px6JeRoLglGcERc9rRtcQBxNkJYvA4nJRi5PkWXpIAyNrBsa0NHAWVhisFgY/Vm6k3N83ieq+nAIAgGeOe1JGz3pfANJ/ZQb5+4kWjdWnjcyl0XmxPpWX4EAM7MtBrqH9TG/UUwsF8TKbvbU4UoeL8hopkUsEACABACEziVOniU/wkNHAD73SS6eNVmn7Cp5LGn38fqRteA3BADtzT0+jhwd78j3eOj9k3slhSM53lqZr5rokvX1JkpZXwQBhM+zSegE+C+PQ6gsZJFZHOuSTv1qvGxpYLA+IPp2MjoNOvpm/xWHuOl9l60FjUihftWp2dnVl/8v78Cw6emUggAQAsM9Uuqmb/ADT3aA+6XX7+FeJct0o8asv8fUV6XF0BADazLj1E5/iN+lM7D4WUXex/1qfg/MYqnlTBAAgAQBW7HZ9Oqmf70sh/UbJBUeM2zXbOHZ29OPRLyNFcEkEAPrN0P8tg7D9RTq1/tIzDbr/8+p/vIkqkCgEAaeMvtTTHoikP6SuKnwskWixrwXevMrYkBrwIAkOb8/5nT/Ofpcve2/uxFW2/+BV8PVD+Tsy4EACAFPnpd66nH8N5/UP2Sy/+JF43TX9Ko+9eQuFALcCAGtmWk9VUN+Nh8CPsmVg+DRSN7Y/1KUu5jJTAqAIAEACAKxSm7iTtuVXWbJFYJYGKDoEAPLNdPpYbGPdc9p/qv5EJxZvGkjNt46eS/l3pP7EtUoRAgDnZRf7Oo/kyfSV51fgfgS7D/lU/8o+ZXFITWwQBv4BV8lVQSbmysJ7NIX8LrunLLNMi3tLtbepT6p+RZAFPzIwQAIAUmej/AHEH8p31JXf/ABIvW6f9mp4ryF2oJbAQAwczdVaplj9+MEflP91OsZe+0VXeuljbwn0fmN5NChggAQAIArbjVKYqmaM6tGR44Bxt4Kv1I5ZNGu2lVVaEJrmkaS5JIIAZ+ZnEv9anPVI36Xf9UxsJ6xKZvZbf2668H5r1GgmJTAQBqYtFpU8rR7Ubx3tIXM1jFo97aWWtCXRrzK1qvmvggAQBYPIvFBU0UUm8N0HfM3Uf34p5QnnppmVbWtXbXc4ctV4M7i9hcCAFZnqh51M/daRvi0j7pbfrjFl13Sn7tWHg/MWaXlxBAHcyIxHkK+B5/CXhjux3N8Lg8F7W88lRMWbXt+3s6kFrhivFcSwaeGWAgAQAIASedbDeSrjIBzZWh3Eaj9u9KLyGWpj1NF3aue1s8nOLw+WqIYohYQQB0cnsWdS1MczfZOse832h3LulUcJKSId9aRuqEqUuenc+TLE007ZGNew3a4Ag9IKfJprFGUVKcqcnCSwaPVfTgEAV2yqw30esmitYB5LflOseB8EhrQyTaNY2bc+0WsKnPDj4o5K8ycCAGDmixvk53UzjzZec35wNnEeSnWVXCWR8yq70WXaUlcR1jwfh+n5jeTQoYIAhmdbDjLQ6Y2xOD+Gw+fgol5DNTx6Fh3auVSvMj/ksPnqJNKDRQQAAoPhYPIvGRVUccl+cBoPHQ4AXv2ix4p5QqdpBMyza1m7S6lDlqvB/7gdxewtBAAgCI5y8C9Joy5ovJDd7ekj2m9wB4BRbulnhitUPd3772a5yyfuy4Px5P/eojknNJBAAgBqZpco7tNHIdbedETvHtM4bR2noTKyrfwfyKTvNs7Bq6gteEvRjLTAp4IAWOeHBCeTq2jZ6uT/q7zHcl19T0mi5brXqWa2l4r1XqK5Li6AgDOnmcx7XtNnNIcD0EG4KE8HijicIzi4y0fBlhMlccbWUzZW20vwvHuvG0ffintGqqkMTK9pWMrO4dN6cn1R2F6kA8aymbJG+N4u17S0jqIsV8klJYM9KVSVKanHVPFfIrpjmGOpqiSF21jiAekbjxFkhqQcJOLNYs7mNzQjVjzNFcEoEAS7NzlL6JUaDz6mUgO+F25/ZuKlWtbs5YPRiHb2zfa6GaHxx0710/A8AbpwZvofUACABACMziZN+iVOkweplu5vQ072ft1diTXVHs5YrRmlbC2l7XQyzfvx17+jImow8BAHrSVLopGyMJa5pDgRuIX2MnF4o86tKNWDhNYp6lgMk8fZWU7ZW2Dhqkb7rv2O0J3RqqpHEy3aez52Vd03pyfVHaXsLzXxCjZNE+J4u17S08ejrXMoqSwZ60K06NSNSGq4lecfwh9LUPhftadR95u5w7QkVSm6cnFmrWV3C7oxqw5/Z9DnLglggCTZBZTGiqOdriks2QdHQ8dnkpFtW7OXHRibbWzFe0fd+OOn4+Y945A4BzSCCLgjeOkJ0niZnKLi8HqZIPhAM6uTfLRCqjHPiFnge0zbftbr4EqDeUcyzrVFo3b2l2NT2eb92Wnc/2J9Ky/AgAQA2c1uVfKN9Emdz2j1RPtN9zrI8uxM7OviskvkUXePZPZy9ppLg/iXR9fB+YxlPKmCABAHNyhwdlXTvhfvGo72u3OC86tNVI5WS7G8naVlVhy1XVdCvmKYe+nmdFILOabHr6COkFI5wcHlZqlvcQuKaq03imaq5PcEAd3I3KJ1FUB41xus2RvS3pHWNoXtQrOlLHkLNq7Oje0HD+S+F9/4Y/aadsjGvYQ5rgCCN4KdpprFGX1KcqcnCSwa1PVfTgiOcPJb0uHTjHrowS34xtLD9v7qLdUO0jitUPdhbV9jq5J/BLXufX8iPc0g2OojaDuSc0hNNYo+IPoIAZ+avKrZRyn+ST4x/smNnX/hL5FM3k2V/7VJf5L1/I0ExKYfHC4sdiATw4iOzh5L+iT6cY9RISW/A7ez7jq7EmuqHZyxWjNJ2FtT2yjlm/fjr3rr+SJKMPQQBnDK5jg5pIc0ggjaCNYIQm08UczhGcXGSxTHtkHlN6bT3dYSss14G/oeOo+d06tq3ax46mZ7a2Z7FWwj8L0/HyJMpAnBAAgCD5zMlvSYeXjHrogbge2zaR2jaOKh3dDPHMtUWPd7ans1Xsaj9yX2f75iYSk0MEACAGfmkyj20ch6XRE/qZ9xxTGyrfwfyKZvPs5cLqC7pej9GNBMSmAgBZ5zcjdLSq4G6wLysA2/GOvpS+7t8ffj8y4bvbZy4WtZ8P4v0/ArEtLsCAMopC1wc02IIII3EawQhPDicyipJxejH/kXjwrKVsntt5sg6HDf2HanlCr2kMTLtrWDs7hw/i+K8P0d5ewsNDHMKZVQPhk2OGo72nc4dYK4qQU4uLJNndTta0asNV9+4r5jGGPpp3wyCzmm3aNxHUQkU4OEnFmqWtzC5pRqw0f8AuBpLkkggCS5vMY9Hro7nmSERu/MbA8DbxUi1qZKi7xPtyz9ptJYax4r5fofSdGYggAQAIASWczJv0ao5Vg9VKSRbY1+9vV0jj0JPd0cksVozRt39pe1UOzm/ej911/JDVFLACAPehq3RSslYbOY4OB6x9l9jJxeKPKtSjWpunPR8Cx2FVzZ4Y5W7HtDu/cn8JKUVJGS3NCVCrKlLVPA2l0eB8IQAjc4+TwpKrSYLRS3c3oafab5Hik11R7OfDRmk7B2i7u3wm/ejwff0ZE1GHoIAm2ajFuSrOSJ5sw0fzC5b9xxUuzqZZ4dSuby2na2vaLWHk9R0puZ4CAIFnWydEsHpLB6yIc74o+vs296hXlHNHOtUWfdvaLo1vZ5/DLTuf7E6lRfwQB9a6xuNoQfGsVgyxeTuIiakhlO10bSe3YfEFPqU80EzJr+37C5nT6NnTXoQwQAIA5mUeENqqaSF3tDmn3XDYe9edWmqkXFkywu5WleNWPLXvXMrtNEWuLXCzmkgjoINiEhaweDNYjJSipR0Zgg6BADpzSVenQaJ/wDHK5vAgO+5TayljTw6Gd7z0sl5mX8kn6ehNlMK6CAInnNwwTUD3e1F6wcPxeF1Fu4Zqb7h5u9cujexXKXD8fcRiTmlAgDZw2pMU0cg2se13cQV1B5ZJnjcU1VpSg+aa+pZSN9wCNhAKsCMgksHgzJB8MZGBwIIuCCCOkHcjU+xbi8UV4yrwn0Wrlh3B12/KdY8PJIa1PJNxNW2bd+1W0KvN6+KOSvMnggCeZM5TGGljjv+HS8XuP3U2lWywSKxtDZirXEp9cPJDjTUoAIAEACAEPnIoxFiMttj9F/eNfjdJbqOWqzTdgVnVsYY8sV9CMKOOQQA2cy7vUTj+I36f7JnYfCyi72L+tTfc/MYynlTBAHhW04kifGdj2OaewghfJLFNHpRqOnUjNcmn9CtMjC0kHaCQeCrz4GwRkpJNGKDoEAWPyfm06SB3TEzyCf0njBMyO+hkuake9nQXZFBACjzzUgFTDIPbjLT+V3/ALJXfx95Mve6lVuhOn0eP1/6F4oJawQBuU/4R/8Ab10iPP4iyasBkIIAEACAEznfb/jm9cTfNyU339w0HdZ/+G/8n6EGUMsoIAbWZcf4ec/xW/Smdh8LKLvY/wCtTXc/MYqnlTBAAgCtmMi1TNb/AJZPqKr8/iZr1r/Yh4LyNNckgEAWIyQ/2FPf/iZ5J7Q/txMo2p/zKvizrr1IAIAV2ep+umG/1p+hLr/+PzLpukuFV/4+osUuLkCAJbgWB8pTsfbbpeDiPspNOlmimIry+7KtKHTDyQ8k5M2BAAgAQAl87sl68DoiZ5uKUXr/AKhoe68cLJvq36EIUQsYIAcmZ6K1C93vTOPc1gTWxX9N+Jn+9M8buK6RXmydqaVkEAYyvDWknYAT3IfA+xTk0kVmqZdN7n+84u7zdV5vF4mxU4ZIKPRHmvh2CALIYDFoUsLeiJn0hP6awgkZFezz3E5d78zfXZGBACXzuV2nXBg2RRtb+YkuPmO5KL2WNTDoaHuxQ7Ozc3/Jt/JcCEKIWMEAPLIXDAMOp772F39TnO+6cW8P6SM12zct31TDrh9EkS1ShGCABAAgBEZy6jTxKX4dFvc0fukt28arNM3fp5LCHfi/uRdRx0CAHrmyp9DDYviLnd7jbwsnNosKSM03hqZ7+fdgvsSpSRICAOFlxX8jQTuvYlhY3tdzfuvG4nlptjPY9v295Tjyxxfy4lfUjNTBAHvQQacsbB7T2t7yAvsVi0jyrTyU5T6Jv6Flo2WAA2AAKwox+TxbbMkHw8K2qbFG+R5s1jS4nqAuvkpKKxZ6UaUqtSNOOraX1K44rXOnnkmdte4u7OgcBqSCcnKTkzW7ahGhSjSjolgaq5Pc+saSQBtJsg+NpLFlk8JpuTgjj91jW9wCsEFlikZDc1O1rSn1bNtdHgCABAHxzgASdQGsoPqTbwRW3GazlqiWX35HOHYTq8LKv1JZpNmu2lHsaEKfRJGmuSQCALGZM0vJUcEfuxM8rp9SjlgkZLtCr2t1Un1bOmvQhggBXZ5MV1xUzT0yP8mg/qPcl19U0gXTdS14TuH4L19BYpcXIEASTN3RcriMItcMJkP5RceNl72sc1VCjbtfsrGb68Pr+sR9p2ZgCAF5ncx3k4W0rDzpOc/qYDqHEjwKg3tXCORcy17sWPaVXcSXCPBeP6Qo0rL2CAO3kXh5nr4GW1B4e75W84+VuK9aEM1RIW7WuFQs6k+7BeL4FhE9MrBAAgAQBF84uMej0L7Gz5PVt4/iPAXUa6qZKb7xzsKz9pu446R4v5afcRCTGmggDdwWjM1TFEBfTka3gSL+F11TjmkkRrusqNCdR8k2WRAsrAZE3ifUAYTShrS5xs1oJJO4DWSvjeCxOoxcpKMdWV2ykxU1NVJMdjnc0dDRqaO5Iqs883I1ewtVa28aS5a+PM5i8yaCAGdmaww3mqCNWqNp6Ttdb9KYWENZFN3ruVhCgvF+S9RopkUs8qqobGxz3mzWtLnE7gBclfG0lizunTlUmoRWLfBFd8o8WdVVMkzvaPNHQ0agO5IqtRzm5Gr2FpG1oRpLlr48zmrzJgIAaGZvCf8AVqXD+GzwLiPAJjY09ZlL3qu/gt14v0GemJTQQAIACUAIjOFlD6XVHQN4o7sZ1+87iR3AJLdVe0nw0Rpmw9n+x2/vfFLi/RfIi6jjoEATfNLhvKVplI1QsJ/M7UPDSUyyhjUx6Fb3mueztFTWsn9lx/A6E2M9BAECzr5QclAKZh58o53wx/3OrgVCvKuWOVcyz7tbP7at28tI6d7/AEJ1Ki/ggDdwXDH1M7IWDW9wF/dG9x6gF3Tg5yUURru5hbUZVZ6L79xYbCMNZTwshjFmsFu07yeslPIQUI5UZVdXM7mrKrPVm4uyOL7O5jnJwNpmnnS639TAfufIqDe1cI5FzLTuxY9pVdxJcI6eP6QoUrL6CANjDqJ00zImC7nuDRx39g28F9jFyaSPGvWjRpyqT0SxLFYNhzaeBkLNjGgdp3k9pun1OChFRRk93cyua0qs9Wbq7I4IAEAQPOhlRyEXo0R9bIOcQfwM/c+V1CvK+VZVqyzbu7L7ep29Re7HTvf6E4lRoAIAEAPLNpgvo9EHOFnynlHX3C3NHdr4lOLSnkp+Jm28F77TdtR0jwXqS1ShEeNbVNijfI82axpcT1AXXyUlFYs9KVKVWapw1fBFd8oMWfVVD5n7XHUPdbub3JDVqOcnJmr2VpC1oRpR5fd9TnLglggBv5qMneShNTILPl1MB9lnTxPgAmllRyxzvmULeXaPa1VbwfCOve/0MBTirHxxsLnYg+pY8EV6yvxf0qsklvzb6LPlGofvxSKvUzzbNV2Xaey2safPV+LOMvIYAgBo5ocA1Oq3jpZHfo9pw8uBTGxpfzfyKXvRf8VawffL0Xr9BnJiU0EACAOVlLjbKSndM/dqa333bmhedWqqcczJuz7Kd5XVKHzfRdSv2I1z55XSyHSe83J+w6AkcpOTxZqdChChTVOmsEjWXJ7AgCQZD4F6XWMYR6tvPk+UbuJ1L3t6XaTw5CrbF97HbOa+J8F49fkP4CydmXan1AC7zvY3oQspmnXJzn9TBsHE/SVAvquEVBcy17r2WerK4lpHgvF/heYpEsL2CAJBkTk+ayqawg8m2zpD8PR2nZ3r2t6XaTw5Cra+0FZ27kvifCPj1+Q/Y2AAACwAsANwTxcDL23J4syQfCM5xMW9HoJLGzpBybennbSOF1HuqmSm+8cbCtPaLyOOkeL+X7EMkppwIA38Cwt1TURws2vcAT7rd7j2C67pwc5KKIt5dRtqMqsuX3fJFiKCkbDEyJgs1jQ0DqCexiorBGUVq0q1R1J6vibC6PIEACANDG8IiqoXRSi7TsO9p3OadxXFSnGccrJVpd1bWqqtN8fPuYicqcm5aKXQeLsP4HganD7HqSWtRlSeDNL2dtKle080Nea5r9HFXkMTKKIucGtBc4mwABJJ6ABtQljwRzKSis0ngh6Zv8mfQ6fnj10lnP8AhG5g7NfElObaj2ceOrM123tP22v7nwR07+/5kpUkSggCN5V5HQVo0nXZKBYSN6Ohw9oKPWt41eL1G+zdsV7H3Y8YvVP06Cqx3IWrprnQMrPejBd3t2hLalrUhyxLtZ7dtLnhmyvpLh99DgUdE+WVsTGkvcQ0Ntrv19C8IxcnghpVrQpU3Um8EuY+8j8nW0VOIxre7nSO953V1DYE7oUVSjgZhtTaMr6vnei4JdF+Wd1ewtBAGliuEw1LNCaNr27r7j0g7QVxOnGawkiRbXda2lnpSaZAsZzVMN3U0pb8EmsdgcNY43UKpYr+DLPab1TXC4hj3rh9iBYzkvVUx9bC7R99o0m/1DZxsoU6E4aos9rtS1ul/Tmsej4P6fgYuaTAOThdVPHOk1MvuYN/E+ACn2VLCOd8yp7z3/aVVbwfCOvj+hhKcVUEACABAAgDTxXDIqiIxTNDmHd0dYO49a5nCM1hI97a5q21RVKTwaE/lfkDJS+sidykNwNZAc2+zS2A9o7kqr2rp8VxRftl7fp3fuVFln9n4fsneQmRbaRolls6dw27RGOhvX0lTLe2VNYvUrO2dtSvJdnT4QX373+CYqWIAQAIAEACANZuHxCTlRGwSWI0g0XsdouuckcccOJ7O4quHZuTy9MeBsro8QQAIAEACAPhF9RQCeAMaALAAAbANyD6228WfUHwEAC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data:image/jpeg;base64,/9j/4AAQSkZJRgABAQAAAQABAAD/2wCEAAkGBxQTEBUTExQVFRUXFRYXGBgWGBQYHRUZHhkYGhsXFRgYHCggGBonHRsXIjEiJSkrLi4uGB8zODMsNygtLisBCgoKDg0OGxAQGywkICY1LDQtLCwsLCwsLC8uNCwsNCwsLCwsLCwsLCwsLCwvLCwsLCwsLC0sLCwsLCwsLCwsLP/AABEIAO8AowMBEQACEQEDEQH/xAAcAAACAgMBAQAAAAAAAAAAAAAABwYIAgQFAwH/xABCEAABAwIBBwgIBAQGAwAAAAABAAIDBBEFBgcSITFBgRMiUWFxkaGxFCNCUmJyssEygqLRY3OS4SQlMzRTwkPi8P/EABsBAAIDAQEBAAAAAAAAAAAAAAAFBAYHAgMB/8QANxEAAgECAwUFCAEEAgMAAAAAAAECAwQREjEFBiFBURNhcbHBFCIygZGh0eFCIzNy8DTxJERi/9oADAMBAAIRAxEAPwB4oAEARnLLK9lByQLDIZCdQdo6LR7Ww31kau1R69wqWHDEcbK2RO/ztSyqPPDHF9DVw3OPRS2DnOiPQ9urvFwuY3lOWvA9q+7l7S+FKS7n6Mk1FiMUovFIx/yuB8lIjOMtGJ6tvVovCpFrxRtLo8QQAIAxe8AEnUALnqCD6k28EJ5mc6pbO9wDZIi8lrXCxDb6gHDq6Uq9tmpPoX57sW06UVi1LDi118CXYNnKpZbCXSgd8WtvBw+4Ck07yEteAiu92rqjxp++u7g/oS+mqWSN0o3Ne3paQR4KWpJrFCCpSnTllmmn3nsvpwCABAEDztY1yVO2Bhs+U3NtoY2x8TbxUK9qZY5VzLNuzZdrXdaS4R83+iD4HnAq6ewLuWYPZkuTbqdt81Dp3dSHeWS83ftLjillfVfjQZGTmX1NU2a48jIdWi8ixPwu2HwU+ldQnwfBlRv9gXNrjKKzR6r1RLFKEYIAEACABACAy6xn0qtkeDdjeYz5W7+JuUkuKmeo2ajsaz9ltIwer4vxZH14DU+seQbgkEbCNVkHxpNYMsZk3f0ODSJJ5JlySSTqG0nan1L4EZLf4e01MFgsWdJehEBAEWzkYryFA+x50vq28fxeF1GuqmSm+8dbAtPaLyOOkeL+Wn3ESkxpgIA72Q8cr66FkT3s0nguLSRzRrde23VfvXtbqTqJJivbEqULSc6kU8Fwx6vgiwKeGWggAQAgMu8X9JrpHg3a31bPlbfXxNzxSO4qZ6jZqOxrT2W0jB6vi/FkfXiNQQA+M3NM9mHxco5zi67xpEnRafwtF9gsL2606tU1TWJmW3qsJ3s8iSS4cOb5sk6kCYEACAI3l/jPo1C9wNnv9WztO0jsFyo9zUyU2N9iWftV3FPRcX8v2IRJTTwQBnBEXuaxusuIaO0mwQli8Dic1CLk9EWXpIdCNrB7LWt7hZWFLBYGP1J55uXVtnqvpwCAEznaxflasQtPNhbY/O6xPhohKb2pmnl6Gg7s2nZWzqvWfktPUgyhllBADJzNYbeSaoI1NAjb2nWfC3ep9jDi5FQ3rucIQoLnxfy0GsmZSAQBHcvcW9GoZXA2e4cmztdquOwXK8LmpkptjbYtp7TeRi9FxfyEEkhqAIA3MHoTPURQja97W9gJ1ngLldQjmkoke6rqhRnVfJNlkIIgxrWjY0ADsGpP0sFgZHOTnJyerM19OQQAIATedzFeUq2wg82Fuv5nWJ8A1Kb2pjPL0NA3YteztnVesn9l/rIIoZZgQBKs2mGctiEZI5sXrD2j8PjbuUm0hmqLuEm8Fz2FlJLWXD66/YeqcmaAgDSxnEBT08kztjGF1uk7hxNlxUnki5Ei0t3cVo0lzeBXGpndI9z3G7nOLiekk3KQttvFmt06cacFCOi4Hmvh2CAH7kBhno9BE0jnOHKO7Xa/Kw4J3bQyU0jL9t3XtF5OS0XBfIkS9xSCAFHnjxPSqI6cbI26Z+Z2zuA/Uld9PGSiXvdW2y0ZVnrJ4LwX78heKCWsEAT7NBhmnVPmI1RNsPmdq8r96m2MMZuXQq+9F1kt40l/J/ZfscKalBBAAgDCaQNaXHUGgk9gFyvjeCxOoxcpKK1ZW3FK0zTSSu2ve53Zc7OGxIJyzSbNdt6Ko0o01ySRqrk9wQA4M0GE8nTPnI50rrD5G38yT3BNLGnhFy6lB3ou+0rxorSPm/0T9TirggCBZ4MQ0KRkQOuV+v5W6z4lqhX08IJdSz7rW+e5lUf8V93/AKxOpUX8EAdLJrDTUVcMO5zxpfKNbvAFelKGeaiQ9oXKt7adXouHjy+5YxrbCw2BPjJm8Xiz6g+AgCu2Vdfy9bNJuMhA7BqHkkNaWabZq+zaHYWtOn3efE5K8yeCAHlmxwvkaBpI50pMh7DYNHcB3lOLSGWn4mbbw3Xb3jS0jw/P3JapQiBAAgCPZf13JYfM7e5ugO12peFzLLTY12JQ7a9pro8fpxECkhqIIA9KeEve1jRdznBoHSSbBCWLwRxOahFylouJZHC6IQwRxN2MYG9w2qwQjlikZFc1nXqyqS5vE2l0eIIATueKr0qyOPcyId7iT5AJVfSxmkX/AHVpZbWU+r8iBKEWcEAMbM3hulNLORqY0Mb2u1nwA71PsYYycipb1XOWlCiufF/IbKZlGBAHPygrORpJpd7InkdtjbxsuKsssGyVY0e2uadPq0VwSA1wEAbWFUZmnjiG172t7yBddQjmkkeFzWVGjKo+SbLIwRBjWtGxoAHYBZP0sFgZFObnJyerPRfTkEACAF1nmrLQQRe+9zj2NFvNw7lAv5e6kWzdSjmrVKnRJfX/AKFKlhegQBK82WH8riDCdkYMh7RqHifBSbSGaou4R7w3HZWUktZcB6JyZqCABACDzh1OniU/wuDRwASS6eNVmn7Cp5LGn38fqRxeA3BAD2zbYdyOHx9Ml5Dx2eACc2kMtNd5me37jtr2XSPBfL9kpUkSggCK5zajQw2X4i1ve4KNdvCkx3u9Tz38O7F/YRSTGlggCZZqKLlMQDzsjY53E80eZUqzjjUx6Fe3lr9nZOK/k0vUdqcGdAgAQAIATueKq0qyNnuReLiT9glV9LGaRft1aWW2lPq/IgShFoBADRzLUeqom62Rjhdx82pjYR1kUveytxp0vF+i9RnJiU0EACAK349Pp1U7+mV54aRt4JBUeM2zXLKGS3px6JeRoLglGcERc9rRtcQBxNkJYvA4nJRi5PkWXpIAyNrBsa0NHAWVhisFgY/Vm6k3N83ieq+nAIAgGeOe1JGz3pfANJ/ZQb5+4kWjdWnjcyl0XmxPpWX4EAM7MtBrqH9TG/UUwsF8TKbvbU4UoeL8hopkUsEACABACEziVOniU/wkNHAD73SS6eNVmn7Cp5LGn38fqRteA3BADtzT0+jhwd78j3eOj9k3slhSM53lqZr5rokvX1JkpZXwQBhM+zSegE+C+PQ6gsZJFZHOuSTv1qvGxpYLA+IPp2MjoNOvpm/xWHuOl9l60FjUihftWp2dnVl/8v78Cw6emUggAQAsM9Uuqmb/ADT3aA+6XX7+FeJct0o8asv8fUV6XF0BADazLj1E5/iN+lM7D4WUXex/1qfg/MYqnlTBAAgAQBW7HZ9Oqmf70sh/UbJBUeM2zXbOHZ29OPRLyNFcEkEAPrN0P8tg7D9RTq1/tIzDbr/8+p/vIkqkCgEAaeMvtTTHoikP6SuKnwskWixrwXevMrYkBrwIAkOb8/5nT/Ofpcve2/uxFW2/+BV8PVD+Tsy4EACAFPnpd66nH8N5/UP2Sy/+JF43TX9Ko+9eQuFALcCAGtmWk9VUN+Nh8CPsmVg+DRSN7Y/1KUu5jJTAqAIAEACAKxSm7iTtuVXWbJFYJYGKDoEAPLNdPpYbGPdc9p/qv5EJxZvGkjNt46eS/l3pP7EtUoRAgDnZRf7Oo/kyfSV51fgfgS7D/lU/8o+ZXFITWwQBv4BV8lVQSbmysJ7NIX8LrunLLNMi3tLtbepT6p+RZAFPzIwQAIAUmej/AHEH8p31JXf/ABIvW6f9mp4ryF2oJbAQAwczdVaplj9+MEflP91OsZe+0VXeuljbwn0fmN5NChggAQAIArbjVKYqmaM6tGR44Bxt4Kv1I5ZNGu2lVVaEJrmkaS5JIIAZ+ZnEv9anPVI36Xf9UxsJ6xKZvZbf2668H5r1GgmJTAQBqYtFpU8rR7Ubx3tIXM1jFo97aWWtCXRrzK1qvmvggAQBYPIvFBU0UUm8N0HfM3Uf34p5QnnppmVbWtXbXc4ctV4M7i9hcCAFZnqh51M/daRvi0j7pbfrjFl13Sn7tWHg/MWaXlxBAHcyIxHkK+B5/CXhjux3N8Lg8F7W88lRMWbXt+3s6kFrhivFcSwaeGWAgAQAIASedbDeSrjIBzZWh3Eaj9u9KLyGWpj1NF3aue1s8nOLw+WqIYohYQQB0cnsWdS1MczfZOse832h3LulUcJKSId9aRuqEqUuenc+TLE007ZGNew3a4Ag9IKfJprFGUVKcqcnCSwaPVfTgEAV2yqw30esmitYB5LflOseB8EhrQyTaNY2bc+0WsKnPDj4o5K8ycCAGDmixvk53UzjzZec35wNnEeSnWVXCWR8yq70WXaUlcR1jwfh+n5jeTQoYIAhmdbDjLQ6Y2xOD+Gw+fgol5DNTx6Fh3auVSvMj/ksPnqJNKDRQQAAoPhYPIvGRVUccl+cBoPHQ4AXv2ix4p5QqdpBMyza1m7S6lDlqvB/7gdxewtBAAgCI5y8C9Joy5ovJDd7ekj2m9wB4BRbulnhitUPd3772a5yyfuy4Px5P/eojknNJBAAgBqZpco7tNHIdbedETvHtM4bR2noTKyrfwfyKTvNs7Bq6gteEvRjLTAp4IAWOeHBCeTq2jZ6uT/q7zHcl19T0mi5brXqWa2l4r1XqK5Li6AgDOnmcx7XtNnNIcD0EG4KE8HijicIzi4y0fBlhMlccbWUzZW20vwvHuvG0ffintGqqkMTK9pWMrO4dN6cn1R2F6kA8aymbJG+N4u17S0jqIsV8klJYM9KVSVKanHVPFfIrpjmGOpqiSF21jiAekbjxFkhqQcJOLNYs7mNzQjVjzNFcEoEAS7NzlL6JUaDz6mUgO+F25/ZuKlWtbs5YPRiHb2zfa6GaHxx0710/A8AbpwZvofUACABACMziZN+iVOkweplu5vQ072ft1diTXVHs5YrRmlbC2l7XQyzfvx17+jImow8BAHrSVLopGyMJa5pDgRuIX2MnF4o86tKNWDhNYp6lgMk8fZWU7ZW2Dhqkb7rv2O0J3RqqpHEy3aez52Vd03pyfVHaXsLzXxCjZNE+J4u17S08ejrXMoqSwZ60K06NSNSGq4lecfwh9LUPhftadR95u5w7QkVSm6cnFmrWV3C7oxqw5/Z9DnLglggCTZBZTGiqOdriks2QdHQ8dnkpFtW7OXHRibbWzFe0fd+OOn4+Y945A4BzSCCLgjeOkJ0niZnKLi8HqZIPhAM6uTfLRCqjHPiFnge0zbftbr4EqDeUcyzrVFo3b2l2NT2eb92Wnc/2J9Ky/AgAQA2c1uVfKN9Emdz2j1RPtN9zrI8uxM7OviskvkUXePZPZy9ppLg/iXR9fB+YxlPKmCABAHNyhwdlXTvhfvGo72u3OC86tNVI5WS7G8naVlVhy1XVdCvmKYe+nmdFILOabHr6COkFI5wcHlZqlvcQuKaq03imaq5PcEAd3I3KJ1FUB41xus2RvS3pHWNoXtQrOlLHkLNq7Oje0HD+S+F9/4Y/aadsjGvYQ5rgCCN4KdpprFGX1KcqcnCSwa1PVfTgiOcPJb0uHTjHrowS34xtLD9v7qLdUO0jitUPdhbV9jq5J/BLXufX8iPc0g2OojaDuSc0hNNYo+IPoIAZ+avKrZRyn+ST4x/smNnX/hL5FM3k2V/7VJf5L1/I0ExKYfHC4sdiATw4iOzh5L+iT6cY9RISW/A7ez7jq7EmuqHZyxWjNJ2FtT2yjlm/fjr3rr+SJKMPQQBnDK5jg5pIc0ggjaCNYIQm08UczhGcXGSxTHtkHlN6bT3dYSss14G/oeOo+d06tq3ax46mZ7a2Z7FWwj8L0/HyJMpAnBAAgCD5zMlvSYeXjHrogbge2zaR2jaOKh3dDPHMtUWPd7ans1Xsaj9yX2f75iYSk0MEACAGfmkyj20ch6XRE/qZ9xxTGyrfwfyKZvPs5cLqC7pej9GNBMSmAgBZ5zcjdLSq4G6wLysA2/GOvpS+7t8ffj8y4bvbZy4WtZ8P4v0/ArEtLsCAMopC1wc02IIII3EawQhPDicyipJxejH/kXjwrKVsntt5sg6HDf2HanlCr2kMTLtrWDs7hw/i+K8P0d5ewsNDHMKZVQPhk2OGo72nc4dYK4qQU4uLJNndTta0asNV9+4r5jGGPpp3wyCzmm3aNxHUQkU4OEnFmqWtzC5pRqw0f8AuBpLkkggCS5vMY9Hro7nmSERu/MbA8DbxUi1qZKi7xPtyz9ptJYax4r5fofSdGYggAQAIASWczJv0ao5Vg9VKSRbY1+9vV0jj0JPd0cksVozRt39pe1UOzm/ej911/JDVFLACAPehq3RSslYbOY4OB6x9l9jJxeKPKtSjWpunPR8Cx2FVzZ4Y5W7HtDu/cn8JKUVJGS3NCVCrKlLVPA2l0eB8IQAjc4+TwpKrSYLRS3c3oafab5Hik11R7OfDRmk7B2i7u3wm/ejwff0ZE1GHoIAm2ajFuSrOSJ5sw0fzC5b9xxUuzqZZ4dSuby2na2vaLWHk9R0puZ4CAIFnWydEsHpLB6yIc74o+vs296hXlHNHOtUWfdvaLo1vZ5/DLTuf7E6lRfwQB9a6xuNoQfGsVgyxeTuIiakhlO10bSe3YfEFPqU80EzJr+37C5nT6NnTXoQwQAIA5mUeENqqaSF3tDmn3XDYe9edWmqkXFkywu5WleNWPLXvXMrtNEWuLXCzmkgjoINiEhaweDNYjJSipR0Zgg6BADpzSVenQaJ/wDHK5vAgO+5TayljTw6Gd7z0sl5mX8kn6ehNlMK6CAInnNwwTUD3e1F6wcPxeF1Fu4Zqb7h5u9cujexXKXD8fcRiTmlAgDZw2pMU0cg2se13cQV1B5ZJnjcU1VpSg+aa+pZSN9wCNhAKsCMgksHgzJB8MZGBwIIuCCCOkHcjU+xbi8UV4yrwn0Wrlh3B12/KdY8PJIa1PJNxNW2bd+1W0KvN6+KOSvMnggCeZM5TGGljjv+HS8XuP3U2lWywSKxtDZirXEp9cPJDjTUoAIAEACAEPnIoxFiMttj9F/eNfjdJbqOWqzTdgVnVsYY8sV9CMKOOQQA2cy7vUTj+I36f7JnYfCyi72L+tTfc/MYynlTBAHhW04kifGdj2OaewghfJLFNHpRqOnUjNcmn9CtMjC0kHaCQeCrz4GwRkpJNGKDoEAWPyfm06SB3TEzyCf0njBMyO+hkuake9nQXZFBACjzzUgFTDIPbjLT+V3/ALJXfx95Mve6lVuhOn0eP1/6F4oJawQBuU/4R/8Ab10iPP4iyasBkIIAEACAEznfb/jm9cTfNyU339w0HdZ/+G/8n6EGUMsoIAbWZcf4ec/xW/Smdh8LKLvY/wCtTXc/MYqnlTBAAgCtmMi1TNb/AJZPqKr8/iZr1r/Yh4LyNNckgEAWIyQ/2FPf/iZ5J7Q/txMo2p/zKvizrr1IAIAV2ep+umG/1p+hLr/+PzLpukuFV/4+osUuLkCAJbgWB8pTsfbbpeDiPspNOlmimIry+7KtKHTDyQ8k5M2BAAgAQAl87sl68DoiZ5uKUXr/AKhoe68cLJvq36EIUQsYIAcmZ6K1C93vTOPc1gTWxX9N+Jn+9M8buK6RXmydqaVkEAYyvDWknYAT3IfA+xTk0kVmqZdN7n+84u7zdV5vF4mxU4ZIKPRHmvh2CALIYDFoUsLeiJn0hP6awgkZFezz3E5d78zfXZGBACXzuV2nXBg2RRtb+YkuPmO5KL2WNTDoaHuxQ7Ozc3/Jt/JcCEKIWMEAPLIXDAMOp772F39TnO+6cW8P6SM12zct31TDrh9EkS1ShGCABAAgBEZy6jTxKX4dFvc0fukt28arNM3fp5LCHfi/uRdRx0CAHrmyp9DDYviLnd7jbwsnNosKSM03hqZ7+fdgvsSpSRICAOFlxX8jQTuvYlhY3tdzfuvG4nlptjPY9v295Tjyxxfy4lfUjNTBAHvQQacsbB7T2t7yAvsVi0jyrTyU5T6Jv6Flo2WAA2AAKwox+TxbbMkHw8K2qbFG+R5s1jS4nqAuvkpKKxZ6UaUqtSNOOraX1K44rXOnnkmdte4u7OgcBqSCcnKTkzW7ahGhSjSjolgaq5Pc+saSQBtJsg+NpLFlk8JpuTgjj91jW9wCsEFlikZDc1O1rSn1bNtdHgCABAHxzgASdQGsoPqTbwRW3GazlqiWX35HOHYTq8LKv1JZpNmu2lHsaEKfRJGmuSQCALGZM0vJUcEfuxM8rp9SjlgkZLtCr2t1Un1bOmvQhggBXZ5MV1xUzT0yP8mg/qPcl19U0gXTdS14TuH4L19BYpcXIEASTN3RcriMItcMJkP5RceNl72sc1VCjbtfsrGb68Pr+sR9p2ZgCAF5ncx3k4W0rDzpOc/qYDqHEjwKg3tXCORcy17sWPaVXcSXCPBeP6Qo0rL2CAO3kXh5nr4GW1B4e75W84+VuK9aEM1RIW7WuFQs6k+7BeL4FhE9MrBAAgAQBF84uMej0L7Gz5PVt4/iPAXUa6qZKb7xzsKz9pu446R4v5afcRCTGmggDdwWjM1TFEBfTka3gSL+F11TjmkkRrusqNCdR8k2WRAsrAZE3ifUAYTShrS5xs1oJJO4DWSvjeCxOoxcpKMdWV2ykxU1NVJMdjnc0dDRqaO5Iqs883I1ewtVa28aS5a+PM5i8yaCAGdmaww3mqCNWqNp6Ttdb9KYWENZFN3ruVhCgvF+S9RopkUs8qqobGxz3mzWtLnE7gBclfG0lizunTlUmoRWLfBFd8o8WdVVMkzvaPNHQ0agO5IqtRzm5Gr2FpG1oRpLlr48zmrzJgIAaGZvCf8AVqXD+GzwLiPAJjY09ZlL3qu/gt14v0GemJTQQAIACUAIjOFlD6XVHQN4o7sZ1+87iR3AJLdVe0nw0Rpmw9n+x2/vfFLi/RfIi6jjoEATfNLhvKVplI1QsJ/M7UPDSUyyhjUx6Fb3mueztFTWsn9lx/A6E2M9BAECzr5QclAKZh58o53wx/3OrgVCvKuWOVcyz7tbP7at28tI6d7/AEJ1Ki/ggDdwXDH1M7IWDW9wF/dG9x6gF3Tg5yUURru5hbUZVZ6L79xYbCMNZTwshjFmsFu07yeslPIQUI5UZVdXM7mrKrPVm4uyOL7O5jnJwNpmnnS639TAfufIqDe1cI5FzLTuxY9pVdxJcI6eP6QoUrL6CANjDqJ00zImC7nuDRx39g28F9jFyaSPGvWjRpyqT0SxLFYNhzaeBkLNjGgdp3k9pun1OChFRRk93cyua0qs9Wbq7I4IAEAQPOhlRyEXo0R9bIOcQfwM/c+V1CvK+VZVqyzbu7L7ep29Re7HTvf6E4lRoAIAEAPLNpgvo9EHOFnynlHX3C3NHdr4lOLSnkp+Jm28F77TdtR0jwXqS1ShEeNbVNijfI82axpcT1AXXyUlFYs9KVKVWapw1fBFd8oMWfVVD5n7XHUPdbub3JDVqOcnJmr2VpC1oRpR5fd9TnLglggBv5qMneShNTILPl1MB9lnTxPgAmllRyxzvmULeXaPa1VbwfCOve/0MBTirHxxsLnYg+pY8EV6yvxf0qsklvzb6LPlGofvxSKvUzzbNV2Xaey2safPV+LOMvIYAgBo5ocA1Oq3jpZHfo9pw8uBTGxpfzfyKXvRf8VawffL0Xr9BnJiU0EACAOVlLjbKSndM/dqa333bmhedWqqcczJuz7Kd5XVKHzfRdSv2I1z55XSyHSe83J+w6AkcpOTxZqdChChTVOmsEjWXJ7AgCQZD4F6XWMYR6tvPk+UbuJ1L3t6XaTw5CrbF97HbOa+J8F49fkP4CydmXan1AC7zvY3oQspmnXJzn9TBsHE/SVAvquEVBcy17r2WerK4lpHgvF/heYpEsL2CAJBkTk+ayqawg8m2zpD8PR2nZ3r2t6XaTw5Cra+0FZ27kvifCPj1+Q/Y2AAACwAsANwTxcDL23J4syQfCM5xMW9HoJLGzpBybennbSOF1HuqmSm+8cbCtPaLyOOkeL+X7EMkppwIA38Cwt1TURws2vcAT7rd7j2C67pwc5KKIt5dRtqMqsuX3fJFiKCkbDEyJgs1jQ0DqCexiorBGUVq0q1R1J6vibC6PIEACANDG8IiqoXRSi7TsO9p3OadxXFSnGccrJVpd1bWqqtN8fPuYicqcm5aKXQeLsP4HganD7HqSWtRlSeDNL2dtKle080Nea5r9HFXkMTKKIucGtBc4mwABJJ6ABtQljwRzKSis0ngh6Zv8mfQ6fnj10lnP8AhG5g7NfElObaj2ceOrM123tP22v7nwR07+/5kpUkSggCN5V5HQVo0nXZKBYSN6Ohw9oKPWt41eL1G+zdsV7H3Y8YvVP06Cqx3IWrprnQMrPejBd3t2hLalrUhyxLtZ7dtLnhmyvpLh99DgUdE+WVsTGkvcQ0Ntrv19C8IxcnghpVrQpU3Um8EuY+8j8nW0VOIxre7nSO953V1DYE7oUVSjgZhtTaMr6vnei4JdF+Wd1ewtBAGliuEw1LNCaNr27r7j0g7QVxOnGawkiRbXda2lnpSaZAsZzVMN3U0pb8EmsdgcNY43UKpYr+DLPab1TXC4hj3rh9iBYzkvVUx9bC7R99o0m/1DZxsoU6E4aos9rtS1ul/Tmsej4P6fgYuaTAOThdVPHOk1MvuYN/E+ACn2VLCOd8yp7z3/aVVbwfCOvj+hhKcVUEACABAAgDTxXDIqiIxTNDmHd0dYO49a5nCM1hI97a5q21RVKTwaE/lfkDJS+sidykNwNZAc2+zS2A9o7kqr2rp8VxRftl7fp3fuVFln9n4fsneQmRbaRolls6dw27RGOhvX0lTLe2VNYvUrO2dtSvJdnT4QX373+CYqWIAQAIAEACANZuHxCTlRGwSWI0g0XsdouuckcccOJ7O4quHZuTy9MeBsro8QQAIAEACAPhF9RQCeAMaALAAAbANyD6228WfUHwEACA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2"/>
          <p:cNvSpPr>
            <a:spLocks noGrp="1"/>
          </p:cNvSpPr>
          <p:nvPr>
            <p:ph idx="1"/>
          </p:nvPr>
        </p:nvSpPr>
        <p:spPr>
          <a:xfrm>
            <a:off x="609600" y="1498601"/>
            <a:ext cx="5034634" cy="3962400"/>
          </a:xfrm>
        </p:spPr>
        <p:txBody>
          <a:bodyPr>
            <a:noAutofit/>
          </a:bodyPr>
          <a:lstStyle/>
          <a:p>
            <a:r>
              <a:rPr lang="en-US" sz="2400" dirty="0" smtClean="0"/>
              <a:t>TIP: Don’t dry buildings using gas/fuel fired heaters – water vapor is a primary combustion by-product! </a:t>
            </a:r>
          </a:p>
          <a:p>
            <a:pPr lvl="1"/>
            <a:r>
              <a:rPr lang="en-US" sz="2000" dirty="0" smtClean="0"/>
              <a:t>Hot/humid air creates huge vapor drives and can slow drying rather than help it.</a:t>
            </a:r>
          </a:p>
          <a:p>
            <a:pPr lvl="1"/>
            <a:r>
              <a:rPr lang="en-US" sz="2000" dirty="0" smtClean="0"/>
              <a:t>Use hot/dry air instead (electric heaters, dry air ventilation, etc.).</a:t>
            </a:r>
          </a:p>
        </p:txBody>
      </p:sp>
      <p:pic>
        <p:nvPicPr>
          <p:cNvPr id="16" name="Picture 18" descr="http://www.campesato.it/wp-content/uploads/2014/03/Pixmac000082190939.jpg"/>
          <p:cNvPicPr>
            <a:picLocks noChangeAspect="1" noChangeArrowheads="1"/>
          </p:cNvPicPr>
          <p:nvPr/>
        </p:nvPicPr>
        <p:blipFill rotWithShape="1">
          <a:blip r:embed="rId2">
            <a:extLst>
              <a:ext uri="{28A0092B-C50C-407E-A947-70E740481C1C}">
                <a14:useLocalDpi xmlns:a14="http://schemas.microsoft.com/office/drawing/2010/main" val="0"/>
              </a:ext>
            </a:extLst>
          </a:blip>
          <a:srcRect l="28416" t="18065" r="28839"/>
          <a:stretch/>
        </p:blipFill>
        <p:spPr bwMode="auto">
          <a:xfrm>
            <a:off x="10334847" y="1246749"/>
            <a:ext cx="1143000" cy="15657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http://www.thecrosshairstrader.com/wp-content/uploads/2011/05/glass_of_water.png"/>
          <p:cNvPicPr>
            <a:picLocks noChangeAspect="1" noChangeArrowheads="1"/>
          </p:cNvPicPr>
          <p:nvPr/>
        </p:nvPicPr>
        <p:blipFill rotWithShape="1">
          <a:blip r:embed="rId3">
            <a:extLst>
              <a:ext uri="{28A0092B-C50C-407E-A947-70E740481C1C}">
                <a14:useLocalDpi xmlns:a14="http://schemas.microsoft.com/office/drawing/2010/main" val="0"/>
              </a:ext>
            </a:extLst>
          </a:blip>
          <a:srcRect l="18712" t="6052" r="16461" b="5274"/>
          <a:stretch/>
        </p:blipFill>
        <p:spPr bwMode="auto">
          <a:xfrm>
            <a:off x="10268343" y="3286542"/>
            <a:ext cx="1371600" cy="23341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http://www.clipartguide.com/_small/0808-0710-1114-2227.jpg"/>
          <p:cNvPicPr>
            <a:picLocks noChangeAspect="1" noChangeArrowheads="1"/>
          </p:cNvPicPr>
          <p:nvPr/>
        </p:nvPicPr>
        <p:blipFill rotWithShape="1">
          <a:blip r:embed="rId4">
            <a:extLst>
              <a:ext uri="{28A0092B-C50C-407E-A947-70E740481C1C}">
                <a14:useLocalDpi xmlns:a14="http://schemas.microsoft.com/office/drawing/2010/main" val="0"/>
              </a:ext>
            </a:extLst>
          </a:blip>
          <a:srcRect l="8394" t="27035" r="3271" b="36482"/>
          <a:stretch/>
        </p:blipFill>
        <p:spPr bwMode="auto">
          <a:xfrm>
            <a:off x="8155221" y="1508356"/>
            <a:ext cx="2019301" cy="8339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http://www.clipartguide.com/_small/0808-0710-1114-2227.jpg"/>
          <p:cNvPicPr>
            <a:picLocks noChangeAspect="1" noChangeArrowheads="1"/>
          </p:cNvPicPr>
          <p:nvPr/>
        </p:nvPicPr>
        <p:blipFill rotWithShape="1">
          <a:blip r:embed="rId4">
            <a:extLst>
              <a:ext uri="{28A0092B-C50C-407E-A947-70E740481C1C}">
                <a14:useLocalDpi xmlns:a14="http://schemas.microsoft.com/office/drawing/2010/main" val="0"/>
              </a:ext>
            </a:extLst>
          </a:blip>
          <a:srcRect l="8394" t="27035" r="3271" b="36482"/>
          <a:stretch/>
        </p:blipFill>
        <p:spPr bwMode="auto">
          <a:xfrm>
            <a:off x="8155221" y="4306668"/>
            <a:ext cx="2019301" cy="8339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ecdn.liveclicker.net/0079A8/cdn/images/client/1062/products/574316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4884" y="1077878"/>
            <a:ext cx="22098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559" y="3243099"/>
            <a:ext cx="2365671" cy="2365671"/>
          </a:xfrm>
          <a:prstGeom prst="rect">
            <a:avLst/>
          </a:prstGeom>
        </p:spPr>
      </p:pic>
    </p:spTree>
    <p:extLst>
      <p:ext uri="{BB962C8B-B14F-4D97-AF65-F5344CB8AC3E}">
        <p14:creationId xmlns:p14="http://schemas.microsoft.com/office/powerpoint/2010/main" val="2913739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#5 – Control Water Vapor</a:t>
            </a:r>
            <a:endParaRPr lang="en-US" dirty="0"/>
          </a:p>
        </p:txBody>
      </p:sp>
      <p:sp>
        <p:nvSpPr>
          <p:cNvPr id="10" name="Content Placeholder 2"/>
          <p:cNvSpPr>
            <a:spLocks noGrp="1"/>
          </p:cNvSpPr>
          <p:nvPr>
            <p:ph idx="1"/>
          </p:nvPr>
        </p:nvSpPr>
        <p:spPr>
          <a:xfrm>
            <a:off x="609600" y="1172095"/>
            <a:ext cx="10972800" cy="1479665"/>
          </a:xfrm>
        </p:spPr>
        <p:txBody>
          <a:bodyPr>
            <a:normAutofit fontScale="92500" lnSpcReduction="20000"/>
          </a:bodyPr>
          <a:lstStyle/>
          <a:p>
            <a:pPr>
              <a:lnSpc>
                <a:spcPct val="110000"/>
              </a:lnSpc>
            </a:pPr>
            <a:r>
              <a:rPr lang="en-US" sz="2600" dirty="0" smtClean="0"/>
              <a:t>Water vapor control involves two simple concepts:</a:t>
            </a:r>
          </a:p>
          <a:p>
            <a:pPr lvl="1">
              <a:lnSpc>
                <a:spcPct val="110000"/>
              </a:lnSpc>
            </a:pPr>
            <a:r>
              <a:rPr lang="en-US" sz="2200" dirty="0" smtClean="0"/>
              <a:t>Minimize the risk of the assembly getting wet due to water vapor diffusion (adsorption or condensation).</a:t>
            </a:r>
          </a:p>
          <a:p>
            <a:pPr lvl="1">
              <a:lnSpc>
                <a:spcPct val="110000"/>
              </a:lnSpc>
            </a:pPr>
            <a:r>
              <a:rPr lang="en-US" sz="2200" dirty="0" smtClean="0"/>
              <a:t>Optimize the ability of the assembly to dry in relation to its risk of getting wet.</a:t>
            </a:r>
          </a:p>
        </p:txBody>
      </p:sp>
      <p:pic>
        <p:nvPicPr>
          <p:cNvPr id="11" name="Content Placeholder 7"/>
          <p:cNvPicPr>
            <a:picLocks/>
          </p:cNvPicPr>
          <p:nvPr/>
        </p:nvPicPr>
        <p:blipFill>
          <a:blip r:embed="rId2" cstate="print"/>
          <a:srcRect/>
          <a:stretch>
            <a:fillRect/>
          </a:stretch>
        </p:blipFill>
        <p:spPr bwMode="auto">
          <a:xfrm>
            <a:off x="757427" y="3004857"/>
            <a:ext cx="3913390" cy="274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7"/>
          <p:cNvPicPr>
            <a:picLocks/>
          </p:cNvPicPr>
          <p:nvPr/>
        </p:nvPicPr>
        <p:blipFill>
          <a:blip r:embed="rId3" cstate="print"/>
          <a:srcRect/>
          <a:stretch>
            <a:fillRect/>
          </a:stretch>
        </p:blipFill>
        <p:spPr bwMode="auto">
          <a:xfrm>
            <a:off x="7015336" y="3004857"/>
            <a:ext cx="3983351" cy="274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98304" y="3570777"/>
            <a:ext cx="2011493" cy="2062103"/>
          </a:xfrm>
          <a:prstGeom prst="rect">
            <a:avLst/>
          </a:prstGeom>
          <a:noFill/>
        </p:spPr>
        <p:txBody>
          <a:bodyPr wrap="square" rtlCol="0">
            <a:spAutoFit/>
          </a:bodyPr>
          <a:lstStyle/>
          <a:p>
            <a:r>
              <a:rPr lang="en-US" sz="1600" dirty="0" smtClean="0">
                <a:latin typeface="Yu Gothic" panose="020B0400000000000000" pitchFamily="34" charset="-128"/>
                <a:ea typeface="Yu Gothic" panose="020B0400000000000000" pitchFamily="34" charset="-128"/>
              </a:rPr>
              <a:t>Two “Code-Compliant” Walls:</a:t>
            </a:r>
          </a:p>
          <a:p>
            <a:pPr marL="285750" indent="-285750">
              <a:buFont typeface="Arial" panose="020B0604020202020204" pitchFamily="34" charset="0"/>
              <a:buChar char="•"/>
            </a:pPr>
            <a:r>
              <a:rPr lang="en-US" sz="1600" dirty="0" smtClean="0">
                <a:latin typeface="Yu Gothic" panose="020B0400000000000000" pitchFamily="34" charset="-128"/>
                <a:ea typeface="Yu Gothic" panose="020B0400000000000000" pitchFamily="34" charset="-128"/>
              </a:rPr>
              <a:t>Left – moisture cycling </a:t>
            </a:r>
            <a:r>
              <a:rPr lang="en-US" sz="1600" u="sng" dirty="0" smtClean="0">
                <a:latin typeface="Yu Gothic" panose="020B0400000000000000" pitchFamily="34" charset="-128"/>
                <a:ea typeface="Yu Gothic" panose="020B0400000000000000" pitchFamily="34" charset="-128"/>
              </a:rPr>
              <a:t>below</a:t>
            </a:r>
            <a:r>
              <a:rPr lang="en-US" sz="1600" dirty="0" smtClean="0">
                <a:latin typeface="Yu Gothic" panose="020B0400000000000000" pitchFamily="34" charset="-128"/>
                <a:ea typeface="Yu Gothic" panose="020B0400000000000000" pitchFamily="34" charset="-128"/>
              </a:rPr>
              <a:t> 20% MC</a:t>
            </a:r>
          </a:p>
          <a:p>
            <a:pPr marL="285750" indent="-285750">
              <a:buFont typeface="Arial" panose="020B0604020202020204" pitchFamily="34" charset="0"/>
              <a:buChar char="•"/>
            </a:pPr>
            <a:r>
              <a:rPr lang="en-US" sz="1600" dirty="0" smtClean="0">
                <a:latin typeface="Yu Gothic" panose="020B0400000000000000" pitchFamily="34" charset="-128"/>
                <a:ea typeface="Yu Gothic" panose="020B0400000000000000" pitchFamily="34" charset="-128"/>
              </a:rPr>
              <a:t>Right – moisture cycling </a:t>
            </a:r>
            <a:r>
              <a:rPr lang="en-US" sz="1600" u="sng" dirty="0" smtClean="0">
                <a:latin typeface="Yu Gothic" panose="020B0400000000000000" pitchFamily="34" charset="-128"/>
                <a:ea typeface="Yu Gothic" panose="020B0400000000000000" pitchFamily="34" charset="-128"/>
              </a:rPr>
              <a:t>above</a:t>
            </a:r>
            <a:r>
              <a:rPr lang="en-US" sz="1600" dirty="0" smtClean="0">
                <a:latin typeface="Yu Gothic" panose="020B0400000000000000" pitchFamily="34" charset="-128"/>
                <a:ea typeface="Yu Gothic" panose="020B0400000000000000" pitchFamily="34" charset="-128"/>
              </a:rPr>
              <a:t> 20% MC</a:t>
            </a:r>
            <a:endParaRPr lang="en-US" sz="1600" dirty="0">
              <a:latin typeface="Yu Gothic" panose="020B0400000000000000" pitchFamily="34" charset="-128"/>
              <a:ea typeface="Yu Gothic" panose="020B0400000000000000" pitchFamily="34" charset="-128"/>
            </a:endParaRPr>
          </a:p>
        </p:txBody>
      </p:sp>
      <p:pic>
        <p:nvPicPr>
          <p:cNvPr id="14" name="Picture 4" descr="Thumbs_Up_Down"/>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513248" y="2660451"/>
            <a:ext cx="1143000" cy="10363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humbs_Up_Down"/>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6604258" y="2660450"/>
            <a:ext cx="1143000" cy="103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8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1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#5 – Control Water Vapor</a:t>
            </a:r>
            <a:endParaRPr lang="en-US" dirty="0"/>
          </a:p>
        </p:txBody>
      </p:sp>
      <p:sp>
        <p:nvSpPr>
          <p:cNvPr id="3" name="Content Placeholder 2"/>
          <p:cNvSpPr>
            <a:spLocks noGrp="1"/>
          </p:cNvSpPr>
          <p:nvPr>
            <p:ph idx="1"/>
          </p:nvPr>
        </p:nvSpPr>
        <p:spPr>
          <a:xfrm>
            <a:off x="609600" y="1498601"/>
            <a:ext cx="10221884" cy="3962400"/>
          </a:xfrm>
        </p:spPr>
        <p:txBody>
          <a:bodyPr>
            <a:normAutofit/>
          </a:bodyPr>
          <a:lstStyle/>
          <a:p>
            <a:r>
              <a:rPr lang="en-US" sz="2400" dirty="0"/>
              <a:t>While simple in concept, this practice involves consideration </a:t>
            </a:r>
            <a:br>
              <a:rPr lang="en-US" sz="2400" dirty="0"/>
            </a:br>
            <a:r>
              <a:rPr lang="en-US" sz="2400" dirty="0"/>
              <a:t>of several factors (not all addressed in code):</a:t>
            </a:r>
          </a:p>
          <a:p>
            <a:pPr lvl="1"/>
            <a:r>
              <a:rPr lang="en-US" sz="2000" dirty="0"/>
              <a:t>Climate and Indoor RH (boundary conditions)</a:t>
            </a:r>
          </a:p>
          <a:p>
            <a:pPr lvl="1"/>
            <a:r>
              <a:rPr lang="en-US" sz="2000" dirty="0"/>
              <a:t>Water vapor </a:t>
            </a:r>
            <a:r>
              <a:rPr lang="en-US" sz="2000" dirty="0" err="1"/>
              <a:t>permeance</a:t>
            </a:r>
            <a:r>
              <a:rPr lang="en-US" sz="2000" dirty="0"/>
              <a:t> (WVP) of exterior materials </a:t>
            </a:r>
          </a:p>
          <a:p>
            <a:pPr lvl="2"/>
            <a:r>
              <a:rPr lang="en-US" sz="1600" dirty="0"/>
              <a:t>Sheathing, WRB, etc.</a:t>
            </a:r>
          </a:p>
          <a:p>
            <a:pPr lvl="1"/>
            <a:r>
              <a:rPr lang="en-US" sz="2000" dirty="0"/>
              <a:t>WVP of interior materials </a:t>
            </a:r>
          </a:p>
          <a:p>
            <a:pPr lvl="2"/>
            <a:r>
              <a:rPr lang="en-US" sz="1600" dirty="0"/>
              <a:t>Interior vapor retarders in cold climates, or interior finishes in warm climates</a:t>
            </a:r>
          </a:p>
          <a:p>
            <a:pPr lvl="1"/>
            <a:r>
              <a:rPr lang="en-US" sz="2000" dirty="0"/>
              <a:t>Location and properties of insulation:</a:t>
            </a:r>
          </a:p>
          <a:p>
            <a:pPr lvl="2"/>
            <a:r>
              <a:rPr lang="en-US" sz="1600" dirty="0"/>
              <a:t>Cavity insulation R-value and its WVP</a:t>
            </a:r>
          </a:p>
          <a:p>
            <a:pPr lvl="2"/>
            <a:r>
              <a:rPr lang="en-US" sz="1600" dirty="0"/>
              <a:t>Exterior insulation R-value (continuous insulation) and its WVP</a:t>
            </a:r>
          </a:p>
        </p:txBody>
      </p:sp>
    </p:spTree>
    <p:extLst>
      <p:ext uri="{BB962C8B-B14F-4D97-AF65-F5344CB8AC3E}">
        <p14:creationId xmlns:p14="http://schemas.microsoft.com/office/powerpoint/2010/main" val="4287381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#5 – Control Water Vapor</a:t>
            </a:r>
            <a:endParaRPr lang="en-US" dirty="0"/>
          </a:p>
        </p:txBody>
      </p:sp>
      <p:sp>
        <p:nvSpPr>
          <p:cNvPr id="6" name="Content Placeholder 2"/>
          <p:cNvSpPr>
            <a:spLocks noGrp="1"/>
          </p:cNvSpPr>
          <p:nvPr>
            <p:ph idx="1"/>
          </p:nvPr>
        </p:nvSpPr>
        <p:spPr>
          <a:xfrm>
            <a:off x="609600" y="1498601"/>
            <a:ext cx="6730538" cy="3962400"/>
          </a:xfrm>
        </p:spPr>
        <p:txBody>
          <a:bodyPr>
            <a:noAutofit/>
          </a:bodyPr>
          <a:lstStyle/>
          <a:p>
            <a:r>
              <a:rPr lang="en-US" sz="2400" dirty="0" smtClean="0"/>
              <a:t>It is truly a balancing act!</a:t>
            </a:r>
          </a:p>
          <a:p>
            <a:pPr lvl="1"/>
            <a:r>
              <a:rPr lang="en-US" sz="2000" dirty="0" smtClean="0"/>
              <a:t>Risk of rain water wetting</a:t>
            </a:r>
          </a:p>
          <a:p>
            <a:pPr lvl="1"/>
            <a:r>
              <a:rPr lang="en-US" sz="2000" dirty="0" smtClean="0"/>
              <a:t>Risk of air-leakage wetting</a:t>
            </a:r>
          </a:p>
          <a:p>
            <a:pPr lvl="1"/>
            <a:r>
              <a:rPr lang="en-US" sz="2000" dirty="0" smtClean="0"/>
              <a:t>Wetting and drying by water vapor diffusion</a:t>
            </a:r>
          </a:p>
          <a:p>
            <a:r>
              <a:rPr lang="en-US" sz="2400" dirty="0" smtClean="0"/>
              <a:t>R-value and relative WVP of materials and their location within the assembly matters</a:t>
            </a:r>
          </a:p>
          <a:p>
            <a:pPr lvl="1"/>
            <a:r>
              <a:rPr lang="en-US" sz="2000" dirty="0" smtClean="0"/>
              <a:t>Ability of materials to store and tolerate moisture also matters</a:t>
            </a:r>
          </a:p>
          <a:p>
            <a:r>
              <a:rPr lang="en-US" sz="2000" b="1" dirty="0" smtClean="0"/>
              <a:t>GOAL:</a:t>
            </a:r>
            <a:r>
              <a:rPr lang="en-US" sz="2000" dirty="0" smtClean="0"/>
              <a:t> Drying &gt; wetting (in annual, not monthly/seasonal basis) to control risk of mold </a:t>
            </a:r>
            <a:br>
              <a:rPr lang="en-US" sz="2000" dirty="0" smtClean="0"/>
            </a:br>
            <a:r>
              <a:rPr lang="en-US" sz="2000" dirty="0" smtClean="0"/>
              <a:t>or water-sensitive material degradation</a:t>
            </a:r>
            <a:endParaRPr lang="en-US" sz="200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702" y="1559612"/>
            <a:ext cx="4352544" cy="327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498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BSC#5 – Control Water Vapor </a:t>
            </a:r>
            <a:br>
              <a:rPr lang="en-US" dirty="0"/>
            </a:br>
            <a:r>
              <a:rPr lang="en-US" sz="2400" b="0" dirty="0"/>
              <a:t>(Addressing a common misconception)</a:t>
            </a:r>
          </a:p>
        </p:txBody>
      </p:sp>
      <p:sp>
        <p:nvSpPr>
          <p:cNvPr id="3" name="Content Placeholder 2"/>
          <p:cNvSpPr>
            <a:spLocks noGrp="1"/>
          </p:cNvSpPr>
          <p:nvPr>
            <p:ph idx="1"/>
          </p:nvPr>
        </p:nvSpPr>
        <p:spPr>
          <a:xfrm>
            <a:off x="609600" y="1344712"/>
            <a:ext cx="7969135" cy="4396276"/>
          </a:xfrm>
        </p:spPr>
        <p:txBody>
          <a:bodyPr>
            <a:normAutofit fontScale="92500" lnSpcReduction="10000"/>
          </a:bodyPr>
          <a:lstStyle/>
          <a:p>
            <a:pPr>
              <a:lnSpc>
                <a:spcPct val="110000"/>
              </a:lnSpc>
            </a:pPr>
            <a:r>
              <a:rPr lang="en-US" sz="2600" dirty="0"/>
              <a:t>Also, there are different consequences for </a:t>
            </a:r>
            <a:r>
              <a:rPr lang="en-US" sz="2600" dirty="0" smtClean="0"/>
              <a:t/>
            </a:r>
            <a:br>
              <a:rPr lang="en-US" sz="2600" dirty="0" smtClean="0"/>
            </a:br>
            <a:r>
              <a:rPr lang="en-US" sz="2600" dirty="0" smtClean="0"/>
              <a:t>different </a:t>
            </a:r>
            <a:r>
              <a:rPr lang="en-US" sz="2600" dirty="0"/>
              <a:t>types of wetting:</a:t>
            </a:r>
          </a:p>
          <a:p>
            <a:pPr lvl="1">
              <a:lnSpc>
                <a:spcPct val="110000"/>
              </a:lnSpc>
            </a:pPr>
            <a:r>
              <a:rPr lang="en-US" sz="2200" dirty="0"/>
              <a:t>The </a:t>
            </a:r>
            <a:r>
              <a:rPr lang="en-US" sz="2200" dirty="0" smtClean="0"/>
              <a:t>first photo (above right) illustrates localized </a:t>
            </a:r>
            <a:br>
              <a:rPr lang="en-US" sz="2200" dirty="0" smtClean="0"/>
            </a:br>
            <a:r>
              <a:rPr lang="en-US" sz="2200" dirty="0" smtClean="0"/>
              <a:t>wetting </a:t>
            </a:r>
            <a:r>
              <a:rPr lang="en-US" sz="2200" dirty="0"/>
              <a:t>from a leak </a:t>
            </a:r>
            <a:r>
              <a:rPr lang="en-US" sz="2200" dirty="0" smtClean="0"/>
              <a:t>and affirms the need </a:t>
            </a:r>
            <a:r>
              <a:rPr lang="en-US" sz="2200" dirty="0"/>
              <a:t>for good </a:t>
            </a:r>
            <a:r>
              <a:rPr lang="en-US" sz="2200" dirty="0" smtClean="0"/>
              <a:t/>
            </a:r>
            <a:br>
              <a:rPr lang="en-US" sz="2200" dirty="0" smtClean="0"/>
            </a:br>
            <a:r>
              <a:rPr lang="en-US" sz="2200" dirty="0" smtClean="0"/>
              <a:t>WRB and flashing practices (e.g., pan flashing)</a:t>
            </a:r>
            <a:endParaRPr lang="en-US" sz="2200" dirty="0"/>
          </a:p>
          <a:p>
            <a:pPr lvl="1">
              <a:lnSpc>
                <a:spcPct val="110000"/>
              </a:lnSpc>
            </a:pPr>
            <a:r>
              <a:rPr lang="en-US" sz="2200" dirty="0" smtClean="0"/>
              <a:t>The second photo (lower left) deals </a:t>
            </a:r>
            <a:r>
              <a:rPr lang="en-US" sz="2200" dirty="0"/>
              <a:t>with </a:t>
            </a:r>
            <a:r>
              <a:rPr lang="en-US" sz="2200" dirty="0" smtClean="0"/>
              <a:t>wetting </a:t>
            </a:r>
            <a:r>
              <a:rPr lang="en-US" sz="2200" dirty="0"/>
              <a:t>over large areas that can occur due to inward </a:t>
            </a:r>
            <a:r>
              <a:rPr lang="en-US" sz="2200" dirty="0" smtClean="0"/>
              <a:t>water drives </a:t>
            </a:r>
            <a:br>
              <a:rPr lang="en-US" sz="2200" dirty="0" smtClean="0"/>
            </a:br>
            <a:r>
              <a:rPr lang="en-US" sz="2200" dirty="0" smtClean="0"/>
              <a:t>(too vapor permeable on the exterior) or inadequate wintertime condensation control (sheathing too cold, </a:t>
            </a:r>
            <a:br>
              <a:rPr lang="en-US" sz="2200" dirty="0" smtClean="0"/>
            </a:br>
            <a:r>
              <a:rPr lang="en-US" sz="2200" dirty="0" smtClean="0"/>
              <a:t>poor VR, poor AB, etc.).</a:t>
            </a:r>
          </a:p>
          <a:p>
            <a:pPr>
              <a:lnSpc>
                <a:spcPct val="110000"/>
              </a:lnSpc>
            </a:pPr>
            <a:r>
              <a:rPr lang="en-US" sz="2600" dirty="0"/>
              <a:t>Neither consequence is good.</a:t>
            </a:r>
          </a:p>
          <a:p>
            <a:pPr lvl="1">
              <a:lnSpc>
                <a:spcPct val="110000"/>
              </a:lnSpc>
            </a:pPr>
            <a:r>
              <a:rPr lang="en-US" sz="2200" dirty="0" smtClean="0"/>
              <a:t>But, there is a way to avoid both of these consequences...</a:t>
            </a:r>
            <a:endParaRPr lang="en-US" sz="3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223" y="323350"/>
            <a:ext cx="3210176" cy="25280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223" y="3065529"/>
            <a:ext cx="3210176" cy="2395472"/>
          </a:xfrm>
          <a:prstGeom prst="rect">
            <a:avLst/>
          </a:prstGeom>
        </p:spPr>
      </p:pic>
      <p:sp>
        <p:nvSpPr>
          <p:cNvPr id="6" name="TextBox 5"/>
          <p:cNvSpPr txBox="1"/>
          <p:nvPr/>
        </p:nvSpPr>
        <p:spPr>
          <a:xfrm>
            <a:off x="1172092" y="5661917"/>
            <a:ext cx="9649191" cy="307777"/>
          </a:xfrm>
          <a:prstGeom prst="rect">
            <a:avLst/>
          </a:prstGeom>
          <a:noFill/>
        </p:spPr>
        <p:txBody>
          <a:bodyPr wrap="square" rtlCol="0">
            <a:spAutoFit/>
          </a:bodyPr>
          <a:lstStyle/>
          <a:p>
            <a:pPr algn="r"/>
            <a:r>
              <a:rPr lang="en-US" sz="1400" dirty="0" smtClean="0">
                <a:latin typeface="Yu Gothic" panose="020B0400000000000000" pitchFamily="34" charset="-128"/>
                <a:ea typeface="Yu Gothic" panose="020B0400000000000000" pitchFamily="34" charset="-128"/>
              </a:rPr>
              <a:t>More on wall rot at: </a:t>
            </a:r>
            <a:r>
              <a:rPr lang="en-US" sz="1400" dirty="0" smtClean="0">
                <a:latin typeface="Yu Gothic" panose="020B0400000000000000" pitchFamily="34" charset="-128"/>
                <a:ea typeface="Yu Gothic" panose="020B0400000000000000" pitchFamily="34" charset="-128"/>
                <a:hlinkClick r:id="rId4"/>
              </a:rPr>
              <a:t>http</a:t>
            </a:r>
            <a:r>
              <a:rPr lang="en-US" sz="1400" dirty="0">
                <a:latin typeface="Yu Gothic" panose="020B0400000000000000" pitchFamily="34" charset="-128"/>
                <a:ea typeface="Yu Gothic" panose="020B0400000000000000" pitchFamily="34" charset="-128"/>
                <a:hlinkClick r:id="rId4"/>
              </a:rPr>
              <a:t>://</a:t>
            </a:r>
            <a:r>
              <a:rPr lang="en-US" sz="1400" dirty="0" smtClean="0">
                <a:latin typeface="Yu Gothic" panose="020B0400000000000000" pitchFamily="34" charset="-128"/>
                <a:ea typeface="Yu Gothic" panose="020B0400000000000000" pitchFamily="34" charset="-128"/>
                <a:hlinkClick r:id="rId4"/>
              </a:rPr>
              <a:t>www.greenbuildingadvisor.com/blogs/dept/musings/all-about-wall-rot</a:t>
            </a:r>
            <a:r>
              <a:rPr lang="en-US" sz="1400" dirty="0" smtClean="0">
                <a:latin typeface="Yu Gothic" panose="020B0400000000000000" pitchFamily="34" charset="-128"/>
                <a:ea typeface="Yu Gothic" panose="020B0400000000000000" pitchFamily="34" charset="-128"/>
              </a:rPr>
              <a:t> </a:t>
            </a:r>
            <a:endParaRPr lang="en-US" sz="1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749349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Vapor Control: Putting BSC’s to Practice</a:t>
            </a:r>
            <a:endParaRPr lang="en-US" dirty="0"/>
          </a:p>
        </p:txBody>
      </p:sp>
      <p:sp>
        <p:nvSpPr>
          <p:cNvPr id="3" name="Content Placeholder 2"/>
          <p:cNvSpPr>
            <a:spLocks noGrp="1"/>
          </p:cNvSpPr>
          <p:nvPr>
            <p:ph idx="1"/>
          </p:nvPr>
        </p:nvSpPr>
        <p:spPr/>
        <p:txBody>
          <a:bodyPr>
            <a:normAutofit/>
          </a:bodyPr>
          <a:lstStyle/>
          <a:p>
            <a:r>
              <a:rPr lang="en-US" sz="2400" dirty="0"/>
              <a:t>The remainder of this presentation addresses the following </a:t>
            </a:r>
            <a:r>
              <a:rPr lang="en-US" sz="2400" dirty="0" smtClean="0"/>
              <a:t/>
            </a:r>
            <a:br>
              <a:rPr lang="en-US" sz="2400" dirty="0" smtClean="0"/>
            </a:br>
            <a:r>
              <a:rPr lang="en-US" sz="2400" dirty="0" smtClean="0"/>
              <a:t>water </a:t>
            </a:r>
            <a:r>
              <a:rPr lang="en-US" sz="2400" dirty="0"/>
              <a:t>vapor control topics:</a:t>
            </a:r>
          </a:p>
          <a:p>
            <a:pPr lvl="1"/>
            <a:r>
              <a:rPr lang="en-US" sz="2000" dirty="0" smtClean="0"/>
              <a:t>Terms to know (see handout))</a:t>
            </a:r>
          </a:p>
          <a:p>
            <a:pPr lvl="1"/>
            <a:r>
              <a:rPr lang="en-US" sz="2000" dirty="0"/>
              <a:t>Assessment of </a:t>
            </a:r>
            <a:r>
              <a:rPr lang="en-US" sz="2000" dirty="0" smtClean="0"/>
              <a:t>US and Canada </a:t>
            </a:r>
            <a:r>
              <a:rPr lang="en-US" sz="2000" dirty="0"/>
              <a:t>building code requirements</a:t>
            </a:r>
          </a:p>
          <a:p>
            <a:pPr lvl="1"/>
            <a:r>
              <a:rPr lang="en-US" sz="2000" dirty="0" smtClean="0"/>
              <a:t>Two unifying design methods for water vapor control</a:t>
            </a:r>
            <a:endParaRPr lang="en-US" sz="2000" dirty="0"/>
          </a:p>
          <a:p>
            <a:pPr lvl="1"/>
            <a:r>
              <a:rPr lang="en-US" sz="2000" dirty="0" smtClean="0"/>
              <a:t>Framework for simplified design and example applications</a:t>
            </a:r>
          </a:p>
          <a:p>
            <a:pPr lvl="1"/>
            <a:r>
              <a:rPr lang="en-US" sz="2000" dirty="0" smtClean="0"/>
              <a:t>Supplemental Design Considerations </a:t>
            </a:r>
          </a:p>
        </p:txBody>
      </p:sp>
    </p:spTree>
    <p:extLst>
      <p:ext uri="{BB962C8B-B14F-4D97-AF65-F5344CB8AC3E}">
        <p14:creationId xmlns:p14="http://schemas.microsoft.com/office/powerpoint/2010/main" val="11445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idx="1"/>
          </p:nvPr>
        </p:nvSpPr>
        <p:spPr>
          <a:xfrm>
            <a:off x="609600" y="1498600"/>
            <a:ext cx="10288385" cy="4561378"/>
          </a:xfrm>
        </p:spPr>
        <p:txBody>
          <a:bodyPr>
            <a:normAutofit/>
          </a:bodyPr>
          <a:lstStyle/>
          <a:p>
            <a:r>
              <a:rPr lang="en-US" sz="2400" b="1" dirty="0" smtClean="0"/>
              <a:t>Vapor Retarder (VR):  </a:t>
            </a:r>
            <a:r>
              <a:rPr lang="en-US" sz="2400" dirty="0" smtClean="0"/>
              <a:t>A </a:t>
            </a:r>
            <a:r>
              <a:rPr lang="en-US" sz="2400" dirty="0"/>
              <a:t>material in an assembly designated for purpose of serving as means to limit water vapor flow into or through the </a:t>
            </a:r>
            <a:r>
              <a:rPr lang="en-US" sz="2400" dirty="0" smtClean="0"/>
              <a:t>assembly.</a:t>
            </a:r>
            <a:endParaRPr lang="en-US" sz="2400" dirty="0"/>
          </a:p>
          <a:p>
            <a:pPr lvl="1"/>
            <a:r>
              <a:rPr lang="en-US" sz="2000" dirty="0"/>
              <a:t>Also known as a “vapour barrier” in Canada (material used as a vapor retarder having permeance of 1 perm or less</a:t>
            </a:r>
            <a:r>
              <a:rPr lang="en-US" sz="2000" dirty="0" smtClean="0"/>
              <a:t>).</a:t>
            </a:r>
          </a:p>
          <a:p>
            <a:pPr lvl="1"/>
            <a:r>
              <a:rPr lang="en-US" sz="2000" dirty="0" smtClean="0"/>
              <a:t>In the U.S., the term “vapor barrier” is reserved for Class I vapor retarders (very low perm, 0.1 perm or less).</a:t>
            </a:r>
          </a:p>
          <a:p>
            <a:endParaRPr lang="en-US" dirty="0" smtClean="0"/>
          </a:p>
          <a:p>
            <a:r>
              <a:rPr lang="en-US" sz="2400" b="1" dirty="0"/>
              <a:t>This definition does not mean that the vapor permeance and location of other materials in an assembly is not important!</a:t>
            </a:r>
          </a:p>
        </p:txBody>
      </p:sp>
    </p:spTree>
    <p:extLst>
      <p:ext uri="{BB962C8B-B14F-4D97-AF65-F5344CB8AC3E}">
        <p14:creationId xmlns:p14="http://schemas.microsoft.com/office/powerpoint/2010/main" val="1832081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r>
              <a:rPr lang="en-US" dirty="0"/>
              <a:t>to Know</a:t>
            </a:r>
          </a:p>
        </p:txBody>
      </p:sp>
      <p:sp>
        <p:nvSpPr>
          <p:cNvPr id="3" name="Content Placeholder 2"/>
          <p:cNvSpPr>
            <a:spLocks noGrp="1"/>
          </p:cNvSpPr>
          <p:nvPr>
            <p:ph idx="1"/>
          </p:nvPr>
        </p:nvSpPr>
        <p:spPr>
          <a:xfrm>
            <a:off x="609600" y="1390535"/>
            <a:ext cx="10512829" cy="4436686"/>
          </a:xfrm>
        </p:spPr>
        <p:txBody>
          <a:bodyPr>
            <a:normAutofit fontScale="62500" lnSpcReduction="20000"/>
          </a:bodyPr>
          <a:lstStyle/>
          <a:p>
            <a:pPr>
              <a:lnSpc>
                <a:spcPct val="120000"/>
              </a:lnSpc>
            </a:pPr>
            <a:r>
              <a:rPr lang="en-US" sz="3800" dirty="0"/>
              <a:t>[2015 IBC/IRC] VAPOR RETARDER CLASS. A measure of the ability of a material or assembly to limit the amount of moisture that passes through that material or assembly. Vapor retarder class shall be defined using the desiccant method with Procedure A of ASTM E 96 as follows:</a:t>
            </a:r>
          </a:p>
          <a:p>
            <a:pPr lvl="1">
              <a:lnSpc>
                <a:spcPct val="120000"/>
              </a:lnSpc>
            </a:pPr>
            <a:r>
              <a:rPr lang="en-US" sz="3200" i="1" dirty="0"/>
              <a:t>Class I: 0.1 perm or less  (e.g., polyethylene, foil facing, etc.)</a:t>
            </a:r>
          </a:p>
          <a:p>
            <a:pPr lvl="1">
              <a:lnSpc>
                <a:spcPct val="120000"/>
              </a:lnSpc>
            </a:pPr>
            <a:r>
              <a:rPr lang="en-US" sz="3200" i="1" dirty="0"/>
              <a:t>Class II: 0.1 &lt; perm </a:t>
            </a:r>
            <a:r>
              <a:rPr lang="en-US" sz="3200" i="1" dirty="0" smtClean="0"/>
              <a:t>&lt;= </a:t>
            </a:r>
            <a:r>
              <a:rPr lang="en-US" sz="3200" i="1" dirty="0"/>
              <a:t>1.0 perm (e.g., Kraft paper, VR paints)</a:t>
            </a:r>
          </a:p>
          <a:p>
            <a:pPr lvl="1">
              <a:lnSpc>
                <a:spcPct val="120000"/>
              </a:lnSpc>
            </a:pPr>
            <a:r>
              <a:rPr lang="en-US" sz="3200" i="1" dirty="0"/>
              <a:t>Class III: 1.0 &lt; perm </a:t>
            </a:r>
            <a:r>
              <a:rPr lang="en-US" sz="3200" i="1" dirty="0" smtClean="0"/>
              <a:t>&lt;= </a:t>
            </a:r>
            <a:r>
              <a:rPr lang="en-US" sz="3200" i="1" dirty="0"/>
              <a:t>10 perm  (e.g., latex paint</a:t>
            </a:r>
            <a:r>
              <a:rPr lang="en-US" sz="3200" i="1" dirty="0" smtClean="0"/>
              <a:t>)</a:t>
            </a:r>
          </a:p>
          <a:p>
            <a:pPr>
              <a:lnSpc>
                <a:spcPct val="120000"/>
              </a:lnSpc>
            </a:pPr>
            <a:endParaRPr lang="en-US" sz="3600" dirty="0" smtClean="0"/>
          </a:p>
          <a:p>
            <a:pPr>
              <a:lnSpc>
                <a:spcPct val="120000"/>
              </a:lnSpc>
            </a:pPr>
            <a:r>
              <a:rPr lang="en-US" sz="3200" dirty="0"/>
              <a:t>Vapor retarder classes in the codes are not precise (e.g., a factor of 10 difference within a given class) but they help to generally communicate solutions and material selections.</a:t>
            </a:r>
          </a:p>
        </p:txBody>
      </p:sp>
    </p:spTree>
    <p:extLst>
      <p:ext uri="{BB962C8B-B14F-4D97-AF65-F5344CB8AC3E}">
        <p14:creationId xmlns:p14="http://schemas.microsoft.com/office/powerpoint/2010/main" val="3496023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Terms to Know</a:t>
            </a:r>
            <a:endParaRPr lang="en-US" dirty="0"/>
          </a:p>
        </p:txBody>
      </p:sp>
      <p:sp>
        <p:nvSpPr>
          <p:cNvPr id="3" name="Content Placeholder 2"/>
          <p:cNvSpPr>
            <a:spLocks noGrp="1"/>
          </p:cNvSpPr>
          <p:nvPr>
            <p:ph idx="1"/>
          </p:nvPr>
        </p:nvSpPr>
        <p:spPr>
          <a:xfrm>
            <a:off x="609600" y="1498601"/>
            <a:ext cx="10221884" cy="4361872"/>
          </a:xfrm>
        </p:spPr>
        <p:txBody>
          <a:bodyPr>
            <a:normAutofit/>
          </a:bodyPr>
          <a:lstStyle/>
          <a:p>
            <a:r>
              <a:rPr lang="en-US" sz="2400" b="1" dirty="0"/>
              <a:t>Water vapor permeance </a:t>
            </a:r>
            <a:r>
              <a:rPr lang="en-US" sz="2400" dirty="0"/>
              <a:t>(WVP):  </a:t>
            </a:r>
            <a:r>
              <a:rPr lang="en-US" sz="2400" dirty="0" smtClean="0"/>
              <a:t>The </a:t>
            </a:r>
            <a:r>
              <a:rPr lang="en-US" sz="2400" dirty="0"/>
              <a:t>property of a building material related to the ability of water vapor to diffuse through it; measured in “</a:t>
            </a:r>
            <a:r>
              <a:rPr lang="en-US" sz="2400" b="1" dirty="0" smtClean="0"/>
              <a:t>perms</a:t>
            </a:r>
            <a:r>
              <a:rPr lang="en-US" sz="2400" dirty="0"/>
              <a:t>.”</a:t>
            </a:r>
          </a:p>
          <a:p>
            <a:pPr lvl="1"/>
            <a:r>
              <a:rPr lang="en-US" sz="2000" dirty="0"/>
              <a:t>This property may vary depending on moisture content of the material as related to its surrounding conditions (e.g., relative humidity) – “smart vapor retarders” fall into this category (usually organic materials like Kraft paper, wood structural panels, or proprietary vapor retarder membranes). </a:t>
            </a:r>
            <a:endParaRPr lang="en-US" sz="2000" dirty="0" smtClean="0"/>
          </a:p>
          <a:p>
            <a:r>
              <a:rPr lang="en-US" sz="2400" dirty="0" smtClean="0"/>
              <a:t>Low perm = relatively high resistance to water vapor flow</a:t>
            </a:r>
          </a:p>
          <a:p>
            <a:r>
              <a:rPr lang="en-US" sz="2400" dirty="0" smtClean="0"/>
              <a:t>High perm = relatively low resistance to water vapor flow</a:t>
            </a:r>
            <a:endParaRPr lang="en-US" sz="2400" dirty="0"/>
          </a:p>
        </p:txBody>
      </p:sp>
    </p:spTree>
    <p:extLst>
      <p:ext uri="{BB962C8B-B14F-4D97-AF65-F5344CB8AC3E}">
        <p14:creationId xmlns:p14="http://schemas.microsoft.com/office/powerpoint/2010/main" val="520078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idx="1"/>
          </p:nvPr>
        </p:nvSpPr>
        <p:spPr>
          <a:xfrm>
            <a:off x="609600" y="1498601"/>
            <a:ext cx="4934989" cy="3962400"/>
          </a:xfrm>
        </p:spPr>
        <p:txBody>
          <a:bodyPr>
            <a:noAutofit/>
          </a:bodyPr>
          <a:lstStyle/>
          <a:p>
            <a:r>
              <a:rPr lang="en-US" sz="2400" dirty="0" smtClean="0"/>
              <a:t>Water vapor permeance </a:t>
            </a:r>
          </a:p>
          <a:p>
            <a:pPr lvl="1"/>
            <a:r>
              <a:rPr lang="en-US" sz="2000" dirty="0" smtClean="0"/>
              <a:t>WVP is usually measured by ASTM E96 (dry cup) method which relates to 25% average relative humidity at room temperature.</a:t>
            </a:r>
          </a:p>
          <a:p>
            <a:pPr lvl="1"/>
            <a:r>
              <a:rPr lang="en-US" sz="2000" dirty="0" smtClean="0"/>
              <a:t>ASTM E96 (wet cup) method relates to 75% average relative humidity condition and may be more relevant to some applications (e.g., materials on the exterior)</a:t>
            </a:r>
          </a:p>
        </p:txBody>
      </p:sp>
      <p:sp>
        <p:nvSpPr>
          <p:cNvPr id="9" name="TextBox 8"/>
          <p:cNvSpPr txBox="1"/>
          <p:nvPr/>
        </p:nvSpPr>
        <p:spPr>
          <a:xfrm>
            <a:off x="6096000" y="5085916"/>
            <a:ext cx="5445513" cy="461665"/>
          </a:xfrm>
          <a:prstGeom prst="rect">
            <a:avLst/>
          </a:prstGeom>
          <a:noFill/>
        </p:spPr>
        <p:txBody>
          <a:bodyPr wrap="square" rtlCol="0">
            <a:spAutoFit/>
          </a:bodyPr>
          <a:lstStyle/>
          <a:p>
            <a:r>
              <a:rPr lang="en-US" sz="1200" dirty="0">
                <a:latin typeface="Yu Gothic" panose="020B0400000000000000" pitchFamily="34" charset="-128"/>
                <a:ea typeface="Yu Gothic" panose="020B0400000000000000" pitchFamily="34" charset="-128"/>
                <a:hlinkClick r:id="rId2"/>
              </a:rPr>
              <a:t>http://</a:t>
            </a:r>
            <a:r>
              <a:rPr lang="en-US" sz="1200" dirty="0" smtClean="0">
                <a:latin typeface="Yu Gothic" panose="020B0400000000000000" pitchFamily="34" charset="-128"/>
                <a:ea typeface="Yu Gothic" panose="020B0400000000000000" pitchFamily="34" charset="-128"/>
                <a:hlinkClick r:id="rId2"/>
              </a:rPr>
              <a:t>www.labthink.com/en-us/literatures/an-outline-of-standard-for-cup-method-water-vapor-permeability-testing.html</a:t>
            </a:r>
            <a:r>
              <a:rPr lang="en-US" sz="1200" dirty="0" smtClean="0">
                <a:latin typeface="Yu Gothic" panose="020B0400000000000000" pitchFamily="34" charset="-128"/>
                <a:ea typeface="Yu Gothic" panose="020B0400000000000000" pitchFamily="34" charset="-128"/>
              </a:rPr>
              <a:t> </a:t>
            </a:r>
            <a:endParaRPr lang="en-US" sz="1200" dirty="0">
              <a:latin typeface="Yu Gothic" panose="020B0400000000000000" pitchFamily="34" charset="-128"/>
              <a:ea typeface="Yu Gothic" panose="020B0400000000000000" pitchFamily="34" charset="-128"/>
            </a:endParaRPr>
          </a:p>
        </p:txBody>
      </p:sp>
      <p:pic>
        <p:nvPicPr>
          <p:cNvPr id="10" name="Picture 9"/>
          <p:cNvPicPr>
            <a:picLocks noChangeAspect="1"/>
          </p:cNvPicPr>
          <p:nvPr/>
        </p:nvPicPr>
        <p:blipFill rotWithShape="1">
          <a:blip r:embed="rId3"/>
          <a:srcRect l="38674" t="34930" r="21349" b="46342"/>
          <a:stretch/>
        </p:blipFill>
        <p:spPr>
          <a:xfrm>
            <a:off x="6099543" y="828783"/>
            <a:ext cx="6092457" cy="1605516"/>
          </a:xfrm>
          <a:prstGeom prst="rect">
            <a:avLst/>
          </a:prstGeom>
        </p:spPr>
      </p:pic>
      <p:pic>
        <p:nvPicPr>
          <p:cNvPr id="11" name="Picture 10"/>
          <p:cNvPicPr>
            <a:picLocks noChangeAspect="1"/>
          </p:cNvPicPr>
          <p:nvPr/>
        </p:nvPicPr>
        <p:blipFill rotWithShape="1">
          <a:blip r:embed="rId4"/>
          <a:srcRect l="41097" t="42520" r="23049" b="38488"/>
          <a:stretch/>
        </p:blipFill>
        <p:spPr>
          <a:xfrm>
            <a:off x="6096000" y="2920324"/>
            <a:ext cx="5464098" cy="1628079"/>
          </a:xfrm>
          <a:prstGeom prst="rect">
            <a:avLst/>
          </a:prstGeom>
        </p:spPr>
      </p:pic>
      <p:sp>
        <p:nvSpPr>
          <p:cNvPr id="12" name="TextBox 11"/>
          <p:cNvSpPr txBox="1"/>
          <p:nvPr/>
        </p:nvSpPr>
        <p:spPr>
          <a:xfrm>
            <a:off x="7259444" y="2444951"/>
            <a:ext cx="1563248" cy="300082"/>
          </a:xfrm>
          <a:prstGeom prst="rect">
            <a:avLst/>
          </a:prstGeom>
          <a:noFill/>
        </p:spPr>
        <p:txBody>
          <a:bodyPr wrap="none" rtlCol="0">
            <a:spAutoFit/>
          </a:bodyPr>
          <a:lstStyle/>
          <a:p>
            <a:r>
              <a:rPr lang="en-US" b="1" dirty="0" smtClean="0">
                <a:latin typeface="Yu Gothic" panose="020B0400000000000000" pitchFamily="34" charset="-128"/>
                <a:ea typeface="Yu Gothic" panose="020B0400000000000000" pitchFamily="34" charset="-128"/>
              </a:rPr>
              <a:t>Dry Cup Method</a:t>
            </a:r>
            <a:endParaRPr lang="en-US" b="1" dirty="0">
              <a:latin typeface="Yu Gothic" panose="020B0400000000000000" pitchFamily="34" charset="-128"/>
              <a:ea typeface="Yu Gothic" panose="020B0400000000000000" pitchFamily="34" charset="-128"/>
            </a:endParaRPr>
          </a:p>
        </p:txBody>
      </p:sp>
      <p:sp>
        <p:nvSpPr>
          <p:cNvPr id="13" name="TextBox 12"/>
          <p:cNvSpPr txBox="1"/>
          <p:nvPr/>
        </p:nvSpPr>
        <p:spPr>
          <a:xfrm>
            <a:off x="7229596" y="4623860"/>
            <a:ext cx="1595309" cy="300082"/>
          </a:xfrm>
          <a:prstGeom prst="rect">
            <a:avLst/>
          </a:prstGeom>
          <a:noFill/>
        </p:spPr>
        <p:txBody>
          <a:bodyPr wrap="none" rtlCol="0">
            <a:spAutoFit/>
          </a:bodyPr>
          <a:lstStyle/>
          <a:p>
            <a:r>
              <a:rPr lang="en-US" b="1" dirty="0" smtClean="0">
                <a:latin typeface="Yu Gothic" panose="020B0400000000000000" pitchFamily="34" charset="-128"/>
                <a:ea typeface="Yu Gothic" panose="020B0400000000000000" pitchFamily="34" charset="-128"/>
              </a:rPr>
              <a:t>Wet Cup Method</a:t>
            </a:r>
            <a:endParaRPr lang="en-US" b="1" dirty="0">
              <a:latin typeface="Yu Gothic" panose="020B0400000000000000" pitchFamily="34" charset="-128"/>
              <a:ea typeface="Yu Gothic" panose="020B0400000000000000" pitchFamily="34" charset="-128"/>
            </a:endParaRPr>
          </a:p>
        </p:txBody>
      </p:sp>
      <p:sp>
        <p:nvSpPr>
          <p:cNvPr id="15" name="TextBox 14"/>
          <p:cNvSpPr txBox="1"/>
          <p:nvPr/>
        </p:nvSpPr>
        <p:spPr>
          <a:xfrm>
            <a:off x="10618392" y="1179212"/>
            <a:ext cx="832279" cy="307777"/>
          </a:xfrm>
          <a:prstGeom prst="rect">
            <a:avLst/>
          </a:prstGeom>
          <a:noFill/>
        </p:spPr>
        <p:txBody>
          <a:bodyPr wrap="none" rtlCol="0">
            <a:spAutoFit/>
          </a:bodyPr>
          <a:lstStyle/>
          <a:p>
            <a:r>
              <a:rPr lang="en-US" sz="1400" dirty="0" smtClean="0">
                <a:latin typeface="Yu Gothic" panose="020B0400000000000000" pitchFamily="34" charset="-128"/>
                <a:ea typeface="Yu Gothic" panose="020B0400000000000000" pitchFamily="34" charset="-128"/>
              </a:rPr>
              <a:t>50% RH</a:t>
            </a:r>
            <a:endParaRPr lang="en-US" sz="1400" dirty="0">
              <a:latin typeface="Yu Gothic" panose="020B0400000000000000" pitchFamily="34" charset="-128"/>
              <a:ea typeface="Yu Gothic" panose="020B0400000000000000" pitchFamily="34" charset="-128"/>
            </a:endParaRPr>
          </a:p>
        </p:txBody>
      </p:sp>
      <p:sp>
        <p:nvSpPr>
          <p:cNvPr id="18" name="TextBox 17"/>
          <p:cNvSpPr txBox="1"/>
          <p:nvPr/>
        </p:nvSpPr>
        <p:spPr>
          <a:xfrm>
            <a:off x="10618392" y="2129586"/>
            <a:ext cx="732893" cy="307777"/>
          </a:xfrm>
          <a:prstGeom prst="rect">
            <a:avLst/>
          </a:prstGeom>
          <a:noFill/>
        </p:spPr>
        <p:txBody>
          <a:bodyPr wrap="none" rtlCol="0">
            <a:spAutoFit/>
          </a:bodyPr>
          <a:lstStyle/>
          <a:p>
            <a:r>
              <a:rPr lang="en-US" sz="1400" dirty="0" smtClean="0">
                <a:latin typeface="Yu Gothic" panose="020B0400000000000000" pitchFamily="34" charset="-128"/>
                <a:ea typeface="Yu Gothic" panose="020B0400000000000000" pitchFamily="34" charset="-128"/>
              </a:rPr>
              <a:t>0% RH</a:t>
            </a:r>
            <a:endParaRPr lang="en-US" sz="1400" dirty="0">
              <a:latin typeface="Yu Gothic" panose="020B0400000000000000" pitchFamily="34" charset="-128"/>
              <a:ea typeface="Yu Gothic" panose="020B0400000000000000" pitchFamily="34" charset="-128"/>
            </a:endParaRPr>
          </a:p>
        </p:txBody>
      </p:sp>
      <p:sp>
        <p:nvSpPr>
          <p:cNvPr id="19" name="TextBox 18"/>
          <p:cNvSpPr txBox="1"/>
          <p:nvPr/>
        </p:nvSpPr>
        <p:spPr>
          <a:xfrm>
            <a:off x="10618392" y="3413024"/>
            <a:ext cx="832279" cy="307777"/>
          </a:xfrm>
          <a:prstGeom prst="rect">
            <a:avLst/>
          </a:prstGeom>
          <a:noFill/>
        </p:spPr>
        <p:txBody>
          <a:bodyPr wrap="none" rtlCol="0">
            <a:spAutoFit/>
          </a:bodyPr>
          <a:lstStyle/>
          <a:p>
            <a:r>
              <a:rPr lang="en-US" sz="1400" dirty="0" smtClean="0">
                <a:latin typeface="Yu Gothic" panose="020B0400000000000000" pitchFamily="34" charset="-128"/>
                <a:ea typeface="Yu Gothic" panose="020B0400000000000000" pitchFamily="34" charset="-128"/>
              </a:rPr>
              <a:t>50% RH</a:t>
            </a:r>
            <a:endParaRPr lang="en-US" sz="1400" dirty="0">
              <a:latin typeface="Yu Gothic" panose="020B0400000000000000" pitchFamily="34" charset="-128"/>
              <a:ea typeface="Yu Gothic" panose="020B0400000000000000" pitchFamily="34" charset="-128"/>
            </a:endParaRPr>
          </a:p>
        </p:txBody>
      </p:sp>
      <p:sp>
        <p:nvSpPr>
          <p:cNvPr id="20" name="TextBox 19"/>
          <p:cNvSpPr txBox="1"/>
          <p:nvPr/>
        </p:nvSpPr>
        <p:spPr>
          <a:xfrm>
            <a:off x="10612850" y="4278354"/>
            <a:ext cx="931665" cy="307777"/>
          </a:xfrm>
          <a:prstGeom prst="rect">
            <a:avLst/>
          </a:prstGeom>
          <a:noFill/>
        </p:spPr>
        <p:txBody>
          <a:bodyPr wrap="none" rtlCol="0">
            <a:spAutoFit/>
          </a:bodyPr>
          <a:lstStyle/>
          <a:p>
            <a:r>
              <a:rPr lang="en-US" sz="1400" dirty="0" smtClean="0">
                <a:latin typeface="Yu Gothic" panose="020B0400000000000000" pitchFamily="34" charset="-128"/>
                <a:ea typeface="Yu Gothic" panose="020B0400000000000000" pitchFamily="34" charset="-128"/>
              </a:rPr>
              <a:t>100% RH</a:t>
            </a:r>
            <a:endParaRPr lang="en-US" sz="1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806909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endParaRPr lang="en-US" dirty="0"/>
          </a:p>
        </p:txBody>
      </p:sp>
      <p:sp>
        <p:nvSpPr>
          <p:cNvPr id="3" name="Content Placeholder 2"/>
          <p:cNvSpPr>
            <a:spLocks noGrp="1"/>
          </p:cNvSpPr>
          <p:nvPr>
            <p:ph idx="1"/>
          </p:nvPr>
        </p:nvSpPr>
        <p:spPr>
          <a:xfrm>
            <a:off x="609601" y="1295400"/>
            <a:ext cx="5757937" cy="4165601"/>
          </a:xfrm>
        </p:spPr>
        <p:txBody>
          <a:bodyPr>
            <a:noAutofit/>
          </a:bodyPr>
          <a:lstStyle/>
          <a:p>
            <a:r>
              <a:rPr lang="en-US" sz="2400" dirty="0" smtClean="0"/>
              <a:t>Water Vapor </a:t>
            </a:r>
            <a:r>
              <a:rPr lang="en-US" sz="2400" dirty="0" err="1" smtClean="0"/>
              <a:t>Permeance</a:t>
            </a:r>
            <a:endParaRPr lang="en-US" sz="2400" dirty="0" smtClean="0"/>
          </a:p>
          <a:p>
            <a:pPr lvl="1"/>
            <a:r>
              <a:rPr lang="en-US" sz="2000" dirty="0"/>
              <a:t>Materials that are </a:t>
            </a:r>
            <a:r>
              <a:rPr lang="en-US" sz="2000" dirty="0" err="1"/>
              <a:t>hygrophyllic</a:t>
            </a:r>
            <a:r>
              <a:rPr lang="en-US" sz="2000" dirty="0"/>
              <a:t> (organic) </a:t>
            </a:r>
            <a:r>
              <a:rPr lang="en-US" sz="2000" dirty="0" smtClean="0"/>
              <a:t>tend </a:t>
            </a:r>
            <a:r>
              <a:rPr lang="en-US" sz="2000" dirty="0"/>
              <a:t>to have WVP that changes significantly with the ambient relative humidity </a:t>
            </a:r>
            <a:r>
              <a:rPr lang="en-US" sz="2000" dirty="0">
                <a:solidFill>
                  <a:srgbClr val="FF0000"/>
                </a:solidFill>
              </a:rPr>
              <a:t>(A)</a:t>
            </a:r>
          </a:p>
          <a:p>
            <a:pPr lvl="1"/>
            <a:r>
              <a:rPr lang="en-US" sz="2000" dirty="0" smtClean="0"/>
              <a:t>Materials that are not </a:t>
            </a:r>
            <a:r>
              <a:rPr lang="en-US" sz="2000" dirty="0" err="1" smtClean="0"/>
              <a:t>hygrophyllic</a:t>
            </a:r>
            <a:r>
              <a:rPr lang="en-US" sz="2000" dirty="0" smtClean="0"/>
              <a:t> (non-organic) tend to have WVP that changes little with the ambient humidity </a:t>
            </a:r>
            <a:r>
              <a:rPr lang="en-US" sz="2000" dirty="0" smtClean="0">
                <a:solidFill>
                  <a:schemeClr val="tx2"/>
                </a:solidFill>
              </a:rPr>
              <a:t>(B)</a:t>
            </a:r>
          </a:p>
          <a:p>
            <a:r>
              <a:rPr lang="en-US" sz="2400" dirty="0" smtClean="0"/>
              <a:t>Thus, wet-cup </a:t>
            </a:r>
            <a:r>
              <a:rPr lang="en-US" sz="2400" b="1" dirty="0" smtClean="0"/>
              <a:t>and</a:t>
            </a:r>
            <a:r>
              <a:rPr lang="en-US" sz="2400" dirty="0" smtClean="0"/>
              <a:t> dry-cup WVP </a:t>
            </a:r>
            <a:br>
              <a:rPr lang="en-US" sz="2400" dirty="0" smtClean="0"/>
            </a:br>
            <a:r>
              <a:rPr lang="en-US" sz="2400" dirty="0" smtClean="0"/>
              <a:t>per ASTM E96 can better inform material selection and design for water vapor control</a:t>
            </a:r>
            <a:endParaRPr lang="en-US" sz="2400" dirty="0"/>
          </a:p>
        </p:txBody>
      </p:sp>
      <p:grpSp>
        <p:nvGrpSpPr>
          <p:cNvPr id="32" name="Group 31"/>
          <p:cNvGrpSpPr/>
          <p:nvPr/>
        </p:nvGrpSpPr>
        <p:grpSpPr>
          <a:xfrm>
            <a:off x="6643591" y="1794164"/>
            <a:ext cx="5279500" cy="3253089"/>
            <a:chOff x="6258295" y="3055434"/>
            <a:chExt cx="4982134" cy="2781449"/>
          </a:xfrm>
        </p:grpSpPr>
        <p:sp>
          <p:nvSpPr>
            <p:cNvPr id="7" name="Rectangle 6"/>
            <p:cNvSpPr/>
            <p:nvPr/>
          </p:nvSpPr>
          <p:spPr>
            <a:xfrm>
              <a:off x="6969512" y="3055434"/>
              <a:ext cx="4270917" cy="2118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980663" y="3691054"/>
              <a:ext cx="3936381" cy="1182029"/>
            </a:xfrm>
            <a:custGeom>
              <a:avLst/>
              <a:gdLst>
                <a:gd name="connsiteX0" fmla="*/ 0 w 3936381"/>
                <a:gd name="connsiteY0" fmla="*/ 1003610 h 1003610"/>
                <a:gd name="connsiteX1" fmla="*/ 1661532 w 3936381"/>
                <a:gd name="connsiteY1" fmla="*/ 903249 h 1003610"/>
                <a:gd name="connsiteX2" fmla="*/ 3111191 w 3936381"/>
                <a:gd name="connsiteY2" fmla="*/ 557561 h 1003610"/>
                <a:gd name="connsiteX3" fmla="*/ 3936381 w 3936381"/>
                <a:gd name="connsiteY3" fmla="*/ 0 h 1003610"/>
              </a:gdLst>
              <a:ahLst/>
              <a:cxnLst>
                <a:cxn ang="0">
                  <a:pos x="connsiteX0" y="connsiteY0"/>
                </a:cxn>
                <a:cxn ang="0">
                  <a:pos x="connsiteX1" y="connsiteY1"/>
                </a:cxn>
                <a:cxn ang="0">
                  <a:pos x="connsiteX2" y="connsiteY2"/>
                </a:cxn>
                <a:cxn ang="0">
                  <a:pos x="connsiteX3" y="connsiteY3"/>
                </a:cxn>
              </a:cxnLst>
              <a:rect l="l" t="t" r="r" b="b"/>
              <a:pathLst>
                <a:path w="3936381" h="1003610">
                  <a:moveTo>
                    <a:pt x="0" y="1003610"/>
                  </a:moveTo>
                  <a:cubicBezTo>
                    <a:pt x="571500" y="990600"/>
                    <a:pt x="1143000" y="977590"/>
                    <a:pt x="1661532" y="903249"/>
                  </a:cubicBezTo>
                  <a:cubicBezTo>
                    <a:pt x="2180064" y="828908"/>
                    <a:pt x="2732050" y="708102"/>
                    <a:pt x="3111191" y="557561"/>
                  </a:cubicBezTo>
                  <a:cubicBezTo>
                    <a:pt x="3490332" y="407020"/>
                    <a:pt x="3769113" y="130097"/>
                    <a:pt x="39363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980663" y="4855427"/>
              <a:ext cx="3980985" cy="44605"/>
            </a:xfrm>
            <a:custGeom>
              <a:avLst/>
              <a:gdLst>
                <a:gd name="connsiteX0" fmla="*/ 0 w 3980985"/>
                <a:gd name="connsiteY0" fmla="*/ 44605 h 44605"/>
                <a:gd name="connsiteX1" fmla="*/ 3980985 w 3980985"/>
                <a:gd name="connsiteY1" fmla="*/ 0 h 44605"/>
                <a:gd name="connsiteX2" fmla="*/ 3980985 w 3980985"/>
                <a:gd name="connsiteY2" fmla="*/ 0 h 44605"/>
              </a:gdLst>
              <a:ahLst/>
              <a:cxnLst>
                <a:cxn ang="0">
                  <a:pos x="connsiteX0" y="connsiteY0"/>
                </a:cxn>
                <a:cxn ang="0">
                  <a:pos x="connsiteX1" y="connsiteY1"/>
                </a:cxn>
                <a:cxn ang="0">
                  <a:pos x="connsiteX2" y="connsiteY2"/>
                </a:cxn>
              </a:cxnLst>
              <a:rect l="l" t="t" r="r" b="b"/>
              <a:pathLst>
                <a:path w="3980985" h="44605">
                  <a:moveTo>
                    <a:pt x="0" y="44605"/>
                  </a:moveTo>
                  <a:lnTo>
                    <a:pt x="3980985" y="0"/>
                  </a:lnTo>
                  <a:lnTo>
                    <a:pt x="3980985"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37466" y="5498329"/>
              <a:ext cx="3067378" cy="338554"/>
            </a:xfrm>
            <a:prstGeom prst="rect">
              <a:avLst/>
            </a:prstGeom>
            <a:noFill/>
          </p:spPr>
          <p:txBody>
            <a:bodyPr wrap="none" rtlCol="0">
              <a:spAutoFit/>
            </a:bodyPr>
            <a:lstStyle/>
            <a:p>
              <a:r>
                <a:rPr lang="en-US" sz="1600" dirty="0" smtClean="0"/>
                <a:t>Avg. Relative Humidity (ASTM E96)</a:t>
              </a:r>
              <a:endParaRPr lang="en-US" sz="1600" dirty="0"/>
            </a:p>
          </p:txBody>
        </p:sp>
        <p:cxnSp>
          <p:nvCxnSpPr>
            <p:cNvPr id="14" name="Straight Connector 13"/>
            <p:cNvCxnSpPr/>
            <p:nvPr/>
          </p:nvCxnSpPr>
          <p:spPr>
            <a:xfrm flipH="1">
              <a:off x="7917366" y="4827808"/>
              <a:ext cx="1" cy="379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p:cNvCxnSpPr>
            <p:nvPr/>
          </p:nvCxnSpPr>
          <p:spPr>
            <a:xfrm>
              <a:off x="10091854" y="4347737"/>
              <a:ext cx="0" cy="826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828523" y="4666785"/>
              <a:ext cx="177686" cy="34568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66093" y="4200294"/>
              <a:ext cx="251522" cy="812179"/>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58295" y="4704696"/>
              <a:ext cx="707245" cy="307777"/>
            </a:xfrm>
            <a:prstGeom prst="rect">
              <a:avLst/>
            </a:prstGeom>
            <a:noFill/>
          </p:spPr>
          <p:txBody>
            <a:bodyPr wrap="none" rtlCol="0">
              <a:spAutoFit/>
            </a:bodyPr>
            <a:lstStyle/>
            <a:p>
              <a:r>
                <a:rPr lang="en-US" sz="1400" dirty="0" smtClean="0"/>
                <a:t>X perm</a:t>
              </a:r>
              <a:endParaRPr lang="en-US" sz="1400" dirty="0"/>
            </a:p>
          </p:txBody>
        </p:sp>
        <p:cxnSp>
          <p:nvCxnSpPr>
            <p:cNvPr id="25" name="Straight Connector 24"/>
            <p:cNvCxnSpPr>
              <a:stCxn id="10" idx="2"/>
            </p:cNvCxnSpPr>
            <p:nvPr/>
          </p:nvCxnSpPr>
          <p:spPr>
            <a:xfrm flipH="1">
              <a:off x="6972610" y="4347737"/>
              <a:ext cx="31192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58295" y="4193848"/>
              <a:ext cx="702436" cy="307777"/>
            </a:xfrm>
            <a:prstGeom prst="rect">
              <a:avLst/>
            </a:prstGeom>
            <a:noFill/>
          </p:spPr>
          <p:txBody>
            <a:bodyPr wrap="none" rtlCol="0">
              <a:spAutoFit/>
            </a:bodyPr>
            <a:lstStyle/>
            <a:p>
              <a:r>
                <a:rPr lang="en-US" sz="1400" dirty="0" smtClean="0"/>
                <a:t>Y perm</a:t>
              </a:r>
              <a:endParaRPr lang="en-US" sz="1400" dirty="0"/>
            </a:p>
          </p:txBody>
        </p:sp>
        <p:sp>
          <p:nvSpPr>
            <p:cNvPr id="28" name="TextBox 27"/>
            <p:cNvSpPr txBox="1"/>
            <p:nvPr/>
          </p:nvSpPr>
          <p:spPr>
            <a:xfrm>
              <a:off x="7669541" y="5251510"/>
              <a:ext cx="495649" cy="307777"/>
            </a:xfrm>
            <a:prstGeom prst="rect">
              <a:avLst/>
            </a:prstGeom>
            <a:noFill/>
          </p:spPr>
          <p:txBody>
            <a:bodyPr wrap="none" rtlCol="0">
              <a:spAutoFit/>
            </a:bodyPr>
            <a:lstStyle/>
            <a:p>
              <a:r>
                <a:rPr lang="en-US" sz="1400" dirty="0" smtClean="0"/>
                <a:t>25%</a:t>
              </a:r>
              <a:endParaRPr lang="en-US" sz="1400" dirty="0"/>
            </a:p>
          </p:txBody>
        </p:sp>
        <p:sp>
          <p:nvSpPr>
            <p:cNvPr id="29" name="TextBox 28"/>
            <p:cNvSpPr txBox="1"/>
            <p:nvPr/>
          </p:nvSpPr>
          <p:spPr>
            <a:xfrm>
              <a:off x="9844029" y="5237873"/>
              <a:ext cx="495649" cy="307777"/>
            </a:xfrm>
            <a:prstGeom prst="rect">
              <a:avLst/>
            </a:prstGeom>
            <a:noFill/>
          </p:spPr>
          <p:txBody>
            <a:bodyPr wrap="none" rtlCol="0">
              <a:spAutoFit/>
            </a:bodyPr>
            <a:lstStyle/>
            <a:p>
              <a:r>
                <a:rPr lang="en-US" sz="1400" dirty="0" smtClean="0"/>
                <a:t>75%</a:t>
              </a:r>
              <a:endParaRPr lang="en-US" sz="1400" dirty="0"/>
            </a:p>
          </p:txBody>
        </p:sp>
        <p:sp>
          <p:nvSpPr>
            <p:cNvPr id="30" name="TextBox 29"/>
            <p:cNvSpPr txBox="1"/>
            <p:nvPr/>
          </p:nvSpPr>
          <p:spPr>
            <a:xfrm>
              <a:off x="10504844" y="3382979"/>
              <a:ext cx="458780"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31" name="TextBox 30"/>
            <p:cNvSpPr txBox="1"/>
            <p:nvPr/>
          </p:nvSpPr>
          <p:spPr>
            <a:xfrm>
              <a:off x="10529160" y="4464721"/>
              <a:ext cx="450764" cy="369332"/>
            </a:xfrm>
            <a:prstGeom prst="rect">
              <a:avLst/>
            </a:prstGeom>
            <a:noFill/>
          </p:spPr>
          <p:txBody>
            <a:bodyPr wrap="none" rtlCol="0">
              <a:spAutoFit/>
            </a:bodyPr>
            <a:lstStyle/>
            <a:p>
              <a:r>
                <a:rPr lang="en-US" dirty="0" smtClean="0">
                  <a:solidFill>
                    <a:schemeClr val="tx2"/>
                  </a:solidFill>
                </a:rPr>
                <a:t>(B)</a:t>
              </a:r>
              <a:endParaRPr lang="en-US" dirty="0">
                <a:solidFill>
                  <a:schemeClr val="tx2"/>
                </a:solidFill>
              </a:endParaRPr>
            </a:p>
          </p:txBody>
        </p:sp>
      </p:grpSp>
    </p:spTree>
    <p:extLst>
      <p:ext uri="{BB962C8B-B14F-4D97-AF65-F5344CB8AC3E}">
        <p14:creationId xmlns:p14="http://schemas.microsoft.com/office/powerpoint/2010/main" val="156714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Terms to Know</a:t>
            </a:r>
            <a:endParaRPr lang="en-US" dirty="0"/>
          </a:p>
        </p:txBody>
      </p:sp>
      <p:sp>
        <p:nvSpPr>
          <p:cNvPr id="3" name="Content Placeholder 2"/>
          <p:cNvSpPr>
            <a:spLocks noGrp="1"/>
          </p:cNvSpPr>
          <p:nvPr>
            <p:ph idx="1"/>
          </p:nvPr>
        </p:nvSpPr>
        <p:spPr/>
        <p:txBody>
          <a:bodyPr>
            <a:normAutofit/>
          </a:bodyPr>
          <a:lstStyle/>
          <a:p>
            <a:r>
              <a:rPr lang="en-US" sz="2400" b="1" dirty="0"/>
              <a:t>[2015 IBC/IRC] VAPOR PERMEABLE. </a:t>
            </a:r>
            <a:r>
              <a:rPr lang="en-US" sz="2400" dirty="0"/>
              <a:t>The property of having a moisture vapor permeance rating of 5 perms (2.9 x 10-10 kg/Pa </a:t>
            </a:r>
            <a:r>
              <a:rPr lang="en-US" sz="2400" b="1" dirty="0"/>
              <a:t>· </a:t>
            </a:r>
            <a:r>
              <a:rPr lang="en-US" sz="2400" dirty="0"/>
              <a:t>s </a:t>
            </a:r>
            <a:r>
              <a:rPr lang="en-US" sz="2400" b="1" dirty="0"/>
              <a:t>· </a:t>
            </a:r>
            <a:r>
              <a:rPr lang="en-US" sz="2400" dirty="0"/>
              <a:t>m2) or greater, where tested in accordance with the desiccant method using Procedure A of ASTM E 96. A vapor permeable material permits the passage of moisture vapor</a:t>
            </a:r>
            <a:r>
              <a:rPr lang="en-US" sz="2400" dirty="0" smtClean="0"/>
              <a:t>.</a:t>
            </a:r>
          </a:p>
          <a:p>
            <a:pPr marL="0" indent="0">
              <a:buNone/>
            </a:pPr>
            <a:endParaRPr lang="en-US" sz="2400" dirty="0"/>
          </a:p>
          <a:p>
            <a:r>
              <a:rPr lang="en-US" sz="2400" dirty="0"/>
              <a:t>Other classifications:  semi-permeable, semi-impermeable, impermeable (varying degrees of vapor retardance)</a:t>
            </a:r>
            <a:endParaRPr lang="en-US" dirty="0"/>
          </a:p>
        </p:txBody>
      </p:sp>
    </p:spTree>
    <p:extLst>
      <p:ext uri="{BB962C8B-B14F-4D97-AF65-F5344CB8AC3E}">
        <p14:creationId xmlns:p14="http://schemas.microsoft.com/office/powerpoint/2010/main" val="113074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idx="1"/>
          </p:nvPr>
        </p:nvSpPr>
        <p:spPr/>
        <p:txBody>
          <a:bodyPr/>
          <a:lstStyle/>
          <a:p>
            <a:r>
              <a:rPr lang="en-US" sz="2500" dirty="0"/>
              <a:t>Newer homes, materials and code requirements have changed the way “invisible” water (water vapor) must be managed to avoid it becoming visible in unwanted ways. </a:t>
            </a:r>
          </a:p>
          <a:p>
            <a:r>
              <a:rPr lang="en-US" sz="2500" dirty="0"/>
              <a:t>Water vapor control is one of the trickiest and riskiest areas of building and energy code compliance. </a:t>
            </a:r>
          </a:p>
          <a:p>
            <a:r>
              <a:rPr lang="en-US" sz="2500" dirty="0"/>
              <a:t>The old “rules of thumb” are no longer reliable or universal. </a:t>
            </a:r>
          </a:p>
          <a:p>
            <a:r>
              <a:rPr lang="en-US" sz="2500" dirty="0"/>
              <a:t>This program will provide actionable prescriptive guidelines for integrated insulation and vapor control strategies. </a:t>
            </a:r>
          </a:p>
        </p:txBody>
      </p:sp>
    </p:spTree>
    <p:extLst>
      <p:ext uri="{BB962C8B-B14F-4D97-AF65-F5344CB8AC3E}">
        <p14:creationId xmlns:p14="http://schemas.microsoft.com/office/powerpoint/2010/main" val="105936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Ballpark Examples of Water Vapor </a:t>
            </a:r>
            <a:r>
              <a:rPr lang="en-US" dirty="0" err="1" smtClean="0"/>
              <a:t>Permeance</a:t>
            </a:r>
            <a:endParaRPr lang="en-US" dirty="0"/>
          </a:p>
        </p:txBody>
      </p:sp>
      <p:sp>
        <p:nvSpPr>
          <p:cNvPr id="3" name="Content Placeholder 2"/>
          <p:cNvSpPr>
            <a:spLocks noGrp="1"/>
          </p:cNvSpPr>
          <p:nvPr>
            <p:ph idx="1"/>
          </p:nvPr>
        </p:nvSpPr>
        <p:spPr>
          <a:xfrm>
            <a:off x="609600" y="1498601"/>
            <a:ext cx="10388138" cy="3962400"/>
          </a:xfrm>
        </p:spPr>
        <p:txBody>
          <a:bodyPr>
            <a:normAutofit/>
          </a:bodyPr>
          <a:lstStyle/>
          <a:p>
            <a:r>
              <a:rPr lang="en-US" sz="2400" dirty="0" smtClean="0"/>
              <a:t>All materials, regardless of what they are called, have some measure of resistance to water vapor flow... </a:t>
            </a:r>
          </a:p>
        </p:txBody>
      </p:sp>
      <p:sp>
        <p:nvSpPr>
          <p:cNvPr id="4" name="Rectangle 3"/>
          <p:cNvSpPr/>
          <p:nvPr/>
        </p:nvSpPr>
        <p:spPr>
          <a:xfrm>
            <a:off x="1114421" y="3329050"/>
            <a:ext cx="1828800" cy="150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6259" y="4974864"/>
            <a:ext cx="2905125" cy="784830"/>
          </a:xfrm>
          <a:prstGeom prst="rect">
            <a:avLst/>
          </a:prstGeom>
          <a:noFill/>
        </p:spPr>
        <p:txBody>
          <a:bodyPr wrap="square" rtlCol="0">
            <a:spAutoFit/>
          </a:bodyPr>
          <a:lstStyle/>
          <a:p>
            <a:pPr algn="ctr"/>
            <a:r>
              <a:rPr lang="en-US" sz="1200" dirty="0">
                <a:latin typeface="Yu Gothic" panose="020B0400000000000000" pitchFamily="34" charset="-128"/>
                <a:ea typeface="Yu Gothic" panose="020B0400000000000000" pitchFamily="34" charset="-128"/>
              </a:rPr>
              <a:t>Air film = </a:t>
            </a:r>
            <a:r>
              <a:rPr lang="en-US" sz="1200" dirty="0" smtClean="0">
                <a:latin typeface="Yu Gothic" panose="020B0400000000000000" pitchFamily="34" charset="-128"/>
                <a:ea typeface="Yu Gothic" panose="020B0400000000000000" pitchFamily="34" charset="-128"/>
              </a:rPr>
              <a:t>120</a:t>
            </a:r>
            <a:r>
              <a:rPr lang="en-US" sz="1200" dirty="0">
                <a:latin typeface="Yu Gothic" panose="020B0400000000000000" pitchFamily="34" charset="-128"/>
                <a:ea typeface="Yu Gothic" panose="020B0400000000000000" pitchFamily="34" charset="-128"/>
              </a:rPr>
              <a:t>+ </a:t>
            </a:r>
            <a:r>
              <a:rPr lang="en-US" sz="1200" dirty="0" smtClean="0">
                <a:latin typeface="Yu Gothic" panose="020B0400000000000000" pitchFamily="34" charset="-128"/>
                <a:ea typeface="Yu Gothic" panose="020B0400000000000000" pitchFamily="34" charset="-128"/>
              </a:rPr>
              <a:t>perm</a:t>
            </a:r>
          </a:p>
          <a:p>
            <a:pPr marL="0" lvl="1" algn="ctr"/>
            <a:r>
              <a:rPr lang="en-US" sz="1050" dirty="0" smtClean="0">
                <a:latin typeface="Yu Gothic" panose="020B0400000000000000" pitchFamily="34" charset="-128"/>
                <a:ea typeface="Yu Gothic" panose="020B0400000000000000" pitchFamily="34" charset="-128"/>
              </a:rPr>
              <a:t>(Still </a:t>
            </a:r>
            <a:r>
              <a:rPr lang="en-US" sz="1050" dirty="0">
                <a:latin typeface="Yu Gothic" panose="020B0400000000000000" pitchFamily="34" charset="-128"/>
                <a:ea typeface="Yu Gothic" panose="020B0400000000000000" pitchFamily="34" charset="-128"/>
              </a:rPr>
              <a:t>air, 1” thick – most air is </a:t>
            </a:r>
            <a:r>
              <a:rPr lang="en-US" sz="1050" dirty="0" smtClean="0">
                <a:latin typeface="Yu Gothic" panose="020B0400000000000000" pitchFamily="34" charset="-128"/>
                <a:ea typeface="Yu Gothic" panose="020B0400000000000000" pitchFamily="34" charset="-128"/>
              </a:rPr>
              <a:t/>
            </a:r>
            <a:br>
              <a:rPr lang="en-US" sz="1050" dirty="0" smtClean="0">
                <a:latin typeface="Yu Gothic" panose="020B0400000000000000" pitchFamily="34" charset="-128"/>
                <a:ea typeface="Yu Gothic" panose="020B0400000000000000" pitchFamily="34" charset="-128"/>
              </a:rPr>
            </a:br>
            <a:r>
              <a:rPr lang="en-US" sz="1050" dirty="0" smtClean="0">
                <a:latin typeface="Yu Gothic" panose="020B0400000000000000" pitchFamily="34" charset="-128"/>
                <a:ea typeface="Yu Gothic" panose="020B0400000000000000" pitchFamily="34" charset="-128"/>
              </a:rPr>
              <a:t>“</a:t>
            </a:r>
            <a:r>
              <a:rPr lang="en-US" sz="1050" dirty="0">
                <a:latin typeface="Yu Gothic" panose="020B0400000000000000" pitchFamily="34" charset="-128"/>
                <a:ea typeface="Yu Gothic" panose="020B0400000000000000" pitchFamily="34" charset="-128"/>
              </a:rPr>
              <a:t>moving”, so effective </a:t>
            </a:r>
            <a:r>
              <a:rPr lang="en-US" sz="1050" dirty="0" err="1">
                <a:latin typeface="Yu Gothic" panose="020B0400000000000000" pitchFamily="34" charset="-128"/>
                <a:ea typeface="Yu Gothic" panose="020B0400000000000000" pitchFamily="34" charset="-128"/>
              </a:rPr>
              <a:t>permeance</a:t>
            </a:r>
            <a:r>
              <a:rPr lang="en-US" sz="1050" dirty="0">
                <a:latin typeface="Yu Gothic" panose="020B0400000000000000" pitchFamily="34" charset="-128"/>
                <a:ea typeface="Yu Gothic" panose="020B0400000000000000" pitchFamily="34" charset="-128"/>
              </a:rPr>
              <a:t> </a:t>
            </a:r>
            <a:r>
              <a:rPr lang="en-US" sz="1050" dirty="0" smtClean="0">
                <a:latin typeface="Yu Gothic" panose="020B0400000000000000" pitchFamily="34" charset="-128"/>
                <a:ea typeface="Yu Gothic" panose="020B0400000000000000" pitchFamily="34" charset="-128"/>
              </a:rPr>
              <a:t/>
            </a:r>
            <a:br>
              <a:rPr lang="en-US" sz="1050" dirty="0" smtClean="0">
                <a:latin typeface="Yu Gothic" panose="020B0400000000000000" pitchFamily="34" charset="-128"/>
                <a:ea typeface="Yu Gothic" panose="020B0400000000000000" pitchFamily="34" charset="-128"/>
              </a:rPr>
            </a:br>
            <a:r>
              <a:rPr lang="en-US" sz="1050" dirty="0" smtClean="0">
                <a:latin typeface="Yu Gothic" panose="020B0400000000000000" pitchFamily="34" charset="-128"/>
                <a:ea typeface="Yu Gothic" panose="020B0400000000000000" pitchFamily="34" charset="-128"/>
              </a:rPr>
              <a:t>is </a:t>
            </a:r>
            <a:r>
              <a:rPr lang="en-US" sz="1050" dirty="0">
                <a:latin typeface="Yu Gothic" panose="020B0400000000000000" pitchFamily="34" charset="-128"/>
                <a:ea typeface="Yu Gothic" panose="020B0400000000000000" pitchFamily="34" charset="-128"/>
              </a:rPr>
              <a:t>much </a:t>
            </a:r>
            <a:r>
              <a:rPr lang="en-US" sz="1050" dirty="0" smtClean="0">
                <a:latin typeface="Yu Gothic" panose="020B0400000000000000" pitchFamily="34" charset="-128"/>
                <a:ea typeface="Yu Gothic" panose="020B0400000000000000" pitchFamily="34" charset="-128"/>
              </a:rPr>
              <a:t>higher</a:t>
            </a:r>
            <a:r>
              <a:rPr lang="en-US" sz="1050" dirty="0">
                <a:latin typeface="Yu Gothic" panose="020B0400000000000000" pitchFamily="34" charset="-128"/>
                <a:ea typeface="Yu Gothic" panose="020B0400000000000000" pitchFamily="34" charset="-128"/>
              </a:rPr>
              <a:t>)</a:t>
            </a:r>
          </a:p>
        </p:txBody>
      </p:sp>
      <p:sp>
        <p:nvSpPr>
          <p:cNvPr id="8" name="TextBox 7"/>
          <p:cNvSpPr txBox="1"/>
          <p:nvPr/>
        </p:nvSpPr>
        <p:spPr>
          <a:xfrm>
            <a:off x="3544556" y="4984097"/>
            <a:ext cx="2895600" cy="784830"/>
          </a:xfrm>
          <a:prstGeom prst="rect">
            <a:avLst/>
          </a:prstGeom>
          <a:noFill/>
        </p:spPr>
        <p:txBody>
          <a:bodyPr wrap="square" rtlCol="0">
            <a:spAutoFit/>
          </a:bodyPr>
          <a:lstStyle/>
          <a:p>
            <a:pPr algn="ctr"/>
            <a:r>
              <a:rPr lang="en-US" sz="1200" dirty="0" smtClean="0">
                <a:latin typeface="Yu Gothic" panose="020B0400000000000000" pitchFamily="34" charset="-128"/>
                <a:ea typeface="Yu Gothic" panose="020B0400000000000000" pitchFamily="34" charset="-128"/>
              </a:rPr>
              <a:t>Fiberglass/mineral </a:t>
            </a:r>
            <a:r>
              <a:rPr lang="en-US" sz="1200" dirty="0">
                <a:latin typeface="Yu Gothic" panose="020B0400000000000000" pitchFamily="34" charset="-128"/>
                <a:ea typeface="Yu Gothic" panose="020B0400000000000000" pitchFamily="34" charset="-128"/>
              </a:rPr>
              <a:t>fiber = </a:t>
            </a:r>
            <a:r>
              <a:rPr lang="en-US" sz="1200" dirty="0" smtClean="0">
                <a:latin typeface="Yu Gothic" panose="020B0400000000000000" pitchFamily="34" charset="-128"/>
                <a:ea typeface="Yu Gothic" panose="020B0400000000000000" pitchFamily="34" charset="-128"/>
              </a:rPr>
              <a:t/>
            </a:r>
            <a:br>
              <a:rPr lang="en-US" sz="1200" dirty="0" smtClean="0">
                <a:latin typeface="Yu Gothic" panose="020B0400000000000000" pitchFamily="34" charset="-128"/>
                <a:ea typeface="Yu Gothic" panose="020B0400000000000000" pitchFamily="34" charset="-128"/>
              </a:rPr>
            </a:br>
            <a:r>
              <a:rPr lang="en-US" sz="1200" dirty="0" smtClean="0">
                <a:latin typeface="Yu Gothic" panose="020B0400000000000000" pitchFamily="34" charset="-128"/>
                <a:ea typeface="Yu Gothic" panose="020B0400000000000000" pitchFamily="34" charset="-128"/>
              </a:rPr>
              <a:t>116 </a:t>
            </a:r>
            <a:r>
              <a:rPr lang="en-US" sz="1200" dirty="0">
                <a:latin typeface="Yu Gothic" panose="020B0400000000000000" pitchFamily="34" charset="-128"/>
                <a:ea typeface="Yu Gothic" panose="020B0400000000000000" pitchFamily="34" charset="-128"/>
              </a:rPr>
              <a:t>perms </a:t>
            </a:r>
            <a:endParaRPr lang="en-US" sz="1200" dirty="0" smtClean="0">
              <a:latin typeface="Yu Gothic" panose="020B0400000000000000" pitchFamily="34" charset="-128"/>
              <a:ea typeface="Yu Gothic" panose="020B0400000000000000" pitchFamily="34" charset="-128"/>
            </a:endParaRPr>
          </a:p>
          <a:p>
            <a:pPr algn="ctr"/>
            <a:r>
              <a:rPr lang="en-US" sz="1050" dirty="0" smtClean="0">
                <a:latin typeface="Yu Gothic" panose="020B0400000000000000" pitchFamily="34" charset="-128"/>
                <a:ea typeface="Yu Gothic" panose="020B0400000000000000" pitchFamily="34" charset="-128"/>
              </a:rPr>
              <a:t>Batt </a:t>
            </a:r>
            <a:r>
              <a:rPr lang="en-US" sz="1050" dirty="0">
                <a:latin typeface="Yu Gothic" panose="020B0400000000000000" pitchFamily="34" charset="-128"/>
                <a:ea typeface="Yu Gothic" panose="020B0400000000000000" pitchFamily="34" charset="-128"/>
              </a:rPr>
              <a:t>insulation (without facer), </a:t>
            </a:r>
            <a:r>
              <a:rPr lang="en-US" sz="1050" dirty="0" smtClean="0">
                <a:latin typeface="Yu Gothic" panose="020B0400000000000000" pitchFamily="34" charset="-128"/>
                <a:ea typeface="Yu Gothic" panose="020B0400000000000000" pitchFamily="34" charset="-128"/>
              </a:rPr>
              <a:t/>
            </a:r>
            <a:br>
              <a:rPr lang="en-US" sz="1050" dirty="0" smtClean="0">
                <a:latin typeface="Yu Gothic" panose="020B0400000000000000" pitchFamily="34" charset="-128"/>
                <a:ea typeface="Yu Gothic" panose="020B0400000000000000" pitchFamily="34" charset="-128"/>
              </a:rPr>
            </a:br>
            <a:r>
              <a:rPr lang="en-US" sz="1050" dirty="0" smtClean="0">
                <a:latin typeface="Yu Gothic" panose="020B0400000000000000" pitchFamily="34" charset="-128"/>
                <a:ea typeface="Yu Gothic" panose="020B0400000000000000" pitchFamily="34" charset="-128"/>
              </a:rPr>
              <a:t>1</a:t>
            </a:r>
            <a:r>
              <a:rPr lang="en-US" sz="1050" dirty="0">
                <a:latin typeface="Yu Gothic" panose="020B0400000000000000" pitchFamily="34" charset="-128"/>
                <a:ea typeface="Yu Gothic" panose="020B0400000000000000" pitchFamily="34" charset="-128"/>
              </a:rPr>
              <a:t>” thick</a:t>
            </a:r>
          </a:p>
        </p:txBody>
      </p:sp>
      <p:pic>
        <p:nvPicPr>
          <p:cNvPr id="1028" name="Picture 4" descr="Image result for drywall"/>
          <p:cNvPicPr>
            <a:picLocks noChangeAspect="1" noChangeArrowheads="1"/>
          </p:cNvPicPr>
          <p:nvPr/>
        </p:nvPicPr>
        <p:blipFill rotWithShape="1">
          <a:blip r:embed="rId2">
            <a:extLst>
              <a:ext uri="{28A0092B-C50C-407E-A947-70E740481C1C}">
                <a14:useLocalDpi xmlns:a14="http://schemas.microsoft.com/office/drawing/2010/main" val="0"/>
              </a:ext>
            </a:extLst>
          </a:blip>
          <a:srcRect l="27221" t="8299"/>
          <a:stretch/>
        </p:blipFill>
        <p:spPr bwMode="auto">
          <a:xfrm>
            <a:off x="6671312" y="3320399"/>
            <a:ext cx="2011680" cy="1526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91252" y="4993330"/>
            <a:ext cx="2971799" cy="507832"/>
          </a:xfrm>
          <a:prstGeom prst="rect">
            <a:avLst/>
          </a:prstGeom>
        </p:spPr>
        <p:txBody>
          <a:bodyPr wrap="square">
            <a:spAutoFit/>
          </a:bodyPr>
          <a:lstStyle/>
          <a:p>
            <a:pPr algn="ctr"/>
            <a:r>
              <a:rPr lang="en-US" sz="1200" dirty="0">
                <a:latin typeface="Yu Gothic" panose="020B0400000000000000" pitchFamily="34" charset="-128"/>
                <a:ea typeface="Yu Gothic" panose="020B0400000000000000" pitchFamily="34" charset="-128"/>
              </a:rPr>
              <a:t>Drywall </a:t>
            </a:r>
            <a:r>
              <a:rPr lang="en-US" sz="1200" dirty="0" smtClean="0">
                <a:latin typeface="Yu Gothic" panose="020B0400000000000000" pitchFamily="34" charset="-128"/>
                <a:ea typeface="Yu Gothic" panose="020B0400000000000000" pitchFamily="34" charset="-128"/>
              </a:rPr>
              <a:t>= 50 perm</a:t>
            </a:r>
          </a:p>
          <a:p>
            <a:pPr algn="ctr"/>
            <a:r>
              <a:rPr lang="en-US" sz="1200" dirty="0" smtClean="0">
                <a:latin typeface="Yu Gothic" panose="020B0400000000000000" pitchFamily="34" charset="-128"/>
                <a:ea typeface="Yu Gothic" panose="020B0400000000000000" pitchFamily="34" charset="-128"/>
              </a:rPr>
              <a:t>(unpainted)</a:t>
            </a:r>
            <a:endParaRPr lang="en-US" sz="1200" dirty="0">
              <a:latin typeface="Yu Gothic" panose="020B0400000000000000" pitchFamily="34" charset="-128"/>
              <a:ea typeface="Yu Gothic" panose="020B0400000000000000" pitchFamily="34" charset="-128"/>
            </a:endParaRPr>
          </a:p>
        </p:txBody>
      </p:sp>
      <p:sp>
        <p:nvSpPr>
          <p:cNvPr id="9" name="Rectangle 8"/>
          <p:cNvSpPr/>
          <p:nvPr/>
        </p:nvSpPr>
        <p:spPr>
          <a:xfrm>
            <a:off x="8782052" y="5016414"/>
            <a:ext cx="3286124" cy="623248"/>
          </a:xfrm>
          <a:prstGeom prst="rect">
            <a:avLst/>
          </a:prstGeom>
        </p:spPr>
        <p:txBody>
          <a:bodyPr wrap="square">
            <a:spAutoFit/>
          </a:bodyPr>
          <a:lstStyle/>
          <a:p>
            <a:pPr marL="0" lvl="1" algn="ctr"/>
            <a:r>
              <a:rPr lang="en-US" sz="1200" dirty="0">
                <a:latin typeface="Yu Gothic" panose="020B0400000000000000" pitchFamily="34" charset="-128"/>
                <a:ea typeface="Yu Gothic" panose="020B0400000000000000" pitchFamily="34" charset="-128"/>
              </a:rPr>
              <a:t>Lap siding = 10 perm </a:t>
            </a:r>
            <a:r>
              <a:rPr lang="en-US" sz="1200" dirty="0" smtClean="0">
                <a:latin typeface="Yu Gothic" panose="020B0400000000000000" pitchFamily="34" charset="-128"/>
                <a:ea typeface="Yu Gothic" panose="020B0400000000000000" pitchFamily="34" charset="-128"/>
              </a:rPr>
              <a:t/>
            </a:r>
            <a:br>
              <a:rPr lang="en-US" sz="1200" dirty="0" smtClean="0">
                <a:latin typeface="Yu Gothic" panose="020B0400000000000000" pitchFamily="34" charset="-128"/>
                <a:ea typeface="Yu Gothic" panose="020B0400000000000000" pitchFamily="34" charset="-128"/>
              </a:rPr>
            </a:br>
            <a:r>
              <a:rPr lang="en-US" sz="1050" dirty="0" smtClean="0">
                <a:latin typeface="Yu Gothic" panose="020B0400000000000000" pitchFamily="34" charset="-128"/>
                <a:ea typeface="Yu Gothic" panose="020B0400000000000000" pitchFamily="34" charset="-128"/>
              </a:rPr>
              <a:t>(wood/painted</a:t>
            </a:r>
            <a:r>
              <a:rPr lang="en-US" sz="1050" dirty="0">
                <a:latin typeface="Yu Gothic" panose="020B0400000000000000" pitchFamily="34" charset="-128"/>
                <a:ea typeface="Yu Gothic" panose="020B0400000000000000" pitchFamily="34" charset="-128"/>
              </a:rPr>
              <a:t>)</a:t>
            </a:r>
            <a:r>
              <a:rPr lang="en-US" sz="1200" dirty="0">
                <a:latin typeface="Yu Gothic" panose="020B0400000000000000" pitchFamily="34" charset="-128"/>
                <a:ea typeface="Yu Gothic" panose="020B0400000000000000" pitchFamily="34" charset="-128"/>
              </a:rPr>
              <a:t> </a:t>
            </a:r>
            <a:r>
              <a:rPr lang="en-US" sz="1200" dirty="0" smtClean="0">
                <a:latin typeface="Yu Gothic" panose="020B0400000000000000" pitchFamily="34" charset="-128"/>
                <a:ea typeface="Yu Gothic" panose="020B0400000000000000" pitchFamily="34" charset="-128"/>
              </a:rPr>
              <a:t>to </a:t>
            </a:r>
            <a:r>
              <a:rPr lang="en-US" sz="1200" dirty="0">
                <a:latin typeface="Yu Gothic" panose="020B0400000000000000" pitchFamily="34" charset="-128"/>
                <a:ea typeface="Yu Gothic" panose="020B0400000000000000" pitchFamily="34" charset="-128"/>
              </a:rPr>
              <a:t>40 perm </a:t>
            </a:r>
            <a:r>
              <a:rPr lang="en-US" sz="1200" dirty="0" smtClean="0">
                <a:latin typeface="Yu Gothic" panose="020B0400000000000000" pitchFamily="34" charset="-128"/>
                <a:ea typeface="Yu Gothic" panose="020B0400000000000000" pitchFamily="34" charset="-128"/>
              </a:rPr>
              <a:t/>
            </a:r>
            <a:br>
              <a:rPr lang="en-US" sz="1200" dirty="0" smtClean="0">
                <a:latin typeface="Yu Gothic" panose="020B0400000000000000" pitchFamily="34" charset="-128"/>
                <a:ea typeface="Yu Gothic" panose="020B0400000000000000" pitchFamily="34" charset="-128"/>
              </a:rPr>
            </a:br>
            <a:r>
              <a:rPr lang="en-US" sz="1050" dirty="0" smtClean="0">
                <a:latin typeface="Yu Gothic" panose="020B0400000000000000" pitchFamily="34" charset="-128"/>
                <a:ea typeface="Yu Gothic" panose="020B0400000000000000" pitchFamily="34" charset="-128"/>
              </a:rPr>
              <a:t>(</a:t>
            </a:r>
            <a:r>
              <a:rPr lang="en-US" sz="1050" dirty="0">
                <a:latin typeface="Yu Gothic" panose="020B0400000000000000" pitchFamily="34" charset="-128"/>
                <a:ea typeface="Yu Gothic" panose="020B0400000000000000" pitchFamily="34" charset="-128"/>
              </a:rPr>
              <a:t>vinyl/vented)</a:t>
            </a:r>
          </a:p>
        </p:txBody>
      </p:sp>
      <p:pic>
        <p:nvPicPr>
          <p:cNvPr id="1030" name="Picture 6" descr="http://www.scottspainting.com/images/Siding/Hardboard%20Sidi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9274" y="3245802"/>
            <a:ext cx="2011680" cy="1579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593" y="3158140"/>
            <a:ext cx="2099526" cy="1755178"/>
          </a:xfrm>
          <a:prstGeom prst="rect">
            <a:avLst/>
          </a:prstGeom>
        </p:spPr>
      </p:pic>
    </p:spTree>
    <p:extLst>
      <p:ext uri="{BB962C8B-B14F-4D97-AF65-F5344CB8AC3E}">
        <p14:creationId xmlns:p14="http://schemas.microsoft.com/office/powerpoint/2010/main" val="3847234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sp>
        <p:nvSpPr>
          <p:cNvPr id="4" name="Content Placeholder 3"/>
          <p:cNvSpPr>
            <a:spLocks noGrp="1"/>
          </p:cNvSpPr>
          <p:nvPr>
            <p:ph type="subTitle" idx="4294967295"/>
          </p:nvPr>
        </p:nvSpPr>
        <p:spPr>
          <a:xfrm>
            <a:off x="8910638" y="2768135"/>
            <a:ext cx="3281362" cy="1492250"/>
          </a:xfrm>
        </p:spPr>
        <p:txBody>
          <a:bodyPr>
            <a:normAutofit/>
          </a:bodyPr>
          <a:lstStyle/>
          <a:p>
            <a:pPr marL="0" indent="0" algn="ctr">
              <a:buNone/>
            </a:pPr>
            <a:r>
              <a:rPr lang="en-US" sz="1200" dirty="0" smtClean="0">
                <a:solidFill>
                  <a:schemeClr val="tx1"/>
                </a:solidFill>
              </a:rPr>
              <a:t>1</a:t>
            </a:r>
            <a:r>
              <a:rPr lang="en-US" sz="1200" dirty="0">
                <a:solidFill>
                  <a:schemeClr val="tx1"/>
                </a:solidFill>
              </a:rPr>
              <a:t>” thick polystyrene insulation </a:t>
            </a:r>
            <a:r>
              <a:rPr lang="en-US" sz="1200" dirty="0" smtClean="0">
                <a:solidFill>
                  <a:schemeClr val="tx1"/>
                </a:solidFill>
              </a:rPr>
              <a:t>= </a:t>
            </a:r>
            <a:br>
              <a:rPr lang="en-US" sz="1200" dirty="0" smtClean="0">
                <a:solidFill>
                  <a:schemeClr val="tx1"/>
                </a:solidFill>
              </a:rPr>
            </a:br>
            <a:r>
              <a:rPr lang="en-US" sz="1200" dirty="0" smtClean="0">
                <a:solidFill>
                  <a:schemeClr val="tx1"/>
                </a:solidFill>
              </a:rPr>
              <a:t>~</a:t>
            </a:r>
            <a:r>
              <a:rPr lang="en-US" sz="1200" dirty="0">
                <a:solidFill>
                  <a:schemeClr val="tx1"/>
                </a:solidFill>
              </a:rPr>
              <a:t>1 perm to 5 perm </a:t>
            </a:r>
          </a:p>
          <a:p>
            <a:pPr marL="0" indent="0" algn="ctr">
              <a:buNone/>
            </a:pPr>
            <a:r>
              <a:rPr lang="en-US" sz="1050" dirty="0" smtClean="0">
                <a:solidFill>
                  <a:schemeClr val="tx1"/>
                </a:solidFill>
              </a:rPr>
              <a:t>No facer. Depending </a:t>
            </a:r>
            <a:r>
              <a:rPr lang="en-US" sz="1050" dirty="0">
                <a:solidFill>
                  <a:schemeClr val="tx1"/>
                </a:solidFill>
              </a:rPr>
              <a:t>on </a:t>
            </a:r>
            <a:r>
              <a:rPr lang="en-US" sz="1050" dirty="0" smtClean="0">
                <a:solidFill>
                  <a:schemeClr val="tx1"/>
                </a:solidFill>
              </a:rPr>
              <a:t>type/density. Decreases </a:t>
            </a:r>
            <a:r>
              <a:rPr lang="en-US" sz="1050" dirty="0">
                <a:solidFill>
                  <a:schemeClr val="tx1"/>
                </a:solidFill>
              </a:rPr>
              <a:t>with increased thickness or </a:t>
            </a:r>
            <a:r>
              <a:rPr lang="en-US" sz="1050" dirty="0" smtClean="0">
                <a:solidFill>
                  <a:schemeClr val="tx1"/>
                </a:solidFill>
              </a:rPr>
              <a:t>added facers.</a:t>
            </a:r>
            <a:endParaRPr lang="en-US" sz="1050" dirty="0">
              <a:solidFill>
                <a:schemeClr val="tx1"/>
              </a:solidFill>
            </a:endParaRPr>
          </a:p>
          <a:p>
            <a:pPr marL="0" indent="0">
              <a:buNone/>
            </a:pPr>
            <a:endParaRPr lang="en-US" sz="1200" dirty="0"/>
          </a:p>
        </p:txBody>
      </p:sp>
      <p:pic>
        <p:nvPicPr>
          <p:cNvPr id="2050" name="Picture 2" descr="http://www.co.eau-claire.wi.us/Home/ShowImage?id=521&amp;t=635482701841000000"/>
          <p:cNvPicPr>
            <a:picLocks noChangeAspect="1" noChangeArrowheads="1"/>
          </p:cNvPicPr>
          <p:nvPr/>
        </p:nvPicPr>
        <p:blipFill rotWithShape="1">
          <a:blip r:embed="rId2">
            <a:extLst>
              <a:ext uri="{28A0092B-C50C-407E-A947-70E740481C1C}">
                <a14:useLocalDpi xmlns:a14="http://schemas.microsoft.com/office/drawing/2010/main" val="0"/>
              </a:ext>
            </a:extLst>
          </a:blip>
          <a:srcRect l="9333" t="10980" r="9810" b="11656"/>
          <a:stretch/>
        </p:blipFill>
        <p:spPr bwMode="auto">
          <a:xfrm>
            <a:off x="752474" y="1205320"/>
            <a:ext cx="1828800" cy="1479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651" y="2773616"/>
            <a:ext cx="3040447" cy="438582"/>
          </a:xfrm>
          <a:prstGeom prst="rect">
            <a:avLst/>
          </a:prstGeom>
        </p:spPr>
        <p:txBody>
          <a:bodyPr wrap="square">
            <a:spAutoFit/>
          </a:bodyPr>
          <a:lstStyle/>
          <a:p>
            <a:pPr algn="ctr"/>
            <a:r>
              <a:rPr lang="en-US" sz="1200" dirty="0">
                <a:latin typeface="Yu Gothic" panose="020B0400000000000000" pitchFamily="34" charset="-128"/>
                <a:ea typeface="Yu Gothic" panose="020B0400000000000000" pitchFamily="34" charset="-128"/>
              </a:rPr>
              <a:t>Latex paint film </a:t>
            </a:r>
            <a:r>
              <a:rPr lang="en-US" sz="1200" dirty="0" smtClean="0">
                <a:latin typeface="Yu Gothic" panose="020B0400000000000000" pitchFamily="34" charset="-128"/>
                <a:ea typeface="Yu Gothic" panose="020B0400000000000000" pitchFamily="34" charset="-128"/>
              </a:rPr>
              <a:t>= 3 to 30 perm</a:t>
            </a:r>
          </a:p>
          <a:p>
            <a:pPr algn="ctr"/>
            <a:r>
              <a:rPr lang="en-US" sz="1050" dirty="0" smtClean="0">
                <a:latin typeface="Yu Gothic" panose="020B0400000000000000" pitchFamily="34" charset="-128"/>
                <a:ea typeface="Yu Gothic" panose="020B0400000000000000" pitchFamily="34" charset="-128"/>
              </a:rPr>
              <a:t>(primer </a:t>
            </a:r>
            <a:r>
              <a:rPr lang="en-US" sz="1050" dirty="0">
                <a:latin typeface="Yu Gothic" panose="020B0400000000000000" pitchFamily="34" charset="-128"/>
                <a:ea typeface="Yu Gothic" panose="020B0400000000000000" pitchFamily="34" charset="-128"/>
              </a:rPr>
              <a:t>+ 1-2 coats)</a:t>
            </a:r>
          </a:p>
        </p:txBody>
      </p:sp>
      <p:sp>
        <p:nvSpPr>
          <p:cNvPr id="6" name="Rectangle 5"/>
          <p:cNvSpPr/>
          <p:nvPr/>
        </p:nvSpPr>
        <p:spPr>
          <a:xfrm>
            <a:off x="3187097" y="2773615"/>
            <a:ext cx="2796619" cy="438582"/>
          </a:xfrm>
          <a:prstGeom prst="rect">
            <a:avLst/>
          </a:prstGeom>
        </p:spPr>
        <p:txBody>
          <a:bodyPr wrap="square">
            <a:spAutoFit/>
          </a:bodyPr>
          <a:lstStyle/>
          <a:p>
            <a:pPr algn="ctr"/>
            <a:r>
              <a:rPr lang="en-US" sz="1200" dirty="0">
                <a:latin typeface="Yu Gothic" panose="020B0400000000000000" pitchFamily="34" charset="-128"/>
                <a:ea typeface="Yu Gothic" panose="020B0400000000000000" pitchFamily="34" charset="-128"/>
              </a:rPr>
              <a:t>House wraps = 5 </a:t>
            </a:r>
            <a:r>
              <a:rPr lang="en-US" sz="1200" dirty="0" smtClean="0">
                <a:latin typeface="Yu Gothic" panose="020B0400000000000000" pitchFamily="34" charset="-128"/>
                <a:ea typeface="Yu Gothic" panose="020B0400000000000000" pitchFamily="34" charset="-128"/>
              </a:rPr>
              <a:t>to </a:t>
            </a:r>
            <a:r>
              <a:rPr lang="en-US" sz="1200" dirty="0">
                <a:latin typeface="Yu Gothic" panose="020B0400000000000000" pitchFamily="34" charset="-128"/>
                <a:ea typeface="Yu Gothic" panose="020B0400000000000000" pitchFamily="34" charset="-128"/>
              </a:rPr>
              <a:t>50 perm </a:t>
            </a:r>
            <a:endParaRPr lang="en-US" sz="1200" dirty="0" smtClean="0">
              <a:latin typeface="Yu Gothic" panose="020B0400000000000000" pitchFamily="34" charset="-128"/>
              <a:ea typeface="Yu Gothic" panose="020B0400000000000000" pitchFamily="34" charset="-128"/>
            </a:endParaRPr>
          </a:p>
          <a:p>
            <a:pPr algn="ctr"/>
            <a:r>
              <a:rPr lang="en-US" sz="1050" dirty="0" smtClean="0">
                <a:latin typeface="Yu Gothic" panose="020B0400000000000000" pitchFamily="34" charset="-128"/>
                <a:ea typeface="Yu Gothic" panose="020B0400000000000000" pitchFamily="34" charset="-128"/>
              </a:rPr>
              <a:t>(</a:t>
            </a:r>
            <a:r>
              <a:rPr lang="en-US" sz="1050" dirty="0">
                <a:latin typeface="Yu Gothic" panose="020B0400000000000000" pitchFamily="34" charset="-128"/>
                <a:ea typeface="Yu Gothic" panose="020B0400000000000000" pitchFamily="34" charset="-128"/>
              </a:rPr>
              <a:t>depending on type)</a:t>
            </a:r>
          </a:p>
        </p:txBody>
      </p:sp>
      <p:sp>
        <p:nvSpPr>
          <p:cNvPr id="7" name="Rectangle 6"/>
          <p:cNvSpPr/>
          <p:nvPr/>
        </p:nvSpPr>
        <p:spPr>
          <a:xfrm>
            <a:off x="5983716" y="2773615"/>
            <a:ext cx="2731157" cy="646331"/>
          </a:xfrm>
          <a:prstGeom prst="rect">
            <a:avLst/>
          </a:prstGeom>
        </p:spPr>
        <p:txBody>
          <a:bodyPr wrap="square">
            <a:spAutoFit/>
          </a:bodyPr>
          <a:lstStyle/>
          <a:p>
            <a:pPr algn="ctr"/>
            <a:r>
              <a:rPr lang="en-US" sz="1200" dirty="0">
                <a:latin typeface="Yu Gothic" panose="020B0400000000000000" pitchFamily="34" charset="-128"/>
                <a:ea typeface="Yu Gothic" panose="020B0400000000000000" pitchFamily="34" charset="-128"/>
              </a:rPr>
              <a:t>No.15 asphalt felt paper = </a:t>
            </a:r>
            <a:r>
              <a:rPr lang="en-US" sz="1200" dirty="0" smtClean="0">
                <a:latin typeface="Yu Gothic" panose="020B0400000000000000" pitchFamily="34" charset="-128"/>
                <a:ea typeface="Yu Gothic" panose="020B0400000000000000" pitchFamily="34" charset="-128"/>
              </a:rPr>
              <a:t/>
            </a:r>
            <a:br>
              <a:rPr lang="en-US" sz="1200" dirty="0" smtClean="0">
                <a:latin typeface="Yu Gothic" panose="020B0400000000000000" pitchFamily="34" charset="-128"/>
                <a:ea typeface="Yu Gothic" panose="020B0400000000000000" pitchFamily="34" charset="-128"/>
              </a:rPr>
            </a:br>
            <a:r>
              <a:rPr lang="en-US" sz="1200" dirty="0" smtClean="0">
                <a:latin typeface="Yu Gothic" panose="020B0400000000000000" pitchFamily="34" charset="-128"/>
                <a:ea typeface="Yu Gothic" panose="020B0400000000000000" pitchFamily="34" charset="-128"/>
              </a:rPr>
              <a:t>1 </a:t>
            </a:r>
            <a:r>
              <a:rPr lang="en-US" sz="1200" dirty="0">
                <a:latin typeface="Yu Gothic" panose="020B0400000000000000" pitchFamily="34" charset="-128"/>
                <a:ea typeface="Yu Gothic" panose="020B0400000000000000" pitchFamily="34" charset="-128"/>
              </a:rPr>
              <a:t>perm </a:t>
            </a:r>
            <a:r>
              <a:rPr lang="en-US" sz="1050" dirty="0">
                <a:latin typeface="Yu Gothic" panose="020B0400000000000000" pitchFamily="34" charset="-128"/>
                <a:ea typeface="Yu Gothic" panose="020B0400000000000000" pitchFamily="34" charset="-128"/>
              </a:rPr>
              <a:t>(dry cup) to </a:t>
            </a:r>
            <a:endParaRPr lang="en-US" sz="1050" dirty="0" smtClean="0">
              <a:latin typeface="Yu Gothic" panose="020B0400000000000000" pitchFamily="34" charset="-128"/>
              <a:ea typeface="Yu Gothic" panose="020B0400000000000000" pitchFamily="34" charset="-128"/>
            </a:endParaRPr>
          </a:p>
          <a:p>
            <a:pPr algn="ctr"/>
            <a:r>
              <a:rPr lang="en-US" sz="1200" dirty="0" smtClean="0">
                <a:latin typeface="Yu Gothic" panose="020B0400000000000000" pitchFamily="34" charset="-128"/>
                <a:ea typeface="Yu Gothic" panose="020B0400000000000000" pitchFamily="34" charset="-128"/>
              </a:rPr>
              <a:t>5 </a:t>
            </a:r>
            <a:r>
              <a:rPr lang="en-US" sz="1200" dirty="0">
                <a:latin typeface="Yu Gothic" panose="020B0400000000000000" pitchFamily="34" charset="-128"/>
                <a:ea typeface="Yu Gothic" panose="020B0400000000000000" pitchFamily="34" charset="-128"/>
              </a:rPr>
              <a:t>perm </a:t>
            </a:r>
            <a:r>
              <a:rPr lang="en-US" sz="1050" dirty="0">
                <a:latin typeface="Yu Gothic" panose="020B0400000000000000" pitchFamily="34" charset="-128"/>
                <a:ea typeface="Yu Gothic" panose="020B0400000000000000" pitchFamily="34" charset="-128"/>
              </a:rPr>
              <a:t>(wet cup)</a:t>
            </a:r>
          </a:p>
        </p:txBody>
      </p:sp>
      <p:pic>
        <p:nvPicPr>
          <p:cNvPr id="2052" name="Picture 4" descr="http://www.norandexpro.com/sites/default/files/imagecache/sec_page_image/sec_page_images/Housewrap_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006" y="1298768"/>
            <a:ext cx="1828800" cy="13863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owerscastle.ca/sites/castlepowerscastle/images/products/felt_pa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194" y="1035724"/>
            <a:ext cx="1600200" cy="16494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edilportale.com/products/prodotti-10205-rel12b3a7118a394f13bff7378b5ba8c82c.jpg"/>
          <p:cNvPicPr>
            <a:picLocks noChangeAspect="1" noChangeArrowheads="1"/>
          </p:cNvPicPr>
          <p:nvPr/>
        </p:nvPicPr>
        <p:blipFill rotWithShape="1">
          <a:blip r:embed="rId5">
            <a:extLst>
              <a:ext uri="{28A0092B-C50C-407E-A947-70E740481C1C}">
                <a14:useLocalDpi xmlns:a14="http://schemas.microsoft.com/office/drawing/2010/main" val="0"/>
              </a:ext>
            </a:extLst>
          </a:blip>
          <a:srcRect l="4820" t="7981" r="9746" b="9100"/>
          <a:stretch/>
        </p:blipFill>
        <p:spPr bwMode="auto">
          <a:xfrm>
            <a:off x="9454550" y="1187547"/>
            <a:ext cx="2057400" cy="149761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15938" y="5112250"/>
            <a:ext cx="3913519" cy="646331"/>
          </a:xfrm>
          <a:prstGeom prst="rect">
            <a:avLst/>
          </a:prstGeom>
        </p:spPr>
        <p:txBody>
          <a:bodyPr wrap="square">
            <a:spAutoFit/>
          </a:bodyPr>
          <a:lstStyle/>
          <a:p>
            <a:pPr algn="ctr"/>
            <a:r>
              <a:rPr lang="en-US" sz="1200" dirty="0">
                <a:latin typeface="Yu Gothic" panose="020B0400000000000000" pitchFamily="34" charset="-128"/>
                <a:ea typeface="Yu Gothic" panose="020B0400000000000000" pitchFamily="34" charset="-128"/>
              </a:rPr>
              <a:t>OSB or plywood = 0.7 to 1 perm </a:t>
            </a:r>
            <a:r>
              <a:rPr lang="en-US" sz="1050" dirty="0">
                <a:latin typeface="Yu Gothic" panose="020B0400000000000000" pitchFamily="34" charset="-128"/>
                <a:ea typeface="Yu Gothic" panose="020B0400000000000000" pitchFamily="34" charset="-128"/>
              </a:rPr>
              <a:t>(dry cup</a:t>
            </a:r>
            <a:r>
              <a:rPr lang="en-US" sz="1050" dirty="0" smtClean="0">
                <a:latin typeface="Yu Gothic" panose="020B0400000000000000" pitchFamily="34" charset="-128"/>
                <a:ea typeface="Yu Gothic" panose="020B0400000000000000" pitchFamily="34" charset="-128"/>
              </a:rPr>
              <a:t>)</a:t>
            </a:r>
          </a:p>
          <a:p>
            <a:pPr algn="ctr"/>
            <a:r>
              <a:rPr lang="en-US" sz="1200" dirty="0" smtClean="0">
                <a:latin typeface="Yu Gothic" panose="020B0400000000000000" pitchFamily="34" charset="-128"/>
                <a:ea typeface="Yu Gothic" panose="020B0400000000000000" pitchFamily="34" charset="-128"/>
              </a:rPr>
              <a:t> </a:t>
            </a:r>
            <a:r>
              <a:rPr lang="en-US" sz="1200" dirty="0">
                <a:latin typeface="Yu Gothic" panose="020B0400000000000000" pitchFamily="34" charset="-128"/>
                <a:ea typeface="Yu Gothic" panose="020B0400000000000000" pitchFamily="34" charset="-128"/>
              </a:rPr>
              <a:t>or 1.5 to 10 perm </a:t>
            </a:r>
            <a:r>
              <a:rPr lang="en-US" sz="1050" dirty="0">
                <a:latin typeface="Yu Gothic" panose="020B0400000000000000" pitchFamily="34" charset="-128"/>
                <a:ea typeface="Yu Gothic" panose="020B0400000000000000" pitchFamily="34" charset="-128"/>
              </a:rPr>
              <a:t>(wet cup) </a:t>
            </a:r>
          </a:p>
          <a:p>
            <a:pPr algn="ctr"/>
            <a:r>
              <a:rPr lang="en-US" sz="1050" dirty="0">
                <a:latin typeface="Yu Gothic" panose="020B0400000000000000" pitchFamily="34" charset="-128"/>
                <a:ea typeface="Yu Gothic" panose="020B0400000000000000" pitchFamily="34" charset="-128"/>
              </a:rPr>
              <a:t>OSB is </a:t>
            </a:r>
            <a:r>
              <a:rPr lang="en-US" sz="1050" dirty="0" smtClean="0">
                <a:latin typeface="Yu Gothic" panose="020B0400000000000000" pitchFamily="34" charset="-128"/>
                <a:ea typeface="Yu Gothic" panose="020B0400000000000000" pitchFamily="34" charset="-128"/>
              </a:rPr>
              <a:t>lower </a:t>
            </a:r>
            <a:r>
              <a:rPr lang="en-US" sz="1050" dirty="0">
                <a:latin typeface="Yu Gothic" panose="020B0400000000000000" pitchFamily="34" charset="-128"/>
                <a:ea typeface="Yu Gothic" panose="020B0400000000000000" pitchFamily="34" charset="-128"/>
              </a:rPr>
              <a:t>perm than plywood</a:t>
            </a:r>
          </a:p>
        </p:txBody>
      </p:sp>
      <p:sp>
        <p:nvSpPr>
          <p:cNvPr id="14" name="Rectangle 13"/>
          <p:cNvSpPr/>
          <p:nvPr/>
        </p:nvSpPr>
        <p:spPr>
          <a:xfrm>
            <a:off x="4622977" y="5112250"/>
            <a:ext cx="3531499" cy="461665"/>
          </a:xfrm>
          <a:prstGeom prst="rect">
            <a:avLst/>
          </a:prstGeom>
        </p:spPr>
        <p:txBody>
          <a:bodyPr wrap="square">
            <a:spAutoFit/>
          </a:bodyPr>
          <a:lstStyle/>
          <a:p>
            <a:pPr algn="ctr"/>
            <a:r>
              <a:rPr lang="en-US" sz="1200" dirty="0">
                <a:latin typeface="Yu Gothic" panose="020B0400000000000000" pitchFamily="34" charset="-128"/>
                <a:ea typeface="Yu Gothic" panose="020B0400000000000000" pitchFamily="34" charset="-128"/>
              </a:rPr>
              <a:t>Kraft paper = 0.3 perm </a:t>
            </a:r>
            <a:r>
              <a:rPr lang="en-US" sz="1050" dirty="0">
                <a:latin typeface="Yu Gothic" panose="020B0400000000000000" pitchFamily="34" charset="-128"/>
                <a:ea typeface="Yu Gothic" panose="020B0400000000000000" pitchFamily="34" charset="-128"/>
              </a:rPr>
              <a:t>(dry cup) </a:t>
            </a:r>
            <a:r>
              <a:rPr lang="en-US" sz="1200" dirty="0">
                <a:latin typeface="Yu Gothic" panose="020B0400000000000000" pitchFamily="34" charset="-128"/>
                <a:ea typeface="Yu Gothic" panose="020B0400000000000000" pitchFamily="34" charset="-128"/>
              </a:rPr>
              <a:t>or </a:t>
            </a:r>
            <a:r>
              <a:rPr lang="en-US" sz="1200" dirty="0" smtClean="0">
                <a:latin typeface="Yu Gothic" panose="020B0400000000000000" pitchFamily="34" charset="-128"/>
                <a:ea typeface="Yu Gothic" panose="020B0400000000000000" pitchFamily="34" charset="-128"/>
              </a:rPr>
              <a:t/>
            </a:r>
            <a:br>
              <a:rPr lang="en-US" sz="1200" dirty="0" smtClean="0">
                <a:latin typeface="Yu Gothic" panose="020B0400000000000000" pitchFamily="34" charset="-128"/>
                <a:ea typeface="Yu Gothic" panose="020B0400000000000000" pitchFamily="34" charset="-128"/>
              </a:rPr>
            </a:br>
            <a:r>
              <a:rPr lang="en-US" sz="1200" dirty="0" smtClean="0">
                <a:latin typeface="Yu Gothic" panose="020B0400000000000000" pitchFamily="34" charset="-128"/>
                <a:ea typeface="Yu Gothic" panose="020B0400000000000000" pitchFamily="34" charset="-128"/>
              </a:rPr>
              <a:t>1.8 </a:t>
            </a:r>
            <a:r>
              <a:rPr lang="en-US" sz="1200" dirty="0">
                <a:latin typeface="Yu Gothic" panose="020B0400000000000000" pitchFamily="34" charset="-128"/>
                <a:ea typeface="Yu Gothic" panose="020B0400000000000000" pitchFamily="34" charset="-128"/>
              </a:rPr>
              <a:t>perm </a:t>
            </a:r>
            <a:r>
              <a:rPr lang="en-US" sz="1050" dirty="0">
                <a:latin typeface="Yu Gothic" panose="020B0400000000000000" pitchFamily="34" charset="-128"/>
                <a:ea typeface="Yu Gothic" panose="020B0400000000000000" pitchFamily="34" charset="-128"/>
              </a:rPr>
              <a:t>(wet cup)</a:t>
            </a:r>
          </a:p>
        </p:txBody>
      </p:sp>
      <p:pic>
        <p:nvPicPr>
          <p:cNvPr id="15" name="Picture 2" descr="http://www.valleyroofing.org/images/Plywoo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8297" y="3778282"/>
            <a:ext cx="1828800" cy="12245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cdn3.notonthehighstreet.com/system/product_images/images/000/824/177/original_kraft-brown-gift-wrapping-pape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93"/>
          <a:stretch/>
        </p:blipFill>
        <p:spPr bwMode="auto">
          <a:xfrm>
            <a:off x="5463334" y="3680830"/>
            <a:ext cx="1600200" cy="14194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img.archiexpo.com/images_ae/photo-g/thermal-insulation-rigid-panel-polyisocyanurate-pir-foam-interior-59603-4589611.jpg"/>
          <p:cNvPicPr>
            <a:picLocks noChangeAspect="1" noChangeArrowheads="1"/>
          </p:cNvPicPr>
          <p:nvPr/>
        </p:nvPicPr>
        <p:blipFill rotWithShape="1">
          <a:blip r:embed="rId8">
            <a:extLst>
              <a:ext uri="{28A0092B-C50C-407E-A947-70E740481C1C}">
                <a14:useLocalDpi xmlns:a14="http://schemas.microsoft.com/office/drawing/2010/main" val="0"/>
              </a:ext>
            </a:extLst>
          </a:blip>
          <a:srcRect l="18228" r="23910"/>
          <a:stretch/>
        </p:blipFill>
        <p:spPr bwMode="auto">
          <a:xfrm>
            <a:off x="9461711" y="3910470"/>
            <a:ext cx="1828800" cy="124548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610361" y="5204582"/>
            <a:ext cx="3531499" cy="276999"/>
          </a:xfrm>
          <a:prstGeom prst="rect">
            <a:avLst/>
          </a:prstGeom>
        </p:spPr>
        <p:txBody>
          <a:bodyPr wrap="square">
            <a:spAutoFit/>
          </a:bodyPr>
          <a:lstStyle/>
          <a:p>
            <a:pPr algn="ctr"/>
            <a:r>
              <a:rPr lang="en-US" sz="1200" dirty="0" smtClean="0">
                <a:latin typeface="Yu Gothic" panose="020B0400000000000000" pitchFamily="34" charset="-128"/>
                <a:ea typeface="Yu Gothic" panose="020B0400000000000000" pitchFamily="34" charset="-128"/>
              </a:rPr>
              <a:t>Foil faced </a:t>
            </a:r>
            <a:r>
              <a:rPr lang="en-US" sz="1200" dirty="0" err="1" smtClean="0">
                <a:latin typeface="Yu Gothic" panose="020B0400000000000000" pitchFamily="34" charset="-128"/>
                <a:ea typeface="Yu Gothic" panose="020B0400000000000000" pitchFamily="34" charset="-128"/>
              </a:rPr>
              <a:t>plyiso</a:t>
            </a:r>
            <a:r>
              <a:rPr lang="en-US" sz="1200" dirty="0" smtClean="0">
                <a:latin typeface="Yu Gothic" panose="020B0400000000000000" pitchFamily="34" charset="-128"/>
                <a:ea typeface="Yu Gothic" panose="020B0400000000000000" pitchFamily="34" charset="-128"/>
              </a:rPr>
              <a:t> insulation &lt; 0.1 perm</a:t>
            </a:r>
            <a:endParaRPr lang="en-US" sz="10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99958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Building </a:t>
            </a:r>
            <a:br>
              <a:rPr lang="en-US" dirty="0" smtClean="0"/>
            </a:br>
            <a:r>
              <a:rPr lang="en-US" dirty="0" smtClean="0"/>
              <a:t>Code Requirements</a:t>
            </a:r>
            <a:endParaRPr lang="en-US" dirty="0"/>
          </a:p>
        </p:txBody>
      </p:sp>
      <p:pic>
        <p:nvPicPr>
          <p:cNvPr id="11" name="Content Placeholder 10"/>
          <p:cNvPicPr>
            <a:picLocks noGrp="1" noChangeAspect="1"/>
          </p:cNvPicPr>
          <p:nvPr>
            <p:ph idx="1"/>
          </p:nvPr>
        </p:nvPicPr>
        <p:blipFill>
          <a:blip r:embed="rId2"/>
          <a:stretch>
            <a:fillRect/>
          </a:stretch>
        </p:blipFill>
        <p:spPr>
          <a:xfrm>
            <a:off x="6603077" y="356720"/>
            <a:ext cx="5486400" cy="2223436"/>
          </a:xfrm>
          <a:prstGeom prst="rect">
            <a:avLst/>
          </a:prstGeom>
        </p:spPr>
      </p:pic>
      <p:sp>
        <p:nvSpPr>
          <p:cNvPr id="3" name="Content Placeholder 2"/>
          <p:cNvSpPr>
            <a:spLocks noGrp="1"/>
          </p:cNvSpPr>
          <p:nvPr>
            <p:ph type="subTitle" idx="4294967295"/>
          </p:nvPr>
        </p:nvSpPr>
        <p:spPr>
          <a:xfrm>
            <a:off x="609600" y="1641475"/>
            <a:ext cx="5350625" cy="4641850"/>
          </a:xfrm>
        </p:spPr>
        <p:txBody>
          <a:bodyPr>
            <a:normAutofit/>
          </a:bodyPr>
          <a:lstStyle/>
          <a:p>
            <a:r>
              <a:rPr lang="en-US" sz="2400" dirty="0" smtClean="0"/>
              <a:t>2015 IBC and IRC provisions </a:t>
            </a:r>
            <a:br>
              <a:rPr lang="en-US" sz="2400" dirty="0" smtClean="0"/>
            </a:br>
            <a:r>
              <a:rPr lang="en-US" sz="2400" dirty="0" smtClean="0"/>
              <a:t>are similar</a:t>
            </a:r>
          </a:p>
          <a:p>
            <a:r>
              <a:rPr lang="en-US" sz="2400" dirty="0" smtClean="0"/>
              <a:t>2015 IRC  (one and two family dwellings):</a:t>
            </a:r>
          </a:p>
          <a:p>
            <a:pPr lvl="1"/>
            <a:r>
              <a:rPr lang="en-US" sz="2000" dirty="0" smtClean="0">
                <a:latin typeface="Yu Gothic" panose="020B0400000000000000" pitchFamily="34" charset="-128"/>
                <a:ea typeface="Yu Gothic" panose="020B0400000000000000" pitchFamily="34" charset="-128"/>
              </a:rPr>
              <a:t>R702.7 doesn’t say not to put a Class I or II VR on the interior side in CZ 1-3!</a:t>
            </a:r>
          </a:p>
          <a:p>
            <a:pPr lvl="1"/>
            <a:r>
              <a:rPr lang="en-US" sz="2000" dirty="0" smtClean="0">
                <a:latin typeface="Yu Gothic" panose="020B0400000000000000" pitchFamily="34" charset="-128"/>
                <a:ea typeface="Yu Gothic" panose="020B0400000000000000" pitchFamily="34" charset="-128"/>
              </a:rPr>
              <a:t>Silent on exterior </a:t>
            </a:r>
            <a:r>
              <a:rPr lang="en-US" sz="2000" dirty="0" err="1" smtClean="0">
                <a:latin typeface="Yu Gothic" panose="020B0400000000000000" pitchFamily="34" charset="-128"/>
                <a:ea typeface="Yu Gothic" panose="020B0400000000000000" pitchFamily="34" charset="-128"/>
              </a:rPr>
              <a:t>permeance</a:t>
            </a:r>
            <a:r>
              <a:rPr lang="en-US" sz="2000" dirty="0" smtClean="0">
                <a:latin typeface="Yu Gothic" panose="020B0400000000000000" pitchFamily="34" charset="-128"/>
                <a:ea typeface="Yu Gothic" panose="020B0400000000000000" pitchFamily="34" charset="-128"/>
              </a:rPr>
              <a:t> limits with Class I or II VR</a:t>
            </a:r>
          </a:p>
          <a:p>
            <a:pPr lvl="1"/>
            <a:r>
              <a:rPr lang="en-US" sz="2000" dirty="0" smtClean="0">
                <a:latin typeface="Yu Gothic" panose="020B0400000000000000" pitchFamily="34" charset="-128"/>
                <a:ea typeface="Yu Gothic" panose="020B0400000000000000" pitchFamily="34" charset="-128"/>
              </a:rPr>
              <a:t>Silent on minimum insulation ratio with Class I or II VR</a:t>
            </a:r>
          </a:p>
          <a:p>
            <a:endParaRPr lang="en-US" dirty="0" smtClean="0"/>
          </a:p>
        </p:txBody>
      </p:sp>
      <p:pic>
        <p:nvPicPr>
          <p:cNvPr id="5" name="Content Placeholder 3"/>
          <p:cNvPicPr>
            <a:picLocks/>
          </p:cNvPicPr>
          <p:nvPr/>
        </p:nvPicPr>
        <p:blipFill rotWithShape="1">
          <a:blip r:embed="rId3"/>
          <a:srcRect l="6176" t="13576" r="33415" b="20534"/>
          <a:stretch/>
        </p:blipFill>
        <p:spPr bwMode="auto">
          <a:xfrm>
            <a:off x="6944395" y="2816312"/>
            <a:ext cx="4072243" cy="301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53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Building </a:t>
            </a:r>
            <a:br>
              <a:rPr lang="en-US" dirty="0" smtClean="0"/>
            </a:br>
            <a:r>
              <a:rPr lang="en-US" dirty="0" smtClean="0"/>
              <a:t>Code Requirements</a:t>
            </a:r>
            <a:endParaRPr lang="en-US" dirty="0"/>
          </a:p>
        </p:txBody>
      </p:sp>
      <p:pic>
        <p:nvPicPr>
          <p:cNvPr id="6" name="Content Placeholder 5"/>
          <p:cNvPicPr>
            <a:picLocks noGrp="1" noChangeAspect="1"/>
          </p:cNvPicPr>
          <p:nvPr>
            <p:ph idx="1"/>
          </p:nvPr>
        </p:nvPicPr>
        <p:blipFill>
          <a:blip r:embed="rId2"/>
          <a:stretch>
            <a:fillRect/>
          </a:stretch>
        </p:blipFill>
        <p:spPr>
          <a:xfrm>
            <a:off x="7761825" y="1167476"/>
            <a:ext cx="3950298" cy="4358640"/>
          </a:xfrm>
          <a:prstGeom prst="rect">
            <a:avLst/>
          </a:prstGeom>
        </p:spPr>
      </p:pic>
      <p:sp>
        <p:nvSpPr>
          <p:cNvPr id="3" name="Content Placeholder 2"/>
          <p:cNvSpPr>
            <a:spLocks noGrp="1"/>
          </p:cNvSpPr>
          <p:nvPr>
            <p:ph type="subTitle" idx="4294967295"/>
          </p:nvPr>
        </p:nvSpPr>
        <p:spPr>
          <a:xfrm>
            <a:off x="609600" y="1429789"/>
            <a:ext cx="6427788" cy="4623435"/>
          </a:xfrm>
        </p:spPr>
        <p:txBody>
          <a:bodyPr>
            <a:noAutofit/>
          </a:bodyPr>
          <a:lstStyle/>
          <a:p>
            <a:r>
              <a:rPr lang="en-US" sz="2400" dirty="0" smtClean="0"/>
              <a:t>Class III vapor retarder is permitted </a:t>
            </a:r>
            <a:br>
              <a:rPr lang="en-US" sz="2400" dirty="0" smtClean="0"/>
            </a:br>
            <a:r>
              <a:rPr lang="en-US" sz="2400" dirty="0" smtClean="0"/>
              <a:t>as an alternative to Class I or II VR </a:t>
            </a:r>
            <a:br>
              <a:rPr lang="en-US" sz="2400" dirty="0" smtClean="0"/>
            </a:br>
            <a:r>
              <a:rPr lang="en-US" sz="2400" dirty="0" smtClean="0"/>
              <a:t>for two cases:</a:t>
            </a:r>
          </a:p>
          <a:p>
            <a:pPr lvl="1"/>
            <a:r>
              <a:rPr lang="en-US" sz="2000" b="1" dirty="0" smtClean="0">
                <a:latin typeface="Yu Gothic" panose="020B0400000000000000" pitchFamily="34" charset="-128"/>
                <a:ea typeface="Yu Gothic" panose="020B0400000000000000" pitchFamily="34" charset="-128"/>
              </a:rPr>
              <a:t>Vented Cladding</a:t>
            </a:r>
            <a:r>
              <a:rPr lang="en-US" sz="2000" dirty="0" smtClean="0">
                <a:latin typeface="Yu Gothic" panose="020B0400000000000000" pitchFamily="34" charset="-128"/>
                <a:ea typeface="Yu Gothic" panose="020B0400000000000000" pitchFamily="34" charset="-128"/>
              </a:rPr>
              <a:t>: In this case, exterior </a:t>
            </a:r>
            <a:r>
              <a:rPr lang="en-US" sz="2000" dirty="0" err="1" smtClean="0">
                <a:latin typeface="Yu Gothic" panose="020B0400000000000000" pitchFamily="34" charset="-128"/>
                <a:ea typeface="Yu Gothic" panose="020B0400000000000000" pitchFamily="34" charset="-128"/>
              </a:rPr>
              <a:t>permeance</a:t>
            </a:r>
            <a:r>
              <a:rPr lang="en-US" sz="2000" dirty="0" smtClean="0">
                <a:latin typeface="Yu Gothic" panose="020B0400000000000000" pitchFamily="34" charset="-128"/>
                <a:ea typeface="Yu Gothic" panose="020B0400000000000000" pitchFamily="34" charset="-128"/>
              </a:rPr>
              <a:t> is controlled prescriptively by requiring use of vented cladding with limitations on types of sheathing by climate zone (</a:t>
            </a:r>
            <a:r>
              <a:rPr lang="en-US" sz="2000" dirty="0" err="1" smtClean="0">
                <a:latin typeface="Yu Gothic" panose="020B0400000000000000" pitchFamily="34" charset="-128"/>
                <a:ea typeface="Yu Gothic" panose="020B0400000000000000" pitchFamily="34" charset="-128"/>
              </a:rPr>
              <a:t>permeance</a:t>
            </a:r>
            <a:r>
              <a:rPr lang="en-US" sz="2000" dirty="0" smtClean="0">
                <a:latin typeface="Yu Gothic" panose="020B0400000000000000" pitchFamily="34" charset="-128"/>
                <a:ea typeface="Yu Gothic" panose="020B0400000000000000" pitchFamily="34" charset="-128"/>
              </a:rPr>
              <a:t> controlled design).</a:t>
            </a:r>
          </a:p>
          <a:p>
            <a:pPr lvl="1"/>
            <a:r>
              <a:rPr lang="en-US" sz="2000" b="1" dirty="0" smtClean="0">
                <a:latin typeface="Yu Gothic" panose="020B0400000000000000" pitchFamily="34" charset="-128"/>
                <a:ea typeface="Yu Gothic" panose="020B0400000000000000" pitchFamily="34" charset="-128"/>
              </a:rPr>
              <a:t>Continuous Insulation</a:t>
            </a:r>
            <a:r>
              <a:rPr lang="en-US" sz="2000" dirty="0" smtClean="0">
                <a:latin typeface="Yu Gothic" panose="020B0400000000000000" pitchFamily="34" charset="-128"/>
                <a:ea typeface="Yu Gothic" panose="020B0400000000000000" pitchFamily="34" charset="-128"/>
              </a:rPr>
              <a:t>: In this case, insulation ratio is controlled for applications of continuous insulation (temperature controlled design)</a:t>
            </a:r>
          </a:p>
        </p:txBody>
      </p:sp>
    </p:spTree>
    <p:extLst>
      <p:ext uri="{BB962C8B-B14F-4D97-AF65-F5344CB8AC3E}">
        <p14:creationId xmlns:p14="http://schemas.microsoft.com/office/powerpoint/2010/main" val="3460595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Building </a:t>
            </a:r>
            <a:br>
              <a:rPr lang="en-US" dirty="0" smtClean="0"/>
            </a:br>
            <a:r>
              <a:rPr lang="en-US" dirty="0" smtClean="0"/>
              <a:t>Code Requirements</a:t>
            </a:r>
            <a:endParaRPr lang="en-US" dirty="0"/>
          </a:p>
        </p:txBody>
      </p:sp>
      <p:pic>
        <p:nvPicPr>
          <p:cNvPr id="6" name="Content Placeholder 5"/>
          <p:cNvPicPr>
            <a:picLocks noGrp="1" noChangeAspect="1"/>
          </p:cNvPicPr>
          <p:nvPr>
            <p:ph idx="1"/>
          </p:nvPr>
        </p:nvPicPr>
        <p:blipFill>
          <a:blip r:embed="rId2"/>
          <a:stretch>
            <a:fillRect/>
          </a:stretch>
        </p:blipFill>
        <p:spPr>
          <a:xfrm>
            <a:off x="7795076" y="749300"/>
            <a:ext cx="3950298" cy="4358640"/>
          </a:xfrm>
          <a:prstGeom prst="rect">
            <a:avLst/>
          </a:prstGeom>
        </p:spPr>
      </p:pic>
      <p:sp>
        <p:nvSpPr>
          <p:cNvPr id="3" name="Content Placeholder 2"/>
          <p:cNvSpPr>
            <a:spLocks noGrp="1"/>
          </p:cNvSpPr>
          <p:nvPr>
            <p:ph type="subTitle" idx="4294967295"/>
          </p:nvPr>
        </p:nvSpPr>
        <p:spPr>
          <a:xfrm>
            <a:off x="609600" y="1629295"/>
            <a:ext cx="6763789" cy="4015047"/>
          </a:xfrm>
        </p:spPr>
        <p:txBody>
          <a:bodyPr>
            <a:normAutofit/>
          </a:bodyPr>
          <a:lstStyle/>
          <a:p>
            <a:r>
              <a:rPr lang="en-US" sz="2400" dirty="0" smtClean="0"/>
              <a:t>BUT, now this reveals some gaps in </a:t>
            </a:r>
            <a:br>
              <a:rPr lang="en-US" sz="2400" dirty="0" smtClean="0"/>
            </a:br>
            <a:r>
              <a:rPr lang="en-US" sz="2400" dirty="0" smtClean="0"/>
              <a:t>the code!</a:t>
            </a:r>
          </a:p>
          <a:p>
            <a:pPr lvl="1"/>
            <a:r>
              <a:rPr lang="en-US" sz="2000" dirty="0" smtClean="0">
                <a:latin typeface="Yu Gothic" panose="020B0400000000000000" pitchFamily="34" charset="-128"/>
                <a:ea typeface="Yu Gothic" panose="020B0400000000000000" pitchFamily="34" charset="-128"/>
              </a:rPr>
              <a:t>How much continuous insulation is needed if a Class I or II vapor retarder is used?</a:t>
            </a:r>
          </a:p>
          <a:p>
            <a:pPr lvl="1"/>
            <a:r>
              <a:rPr lang="en-US" sz="2000" dirty="0" smtClean="0">
                <a:latin typeface="Yu Gothic" panose="020B0400000000000000" pitchFamily="34" charset="-128"/>
                <a:ea typeface="Yu Gothic" panose="020B0400000000000000" pitchFamily="34" charset="-128"/>
              </a:rPr>
              <a:t>Under what condition should vented cladding or a higher perm exterior sheathing be required for use of a Class II vapor retarder?</a:t>
            </a:r>
          </a:p>
          <a:p>
            <a:pPr lvl="1"/>
            <a:r>
              <a:rPr lang="en-US" sz="2000" dirty="0" smtClean="0">
                <a:latin typeface="Yu Gothic" panose="020B0400000000000000" pitchFamily="34" charset="-128"/>
                <a:ea typeface="Yu Gothic" panose="020B0400000000000000" pitchFamily="34" charset="-128"/>
              </a:rPr>
              <a:t>What about “double vapor barriers”?</a:t>
            </a:r>
            <a:endParaRPr lang="en-US" sz="20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16108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Canadian Building Code (NBC 2010)</a:t>
            </a:r>
            <a:endParaRPr lang="en-US" dirty="0"/>
          </a:p>
        </p:txBody>
      </p:sp>
      <p:sp>
        <p:nvSpPr>
          <p:cNvPr id="3" name="Content Placeholder 2"/>
          <p:cNvSpPr>
            <a:spLocks noGrp="1"/>
          </p:cNvSpPr>
          <p:nvPr>
            <p:ph idx="1"/>
          </p:nvPr>
        </p:nvSpPr>
        <p:spPr/>
        <p:txBody>
          <a:bodyPr>
            <a:normAutofit/>
          </a:bodyPr>
          <a:lstStyle/>
          <a:p>
            <a:r>
              <a:rPr lang="en-US" sz="2400" dirty="0" smtClean="0"/>
              <a:t>Only recognizes use of 1 perm or less vapor retarder on inside </a:t>
            </a:r>
            <a:br>
              <a:rPr lang="en-US" sz="2400" dirty="0" smtClean="0"/>
            </a:br>
            <a:r>
              <a:rPr lang="en-US" sz="2400" dirty="0" smtClean="0"/>
              <a:t>(warm-in-winter side) of assembly.</a:t>
            </a:r>
          </a:p>
          <a:p>
            <a:pPr lvl="1"/>
            <a:r>
              <a:rPr lang="en-US" sz="2000" dirty="0" smtClean="0"/>
              <a:t>Same as Class I or Class II vapor retarder in U.S. codes</a:t>
            </a:r>
          </a:p>
          <a:p>
            <a:pPr lvl="1"/>
            <a:r>
              <a:rPr lang="en-US" sz="2000" dirty="0" smtClean="0"/>
              <a:t>Polyethylene VR and AB commonly used</a:t>
            </a:r>
          </a:p>
          <a:p>
            <a:pPr lvl="1"/>
            <a:r>
              <a:rPr lang="en-US" sz="2000" dirty="0" smtClean="0"/>
              <a:t>Does NOT recognize use of a Class III vapor retarder</a:t>
            </a:r>
          </a:p>
          <a:p>
            <a:endParaRPr lang="en-US" sz="2400" dirty="0" smtClean="0"/>
          </a:p>
          <a:p>
            <a:r>
              <a:rPr lang="en-US" sz="2400" dirty="0" smtClean="0"/>
              <a:t>Recognizes special design needed for buildings with high internal moisture loads (e.g., high indoor RH).</a:t>
            </a:r>
          </a:p>
        </p:txBody>
      </p:sp>
    </p:spTree>
    <p:extLst>
      <p:ext uri="{BB962C8B-B14F-4D97-AF65-F5344CB8AC3E}">
        <p14:creationId xmlns:p14="http://schemas.microsoft.com/office/powerpoint/2010/main" val="85449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Canadian Building Code (NBC)</a:t>
            </a:r>
            <a:endParaRPr lang="en-US" dirty="0"/>
          </a:p>
        </p:txBody>
      </p:sp>
      <p:pic>
        <p:nvPicPr>
          <p:cNvPr id="8" name="Content Placeholder 7"/>
          <p:cNvPicPr>
            <a:picLocks noGrp="1" noChangeAspect="1"/>
          </p:cNvPicPr>
          <p:nvPr>
            <p:ph idx="1"/>
          </p:nvPr>
        </p:nvPicPr>
        <p:blipFill rotWithShape="1">
          <a:blip r:embed="rId2"/>
          <a:srcRect l="36154" t="35186" r="37413" b="36912"/>
          <a:stretch/>
        </p:blipFill>
        <p:spPr>
          <a:xfrm>
            <a:off x="6879350" y="1295400"/>
            <a:ext cx="5312650" cy="3154386"/>
          </a:xfrm>
          <a:prstGeom prst="rect">
            <a:avLst/>
          </a:prstGeom>
        </p:spPr>
      </p:pic>
      <p:sp>
        <p:nvSpPr>
          <p:cNvPr id="3" name="Content Placeholder 2"/>
          <p:cNvSpPr>
            <a:spLocks noGrp="1"/>
          </p:cNvSpPr>
          <p:nvPr>
            <p:ph type="subTitle" idx="4294967295"/>
          </p:nvPr>
        </p:nvSpPr>
        <p:spPr>
          <a:xfrm>
            <a:off x="609600" y="1479665"/>
            <a:ext cx="5882640" cy="4803660"/>
          </a:xfrm>
        </p:spPr>
        <p:txBody>
          <a:bodyPr>
            <a:normAutofit/>
          </a:bodyPr>
          <a:lstStyle/>
          <a:p>
            <a:r>
              <a:rPr lang="en-US" sz="2400" dirty="0" smtClean="0"/>
              <a:t>NBC Part 9 (housing and light-commercial) includes requirements for use of low perm (less than 1 perm) material layers on the exterior side (Section 9.25.5.2)</a:t>
            </a:r>
          </a:p>
          <a:p>
            <a:pPr lvl="1"/>
            <a:r>
              <a:rPr lang="en-US" sz="2000" dirty="0" smtClean="0">
                <a:latin typeface="Yu Gothic" panose="020B0400000000000000" pitchFamily="34" charset="-128"/>
                <a:ea typeface="Yu Gothic" panose="020B0400000000000000" pitchFamily="34" charset="-128"/>
              </a:rPr>
              <a:t>Requires use of exterior  insulation meeting minimum insulation ratio </a:t>
            </a:r>
            <a:br>
              <a:rPr lang="en-US" sz="2000" dirty="0" smtClean="0">
                <a:latin typeface="Yu Gothic" panose="020B0400000000000000" pitchFamily="34" charset="-128"/>
                <a:ea typeface="Yu Gothic" panose="020B0400000000000000" pitchFamily="34" charset="-128"/>
              </a:rPr>
            </a:br>
            <a:r>
              <a:rPr lang="en-US" sz="2000" dirty="0" smtClean="0">
                <a:latin typeface="Yu Gothic" panose="020B0400000000000000" pitchFamily="34" charset="-128"/>
                <a:ea typeface="Yu Gothic" panose="020B0400000000000000" pitchFamily="34" charset="-128"/>
              </a:rPr>
              <a:t>(ci R-value / Cavity R-value)</a:t>
            </a:r>
          </a:p>
          <a:p>
            <a:pPr lvl="1"/>
            <a:r>
              <a:rPr lang="en-US" sz="2000" dirty="0" smtClean="0">
                <a:latin typeface="Yu Gothic" panose="020B0400000000000000" pitchFamily="34" charset="-128"/>
                <a:ea typeface="Yu Gothic" panose="020B0400000000000000" pitchFamily="34" charset="-128"/>
              </a:rPr>
              <a:t>First introduced in the 1995 edition </a:t>
            </a:r>
            <a:br>
              <a:rPr lang="en-US" sz="2000" dirty="0" smtClean="0">
                <a:latin typeface="Yu Gothic" panose="020B0400000000000000" pitchFamily="34" charset="-128"/>
                <a:ea typeface="Yu Gothic" panose="020B0400000000000000" pitchFamily="34" charset="-128"/>
              </a:rPr>
            </a:br>
            <a:r>
              <a:rPr lang="en-US" sz="2000" dirty="0" smtClean="0">
                <a:latin typeface="Yu Gothic" panose="020B0400000000000000" pitchFamily="34" charset="-128"/>
                <a:ea typeface="Yu Gothic" panose="020B0400000000000000" pitchFamily="34" charset="-128"/>
              </a:rPr>
              <a:t>of NBC</a:t>
            </a:r>
          </a:p>
        </p:txBody>
      </p:sp>
    </p:spTree>
    <p:extLst>
      <p:ext uri="{BB962C8B-B14F-4D97-AF65-F5344CB8AC3E}">
        <p14:creationId xmlns:p14="http://schemas.microsoft.com/office/powerpoint/2010/main" val="3095084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Insulation Ratio Concept</a:t>
            </a:r>
            <a:endParaRPr lang="en-US" dirty="0"/>
          </a:p>
        </p:txBody>
      </p:sp>
      <p:sp>
        <p:nvSpPr>
          <p:cNvPr id="3" name="Content Placeholder 2"/>
          <p:cNvSpPr>
            <a:spLocks noGrp="1"/>
          </p:cNvSpPr>
          <p:nvPr>
            <p:ph idx="1"/>
          </p:nvPr>
        </p:nvSpPr>
        <p:spPr>
          <a:xfrm>
            <a:off x="609600" y="1498601"/>
            <a:ext cx="5965767" cy="3962400"/>
          </a:xfrm>
        </p:spPr>
        <p:txBody>
          <a:bodyPr>
            <a:normAutofit/>
          </a:bodyPr>
          <a:lstStyle/>
          <a:p>
            <a:r>
              <a:rPr lang="en-US" sz="2400" dirty="0" smtClean="0"/>
              <a:t>Same principle as insulation ratios (exterior ci R-value) used for Class III VR in U.S. codes </a:t>
            </a:r>
          </a:p>
          <a:p>
            <a:pPr lvl="1"/>
            <a:r>
              <a:rPr lang="en-US" sz="2000" dirty="0"/>
              <a:t>S</a:t>
            </a:r>
            <a:r>
              <a:rPr lang="en-US" sz="2000" dirty="0" smtClean="0"/>
              <a:t>ee adjacent table as basis for IRC Table R702.7.1.</a:t>
            </a:r>
          </a:p>
          <a:p>
            <a:endParaRPr lang="en-US" sz="2400" dirty="0" smtClean="0"/>
          </a:p>
          <a:p>
            <a:r>
              <a:rPr lang="en-US" sz="2400" dirty="0" smtClean="0"/>
              <a:t>Same principle used for above-deck roof insulation in millions of square feet of low-slope commercial building roofs.</a:t>
            </a:r>
          </a:p>
        </p:txBody>
      </p:sp>
      <p:pic>
        <p:nvPicPr>
          <p:cNvPr id="5" name="Picture 4"/>
          <p:cNvPicPr>
            <a:picLocks noChangeAspect="1"/>
          </p:cNvPicPr>
          <p:nvPr/>
        </p:nvPicPr>
        <p:blipFill rotWithShape="1">
          <a:blip r:embed="rId2"/>
          <a:srcRect l="31120" t="26854" r="29640" b="35387"/>
          <a:stretch/>
        </p:blipFill>
        <p:spPr>
          <a:xfrm>
            <a:off x="6681640" y="1498601"/>
            <a:ext cx="5372023" cy="2907792"/>
          </a:xfrm>
          <a:prstGeom prst="rect">
            <a:avLst/>
          </a:prstGeom>
        </p:spPr>
      </p:pic>
    </p:spTree>
    <p:extLst>
      <p:ext uri="{BB962C8B-B14F-4D97-AF65-F5344CB8AC3E}">
        <p14:creationId xmlns:p14="http://schemas.microsoft.com/office/powerpoint/2010/main" val="2739373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Insulation Ratio Concept</a:t>
            </a:r>
            <a:endParaRPr lang="en-US" dirty="0"/>
          </a:p>
        </p:txBody>
      </p:sp>
      <p:sp>
        <p:nvSpPr>
          <p:cNvPr id="3" name="Content Placeholder 2"/>
          <p:cNvSpPr>
            <a:spLocks noGrp="1"/>
          </p:cNvSpPr>
          <p:nvPr>
            <p:ph idx="1"/>
          </p:nvPr>
        </p:nvSpPr>
        <p:spPr>
          <a:xfrm>
            <a:off x="609601" y="1498601"/>
            <a:ext cx="4301116" cy="3962400"/>
          </a:xfrm>
        </p:spPr>
        <p:txBody>
          <a:bodyPr>
            <a:normAutofit/>
          </a:bodyPr>
          <a:lstStyle/>
          <a:p>
            <a:r>
              <a:rPr lang="en-US" sz="2400" dirty="0"/>
              <a:t>Keep the inside of the wall warm in the winter!</a:t>
            </a:r>
          </a:p>
          <a:p>
            <a:r>
              <a:rPr lang="en-US" sz="2400" dirty="0"/>
              <a:t>This is the key concept </a:t>
            </a:r>
            <a:r>
              <a:rPr lang="en-US" sz="2400" dirty="0" smtClean="0"/>
              <a:t/>
            </a:r>
            <a:br>
              <a:rPr lang="en-US" sz="2400" dirty="0" smtClean="0"/>
            </a:br>
            <a:r>
              <a:rPr lang="en-US" sz="2400" dirty="0" smtClean="0"/>
              <a:t>of </a:t>
            </a:r>
            <a:r>
              <a:rPr lang="en-US" sz="2400" dirty="0"/>
              <a:t>the “temperature controlled” design approach to manage water vapor.</a:t>
            </a:r>
          </a:p>
          <a:p>
            <a:r>
              <a:rPr lang="en-US" sz="2400" dirty="0" smtClean="0"/>
              <a:t>Simple to determine:</a:t>
            </a:r>
          </a:p>
          <a:p>
            <a:pPr lvl="1"/>
            <a:r>
              <a:rPr lang="en-US" sz="2000" dirty="0" smtClean="0"/>
              <a:t>Insulation ratio = R</a:t>
            </a:r>
            <a:r>
              <a:rPr lang="en-US" sz="2000" baseline="-25000" dirty="0" smtClean="0"/>
              <a:t>e</a:t>
            </a:r>
            <a:r>
              <a:rPr lang="en-US" sz="2000" dirty="0" smtClean="0"/>
              <a:t>/</a:t>
            </a:r>
            <a:r>
              <a:rPr lang="en-US" sz="2000" dirty="0" err="1" smtClean="0"/>
              <a:t>R</a:t>
            </a:r>
            <a:r>
              <a:rPr lang="en-US" sz="2000" baseline="-25000" dirty="0" err="1" smtClean="0"/>
              <a:t>i</a:t>
            </a:r>
            <a:endParaRPr lang="en-US" sz="2000" baseline="-25000" dirty="0" smtClean="0"/>
          </a:p>
        </p:txBody>
      </p:sp>
      <p:grpSp>
        <p:nvGrpSpPr>
          <p:cNvPr id="26" name="Group 25"/>
          <p:cNvGrpSpPr/>
          <p:nvPr/>
        </p:nvGrpSpPr>
        <p:grpSpPr>
          <a:xfrm>
            <a:off x="4607355" y="2697389"/>
            <a:ext cx="4721888" cy="3206965"/>
            <a:chOff x="7236128" y="1347658"/>
            <a:chExt cx="4279605" cy="2760472"/>
          </a:xfrm>
        </p:grpSpPr>
        <p:sp>
          <p:nvSpPr>
            <p:cNvPr id="6" name="Rectangle 5"/>
            <p:cNvSpPr/>
            <p:nvPr/>
          </p:nvSpPr>
          <p:spPr>
            <a:xfrm>
              <a:off x="8659905" y="1737344"/>
              <a:ext cx="173158" cy="2337497"/>
            </a:xfrm>
            <a:prstGeom prst="rect">
              <a:avLst/>
            </a:prstGeom>
            <a:solidFill>
              <a:srgbClr val="FB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9360552" y="1699778"/>
              <a:ext cx="0" cy="2375064"/>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2" descr="http://i.stack.imgur.com/dbEI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922484" y="2676806"/>
              <a:ext cx="2375064" cy="4875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386972" y="1699778"/>
              <a:ext cx="49825" cy="2375065"/>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9560051" y="2627001"/>
              <a:ext cx="1955682" cy="821270"/>
            </a:xfrm>
            <a:prstGeom prst="rect">
              <a:avLst/>
            </a:prstGeom>
            <a:noFill/>
          </p:spPr>
          <p:txBody>
            <a:bodyPr wrap="square" rtlCol="0">
              <a:spAutoFit/>
            </a:bodyPr>
            <a:lstStyle/>
            <a:p>
              <a:r>
                <a:rPr lang="en-US" sz="1400" dirty="0">
                  <a:latin typeface="Yu Gothic" panose="020B0400000000000000" pitchFamily="34" charset="-128"/>
                  <a:ea typeface="Yu Gothic" panose="020B0400000000000000" pitchFamily="34" charset="-128"/>
                </a:rPr>
                <a:t> </a:t>
              </a:r>
              <a:r>
                <a:rPr lang="en-US" sz="1400" dirty="0" smtClean="0">
                  <a:latin typeface="Yu Gothic" panose="020B0400000000000000" pitchFamily="34" charset="-128"/>
                  <a:ea typeface="Yu Gothic" panose="020B0400000000000000" pitchFamily="34" charset="-128"/>
                </a:rPr>
                <a:t>Vapor Retarder </a:t>
              </a:r>
            </a:p>
            <a:p>
              <a:r>
                <a:rPr lang="en-US" sz="1400" dirty="0" smtClean="0">
                  <a:latin typeface="Yu Gothic" panose="020B0400000000000000" pitchFamily="34" charset="-128"/>
                  <a:ea typeface="Yu Gothic" panose="020B0400000000000000" pitchFamily="34" charset="-128"/>
                </a:rPr>
                <a:t>(Class I, II, or III depending on R</a:t>
              </a:r>
              <a:r>
                <a:rPr lang="en-US" sz="1400" baseline="-25000" dirty="0" smtClean="0">
                  <a:latin typeface="Yu Gothic" panose="020B0400000000000000" pitchFamily="34" charset="-128"/>
                  <a:ea typeface="Yu Gothic" panose="020B0400000000000000" pitchFamily="34" charset="-128"/>
                </a:rPr>
                <a:t>e</a:t>
              </a:r>
              <a:r>
                <a:rPr lang="en-US" sz="1400" dirty="0" smtClean="0">
                  <a:latin typeface="Yu Gothic" panose="020B0400000000000000" pitchFamily="34" charset="-128"/>
                  <a:ea typeface="Yu Gothic" panose="020B0400000000000000" pitchFamily="34" charset="-128"/>
                </a:rPr>
                <a:t>/</a:t>
              </a:r>
              <a:r>
                <a:rPr lang="en-US" sz="1400" dirty="0" err="1" smtClean="0">
                  <a:latin typeface="Yu Gothic" panose="020B0400000000000000" pitchFamily="34" charset="-128"/>
                  <a:ea typeface="Yu Gothic" panose="020B0400000000000000" pitchFamily="34" charset="-128"/>
                </a:rPr>
                <a:t>R</a:t>
              </a:r>
              <a:r>
                <a:rPr lang="en-US" sz="1400" baseline="-25000" dirty="0" err="1" smtClean="0">
                  <a:latin typeface="Yu Gothic" panose="020B0400000000000000" pitchFamily="34" charset="-128"/>
                  <a:ea typeface="Yu Gothic" panose="020B0400000000000000" pitchFamily="34" charset="-128"/>
                </a:rPr>
                <a:t>i</a:t>
              </a:r>
              <a:r>
                <a:rPr lang="en-US" sz="1400" dirty="0" smtClean="0">
                  <a:latin typeface="Yu Gothic" panose="020B0400000000000000" pitchFamily="34" charset="-128"/>
                  <a:ea typeface="Yu Gothic" panose="020B0400000000000000" pitchFamily="34" charset="-128"/>
                </a:rPr>
                <a:t> and climate)</a:t>
              </a:r>
            </a:p>
          </p:txBody>
        </p:sp>
        <p:sp>
          <p:nvSpPr>
            <p:cNvPr id="12" name="TextBox 11"/>
            <p:cNvSpPr txBox="1"/>
            <p:nvPr/>
          </p:nvSpPr>
          <p:spPr>
            <a:xfrm>
              <a:off x="7236128" y="1762540"/>
              <a:ext cx="1252459" cy="1377615"/>
            </a:xfrm>
            <a:prstGeom prst="rect">
              <a:avLst/>
            </a:prstGeom>
            <a:noFill/>
          </p:spPr>
          <p:txBody>
            <a:bodyPr wrap="square" rtlCol="0">
              <a:spAutoFit/>
            </a:bodyPr>
            <a:lstStyle/>
            <a:p>
              <a:pPr algn="r"/>
              <a:r>
                <a:rPr lang="en-US" sz="1400" dirty="0" smtClean="0">
                  <a:latin typeface="Yu Gothic" panose="020B0400000000000000" pitchFamily="34" charset="-128"/>
                  <a:ea typeface="Yu Gothic" panose="020B0400000000000000" pitchFamily="34" charset="-128"/>
                </a:rPr>
                <a:t>Exterior CI </a:t>
              </a:r>
            </a:p>
            <a:p>
              <a:pPr algn="r"/>
              <a:r>
                <a:rPr lang="en-US" sz="1400" dirty="0" smtClean="0">
                  <a:latin typeface="Yu Gothic" panose="020B0400000000000000" pitchFamily="34" charset="-128"/>
                  <a:ea typeface="Yu Gothic" panose="020B0400000000000000" pitchFamily="34" charset="-128"/>
                </a:rPr>
                <a:t>(low perm)</a:t>
              </a:r>
            </a:p>
            <a:p>
              <a:pPr algn="r"/>
              <a:endParaRPr lang="en-US" sz="1400" dirty="0">
                <a:latin typeface="Yu Gothic" panose="020B0400000000000000" pitchFamily="34" charset="-128"/>
                <a:ea typeface="Yu Gothic" panose="020B0400000000000000" pitchFamily="34" charset="-128"/>
              </a:endParaRPr>
            </a:p>
            <a:p>
              <a:pPr algn="r"/>
              <a:r>
                <a:rPr lang="en-US" sz="1400" dirty="0" smtClean="0">
                  <a:latin typeface="Yu Gothic" panose="020B0400000000000000" pitchFamily="34" charset="-128"/>
                  <a:ea typeface="Yu Gothic" panose="020B0400000000000000" pitchFamily="34" charset="-128"/>
                </a:rPr>
                <a:t>Interior Cavity Insulation</a:t>
              </a:r>
              <a:endParaRPr lang="en-US" sz="1400" dirty="0">
                <a:latin typeface="Yu Gothic" panose="020B0400000000000000" pitchFamily="34" charset="-128"/>
                <a:ea typeface="Yu Gothic" panose="020B0400000000000000" pitchFamily="34" charset="-128"/>
              </a:endParaRPr>
            </a:p>
            <a:p>
              <a:endParaRPr lang="en-US" sz="1400" dirty="0" smtClean="0">
                <a:latin typeface="Yu Gothic" panose="020B0400000000000000" pitchFamily="34" charset="-128"/>
                <a:ea typeface="Yu Gothic" panose="020B0400000000000000" pitchFamily="34" charset="-128"/>
              </a:endParaRPr>
            </a:p>
            <a:p>
              <a:endParaRPr lang="en-US" sz="1400" dirty="0">
                <a:latin typeface="Yu Gothic" panose="020B0400000000000000" pitchFamily="34" charset="-128"/>
                <a:ea typeface="Yu Gothic" panose="020B0400000000000000" pitchFamily="34" charset="-128"/>
              </a:endParaRPr>
            </a:p>
          </p:txBody>
        </p:sp>
        <p:cxnSp>
          <p:nvCxnSpPr>
            <p:cNvPr id="13" name="Straight Connector 12"/>
            <p:cNvCxnSpPr/>
            <p:nvPr/>
          </p:nvCxnSpPr>
          <p:spPr>
            <a:xfrm flipV="1">
              <a:off x="8856237" y="1412309"/>
              <a:ext cx="0" cy="265176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8409208" y="1347658"/>
              <a:ext cx="330088" cy="258303"/>
            </a:xfrm>
            <a:prstGeom prst="rect">
              <a:avLst/>
            </a:prstGeom>
            <a:noFill/>
          </p:spPr>
          <p:txBody>
            <a:bodyPr wrap="none" rtlCol="0">
              <a:spAutoFit/>
            </a:bodyPr>
            <a:lstStyle/>
            <a:p>
              <a:r>
                <a:rPr lang="en-US" dirty="0" smtClean="0">
                  <a:latin typeface="Yu Gothic" panose="020B0400000000000000" pitchFamily="34" charset="-128"/>
                  <a:ea typeface="Yu Gothic" panose="020B0400000000000000" pitchFamily="34" charset="-128"/>
                </a:rPr>
                <a:t>R</a:t>
              </a:r>
              <a:r>
                <a:rPr lang="en-US" baseline="-25000" dirty="0" smtClean="0">
                  <a:latin typeface="Yu Gothic" panose="020B0400000000000000" pitchFamily="34" charset="-128"/>
                  <a:ea typeface="Yu Gothic" panose="020B0400000000000000" pitchFamily="34" charset="-128"/>
                </a:rPr>
                <a:t>e</a:t>
              </a:r>
            </a:p>
          </p:txBody>
        </p:sp>
        <p:sp>
          <p:nvSpPr>
            <p:cNvPr id="17" name="TextBox 16"/>
            <p:cNvSpPr txBox="1"/>
            <p:nvPr/>
          </p:nvSpPr>
          <p:spPr>
            <a:xfrm>
              <a:off x="8896499" y="1354172"/>
              <a:ext cx="299579" cy="258303"/>
            </a:xfrm>
            <a:prstGeom prst="rect">
              <a:avLst/>
            </a:prstGeom>
            <a:noFill/>
          </p:spPr>
          <p:txBody>
            <a:bodyPr wrap="none" rtlCol="0">
              <a:spAutoFit/>
            </a:bodyPr>
            <a:lstStyle/>
            <a:p>
              <a:r>
                <a:rPr lang="en-US" dirty="0" smtClean="0">
                  <a:latin typeface="Yu Gothic" panose="020B0400000000000000" pitchFamily="34" charset="-128"/>
                  <a:ea typeface="Yu Gothic" panose="020B0400000000000000" pitchFamily="34" charset="-128"/>
                </a:rPr>
                <a:t>R</a:t>
              </a:r>
              <a:r>
                <a:rPr lang="en-US" baseline="-25000" dirty="0" smtClean="0">
                  <a:latin typeface="Yu Gothic" panose="020B0400000000000000" pitchFamily="34" charset="-128"/>
                  <a:ea typeface="Yu Gothic" panose="020B0400000000000000" pitchFamily="34" charset="-128"/>
                </a:rPr>
                <a:t>i</a:t>
              </a:r>
            </a:p>
          </p:txBody>
        </p:sp>
        <p:cxnSp>
          <p:nvCxnSpPr>
            <p:cNvPr id="18" name="Straight Connector 17"/>
            <p:cNvCxnSpPr/>
            <p:nvPr/>
          </p:nvCxnSpPr>
          <p:spPr>
            <a:xfrm flipV="1">
              <a:off x="9367294" y="2799979"/>
              <a:ext cx="273459" cy="174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472468" y="1910212"/>
              <a:ext cx="297727" cy="127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09514" y="2552767"/>
              <a:ext cx="528592" cy="213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6"/>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66829" y="403904"/>
            <a:ext cx="4362958" cy="2776554"/>
          </a:xfrm>
          <a:prstGeom prst="rect">
            <a:avLst/>
          </a:prstGeom>
          <a:noFill/>
        </p:spPr>
      </p:pic>
    </p:spTree>
    <p:extLst>
      <p:ext uri="{BB962C8B-B14F-4D97-AF65-F5344CB8AC3E}">
        <p14:creationId xmlns:p14="http://schemas.microsoft.com/office/powerpoint/2010/main" val="720305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br>
              <a:rPr lang="en-US" dirty="0" smtClean="0"/>
            </a:br>
            <a:r>
              <a:rPr lang="en-US" dirty="0" smtClean="0"/>
              <a:t>US Code + Canadian Code = Complete Approach</a:t>
            </a:r>
            <a:endParaRPr lang="en-US" dirty="0"/>
          </a:p>
        </p:txBody>
      </p:sp>
      <p:sp>
        <p:nvSpPr>
          <p:cNvPr id="3" name="Content Placeholder 2"/>
          <p:cNvSpPr>
            <a:spLocks noGrp="1"/>
          </p:cNvSpPr>
          <p:nvPr>
            <p:ph idx="1"/>
          </p:nvPr>
        </p:nvSpPr>
        <p:spPr>
          <a:xfrm>
            <a:off x="609600" y="1822797"/>
            <a:ext cx="7877695" cy="3962400"/>
          </a:xfrm>
        </p:spPr>
        <p:txBody>
          <a:bodyPr>
            <a:normAutofit/>
          </a:bodyPr>
          <a:lstStyle/>
          <a:p>
            <a:r>
              <a:rPr lang="en-US" sz="2400" dirty="0" smtClean="0"/>
              <a:t>U.S</a:t>
            </a:r>
            <a:r>
              <a:rPr lang="en-US" sz="2400" dirty="0"/>
              <a:t>. </a:t>
            </a:r>
            <a:r>
              <a:rPr lang="en-US" sz="2400" dirty="0" smtClean="0"/>
              <a:t>codes </a:t>
            </a:r>
            <a:r>
              <a:rPr lang="en-US" sz="2400" dirty="0"/>
              <a:t>give incomplete </a:t>
            </a:r>
            <a:r>
              <a:rPr lang="en-US" sz="2400" dirty="0" smtClean="0"/>
              <a:t>guidance.</a:t>
            </a:r>
            <a:endParaRPr lang="en-US" sz="2400" dirty="0"/>
          </a:p>
          <a:p>
            <a:r>
              <a:rPr lang="en-US" sz="2400" dirty="0" smtClean="0"/>
              <a:t>Canadian code gives incomplete guidance.</a:t>
            </a:r>
          </a:p>
          <a:p>
            <a:r>
              <a:rPr lang="en-US" sz="2400" dirty="0" smtClean="0"/>
              <a:t>Both taken together are reasonably complete.</a:t>
            </a:r>
          </a:p>
          <a:p>
            <a:pPr lvl="1"/>
            <a:r>
              <a:rPr lang="en-US" sz="2000" b="1" dirty="0" smtClean="0"/>
              <a:t>SOLUTION</a:t>
            </a:r>
            <a:r>
              <a:rPr lang="en-US" sz="2000" dirty="0" smtClean="0"/>
              <a:t>: Unify North American codes and experience and investigate need for any incremental improvements.</a:t>
            </a:r>
            <a:endParaRPr lang="en-US" sz="2000" dirty="0"/>
          </a:p>
        </p:txBody>
      </p:sp>
      <p:pic>
        <p:nvPicPr>
          <p:cNvPr id="3074" name="Picture 2" descr="http://barbaradenny.com/wp-content/uploads/2013/07/American-Canadian-flags-toget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4486" y="2411898"/>
            <a:ext cx="2854421" cy="196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3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Learning Outcomes</a:t>
            </a:r>
            <a:endParaRPr lang="en-US" dirty="0"/>
          </a:p>
        </p:txBody>
      </p:sp>
      <p:sp>
        <p:nvSpPr>
          <p:cNvPr id="3" name="Content Placeholder 2"/>
          <p:cNvSpPr>
            <a:spLocks noGrp="1"/>
          </p:cNvSpPr>
          <p:nvPr>
            <p:ph idx="1"/>
          </p:nvPr>
        </p:nvSpPr>
        <p:spPr/>
        <p:txBody>
          <a:bodyPr>
            <a:normAutofit/>
          </a:bodyPr>
          <a:lstStyle/>
          <a:p>
            <a:r>
              <a:rPr lang="en-US" sz="2500" dirty="0"/>
              <a:t>Understand 5 key building science concepts</a:t>
            </a:r>
          </a:p>
          <a:p>
            <a:r>
              <a:rPr lang="en-US" sz="2500" dirty="0"/>
              <a:t>Know current U.S. &amp; Canadian code requirements</a:t>
            </a:r>
          </a:p>
          <a:p>
            <a:r>
              <a:rPr lang="en-US" sz="2500" dirty="0"/>
              <a:t>Learn simplified method of design to control water vapor</a:t>
            </a:r>
          </a:p>
          <a:p>
            <a:r>
              <a:rPr lang="en-US" sz="2500" dirty="0"/>
              <a:t>Apply the method to evaluate solutions</a:t>
            </a:r>
          </a:p>
        </p:txBody>
      </p:sp>
    </p:spTree>
    <p:extLst>
      <p:ext uri="{BB962C8B-B14F-4D97-AF65-F5344CB8AC3E}">
        <p14:creationId xmlns:p14="http://schemas.microsoft.com/office/powerpoint/2010/main" val="2778857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p:nvPr/>
        </p:nvSpPr>
        <p:spPr>
          <a:xfrm rot="10800000">
            <a:off x="230699" y="3499551"/>
            <a:ext cx="2408072" cy="1637414"/>
          </a:xfrm>
          <a:prstGeom prst="rightArrow">
            <a:avLst/>
          </a:prstGeom>
          <a:gradFill flip="none" rotWithShape="1">
            <a:gsLst>
              <a:gs pos="0">
                <a:srgbClr val="FFF200">
                  <a:alpha val="50000"/>
                </a:srgbClr>
              </a:gs>
              <a:gs pos="45000">
                <a:srgbClr val="FF7A00">
                  <a:alpha val="50000"/>
                </a:srgbClr>
              </a:gs>
              <a:gs pos="70000">
                <a:srgbClr val="FF0300">
                  <a:alpha val="50000"/>
                </a:srgbClr>
              </a:gs>
              <a:gs pos="100000">
                <a:srgbClr val="4D0808">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25" name="Right Arrow 24"/>
          <p:cNvSpPr/>
          <p:nvPr/>
        </p:nvSpPr>
        <p:spPr>
          <a:xfrm>
            <a:off x="8841527" y="3520100"/>
            <a:ext cx="2568557" cy="1637414"/>
          </a:xfrm>
          <a:prstGeom prst="rightArrow">
            <a:avLst/>
          </a:prstGeom>
          <a:gradFill flip="none" rotWithShape="1">
            <a:gsLst>
              <a:gs pos="0">
                <a:srgbClr val="FFF200">
                  <a:alpha val="50000"/>
                </a:srgbClr>
              </a:gs>
              <a:gs pos="45000">
                <a:srgbClr val="FF7A00">
                  <a:alpha val="50000"/>
                </a:srgbClr>
              </a:gs>
              <a:gs pos="70000">
                <a:srgbClr val="FF0300">
                  <a:alpha val="50000"/>
                </a:srgbClr>
              </a:gs>
              <a:gs pos="100000">
                <a:srgbClr val="4D0808">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2" name="Title 1"/>
          <p:cNvSpPr>
            <a:spLocks noGrp="1"/>
          </p:cNvSpPr>
          <p:nvPr>
            <p:ph type="title"/>
          </p:nvPr>
        </p:nvSpPr>
        <p:spPr>
          <a:xfrm>
            <a:off x="570320" y="270053"/>
            <a:ext cx="10972800" cy="700795"/>
          </a:xfrm>
        </p:spPr>
        <p:txBody>
          <a:bodyPr/>
          <a:lstStyle/>
          <a:p>
            <a:r>
              <a:rPr lang="en-US" dirty="0" smtClean="0"/>
              <a:t>Two Unifying Design Approaches – Same Objective</a:t>
            </a:r>
            <a:endParaRPr lang="en-US" dirty="0"/>
          </a:p>
        </p:txBody>
      </p:sp>
      <p:sp>
        <p:nvSpPr>
          <p:cNvPr id="3" name="Isosceles Triangle 2"/>
          <p:cNvSpPr>
            <a:spLocks noChangeAspect="1"/>
          </p:cNvSpPr>
          <p:nvPr/>
        </p:nvSpPr>
        <p:spPr>
          <a:xfrm>
            <a:off x="4433028" y="2290407"/>
            <a:ext cx="2743200" cy="2377440"/>
          </a:xfrm>
          <a:prstGeom prst="triangle">
            <a:avLst/>
          </a:prstGeom>
          <a:solidFill>
            <a:schemeClr val="accent4">
              <a:lumMod val="75000"/>
            </a:schemeClr>
          </a:solidFill>
          <a:ln w="101600" cap="sq">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4" name="TextBox 3"/>
          <p:cNvSpPr txBox="1"/>
          <p:nvPr/>
        </p:nvSpPr>
        <p:spPr>
          <a:xfrm>
            <a:off x="4783295" y="1202554"/>
            <a:ext cx="2175596" cy="769441"/>
          </a:xfrm>
          <a:prstGeom prst="rect">
            <a:avLst/>
          </a:prstGeom>
          <a:noFill/>
        </p:spPr>
        <p:txBody>
          <a:bodyPr wrap="none" rtlCol="0">
            <a:spAutoFit/>
          </a:bodyPr>
          <a:lstStyle/>
          <a:p>
            <a:pPr algn="ctr"/>
            <a:r>
              <a:rPr lang="en-US" sz="1600" b="1" dirty="0" smtClean="0">
                <a:solidFill>
                  <a:schemeClr val="accent4">
                    <a:lumMod val="50000"/>
                  </a:schemeClr>
                </a:solidFill>
                <a:latin typeface="Yu Gothic" panose="020B0400000000000000" pitchFamily="34" charset="-128"/>
                <a:ea typeface="Yu Gothic" panose="020B0400000000000000" pitchFamily="34" charset="-128"/>
              </a:rPr>
              <a:t>Water Vapor Source</a:t>
            </a:r>
          </a:p>
          <a:p>
            <a:pPr algn="ctr"/>
            <a:r>
              <a:rPr lang="en-US" sz="1400" b="1" dirty="0" smtClean="0">
                <a:solidFill>
                  <a:schemeClr val="accent4">
                    <a:lumMod val="50000"/>
                  </a:schemeClr>
                </a:solidFill>
                <a:latin typeface="Yu Gothic" panose="020B0400000000000000" pitchFamily="34" charset="-128"/>
                <a:ea typeface="Yu Gothic" panose="020B0400000000000000" pitchFamily="34" charset="-128"/>
              </a:rPr>
              <a:t>Indoor RH (winter)</a:t>
            </a:r>
          </a:p>
          <a:p>
            <a:pPr algn="ctr"/>
            <a:r>
              <a:rPr lang="en-US" sz="1400" b="1" dirty="0" smtClean="0">
                <a:solidFill>
                  <a:schemeClr val="accent4">
                    <a:lumMod val="50000"/>
                  </a:schemeClr>
                </a:solidFill>
                <a:latin typeface="Yu Gothic" panose="020B0400000000000000" pitchFamily="34" charset="-128"/>
                <a:ea typeface="Yu Gothic" panose="020B0400000000000000" pitchFamily="34" charset="-128"/>
              </a:rPr>
              <a:t>Outdoor RH (summer)</a:t>
            </a:r>
            <a:endParaRPr lang="en-US" sz="1400" b="1" dirty="0">
              <a:solidFill>
                <a:schemeClr val="accent4">
                  <a:lumMod val="50000"/>
                </a:schemeClr>
              </a:solidFill>
              <a:latin typeface="Yu Gothic" panose="020B0400000000000000" pitchFamily="34" charset="-128"/>
              <a:ea typeface="Yu Gothic" panose="020B0400000000000000" pitchFamily="34" charset="-128"/>
            </a:endParaRPr>
          </a:p>
        </p:txBody>
      </p:sp>
      <p:sp>
        <p:nvSpPr>
          <p:cNvPr id="6" name="TextBox 5"/>
          <p:cNvSpPr txBox="1"/>
          <p:nvPr/>
        </p:nvSpPr>
        <p:spPr>
          <a:xfrm>
            <a:off x="6456099" y="4950945"/>
            <a:ext cx="3828860" cy="877163"/>
          </a:xfrm>
          <a:prstGeom prst="rect">
            <a:avLst/>
          </a:prstGeom>
          <a:noFill/>
        </p:spPr>
        <p:txBody>
          <a:bodyPr wrap="square" rtlCol="0">
            <a:spAutoFit/>
          </a:bodyPr>
          <a:lstStyle/>
          <a:p>
            <a:pPr algn="ctr"/>
            <a:r>
              <a:rPr lang="en-US" b="1" dirty="0" smtClean="0">
                <a:solidFill>
                  <a:schemeClr val="accent4">
                    <a:lumMod val="50000"/>
                  </a:schemeClr>
                </a:solidFill>
                <a:latin typeface="Yu Gothic" panose="020B0400000000000000" pitchFamily="34" charset="-128"/>
                <a:ea typeface="Yu Gothic" panose="020B0400000000000000" pitchFamily="34" charset="-128"/>
              </a:rPr>
              <a:t>Control Internal </a:t>
            </a:r>
          </a:p>
          <a:p>
            <a:pPr algn="ctr"/>
            <a:r>
              <a:rPr lang="en-US" b="1" dirty="0" smtClean="0">
                <a:solidFill>
                  <a:schemeClr val="accent4">
                    <a:lumMod val="50000"/>
                  </a:schemeClr>
                </a:solidFill>
                <a:latin typeface="Yu Gothic" panose="020B0400000000000000" pitchFamily="34" charset="-128"/>
                <a:ea typeface="Yu Gothic" panose="020B0400000000000000" pitchFamily="34" charset="-128"/>
              </a:rPr>
              <a:t>Surface Temperatures</a:t>
            </a:r>
          </a:p>
          <a:p>
            <a:pPr algn="ctr"/>
            <a:r>
              <a:rPr lang="en-US" sz="1200" dirty="0" smtClean="0">
                <a:solidFill>
                  <a:schemeClr val="accent4">
                    <a:lumMod val="50000"/>
                  </a:schemeClr>
                </a:solidFill>
                <a:latin typeface="Yu Gothic" panose="020B0400000000000000" pitchFamily="34" charset="-128"/>
                <a:ea typeface="Yu Gothic" panose="020B0400000000000000" pitchFamily="34" charset="-128"/>
              </a:rPr>
              <a:t>Control surface temperatures to prevent moisture condensation or high surface humidity</a:t>
            </a:r>
            <a:endParaRPr lang="en-US" sz="1200" dirty="0">
              <a:solidFill>
                <a:schemeClr val="accent4">
                  <a:lumMod val="50000"/>
                </a:schemeClr>
              </a:solidFill>
              <a:latin typeface="Yu Gothic" panose="020B0400000000000000" pitchFamily="34" charset="-128"/>
              <a:ea typeface="Yu Gothic" panose="020B0400000000000000" pitchFamily="34" charset="-128"/>
            </a:endParaRPr>
          </a:p>
        </p:txBody>
      </p:sp>
      <p:sp>
        <p:nvSpPr>
          <p:cNvPr id="8" name="TextBox 7"/>
          <p:cNvSpPr txBox="1"/>
          <p:nvPr/>
        </p:nvSpPr>
        <p:spPr>
          <a:xfrm>
            <a:off x="1456857" y="5061972"/>
            <a:ext cx="3335978" cy="854080"/>
          </a:xfrm>
          <a:prstGeom prst="rect">
            <a:avLst/>
          </a:prstGeom>
          <a:noFill/>
        </p:spPr>
        <p:txBody>
          <a:bodyPr wrap="square" rtlCol="0">
            <a:spAutoFit/>
          </a:bodyPr>
          <a:lstStyle/>
          <a:p>
            <a:pPr algn="ctr"/>
            <a:r>
              <a:rPr lang="en-US" b="1" dirty="0" smtClean="0">
                <a:solidFill>
                  <a:schemeClr val="accent4">
                    <a:lumMod val="50000"/>
                  </a:schemeClr>
                </a:solidFill>
                <a:latin typeface="Yu Gothic" panose="020B0400000000000000" pitchFamily="34" charset="-128"/>
                <a:ea typeface="Yu Gothic" panose="020B0400000000000000" pitchFamily="34" charset="-128"/>
              </a:rPr>
              <a:t>Control Moisture Vapor Diffusion</a:t>
            </a:r>
          </a:p>
          <a:p>
            <a:pPr algn="ctr"/>
            <a:r>
              <a:rPr lang="en-US" sz="1200" dirty="0" smtClean="0">
                <a:solidFill>
                  <a:schemeClr val="accent4">
                    <a:lumMod val="50000"/>
                  </a:schemeClr>
                </a:solidFill>
                <a:latin typeface="Yu Gothic" panose="020B0400000000000000" pitchFamily="34" charset="-128"/>
                <a:ea typeface="Yu Gothic" panose="020B0400000000000000" pitchFamily="34" charset="-128"/>
              </a:rPr>
              <a:t>Control of vapor flow into and </a:t>
            </a:r>
            <a:br>
              <a:rPr lang="en-US" sz="1200" dirty="0" smtClean="0">
                <a:solidFill>
                  <a:schemeClr val="accent4">
                    <a:lumMod val="50000"/>
                  </a:schemeClr>
                </a:solidFill>
                <a:latin typeface="Yu Gothic" panose="020B0400000000000000" pitchFamily="34" charset="-128"/>
                <a:ea typeface="Yu Gothic" panose="020B0400000000000000" pitchFamily="34" charset="-128"/>
              </a:rPr>
            </a:br>
            <a:r>
              <a:rPr lang="en-US" sz="1200" dirty="0" smtClean="0">
                <a:solidFill>
                  <a:schemeClr val="accent4">
                    <a:lumMod val="50000"/>
                  </a:schemeClr>
                </a:solidFill>
                <a:latin typeface="Yu Gothic" panose="020B0400000000000000" pitchFamily="34" charset="-128"/>
                <a:ea typeface="Yu Gothic" panose="020B0400000000000000" pitchFamily="34" charset="-128"/>
              </a:rPr>
              <a:t>out of an assembly (flow direction changes with seasons)</a:t>
            </a:r>
            <a:endParaRPr lang="en-US" sz="1200" dirty="0">
              <a:solidFill>
                <a:schemeClr val="accent4">
                  <a:lumMod val="50000"/>
                </a:schemeClr>
              </a:solidFill>
              <a:latin typeface="Yu Gothic" panose="020B0400000000000000" pitchFamily="34" charset="-128"/>
              <a:ea typeface="Yu Gothic" panose="020B0400000000000000" pitchFamily="34" charset="-128"/>
            </a:endParaRPr>
          </a:p>
        </p:txBody>
      </p:sp>
      <p:sp>
        <p:nvSpPr>
          <p:cNvPr id="10" name="Rectangle 9"/>
          <p:cNvSpPr/>
          <p:nvPr/>
        </p:nvSpPr>
        <p:spPr>
          <a:xfrm>
            <a:off x="8659907" y="1330014"/>
            <a:ext cx="173158" cy="2337497"/>
          </a:xfrm>
          <a:prstGeom prst="rect">
            <a:avLst/>
          </a:prstGeom>
          <a:solidFill>
            <a:srgbClr val="FB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cxnSp>
        <p:nvCxnSpPr>
          <p:cNvPr id="13" name="Straight Connector 12"/>
          <p:cNvCxnSpPr/>
          <p:nvPr/>
        </p:nvCxnSpPr>
        <p:spPr>
          <a:xfrm>
            <a:off x="9360552" y="1292448"/>
            <a:ext cx="0" cy="2375064"/>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http://i.stack.imgur.com/dbEI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922486" y="2269476"/>
            <a:ext cx="2375064" cy="48758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386972" y="1292448"/>
            <a:ext cx="49825" cy="2375065"/>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17" name="TextBox 16"/>
          <p:cNvSpPr txBox="1"/>
          <p:nvPr/>
        </p:nvSpPr>
        <p:spPr>
          <a:xfrm>
            <a:off x="9593069" y="1580121"/>
            <a:ext cx="1955682" cy="523220"/>
          </a:xfrm>
          <a:prstGeom prst="rect">
            <a:avLst/>
          </a:prstGeom>
          <a:noFill/>
        </p:spPr>
        <p:txBody>
          <a:bodyPr wrap="square" rtlCol="0">
            <a:spAutoFit/>
          </a:bodyPr>
          <a:lstStyle/>
          <a:p>
            <a:r>
              <a:rPr lang="en-US" sz="1400" dirty="0" smtClean="0">
                <a:latin typeface="Yu Gothic" panose="020B0400000000000000" pitchFamily="34" charset="-128"/>
                <a:ea typeface="Yu Gothic" panose="020B0400000000000000" pitchFamily="34" charset="-128"/>
              </a:rPr>
              <a:t>‘Modest’ vapor retarder</a:t>
            </a:r>
          </a:p>
        </p:txBody>
      </p:sp>
      <p:sp>
        <p:nvSpPr>
          <p:cNvPr id="21" name="Rectangle 20"/>
          <p:cNvSpPr/>
          <p:nvPr/>
        </p:nvSpPr>
        <p:spPr>
          <a:xfrm>
            <a:off x="2053790" y="1330014"/>
            <a:ext cx="91342" cy="2347768"/>
          </a:xfrm>
          <a:prstGeom prst="rect">
            <a:avLst/>
          </a:prstGeom>
          <a:solidFill>
            <a:schemeClr val="accent2">
              <a:lumMod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cxnSp>
        <p:nvCxnSpPr>
          <p:cNvPr id="22" name="Straight Connector 21"/>
          <p:cNvCxnSpPr/>
          <p:nvPr/>
        </p:nvCxnSpPr>
        <p:spPr>
          <a:xfrm>
            <a:off x="2663095" y="1302718"/>
            <a:ext cx="0" cy="2375064"/>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 descr="http://i.stack.imgur.com/dbEI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201392" y="2246459"/>
            <a:ext cx="2375064" cy="48758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689515" y="1302718"/>
            <a:ext cx="49825" cy="2375065"/>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20" name="TextBox 19"/>
          <p:cNvSpPr txBox="1"/>
          <p:nvPr/>
        </p:nvSpPr>
        <p:spPr>
          <a:xfrm>
            <a:off x="8851491" y="3915242"/>
            <a:ext cx="2682104" cy="830997"/>
          </a:xfrm>
          <a:prstGeom prst="rect">
            <a:avLst/>
          </a:prstGeom>
          <a:noFill/>
        </p:spPr>
        <p:txBody>
          <a:bodyPr wrap="square" rtlCol="0">
            <a:spAutoFit/>
          </a:bodyPr>
          <a:lstStyle/>
          <a:p>
            <a:r>
              <a:rPr lang="en-US" sz="1600" dirty="0" smtClean="0">
                <a:latin typeface="Yu Gothic" panose="020B0400000000000000" pitchFamily="34" charset="-128"/>
                <a:ea typeface="Yu Gothic" panose="020B0400000000000000" pitchFamily="34" charset="-128"/>
              </a:rPr>
              <a:t>Tendency to dry to </a:t>
            </a:r>
          </a:p>
          <a:p>
            <a:r>
              <a:rPr lang="en-US" sz="1600" dirty="0" smtClean="0">
                <a:latin typeface="Yu Gothic" panose="020B0400000000000000" pitchFamily="34" charset="-128"/>
                <a:ea typeface="Yu Gothic" panose="020B0400000000000000" pitchFamily="34" charset="-128"/>
              </a:rPr>
              <a:t>the interior during </a:t>
            </a:r>
          </a:p>
          <a:p>
            <a:r>
              <a:rPr lang="en-US" sz="1600" dirty="0" smtClean="0">
                <a:latin typeface="Yu Gothic" panose="020B0400000000000000" pitchFamily="34" charset="-128"/>
                <a:ea typeface="Yu Gothic" panose="020B0400000000000000" pitchFamily="34" charset="-128"/>
              </a:rPr>
              <a:t>Spring, Summer, &amp; Fall</a:t>
            </a:r>
            <a:endParaRPr lang="en-US" sz="1600" dirty="0">
              <a:latin typeface="Yu Gothic" panose="020B0400000000000000" pitchFamily="34" charset="-128"/>
              <a:ea typeface="Yu Gothic" panose="020B0400000000000000" pitchFamily="34" charset="-128"/>
            </a:endParaRPr>
          </a:p>
        </p:txBody>
      </p:sp>
      <p:sp>
        <p:nvSpPr>
          <p:cNvPr id="26" name="TextBox 25"/>
          <p:cNvSpPr txBox="1"/>
          <p:nvPr/>
        </p:nvSpPr>
        <p:spPr>
          <a:xfrm>
            <a:off x="330373" y="4025870"/>
            <a:ext cx="2359142" cy="584775"/>
          </a:xfrm>
          <a:prstGeom prst="rect">
            <a:avLst/>
          </a:prstGeom>
          <a:noFill/>
        </p:spPr>
        <p:txBody>
          <a:bodyPr wrap="square" rtlCol="0">
            <a:spAutoFit/>
          </a:bodyPr>
          <a:lstStyle/>
          <a:p>
            <a:pPr algn="r"/>
            <a:r>
              <a:rPr lang="en-US" sz="1600" dirty="0" smtClean="0">
                <a:latin typeface="Yu Gothic" panose="020B0400000000000000" pitchFamily="34" charset="-128"/>
                <a:ea typeface="Yu Gothic" panose="020B0400000000000000" pitchFamily="34" charset="-128"/>
              </a:rPr>
              <a:t>Tendency to dry to the exterior during Winter</a:t>
            </a:r>
            <a:endParaRPr lang="en-US" sz="1600" dirty="0">
              <a:latin typeface="Yu Gothic" panose="020B0400000000000000" pitchFamily="34" charset="-128"/>
              <a:ea typeface="Yu Gothic" panose="020B0400000000000000" pitchFamily="34" charset="-128"/>
            </a:endParaRPr>
          </a:p>
        </p:txBody>
      </p:sp>
      <p:sp>
        <p:nvSpPr>
          <p:cNvPr id="29" name="TextBox 28"/>
          <p:cNvSpPr txBox="1"/>
          <p:nvPr/>
        </p:nvSpPr>
        <p:spPr>
          <a:xfrm>
            <a:off x="222548" y="1374947"/>
            <a:ext cx="1702129" cy="1815882"/>
          </a:xfrm>
          <a:prstGeom prst="rect">
            <a:avLst/>
          </a:prstGeom>
          <a:noFill/>
        </p:spPr>
        <p:txBody>
          <a:bodyPr wrap="square" rtlCol="0">
            <a:spAutoFit/>
          </a:bodyPr>
          <a:lstStyle/>
          <a:p>
            <a:pPr algn="r"/>
            <a:endParaRPr lang="en-US" sz="1400" dirty="0"/>
          </a:p>
          <a:p>
            <a:pPr algn="r"/>
            <a:r>
              <a:rPr lang="en-US" sz="1400" dirty="0" smtClean="0"/>
              <a:t>Condensation </a:t>
            </a:r>
            <a:br>
              <a:rPr lang="en-US" sz="1400" dirty="0" smtClean="0"/>
            </a:br>
            <a:r>
              <a:rPr lang="en-US" sz="1400" dirty="0" smtClean="0"/>
              <a:t>plane (winter)</a:t>
            </a:r>
          </a:p>
          <a:p>
            <a:pPr algn="r"/>
            <a:endParaRPr lang="en-US" sz="1400" dirty="0"/>
          </a:p>
          <a:p>
            <a:pPr algn="ctr"/>
            <a:r>
              <a:rPr lang="en-US" sz="1400" dirty="0" smtClean="0"/>
              <a:t>Vapor permeable exterior </a:t>
            </a:r>
          </a:p>
          <a:p>
            <a:pPr algn="ctr"/>
            <a:r>
              <a:rPr lang="en-US" sz="1400" dirty="0" smtClean="0"/>
              <a:t>(non-insulated)</a:t>
            </a:r>
          </a:p>
          <a:p>
            <a:pPr algn="ctr"/>
            <a:endParaRPr lang="en-US" sz="1400" dirty="0" smtClean="0"/>
          </a:p>
        </p:txBody>
      </p:sp>
      <p:sp>
        <p:nvSpPr>
          <p:cNvPr id="30" name="TextBox 29"/>
          <p:cNvSpPr txBox="1"/>
          <p:nvPr/>
        </p:nvSpPr>
        <p:spPr>
          <a:xfrm>
            <a:off x="6828318" y="1355210"/>
            <a:ext cx="1705474" cy="1815882"/>
          </a:xfrm>
          <a:prstGeom prst="rect">
            <a:avLst/>
          </a:prstGeom>
          <a:noFill/>
        </p:spPr>
        <p:txBody>
          <a:bodyPr wrap="square" rtlCol="0">
            <a:spAutoFit/>
          </a:bodyPr>
          <a:lstStyle/>
          <a:p>
            <a:pPr algn="r"/>
            <a:r>
              <a:rPr lang="en-US" sz="1400" dirty="0" smtClean="0">
                <a:latin typeface="Yu Gothic" panose="020B0400000000000000" pitchFamily="34" charset="-128"/>
                <a:ea typeface="Yu Gothic" panose="020B0400000000000000" pitchFamily="34" charset="-128"/>
              </a:rPr>
              <a:t>Exterior CI </a:t>
            </a:r>
          </a:p>
          <a:p>
            <a:pPr algn="r"/>
            <a:r>
              <a:rPr lang="en-US" sz="1400" dirty="0" smtClean="0">
                <a:latin typeface="Yu Gothic" panose="020B0400000000000000" pitchFamily="34" charset="-128"/>
                <a:ea typeface="Yu Gothic" panose="020B0400000000000000" pitchFamily="34" charset="-128"/>
              </a:rPr>
              <a:t>(low perm)</a:t>
            </a:r>
          </a:p>
          <a:p>
            <a:pPr algn="r"/>
            <a:endParaRPr lang="en-US" sz="1400" dirty="0">
              <a:latin typeface="Yu Gothic" panose="020B0400000000000000" pitchFamily="34" charset="-128"/>
              <a:ea typeface="Yu Gothic" panose="020B0400000000000000" pitchFamily="34" charset="-128"/>
            </a:endParaRPr>
          </a:p>
          <a:p>
            <a:pPr algn="r"/>
            <a:r>
              <a:rPr lang="en-US" sz="1400" dirty="0">
                <a:latin typeface="Yu Gothic" panose="020B0400000000000000" pitchFamily="34" charset="-128"/>
                <a:ea typeface="Yu Gothic" panose="020B0400000000000000" pitchFamily="34" charset="-128"/>
              </a:rPr>
              <a:t>Warm surface</a:t>
            </a:r>
          </a:p>
          <a:p>
            <a:pPr algn="r"/>
            <a:r>
              <a:rPr lang="en-US" sz="1400" dirty="0">
                <a:latin typeface="Yu Gothic" panose="020B0400000000000000" pitchFamily="34" charset="-128"/>
                <a:ea typeface="Yu Gothic" panose="020B0400000000000000" pitchFamily="34" charset="-128"/>
              </a:rPr>
              <a:t>(restrict dew point occurrences)</a:t>
            </a:r>
          </a:p>
          <a:p>
            <a:endParaRPr lang="en-US" sz="1400" dirty="0" smtClean="0">
              <a:latin typeface="Yu Gothic" panose="020B0400000000000000" pitchFamily="34" charset="-128"/>
              <a:ea typeface="Yu Gothic" panose="020B0400000000000000" pitchFamily="34" charset="-128"/>
            </a:endParaRPr>
          </a:p>
          <a:p>
            <a:endParaRPr lang="en-US" sz="1400" dirty="0">
              <a:latin typeface="Yu Gothic" panose="020B0400000000000000" pitchFamily="34" charset="-128"/>
              <a:ea typeface="Yu Gothic" panose="020B0400000000000000" pitchFamily="34" charset="-128"/>
            </a:endParaRPr>
          </a:p>
        </p:txBody>
      </p:sp>
      <p:sp>
        <p:nvSpPr>
          <p:cNvPr id="31" name="TextBox 30"/>
          <p:cNvSpPr txBox="1"/>
          <p:nvPr/>
        </p:nvSpPr>
        <p:spPr>
          <a:xfrm>
            <a:off x="2885905" y="1482669"/>
            <a:ext cx="1955682" cy="1384995"/>
          </a:xfrm>
          <a:prstGeom prst="rect">
            <a:avLst/>
          </a:prstGeom>
          <a:noFill/>
        </p:spPr>
        <p:txBody>
          <a:bodyPr wrap="square" rtlCol="0">
            <a:spAutoFit/>
          </a:bodyPr>
          <a:lstStyle/>
          <a:p>
            <a:r>
              <a:rPr lang="en-US" sz="1400" dirty="0" smtClean="0">
                <a:latin typeface="Yu Gothic" panose="020B0400000000000000" pitchFamily="34" charset="-128"/>
                <a:ea typeface="Yu Gothic" panose="020B0400000000000000" pitchFamily="34" charset="-128"/>
              </a:rPr>
              <a:t>Condensation plane </a:t>
            </a:r>
          </a:p>
          <a:p>
            <a:r>
              <a:rPr lang="en-US" sz="1400" dirty="0" smtClean="0">
                <a:latin typeface="Yu Gothic" panose="020B0400000000000000" pitchFamily="34" charset="-128"/>
                <a:ea typeface="Yu Gothic" panose="020B0400000000000000" pitchFamily="34" charset="-128"/>
              </a:rPr>
              <a:t>(summer)</a:t>
            </a:r>
          </a:p>
          <a:p>
            <a:endParaRPr lang="en-US" sz="1400" dirty="0">
              <a:latin typeface="Yu Gothic" panose="020B0400000000000000" pitchFamily="34" charset="-128"/>
              <a:ea typeface="Yu Gothic" panose="020B0400000000000000" pitchFamily="34" charset="-128"/>
            </a:endParaRPr>
          </a:p>
          <a:p>
            <a:r>
              <a:rPr lang="en-US" sz="1400" dirty="0" smtClean="0">
                <a:latin typeface="Yu Gothic" panose="020B0400000000000000" pitchFamily="34" charset="-128"/>
                <a:ea typeface="Yu Gothic" panose="020B0400000000000000" pitchFamily="34" charset="-128"/>
              </a:rPr>
              <a:t>‘Strong’ vapor retarder</a:t>
            </a:r>
          </a:p>
          <a:p>
            <a:endParaRPr lang="en-US" sz="1400" dirty="0">
              <a:latin typeface="Yu Gothic" panose="020B0400000000000000" pitchFamily="34" charset="-128"/>
              <a:ea typeface="Yu Gothic" panose="020B0400000000000000" pitchFamily="34" charset="-128"/>
            </a:endParaRPr>
          </a:p>
        </p:txBody>
      </p:sp>
      <p:cxnSp>
        <p:nvCxnSpPr>
          <p:cNvPr id="32" name="Straight Connector 31"/>
          <p:cNvCxnSpPr/>
          <p:nvPr/>
        </p:nvCxnSpPr>
        <p:spPr>
          <a:xfrm flipV="1">
            <a:off x="8856237" y="938475"/>
            <a:ext cx="0" cy="2651760"/>
          </a:xfrm>
          <a:prstGeom prst="line">
            <a:avLst/>
          </a:prstGeom>
        </p:spPr>
        <p:style>
          <a:lnRef idx="1">
            <a:schemeClr val="dk1"/>
          </a:lnRef>
          <a:fillRef idx="0">
            <a:schemeClr val="dk1"/>
          </a:fillRef>
          <a:effectRef idx="0">
            <a:schemeClr val="dk1"/>
          </a:effectRef>
          <a:fontRef idx="minor">
            <a:schemeClr val="tx1"/>
          </a:fontRef>
        </p:style>
      </p:cxnSp>
      <p:sp>
        <p:nvSpPr>
          <p:cNvPr id="34" name="Right Arrow 33"/>
          <p:cNvSpPr/>
          <p:nvPr/>
        </p:nvSpPr>
        <p:spPr>
          <a:xfrm rot="10800000">
            <a:off x="9360546" y="2611718"/>
            <a:ext cx="2059062" cy="1045020"/>
          </a:xfrm>
          <a:prstGeom prst="rightArrow">
            <a:avLst/>
          </a:prstGeom>
          <a:gradFill flip="none" rotWithShape="1">
            <a:gsLst>
              <a:gs pos="0">
                <a:srgbClr val="03D4A8">
                  <a:alpha val="50000"/>
                </a:srgbClr>
              </a:gs>
              <a:gs pos="25000">
                <a:srgbClr val="21D6E0">
                  <a:alpha val="50000"/>
                </a:srgbClr>
              </a:gs>
              <a:gs pos="75000">
                <a:srgbClr val="0087E6">
                  <a:alpha val="50000"/>
                </a:srgbClr>
              </a:gs>
              <a:gs pos="100000">
                <a:srgbClr val="005CBF">
                  <a:alpha val="50000"/>
                </a:srgbClr>
              </a:gs>
            </a:gsLst>
            <a:lin ang="0" scaled="0"/>
            <a:tileRect/>
          </a:gradFill>
          <a:ln w="12700">
            <a:solidFill>
              <a:schemeClr val="tx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35" name="TextBox 34"/>
          <p:cNvSpPr txBox="1"/>
          <p:nvPr/>
        </p:nvSpPr>
        <p:spPr>
          <a:xfrm>
            <a:off x="9587439" y="2867735"/>
            <a:ext cx="1955681" cy="523220"/>
          </a:xfrm>
          <a:prstGeom prst="rect">
            <a:avLst/>
          </a:prstGeom>
          <a:noFill/>
        </p:spPr>
        <p:txBody>
          <a:bodyPr wrap="square" rtlCol="0">
            <a:spAutoFit/>
          </a:bodyPr>
          <a:lstStyle/>
          <a:p>
            <a:r>
              <a:rPr lang="en-US" sz="1400" dirty="0" smtClean="0">
                <a:latin typeface="Yu Gothic" panose="020B0400000000000000" pitchFamily="34" charset="-128"/>
                <a:ea typeface="Yu Gothic" panose="020B0400000000000000" pitchFamily="34" charset="-128"/>
              </a:rPr>
              <a:t>Moderated vapor flow in winter</a:t>
            </a:r>
          </a:p>
        </p:txBody>
      </p:sp>
      <p:sp>
        <p:nvSpPr>
          <p:cNvPr id="33" name="TextBox 32"/>
          <p:cNvSpPr txBox="1"/>
          <p:nvPr/>
        </p:nvSpPr>
        <p:spPr>
          <a:xfrm>
            <a:off x="8454409" y="1015145"/>
            <a:ext cx="364202" cy="300082"/>
          </a:xfrm>
          <a:prstGeom prst="rect">
            <a:avLst/>
          </a:prstGeom>
          <a:noFill/>
        </p:spPr>
        <p:txBody>
          <a:bodyPr wrap="none" rtlCol="0">
            <a:spAutoFit/>
          </a:bodyPr>
          <a:lstStyle/>
          <a:p>
            <a:r>
              <a:rPr lang="en-US" dirty="0" smtClean="0">
                <a:latin typeface="Yu Gothic" panose="020B0400000000000000" pitchFamily="34" charset="-128"/>
                <a:ea typeface="Yu Gothic" panose="020B0400000000000000" pitchFamily="34" charset="-128"/>
              </a:rPr>
              <a:t>R</a:t>
            </a:r>
            <a:r>
              <a:rPr lang="en-US" baseline="-25000" dirty="0" smtClean="0">
                <a:latin typeface="Yu Gothic" panose="020B0400000000000000" pitchFamily="34" charset="-128"/>
                <a:ea typeface="Yu Gothic" panose="020B0400000000000000" pitchFamily="34" charset="-128"/>
              </a:rPr>
              <a:t>e</a:t>
            </a:r>
          </a:p>
        </p:txBody>
      </p:sp>
      <p:sp>
        <p:nvSpPr>
          <p:cNvPr id="37" name="TextBox 36"/>
          <p:cNvSpPr txBox="1"/>
          <p:nvPr/>
        </p:nvSpPr>
        <p:spPr>
          <a:xfrm>
            <a:off x="8941702" y="1021659"/>
            <a:ext cx="330540" cy="300082"/>
          </a:xfrm>
          <a:prstGeom prst="rect">
            <a:avLst/>
          </a:prstGeom>
          <a:noFill/>
        </p:spPr>
        <p:txBody>
          <a:bodyPr wrap="none" rtlCol="0">
            <a:spAutoFit/>
          </a:bodyPr>
          <a:lstStyle/>
          <a:p>
            <a:r>
              <a:rPr lang="en-US" dirty="0" smtClean="0">
                <a:latin typeface="Yu Gothic" panose="020B0400000000000000" pitchFamily="34" charset="-128"/>
                <a:ea typeface="Yu Gothic" panose="020B0400000000000000" pitchFamily="34" charset="-128"/>
              </a:rPr>
              <a:t>R</a:t>
            </a:r>
            <a:r>
              <a:rPr lang="en-US" baseline="-25000" dirty="0" smtClean="0">
                <a:latin typeface="Yu Gothic" panose="020B0400000000000000" pitchFamily="34" charset="-128"/>
                <a:ea typeface="Yu Gothic" panose="020B0400000000000000" pitchFamily="34" charset="-128"/>
              </a:rPr>
              <a:t>i</a:t>
            </a:r>
          </a:p>
        </p:txBody>
      </p:sp>
      <p:cxnSp>
        <p:nvCxnSpPr>
          <p:cNvPr id="38" name="Straight Connector 37"/>
          <p:cNvCxnSpPr/>
          <p:nvPr/>
        </p:nvCxnSpPr>
        <p:spPr>
          <a:xfrm>
            <a:off x="1865935" y="1757633"/>
            <a:ext cx="223686" cy="127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30373" y="2259773"/>
            <a:ext cx="1420147" cy="703894"/>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cxnSp>
        <p:nvCxnSpPr>
          <p:cNvPr id="43" name="Straight Connector 42"/>
          <p:cNvCxnSpPr/>
          <p:nvPr/>
        </p:nvCxnSpPr>
        <p:spPr>
          <a:xfrm flipV="1">
            <a:off x="9399454" y="1741181"/>
            <a:ext cx="273459" cy="174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689932" y="2273421"/>
            <a:ext cx="273459" cy="174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690981" y="1646422"/>
            <a:ext cx="273459" cy="174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ight Arrow 49"/>
          <p:cNvSpPr/>
          <p:nvPr/>
        </p:nvSpPr>
        <p:spPr>
          <a:xfrm rot="10800000">
            <a:off x="2662144" y="2725034"/>
            <a:ext cx="2026983" cy="1056857"/>
          </a:xfrm>
          <a:prstGeom prst="rightArrow">
            <a:avLst/>
          </a:prstGeom>
          <a:gradFill flip="none" rotWithShape="1">
            <a:gsLst>
              <a:gs pos="0">
                <a:srgbClr val="03D4A8">
                  <a:alpha val="50000"/>
                </a:srgbClr>
              </a:gs>
              <a:gs pos="25000">
                <a:srgbClr val="21D6E0">
                  <a:alpha val="50000"/>
                </a:srgbClr>
              </a:gs>
              <a:gs pos="75000">
                <a:srgbClr val="0087E6">
                  <a:alpha val="50000"/>
                </a:srgbClr>
              </a:gs>
              <a:gs pos="100000">
                <a:srgbClr val="005CBF">
                  <a:alpha val="50000"/>
                </a:srgbClr>
              </a:gs>
            </a:gsLst>
            <a:lin ang="0" scaled="0"/>
            <a:tileRect/>
          </a:gradFill>
          <a:ln w="12700">
            <a:solidFill>
              <a:schemeClr val="tx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47" name="Rectangle 46"/>
          <p:cNvSpPr/>
          <p:nvPr/>
        </p:nvSpPr>
        <p:spPr>
          <a:xfrm>
            <a:off x="2845754" y="2996452"/>
            <a:ext cx="1947081" cy="523220"/>
          </a:xfrm>
          <a:prstGeom prst="rect">
            <a:avLst/>
          </a:prstGeom>
        </p:spPr>
        <p:txBody>
          <a:bodyPr wrap="square">
            <a:spAutoFit/>
          </a:bodyPr>
          <a:lstStyle/>
          <a:p>
            <a:r>
              <a:rPr lang="en-US" sz="1400" dirty="0">
                <a:latin typeface="Yu Gothic" panose="020B0400000000000000" pitchFamily="34" charset="-128"/>
                <a:ea typeface="Yu Gothic" panose="020B0400000000000000" pitchFamily="34" charset="-128"/>
              </a:rPr>
              <a:t>Restricted vapor </a:t>
            </a:r>
            <a:r>
              <a:rPr lang="en-US" sz="1400" dirty="0" smtClean="0">
                <a:latin typeface="Yu Gothic" panose="020B0400000000000000" pitchFamily="34" charset="-128"/>
                <a:ea typeface="Yu Gothic" panose="020B0400000000000000" pitchFamily="34" charset="-128"/>
              </a:rPr>
              <a:t/>
            </a:r>
            <a:br>
              <a:rPr lang="en-US" sz="1400" dirty="0" smtClean="0">
                <a:latin typeface="Yu Gothic" panose="020B0400000000000000" pitchFamily="34" charset="-128"/>
                <a:ea typeface="Yu Gothic" panose="020B0400000000000000" pitchFamily="34" charset="-128"/>
              </a:rPr>
            </a:br>
            <a:r>
              <a:rPr lang="en-US" sz="1400" dirty="0" smtClean="0">
                <a:latin typeface="Yu Gothic" panose="020B0400000000000000" pitchFamily="34" charset="-128"/>
                <a:ea typeface="Yu Gothic" panose="020B0400000000000000" pitchFamily="34" charset="-128"/>
              </a:rPr>
              <a:t>flow to </a:t>
            </a:r>
            <a:r>
              <a:rPr lang="en-US" sz="1400" dirty="0">
                <a:latin typeface="Yu Gothic" panose="020B0400000000000000" pitchFamily="34" charset="-128"/>
                <a:ea typeface="Yu Gothic" panose="020B0400000000000000" pitchFamily="34" charset="-128"/>
              </a:rPr>
              <a:t>cold surfaces</a:t>
            </a:r>
          </a:p>
        </p:txBody>
      </p:sp>
      <p:cxnSp>
        <p:nvCxnSpPr>
          <p:cNvPr id="52" name="Straight Connector 51"/>
          <p:cNvCxnSpPr/>
          <p:nvPr/>
        </p:nvCxnSpPr>
        <p:spPr>
          <a:xfrm>
            <a:off x="8472468" y="1502882"/>
            <a:ext cx="297727" cy="127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509514" y="2145437"/>
            <a:ext cx="327500" cy="127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92131" y="2512926"/>
            <a:ext cx="2624997" cy="22057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ts val="2200"/>
              </a:lnSpc>
            </a:pPr>
            <a:r>
              <a:rPr lang="en-US" sz="1500" b="1" dirty="0" smtClean="0">
                <a:solidFill>
                  <a:schemeClr val="bg1"/>
                </a:solidFill>
                <a:latin typeface="Yu Gothic" panose="020B0400000000000000" pitchFamily="34" charset="-128"/>
                <a:ea typeface="Yu Gothic" panose="020B0400000000000000" pitchFamily="34" charset="-128"/>
              </a:rPr>
              <a:t>The</a:t>
            </a:r>
          </a:p>
          <a:p>
            <a:pPr algn="ctr">
              <a:lnSpc>
                <a:spcPts val="2400"/>
              </a:lnSpc>
            </a:pPr>
            <a:r>
              <a:rPr lang="en-US" sz="1700" b="1" dirty="0" smtClean="0">
                <a:solidFill>
                  <a:schemeClr val="bg1"/>
                </a:solidFill>
                <a:latin typeface="Yu Gothic" panose="020B0400000000000000" pitchFamily="34" charset="-128"/>
                <a:ea typeface="Yu Gothic" panose="020B0400000000000000" pitchFamily="34" charset="-128"/>
              </a:rPr>
              <a:t>Water</a:t>
            </a:r>
          </a:p>
          <a:p>
            <a:pPr algn="ctr"/>
            <a:r>
              <a:rPr lang="en-US" sz="2600" b="1" dirty="0" smtClean="0">
                <a:solidFill>
                  <a:schemeClr val="bg1"/>
                </a:solidFill>
                <a:latin typeface="Yu Gothic" panose="020B0400000000000000" pitchFamily="34" charset="-128"/>
                <a:ea typeface="Yu Gothic" panose="020B0400000000000000" pitchFamily="34" charset="-128"/>
              </a:rPr>
              <a:t>Vapor</a:t>
            </a:r>
          </a:p>
          <a:p>
            <a:pPr algn="ctr"/>
            <a:r>
              <a:rPr lang="en-US" sz="3300" b="1" dirty="0" smtClean="0">
                <a:solidFill>
                  <a:schemeClr val="bg1"/>
                </a:solidFill>
                <a:latin typeface="Yu Gothic" panose="020B0400000000000000" pitchFamily="34" charset="-128"/>
                <a:ea typeface="Yu Gothic" panose="020B0400000000000000" pitchFamily="34" charset="-128"/>
              </a:rPr>
              <a:t>Control</a:t>
            </a:r>
          </a:p>
          <a:p>
            <a:pPr algn="ctr"/>
            <a:r>
              <a:rPr lang="en-US" sz="4000" b="1" dirty="0" smtClean="0">
                <a:solidFill>
                  <a:schemeClr val="bg1"/>
                </a:solidFill>
                <a:latin typeface="Yu Gothic" panose="020B0400000000000000" pitchFamily="34" charset="-128"/>
                <a:ea typeface="Yu Gothic" panose="020B0400000000000000" pitchFamily="34" charset="-128"/>
              </a:rPr>
              <a:t>Triangle</a:t>
            </a:r>
            <a:endParaRPr lang="en-US" sz="2000" b="1" dirty="0">
              <a:solidFill>
                <a:schemeClr val="bg1"/>
              </a:solidFill>
              <a:latin typeface="Yu Gothic" panose="020B0400000000000000" pitchFamily="34" charset="-128"/>
              <a:ea typeface="Yu Gothic" panose="020B0400000000000000" pitchFamily="34" charset="-128"/>
            </a:endParaRPr>
          </a:p>
        </p:txBody>
      </p:sp>
      <p:sp>
        <p:nvSpPr>
          <p:cNvPr id="5" name="Oval 4"/>
          <p:cNvSpPr/>
          <p:nvPr/>
        </p:nvSpPr>
        <p:spPr>
          <a:xfrm>
            <a:off x="1040446" y="4810487"/>
            <a:ext cx="4105621" cy="113006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
        <p:nvSpPr>
          <p:cNvPr id="39" name="Oval 38"/>
          <p:cNvSpPr/>
          <p:nvPr/>
        </p:nvSpPr>
        <p:spPr>
          <a:xfrm>
            <a:off x="6383867" y="4810487"/>
            <a:ext cx="3903127" cy="113006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258410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220586"/>
            <a:ext cx="5491942" cy="5097086"/>
          </a:xfrm>
          <a:prstGeom prst="rect">
            <a:avLst/>
          </a:prstGeom>
        </p:spPr>
        <p:txBody>
          <a:bodyPr>
            <a:normAutofit fontScale="92500"/>
          </a:bodyPr>
          <a:lstStyle/>
          <a:p>
            <a:pPr marL="0" indent="0">
              <a:buNone/>
            </a:pPr>
            <a:r>
              <a:rPr lang="en-US" sz="3000" b="1" dirty="0" err="1"/>
              <a:t>Permeance</a:t>
            </a:r>
            <a:r>
              <a:rPr lang="en-US" sz="3000" b="1" dirty="0"/>
              <a:t> controlled design</a:t>
            </a:r>
          </a:p>
          <a:p>
            <a:r>
              <a:rPr lang="en-US" sz="2600" dirty="0"/>
              <a:t>Applies to walls: </a:t>
            </a:r>
          </a:p>
          <a:p>
            <a:pPr lvl="1"/>
            <a:r>
              <a:rPr lang="en-US" sz="1900" dirty="0">
                <a:latin typeface="Yu Gothic" panose="020B0400000000000000" pitchFamily="34" charset="-128"/>
                <a:ea typeface="Yu Gothic" panose="020B0400000000000000" pitchFamily="34" charset="-128"/>
              </a:rPr>
              <a:t>W</a:t>
            </a:r>
            <a:r>
              <a:rPr lang="en-US" sz="1900" dirty="0" smtClean="0">
                <a:latin typeface="Yu Gothic" panose="020B0400000000000000" pitchFamily="34" charset="-128"/>
                <a:ea typeface="Yu Gothic" panose="020B0400000000000000" pitchFamily="34" charset="-128"/>
              </a:rPr>
              <a:t>ithout exterior insulation </a:t>
            </a:r>
          </a:p>
          <a:p>
            <a:pPr lvl="1"/>
            <a:r>
              <a:rPr lang="en-US" sz="1900" dirty="0" smtClean="0">
                <a:latin typeface="Yu Gothic" panose="020B0400000000000000" pitchFamily="34" charset="-128"/>
                <a:ea typeface="Yu Gothic" panose="020B0400000000000000" pitchFamily="34" charset="-128"/>
              </a:rPr>
              <a:t>Or, with vapor-permeable exterior insulation</a:t>
            </a:r>
          </a:p>
          <a:p>
            <a:r>
              <a:rPr lang="en-US" sz="2600" dirty="0" smtClean="0"/>
              <a:t>Relies </a:t>
            </a:r>
            <a:r>
              <a:rPr lang="en-US" sz="2600" dirty="0"/>
              <a:t>on permeance of all </a:t>
            </a:r>
            <a:r>
              <a:rPr lang="en-US" sz="2600" dirty="0" smtClean="0"/>
              <a:t/>
            </a:r>
            <a:br>
              <a:rPr lang="en-US" sz="2600" dirty="0" smtClean="0"/>
            </a:br>
            <a:r>
              <a:rPr lang="en-US" sz="2600" dirty="0" smtClean="0"/>
              <a:t>interior </a:t>
            </a:r>
            <a:r>
              <a:rPr lang="en-US" sz="2600" dirty="0"/>
              <a:t>and exterior layers</a:t>
            </a:r>
          </a:p>
          <a:p>
            <a:pPr lvl="1"/>
            <a:r>
              <a:rPr lang="en-US" sz="1900" dirty="0" smtClean="0">
                <a:latin typeface="Yu Gothic" panose="020B0400000000000000" pitchFamily="34" charset="-128"/>
                <a:ea typeface="Yu Gothic" panose="020B0400000000000000" pitchFamily="34" charset="-128"/>
              </a:rPr>
              <a:t>Interior &amp; exterior must be checked </a:t>
            </a:r>
            <a:br>
              <a:rPr lang="en-US" sz="1900" dirty="0" smtClean="0">
                <a:latin typeface="Yu Gothic" panose="020B0400000000000000" pitchFamily="34" charset="-128"/>
                <a:ea typeface="Yu Gothic" panose="020B0400000000000000" pitchFamily="34" charset="-128"/>
              </a:rPr>
            </a:br>
            <a:r>
              <a:rPr lang="en-US" sz="1900" dirty="0" smtClean="0">
                <a:latin typeface="Yu Gothic" panose="020B0400000000000000" pitchFamily="34" charset="-128"/>
                <a:ea typeface="Yu Gothic" panose="020B0400000000000000" pitchFamily="34" charset="-128"/>
              </a:rPr>
              <a:t>and balanced!</a:t>
            </a:r>
          </a:p>
          <a:p>
            <a:pPr lvl="1"/>
            <a:r>
              <a:rPr lang="en-US" sz="1900" dirty="0" err="1" smtClean="0">
                <a:latin typeface="Yu Gothic" panose="020B0400000000000000" pitchFamily="34" charset="-128"/>
                <a:ea typeface="Yu Gothic" panose="020B0400000000000000" pitchFamily="34" charset="-128"/>
              </a:rPr>
              <a:t>Permeance</a:t>
            </a:r>
            <a:r>
              <a:rPr lang="en-US" sz="1900" dirty="0" smtClean="0">
                <a:latin typeface="Yu Gothic" panose="020B0400000000000000" pitchFamily="34" charset="-128"/>
                <a:ea typeface="Yu Gothic" panose="020B0400000000000000" pitchFamily="34" charset="-128"/>
              </a:rPr>
              <a:t> of exterior materials not always known or reliably reported/controlled</a:t>
            </a:r>
          </a:p>
          <a:p>
            <a:pPr lvl="1"/>
            <a:r>
              <a:rPr lang="en-US" sz="1900" dirty="0" smtClean="0">
                <a:latin typeface="Yu Gothic" panose="020B0400000000000000" pitchFamily="34" charset="-128"/>
                <a:ea typeface="Yu Gothic" panose="020B0400000000000000" pitchFamily="34" charset="-128"/>
              </a:rPr>
              <a:t>Not required to be checked by US code (except HUD Code has </a:t>
            </a:r>
            <a:r>
              <a:rPr lang="en-US" sz="1900" dirty="0" err="1" smtClean="0">
                <a:latin typeface="Yu Gothic" panose="020B0400000000000000" pitchFamily="34" charset="-128"/>
                <a:ea typeface="Yu Gothic" panose="020B0400000000000000" pitchFamily="34" charset="-128"/>
              </a:rPr>
              <a:t>permeance</a:t>
            </a:r>
            <a:r>
              <a:rPr lang="en-US" sz="1900" dirty="0" smtClean="0">
                <a:latin typeface="Yu Gothic" panose="020B0400000000000000" pitchFamily="34" charset="-128"/>
                <a:ea typeface="Yu Gothic" panose="020B0400000000000000" pitchFamily="34" charset="-128"/>
              </a:rPr>
              <a:t> ratio)</a:t>
            </a:r>
          </a:p>
        </p:txBody>
      </p:sp>
      <p:sp>
        <p:nvSpPr>
          <p:cNvPr id="9" name="Content Placeholder 8"/>
          <p:cNvSpPr>
            <a:spLocks noGrp="1"/>
          </p:cNvSpPr>
          <p:nvPr>
            <p:ph sz="half" idx="2"/>
          </p:nvPr>
        </p:nvSpPr>
        <p:spPr>
          <a:xfrm>
            <a:off x="6397104" y="1220585"/>
            <a:ext cx="5581536" cy="4263050"/>
          </a:xfrm>
          <a:prstGeom prst="rect">
            <a:avLst/>
          </a:prstGeom>
        </p:spPr>
        <p:txBody>
          <a:bodyPr/>
          <a:lstStyle/>
          <a:p>
            <a:pPr marL="0" indent="0">
              <a:buNone/>
            </a:pPr>
            <a:r>
              <a:rPr lang="en-US" sz="2800" b="1" dirty="0"/>
              <a:t>Temperature controlled </a:t>
            </a:r>
            <a:r>
              <a:rPr lang="en-US" sz="2800" b="1" dirty="0" smtClean="0"/>
              <a:t>design</a:t>
            </a:r>
          </a:p>
          <a:p>
            <a:r>
              <a:rPr lang="en-US" sz="2400" dirty="0" smtClean="0"/>
              <a:t>Applies </a:t>
            </a:r>
            <a:r>
              <a:rPr lang="en-US" sz="2400" dirty="0"/>
              <a:t>to </a:t>
            </a:r>
            <a:r>
              <a:rPr lang="en-US" sz="2400" dirty="0" smtClean="0"/>
              <a:t>walls: </a:t>
            </a:r>
          </a:p>
          <a:p>
            <a:pPr lvl="1"/>
            <a:r>
              <a:rPr lang="en-US" dirty="0" smtClean="0">
                <a:latin typeface="Yu Gothic" panose="020B0400000000000000" pitchFamily="34" charset="-128"/>
                <a:ea typeface="Yu Gothic" panose="020B0400000000000000" pitchFamily="34" charset="-128"/>
              </a:rPr>
              <a:t>With </a:t>
            </a:r>
            <a:r>
              <a:rPr lang="en-US" dirty="0">
                <a:latin typeface="Yu Gothic" panose="020B0400000000000000" pitchFamily="34" charset="-128"/>
                <a:ea typeface="Yu Gothic" panose="020B0400000000000000" pitchFamily="34" charset="-128"/>
              </a:rPr>
              <a:t>exterior insulation of any permeance </a:t>
            </a:r>
            <a:endParaRPr lang="en-US" dirty="0" smtClean="0">
              <a:latin typeface="Yu Gothic" panose="020B0400000000000000" pitchFamily="34" charset="-128"/>
              <a:ea typeface="Yu Gothic" panose="020B0400000000000000" pitchFamily="34" charset="-128"/>
            </a:endParaRPr>
          </a:p>
          <a:p>
            <a:pPr lvl="1"/>
            <a:r>
              <a:rPr lang="en-US" dirty="0" smtClean="0">
                <a:latin typeface="Yu Gothic" panose="020B0400000000000000" pitchFamily="34" charset="-128"/>
                <a:ea typeface="Yu Gothic" panose="020B0400000000000000" pitchFamily="34" charset="-128"/>
              </a:rPr>
              <a:t>Including </a:t>
            </a:r>
            <a:r>
              <a:rPr lang="en-US" dirty="0">
                <a:latin typeface="Yu Gothic" panose="020B0400000000000000" pitchFamily="34" charset="-128"/>
                <a:ea typeface="Yu Gothic" panose="020B0400000000000000" pitchFamily="34" charset="-128"/>
              </a:rPr>
              <a:t>very low </a:t>
            </a:r>
            <a:r>
              <a:rPr lang="en-US" dirty="0" smtClean="0">
                <a:latin typeface="Yu Gothic" panose="020B0400000000000000" pitchFamily="34" charset="-128"/>
                <a:ea typeface="Yu Gothic" panose="020B0400000000000000" pitchFamily="34" charset="-128"/>
              </a:rPr>
              <a:t>perm</a:t>
            </a:r>
          </a:p>
          <a:p>
            <a:r>
              <a:rPr lang="en-US" sz="2400" dirty="0" smtClean="0"/>
              <a:t>Only </a:t>
            </a:r>
            <a:r>
              <a:rPr lang="en-US" sz="2400" dirty="0"/>
              <a:t>requires control </a:t>
            </a:r>
            <a:r>
              <a:rPr lang="en-US" sz="2400" dirty="0" smtClean="0"/>
              <a:t>of insulation ratio (R</a:t>
            </a:r>
            <a:r>
              <a:rPr lang="en-US" sz="2400" baseline="-25000" dirty="0" smtClean="0"/>
              <a:t>e</a:t>
            </a:r>
            <a:r>
              <a:rPr lang="en-US" sz="2400" dirty="0" smtClean="0"/>
              <a:t>/</a:t>
            </a:r>
            <a:r>
              <a:rPr lang="en-US" sz="2400" dirty="0" err="1" smtClean="0"/>
              <a:t>R</a:t>
            </a:r>
            <a:r>
              <a:rPr lang="en-US" sz="2400" baseline="-25000" dirty="0" err="1" smtClean="0"/>
              <a:t>i</a:t>
            </a:r>
            <a:r>
              <a:rPr lang="en-US" sz="2400" dirty="0" smtClean="0"/>
              <a:t>) </a:t>
            </a:r>
          </a:p>
          <a:p>
            <a:pPr lvl="1"/>
            <a:r>
              <a:rPr lang="en-US" dirty="0">
                <a:latin typeface="Yu Gothic" panose="020B0400000000000000" pitchFamily="34" charset="-128"/>
                <a:ea typeface="Yu Gothic" panose="020B0400000000000000" pitchFamily="34" charset="-128"/>
              </a:rPr>
              <a:t>Insulation ratio varies by climate and in relation to selected interior vapor retarder</a:t>
            </a:r>
          </a:p>
        </p:txBody>
      </p:sp>
      <p:sp>
        <p:nvSpPr>
          <p:cNvPr id="2" name="Title 1"/>
          <p:cNvSpPr>
            <a:spLocks noGrp="1"/>
          </p:cNvSpPr>
          <p:nvPr>
            <p:ph type="title"/>
          </p:nvPr>
        </p:nvSpPr>
        <p:spPr>
          <a:xfrm>
            <a:off x="609599" y="203200"/>
            <a:ext cx="11285913" cy="943956"/>
          </a:xfrm>
        </p:spPr>
        <p:txBody>
          <a:bodyPr/>
          <a:lstStyle/>
          <a:p>
            <a:r>
              <a:rPr lang="en-US" dirty="0" smtClean="0"/>
              <a:t>Two Unifying Design Approaches – Different Emphasis</a:t>
            </a:r>
            <a:endParaRPr lang="en-US" dirty="0"/>
          </a:p>
        </p:txBody>
      </p:sp>
    </p:spTree>
    <p:extLst>
      <p:ext uri="{BB962C8B-B14F-4D97-AF65-F5344CB8AC3E}">
        <p14:creationId xmlns:p14="http://schemas.microsoft.com/office/powerpoint/2010/main" val="3955124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Unifying Design Approaches – Many Applications</a:t>
            </a:r>
            <a:endParaRPr lang="en-US" dirty="0"/>
          </a:p>
        </p:txBody>
      </p:sp>
      <p:sp>
        <p:nvSpPr>
          <p:cNvPr id="3" name="Content Placeholder 2"/>
          <p:cNvSpPr>
            <a:spLocks noGrp="1"/>
          </p:cNvSpPr>
          <p:nvPr>
            <p:ph idx="1"/>
          </p:nvPr>
        </p:nvSpPr>
        <p:spPr>
          <a:xfrm>
            <a:off x="609600" y="1498601"/>
            <a:ext cx="10972800" cy="976787"/>
          </a:xfrm>
        </p:spPr>
        <p:txBody>
          <a:bodyPr>
            <a:normAutofit/>
          </a:bodyPr>
          <a:lstStyle/>
          <a:p>
            <a:r>
              <a:rPr lang="en-US" sz="2400" dirty="0" smtClean="0"/>
              <a:t>Non-material specific and impartial</a:t>
            </a:r>
          </a:p>
          <a:p>
            <a:r>
              <a:rPr lang="en-US" sz="2400" dirty="0" smtClean="0"/>
              <a:t>Covers a wide range of wall designs:</a:t>
            </a:r>
            <a:endParaRPr lang="en-US" dirty="0" smtClean="0"/>
          </a:p>
          <a:p>
            <a:endParaRPr lang="en-US" dirty="0"/>
          </a:p>
        </p:txBody>
      </p:sp>
      <p:sp>
        <p:nvSpPr>
          <p:cNvPr id="4" name="Left-Right Arrow 3"/>
          <p:cNvSpPr/>
          <p:nvPr/>
        </p:nvSpPr>
        <p:spPr>
          <a:xfrm>
            <a:off x="457199" y="2497046"/>
            <a:ext cx="11277599" cy="853492"/>
          </a:xfrm>
          <a:prstGeom prst="leftRightArrow">
            <a:avLst/>
          </a:prstGeom>
          <a:gradFill>
            <a:gsLst>
              <a:gs pos="0">
                <a:srgbClr val="03D4A8">
                  <a:alpha val="56000"/>
                </a:srgbClr>
              </a:gs>
              <a:gs pos="25000">
                <a:srgbClr val="21D6E0">
                  <a:alpha val="14000"/>
                </a:srgbClr>
              </a:gs>
              <a:gs pos="75000">
                <a:srgbClr val="0087E6">
                  <a:alpha val="57000"/>
                </a:srgbClr>
              </a:gs>
              <a:gs pos="100000">
                <a:srgbClr val="005CBF">
                  <a:alpha val="5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Yu Gothic" panose="020B0400000000000000" pitchFamily="34" charset="-128"/>
              <a:ea typeface="Yu Gothic" panose="020B0400000000000000" pitchFamily="34" charset="-128"/>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74" y="3580009"/>
            <a:ext cx="2962882" cy="211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9568" y="3531017"/>
            <a:ext cx="3852863" cy="202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431" y="3672308"/>
            <a:ext cx="3480879" cy="192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199" y="2763056"/>
            <a:ext cx="11277599" cy="400110"/>
          </a:xfrm>
          <a:prstGeom prst="rect">
            <a:avLst/>
          </a:prstGeom>
          <a:noFill/>
        </p:spPr>
        <p:txBody>
          <a:bodyPr wrap="square" rtlCol="0">
            <a:spAutoFit/>
          </a:bodyPr>
          <a:lstStyle/>
          <a:p>
            <a:pPr algn="ctr"/>
            <a:r>
              <a:rPr lang="en-US" sz="2000" dirty="0">
                <a:latin typeface="Yu Gothic" panose="020B0400000000000000" pitchFamily="34" charset="-128"/>
                <a:ea typeface="Yu Gothic" panose="020B0400000000000000" pitchFamily="34" charset="-128"/>
              </a:rPr>
              <a:t>CAVITY INSULATION ONLY </a:t>
            </a:r>
            <a:r>
              <a:rPr lang="en-US" sz="2000" dirty="0">
                <a:latin typeface="Yu Gothic" panose="020B0400000000000000" pitchFamily="34" charset="-128"/>
                <a:ea typeface="Yu Gothic" panose="020B0400000000000000" pitchFamily="34" charset="-128"/>
                <a:sym typeface="Wingdings" panose="05000000000000000000" pitchFamily="2" charset="2"/>
              </a:rPr>
              <a:t>CAVITY + CONTINUOUS HYBRID CONTINUOUS </a:t>
            </a:r>
            <a:r>
              <a:rPr lang="en-US" sz="2000" dirty="0" smtClean="0">
                <a:latin typeface="Yu Gothic" panose="020B0400000000000000" pitchFamily="34" charset="-128"/>
                <a:ea typeface="Yu Gothic" panose="020B0400000000000000" pitchFamily="34" charset="-128"/>
                <a:sym typeface="Wingdings" panose="05000000000000000000" pitchFamily="2" charset="2"/>
              </a:rPr>
              <a:t>ONLY</a:t>
            </a:r>
            <a:endParaRPr lang="en-US" sz="20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71060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261" y="463829"/>
            <a:ext cx="4472739" cy="1092200"/>
          </a:xfrm>
          <a:prstGeom prst="rect">
            <a:avLst/>
          </a:prstGeom>
          <a:noFill/>
        </p:spPr>
        <p:txBody>
          <a:bodyPr/>
          <a:lstStyle/>
          <a:p>
            <a:r>
              <a:rPr lang="en-US" sz="3200" b="1" dirty="0" smtClean="0"/>
              <a:t>Framework for </a:t>
            </a:r>
            <a:br>
              <a:rPr lang="en-US" sz="3200" b="1" dirty="0" smtClean="0"/>
            </a:br>
            <a:r>
              <a:rPr lang="en-US" sz="3200" b="1" dirty="0" smtClean="0"/>
              <a:t>Water Vapor Control</a:t>
            </a:r>
            <a:r>
              <a:rPr lang="en-US" sz="2400" b="1" dirty="0" smtClean="0"/>
              <a:t/>
            </a:r>
            <a:br>
              <a:rPr lang="en-US" sz="2400" b="1" dirty="0" smtClean="0"/>
            </a:br>
            <a:r>
              <a:rPr lang="en-US" sz="1800" b="0" dirty="0" smtClean="0"/>
              <a:t>(using prescriptive “cook book” designs) </a:t>
            </a:r>
            <a:endParaRPr lang="en-US" sz="1800" b="0" dirty="0"/>
          </a:p>
        </p:txBody>
      </p:sp>
      <p:sp>
        <p:nvSpPr>
          <p:cNvPr id="5" name="Text Placeholder 4"/>
          <p:cNvSpPr>
            <a:spLocks noGrp="1"/>
          </p:cNvSpPr>
          <p:nvPr>
            <p:ph idx="1"/>
          </p:nvPr>
        </p:nvSpPr>
        <p:spPr>
          <a:xfrm>
            <a:off x="7719261" y="2214281"/>
            <a:ext cx="4366651" cy="3352801"/>
          </a:xfrm>
          <a:prstGeom prst="rect">
            <a:avLst/>
          </a:prstGeom>
        </p:spPr>
        <p:txBody>
          <a:bodyPr>
            <a:normAutofit/>
          </a:bodyPr>
          <a:lstStyle/>
          <a:p>
            <a:pPr marL="0" lvl="0" indent="0">
              <a:buNone/>
            </a:pPr>
            <a:r>
              <a:rPr lang="en-US" sz="2400" dirty="0" smtClean="0">
                <a:solidFill>
                  <a:srgbClr val="000000"/>
                </a:solidFill>
              </a:rPr>
              <a:t>Based on compilation of US and Canadian building codes and practices plus extensive review of research and analysis of actual field data.</a:t>
            </a:r>
          </a:p>
          <a:p>
            <a:pPr marL="0" lvl="0" indent="0">
              <a:buNone/>
            </a:pPr>
            <a:endParaRPr lang="en-US" sz="1400" dirty="0" smtClean="0">
              <a:solidFill>
                <a:srgbClr val="000000"/>
              </a:solidFill>
            </a:endParaRPr>
          </a:p>
          <a:p>
            <a:pPr marL="0" lvl="0" indent="0">
              <a:buNone/>
            </a:pPr>
            <a:r>
              <a:rPr lang="en-US" sz="1400" b="1" dirty="0" smtClean="0">
                <a:solidFill>
                  <a:srgbClr val="000000"/>
                </a:solidFill>
              </a:rPr>
              <a:t>Source: </a:t>
            </a:r>
            <a:r>
              <a:rPr lang="en-US" sz="1400" u="sng" dirty="0" smtClean="0">
                <a:solidFill>
                  <a:srgbClr val="000000"/>
                </a:solidFill>
                <a:hlinkClick r:id="rId2"/>
              </a:rPr>
              <a:t>Assessment of Water Vapor Control Methods for Modern Light-frame Wall Assemblies</a:t>
            </a:r>
            <a:r>
              <a:rPr lang="en-US" sz="1400" dirty="0" smtClean="0">
                <a:solidFill>
                  <a:srgbClr val="000000"/>
                </a:solidFill>
              </a:rPr>
              <a:t>, ABTG Research Report 1410-03, 2015</a:t>
            </a:r>
          </a:p>
        </p:txBody>
      </p:sp>
      <p:pic>
        <p:nvPicPr>
          <p:cNvPr id="6" name="Picture 5"/>
          <p:cNvPicPr>
            <a:picLocks noChangeAspect="1"/>
          </p:cNvPicPr>
          <p:nvPr/>
        </p:nvPicPr>
        <p:blipFill rotWithShape="1">
          <a:blip r:embed="rId3"/>
          <a:srcRect l="23829" t="13892" r="22244" b="10111"/>
          <a:stretch/>
        </p:blipFill>
        <p:spPr>
          <a:xfrm>
            <a:off x="123387" y="107882"/>
            <a:ext cx="7439598" cy="6359419"/>
          </a:xfrm>
          <a:prstGeom prst="rect">
            <a:avLst/>
          </a:prstGeom>
        </p:spPr>
      </p:pic>
    </p:spTree>
    <p:extLst>
      <p:ext uri="{BB962C8B-B14F-4D97-AF65-F5344CB8AC3E}">
        <p14:creationId xmlns:p14="http://schemas.microsoft.com/office/powerpoint/2010/main" val="1081174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Simplified </a:t>
            </a:r>
            <a:r>
              <a:rPr lang="en-US" dirty="0" err="1" smtClean="0"/>
              <a:t>Permeance</a:t>
            </a:r>
            <a:r>
              <a:rPr lang="en-US" dirty="0" smtClean="0"/>
              <a:t>-</a:t>
            </a:r>
            <a:br>
              <a:rPr lang="en-US" dirty="0" smtClean="0"/>
            </a:br>
            <a:r>
              <a:rPr lang="en-US" dirty="0" smtClean="0"/>
              <a:t>Controlled Design</a:t>
            </a:r>
            <a:endParaRPr lang="en-US" dirty="0"/>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35975" y="2162078"/>
            <a:ext cx="3150676" cy="224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Object 8"/>
          <p:cNvGraphicFramePr>
            <a:graphicFrameLocks noChangeAspect="1"/>
          </p:cNvGraphicFramePr>
          <p:nvPr>
            <p:extLst>
              <p:ext uri="{D42A27DB-BD31-4B8C-83A1-F6EECF244321}">
                <p14:modId xmlns:p14="http://schemas.microsoft.com/office/powerpoint/2010/main" val="410714679"/>
              </p:ext>
            </p:extLst>
          </p:nvPr>
        </p:nvGraphicFramePr>
        <p:xfrm>
          <a:off x="3878829" y="873991"/>
          <a:ext cx="8257944" cy="5008053"/>
        </p:xfrm>
        <a:graphic>
          <a:graphicData uri="http://schemas.openxmlformats.org/presentationml/2006/ole">
            <mc:AlternateContent xmlns:mc="http://schemas.openxmlformats.org/markup-compatibility/2006">
              <mc:Choice xmlns:v="urn:schemas-microsoft-com:vml" Requires="v">
                <p:oleObj spid="_x0000_s1162" name="Document" r:id="rId4" imgW="8965332" imgH="5466341" progId="Word.Document.12">
                  <p:embed/>
                </p:oleObj>
              </mc:Choice>
              <mc:Fallback>
                <p:oleObj name="Document" r:id="rId4" imgW="8965332" imgH="5466341" progId="Word.Document.12">
                  <p:embed/>
                  <p:pic>
                    <p:nvPicPr>
                      <p:cNvPr id="0" name=""/>
                      <p:cNvPicPr/>
                      <p:nvPr/>
                    </p:nvPicPr>
                    <p:blipFill>
                      <a:blip r:embed="rId5"/>
                      <a:stretch>
                        <a:fillRect/>
                      </a:stretch>
                    </p:blipFill>
                    <p:spPr>
                      <a:xfrm>
                        <a:off x="3878829" y="873991"/>
                        <a:ext cx="8257944" cy="5008053"/>
                      </a:xfrm>
                      <a:prstGeom prst="rect">
                        <a:avLst/>
                      </a:prstGeom>
                    </p:spPr>
                  </p:pic>
                </p:oleObj>
              </mc:Fallback>
            </mc:AlternateContent>
          </a:graphicData>
        </a:graphic>
      </p:graphicFrame>
      <p:sp>
        <p:nvSpPr>
          <p:cNvPr id="11" name="Text Placeholder 2"/>
          <p:cNvSpPr txBox="1">
            <a:spLocks/>
          </p:cNvSpPr>
          <p:nvPr/>
        </p:nvSpPr>
        <p:spPr bwMode="auto">
          <a:xfrm>
            <a:off x="289886" y="1659117"/>
            <a:ext cx="3442854" cy="3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latin typeface="Yu Gothic" panose="020B0400000000000000" pitchFamily="34" charset="-128"/>
                <a:ea typeface="Yu Gothic" panose="020B0400000000000000" pitchFamily="34" charset="-128"/>
              </a:rPr>
              <a:t>Cavity Insulation Only*</a:t>
            </a:r>
            <a:endParaRPr lang="en-US" sz="1800" b="1" dirty="0">
              <a:latin typeface="Yu Gothic" panose="020B0400000000000000" pitchFamily="34" charset="-128"/>
              <a:ea typeface="Yu Gothic" panose="020B0400000000000000" pitchFamily="34" charset="-128"/>
            </a:endParaRPr>
          </a:p>
        </p:txBody>
      </p:sp>
      <p:sp>
        <p:nvSpPr>
          <p:cNvPr id="12" name="TextBox 11"/>
          <p:cNvSpPr txBox="1"/>
          <p:nvPr/>
        </p:nvSpPr>
        <p:spPr>
          <a:xfrm>
            <a:off x="522967" y="4659444"/>
            <a:ext cx="3063684" cy="738664"/>
          </a:xfrm>
          <a:prstGeom prst="rect">
            <a:avLst/>
          </a:prstGeom>
          <a:noFill/>
        </p:spPr>
        <p:txBody>
          <a:bodyPr wrap="square" rtlCol="0">
            <a:spAutoFit/>
          </a:bodyPr>
          <a:lstStyle/>
          <a:p>
            <a:r>
              <a:rPr lang="en-US" sz="1400" dirty="0" smtClean="0">
                <a:latin typeface="Yu Gothic" panose="020B0400000000000000" pitchFamily="34" charset="-128"/>
                <a:ea typeface="Yu Gothic" panose="020B0400000000000000" pitchFamily="34" charset="-128"/>
              </a:rPr>
              <a:t>* Can also include any amount of continuous insulation complying with exterior </a:t>
            </a:r>
            <a:r>
              <a:rPr lang="en-US" sz="1400" dirty="0" err="1" smtClean="0">
                <a:latin typeface="Yu Gothic" panose="020B0400000000000000" pitchFamily="34" charset="-128"/>
                <a:ea typeface="Yu Gothic" panose="020B0400000000000000" pitchFamily="34" charset="-128"/>
              </a:rPr>
              <a:t>permeance</a:t>
            </a:r>
            <a:r>
              <a:rPr lang="en-US" sz="1400" dirty="0" smtClean="0">
                <a:latin typeface="Yu Gothic" panose="020B0400000000000000" pitchFamily="34" charset="-128"/>
                <a:ea typeface="Yu Gothic" panose="020B0400000000000000" pitchFamily="34" charset="-128"/>
              </a:rPr>
              <a:t> limits</a:t>
            </a:r>
            <a:endParaRPr lang="en-US" sz="1400" dirty="0">
              <a:latin typeface="Yu Gothic" panose="020B0400000000000000" pitchFamily="34" charset="-128"/>
              <a:ea typeface="Yu Gothic" panose="020B0400000000000000" pitchFamily="34" charset="-128"/>
            </a:endParaRPr>
          </a:p>
        </p:txBody>
      </p:sp>
      <mc:AlternateContent xmlns:mc="http://schemas.openxmlformats.org/markup-compatibility/2006" xmlns:a14="http://schemas.microsoft.com/office/drawing/2010/main">
        <mc:Choice Requires="a14">
          <p:sp>
            <p:nvSpPr>
              <p:cNvPr id="13" name="TextBox 12"/>
              <p:cNvSpPr txBox="1"/>
              <p:nvPr/>
            </p:nvSpPr>
            <p:spPr>
              <a:xfrm>
                <a:off x="2288684" y="2709364"/>
                <a:ext cx="1590145" cy="459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00" b="0" i="1" smtClean="0">
                              <a:latin typeface="Cambria Math" panose="02040503050406030204" pitchFamily="18" charset="0"/>
                            </a:rPr>
                          </m:ctrlPr>
                        </m:fPr>
                        <m:num>
                          <m:r>
                            <a:rPr lang="en-US" sz="900" b="0" i="1" smtClean="0">
                              <a:latin typeface="Cambria Math"/>
                            </a:rPr>
                            <m:t>1</m:t>
                          </m:r>
                        </m:num>
                        <m:den>
                          <m:d>
                            <m:dPr>
                              <m:begChr m:val="["/>
                              <m:endChr m:val="]"/>
                              <m:ctrlPr>
                                <a:rPr lang="en-US" sz="900" b="0" i="1" smtClean="0">
                                  <a:latin typeface="Cambria Math" panose="02040503050406030204" pitchFamily="18" charset="0"/>
                                </a:rPr>
                              </m:ctrlPr>
                            </m:dPr>
                            <m:e>
                              <m:d>
                                <m:dPr>
                                  <m:ctrlPr>
                                    <a:rPr lang="en-US" sz="900" b="0" i="1" smtClean="0">
                                      <a:latin typeface="Cambria Math" panose="02040503050406030204" pitchFamily="18" charset="0"/>
                                    </a:rPr>
                                  </m:ctrlPr>
                                </m:dPr>
                                <m:e>
                                  <m:f>
                                    <m:fPr>
                                      <m:type m:val="skw"/>
                                      <m:ctrlPr>
                                        <a:rPr lang="en-US" sz="900" b="0" i="1" smtClean="0">
                                          <a:latin typeface="Cambria Math" panose="02040503050406030204" pitchFamily="18" charset="0"/>
                                        </a:rPr>
                                      </m:ctrlPr>
                                    </m:fPr>
                                    <m:num>
                                      <m:r>
                                        <a:rPr lang="en-US" sz="900" b="0" i="1" smtClean="0">
                                          <a:latin typeface="Cambria Math"/>
                                        </a:rPr>
                                        <m:t>1</m:t>
                                      </m:r>
                                    </m:num>
                                    <m:den>
                                      <m:sSub>
                                        <m:sSubPr>
                                          <m:ctrlPr>
                                            <a:rPr lang="en-US" sz="900" b="0" i="1" smtClean="0">
                                              <a:latin typeface="Cambria Math" panose="02040503050406030204" pitchFamily="18" charset="0"/>
                                            </a:rPr>
                                          </m:ctrlPr>
                                        </m:sSubPr>
                                        <m:e>
                                          <m:r>
                                            <a:rPr lang="en-US" sz="900" b="0" i="1" smtClean="0">
                                              <a:latin typeface="Cambria Math"/>
                                            </a:rPr>
                                            <m:t>𝑃</m:t>
                                          </m:r>
                                        </m:e>
                                        <m:sub>
                                          <m:r>
                                            <a:rPr lang="en-US" sz="900" b="0" i="1" smtClean="0">
                                              <a:latin typeface="Cambria Math"/>
                                            </a:rPr>
                                            <m:t>1</m:t>
                                          </m:r>
                                        </m:sub>
                                      </m:sSub>
                                    </m:den>
                                  </m:f>
                                </m:e>
                              </m:d>
                              <m:r>
                                <a:rPr lang="en-US" sz="900" b="0" i="1" smtClean="0">
                                  <a:latin typeface="Cambria Math"/>
                                </a:rPr>
                                <m:t>+</m:t>
                              </m:r>
                              <m:d>
                                <m:dPr>
                                  <m:ctrlPr>
                                    <a:rPr lang="en-US" sz="900" b="0" i="1" smtClean="0">
                                      <a:latin typeface="Cambria Math" panose="02040503050406030204" pitchFamily="18" charset="0"/>
                                    </a:rPr>
                                  </m:ctrlPr>
                                </m:dPr>
                                <m:e>
                                  <m:f>
                                    <m:fPr>
                                      <m:type m:val="skw"/>
                                      <m:ctrlPr>
                                        <a:rPr lang="en-US" sz="900" b="0" i="1" smtClean="0">
                                          <a:latin typeface="Cambria Math" panose="02040503050406030204" pitchFamily="18" charset="0"/>
                                        </a:rPr>
                                      </m:ctrlPr>
                                    </m:fPr>
                                    <m:num>
                                      <m:r>
                                        <a:rPr lang="en-US" sz="900" b="0" i="1" smtClean="0">
                                          <a:latin typeface="Cambria Math"/>
                                        </a:rPr>
                                        <m:t>1</m:t>
                                      </m:r>
                                    </m:num>
                                    <m:den>
                                      <m:sSub>
                                        <m:sSubPr>
                                          <m:ctrlPr>
                                            <a:rPr lang="en-US" sz="900" b="0" i="1" smtClean="0">
                                              <a:latin typeface="Cambria Math" panose="02040503050406030204" pitchFamily="18" charset="0"/>
                                            </a:rPr>
                                          </m:ctrlPr>
                                        </m:sSubPr>
                                        <m:e>
                                          <m:r>
                                            <a:rPr lang="en-US" sz="900" b="0" i="1" smtClean="0">
                                              <a:latin typeface="Cambria Math"/>
                                            </a:rPr>
                                            <m:t>𝑃</m:t>
                                          </m:r>
                                        </m:e>
                                        <m:sub>
                                          <m:r>
                                            <a:rPr lang="en-US" sz="900" b="0" i="1" smtClean="0">
                                              <a:latin typeface="Cambria Math"/>
                                            </a:rPr>
                                            <m:t>2</m:t>
                                          </m:r>
                                        </m:sub>
                                      </m:sSub>
                                    </m:den>
                                  </m:f>
                                </m:e>
                              </m:d>
                              <m:r>
                                <a:rPr lang="en-US" sz="900" b="0" i="1" smtClean="0">
                                  <a:latin typeface="Cambria Math"/>
                                </a:rPr>
                                <m:t>+…</m:t>
                              </m:r>
                            </m:e>
                          </m:d>
                        </m:den>
                      </m:f>
                    </m:oMath>
                  </m:oMathPara>
                </a14:m>
                <a:endParaRPr lang="en-US" sz="9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288684" y="2709364"/>
                <a:ext cx="1590145" cy="459357"/>
              </a:xfrm>
              <a:prstGeom prst="rect">
                <a:avLst/>
              </a:prstGeom>
              <a:blipFill>
                <a:blip r:embed="rId6"/>
                <a:stretch>
                  <a:fillRect t="-14474" b="-80263"/>
                </a:stretch>
              </a:blipFill>
            </p:spPr>
            <p:txBody>
              <a:bodyPr/>
              <a:lstStyle/>
              <a:p>
                <a:r>
                  <a:rPr lang="en-US">
                    <a:noFill/>
                  </a:rPr>
                  <a:t> </a:t>
                </a:r>
              </a:p>
            </p:txBody>
          </p:sp>
        </mc:Fallback>
      </mc:AlternateContent>
    </p:spTree>
    <p:extLst>
      <p:ext uri="{BB962C8B-B14F-4D97-AF65-F5344CB8AC3E}">
        <p14:creationId xmlns:p14="http://schemas.microsoft.com/office/powerpoint/2010/main" val="978037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Temperature-</a:t>
            </a:r>
            <a:br>
              <a:rPr lang="en-US" dirty="0" smtClean="0"/>
            </a:br>
            <a:r>
              <a:rPr lang="en-US" dirty="0" smtClean="0"/>
              <a:t>Controlled Design</a:t>
            </a:r>
            <a:endParaRPr lang="en-US"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54898" y="1794947"/>
            <a:ext cx="3242120" cy="170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54898" y="4116463"/>
            <a:ext cx="3128963" cy="173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953078428"/>
              </p:ext>
            </p:extLst>
          </p:nvPr>
        </p:nvGraphicFramePr>
        <p:xfrm>
          <a:off x="4468111" y="980904"/>
          <a:ext cx="7653294" cy="4881786"/>
        </p:xfrm>
        <a:graphic>
          <a:graphicData uri="http://schemas.openxmlformats.org/presentationml/2006/ole">
            <mc:AlternateContent xmlns:mc="http://schemas.openxmlformats.org/markup-compatibility/2006">
              <mc:Choice xmlns:v="urn:schemas-microsoft-com:vml" Requires="v">
                <p:oleObj spid="_x0000_s2185" name="Document" r:id="rId5" imgW="9187033" imgH="5869519" progId="Word.Document.12">
                  <p:embed/>
                </p:oleObj>
              </mc:Choice>
              <mc:Fallback>
                <p:oleObj name="Document" r:id="rId5" imgW="9187033" imgH="5869519" progId="Word.Document.12">
                  <p:embed/>
                  <p:pic>
                    <p:nvPicPr>
                      <p:cNvPr id="0" name=""/>
                      <p:cNvPicPr/>
                      <p:nvPr/>
                    </p:nvPicPr>
                    <p:blipFill>
                      <a:blip r:embed="rId6"/>
                      <a:stretch>
                        <a:fillRect/>
                      </a:stretch>
                    </p:blipFill>
                    <p:spPr>
                      <a:xfrm>
                        <a:off x="4468111" y="980904"/>
                        <a:ext cx="7653294" cy="4881786"/>
                      </a:xfrm>
                      <a:prstGeom prst="rect">
                        <a:avLst/>
                      </a:prstGeom>
                    </p:spPr>
                  </p:pic>
                </p:oleObj>
              </mc:Fallback>
            </mc:AlternateContent>
          </a:graphicData>
        </a:graphic>
      </p:graphicFrame>
      <p:sp>
        <p:nvSpPr>
          <p:cNvPr id="5" name="Text Placeholder 2"/>
          <p:cNvSpPr txBox="1">
            <a:spLocks/>
          </p:cNvSpPr>
          <p:nvPr/>
        </p:nvSpPr>
        <p:spPr bwMode="auto">
          <a:xfrm>
            <a:off x="205894" y="1400022"/>
            <a:ext cx="4577773" cy="28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Yu Gothic" panose="020B0400000000000000" pitchFamily="34" charset="-128"/>
                <a:ea typeface="Yu Gothic" panose="020B0400000000000000" pitchFamily="34" charset="-128"/>
              </a:rPr>
              <a:t>Cavity* + Continuous + Interior VR</a:t>
            </a:r>
          </a:p>
        </p:txBody>
      </p:sp>
      <p:sp>
        <p:nvSpPr>
          <p:cNvPr id="8" name="Text Placeholder 2"/>
          <p:cNvSpPr txBox="1">
            <a:spLocks/>
          </p:cNvSpPr>
          <p:nvPr/>
        </p:nvSpPr>
        <p:spPr bwMode="auto">
          <a:xfrm>
            <a:off x="205894" y="3698646"/>
            <a:ext cx="3591491" cy="3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Yu Gothic" panose="020B0400000000000000" pitchFamily="34" charset="-128"/>
                <a:ea typeface="Yu Gothic" panose="020B0400000000000000" pitchFamily="34" charset="-128"/>
              </a:rPr>
              <a:t>Continuous Only (No VR)</a:t>
            </a:r>
          </a:p>
        </p:txBody>
      </p:sp>
      <p:sp>
        <p:nvSpPr>
          <p:cNvPr id="10" name="TextBox 9"/>
          <p:cNvSpPr txBox="1"/>
          <p:nvPr/>
        </p:nvSpPr>
        <p:spPr>
          <a:xfrm>
            <a:off x="1270384" y="5694537"/>
            <a:ext cx="3936615" cy="307777"/>
          </a:xfrm>
          <a:prstGeom prst="rect">
            <a:avLst/>
          </a:prstGeom>
          <a:noFill/>
        </p:spPr>
        <p:txBody>
          <a:bodyPr wrap="square" rtlCol="0">
            <a:spAutoFit/>
          </a:bodyPr>
          <a:lstStyle/>
          <a:p>
            <a:r>
              <a:rPr lang="en-US" sz="1200" dirty="0" smtClean="0">
                <a:latin typeface="Yu Gothic" panose="020B0400000000000000" pitchFamily="34" charset="-128"/>
                <a:ea typeface="Yu Gothic" panose="020B0400000000000000" pitchFamily="34" charset="-128"/>
              </a:rPr>
              <a:t>* </a:t>
            </a:r>
            <a:r>
              <a:rPr lang="en-US" sz="1400" dirty="0" smtClean="0">
                <a:latin typeface="Yu Gothic" panose="020B0400000000000000" pitchFamily="34" charset="-128"/>
                <a:ea typeface="Yu Gothic" panose="020B0400000000000000" pitchFamily="34" charset="-128"/>
              </a:rPr>
              <a:t>Also applies where </a:t>
            </a:r>
            <a:r>
              <a:rPr lang="en-US" sz="1400" dirty="0" err="1" smtClean="0">
                <a:latin typeface="Yu Gothic" panose="020B0400000000000000" pitchFamily="34" charset="-128"/>
                <a:ea typeface="Yu Gothic" panose="020B0400000000000000" pitchFamily="34" charset="-128"/>
              </a:rPr>
              <a:t>ccSPF</a:t>
            </a:r>
            <a:r>
              <a:rPr lang="en-US" sz="1400" dirty="0" smtClean="0">
                <a:latin typeface="Yu Gothic" panose="020B0400000000000000" pitchFamily="34" charset="-128"/>
                <a:ea typeface="Yu Gothic" panose="020B0400000000000000" pitchFamily="34" charset="-128"/>
              </a:rPr>
              <a:t> is used in cavity</a:t>
            </a:r>
            <a:endParaRPr lang="en-US" sz="1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638183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759" t="32435" r="11081" b="26041"/>
          <a:stretch/>
        </p:blipFill>
        <p:spPr>
          <a:xfrm>
            <a:off x="3233651" y="3849918"/>
            <a:ext cx="6893059" cy="2114005"/>
          </a:xfrm>
          <a:prstGeom prst="rect">
            <a:avLst/>
          </a:prstGeom>
        </p:spPr>
      </p:pic>
      <p:sp>
        <p:nvSpPr>
          <p:cNvPr id="3" name="Content Placeholder 2"/>
          <p:cNvSpPr>
            <a:spLocks noGrp="1"/>
          </p:cNvSpPr>
          <p:nvPr>
            <p:ph sz="half" idx="1"/>
          </p:nvPr>
        </p:nvSpPr>
        <p:spPr>
          <a:xfrm>
            <a:off x="407324" y="1147156"/>
            <a:ext cx="5652654" cy="4415445"/>
          </a:xfrm>
        </p:spPr>
        <p:txBody>
          <a:bodyPr>
            <a:normAutofit/>
          </a:bodyPr>
          <a:lstStyle/>
          <a:p>
            <a:pPr marL="0" indent="0">
              <a:buNone/>
            </a:pPr>
            <a:r>
              <a:rPr lang="en-US" b="1" dirty="0" smtClean="0"/>
              <a:t>Can be very simple...</a:t>
            </a:r>
          </a:p>
          <a:p>
            <a:pPr marL="0" indent="0">
              <a:buNone/>
            </a:pPr>
            <a:r>
              <a:rPr lang="en-US" sz="1800" dirty="0" err="1" smtClean="0"/>
              <a:t>Permeance</a:t>
            </a:r>
            <a:r>
              <a:rPr lang="en-US" sz="1800" dirty="0" smtClean="0"/>
              <a:t> Controlled Solutions (CZ 6 only):	</a:t>
            </a:r>
            <a:br>
              <a:rPr lang="en-US" sz="1800" dirty="0" smtClean="0"/>
            </a:br>
            <a:endParaRPr lang="en-US" sz="1800" dirty="0" smtClean="0"/>
          </a:p>
          <a:p>
            <a:pPr marL="0" indent="0">
              <a:buNone/>
            </a:pPr>
            <a:r>
              <a:rPr lang="en-US" sz="2000" dirty="0" smtClean="0"/>
              <a:t/>
            </a:r>
            <a:br>
              <a:rPr lang="en-US" sz="2000" dirty="0" smtClean="0"/>
            </a:br>
            <a:r>
              <a:rPr lang="en-US" dirty="0" smtClean="0"/>
              <a:t/>
            </a:r>
            <a:br>
              <a:rPr lang="en-US" dirty="0" smtClean="0"/>
            </a:br>
            <a:r>
              <a:rPr lang="en-US" dirty="0" smtClean="0"/>
              <a:t/>
            </a:r>
            <a:br>
              <a:rPr lang="en-US" dirty="0" smtClean="0"/>
            </a:br>
            <a:endParaRPr lang="en-US" dirty="0" smtClean="0"/>
          </a:p>
          <a:p>
            <a:pPr marL="0" indent="0">
              <a:spcBef>
                <a:spcPts val="1800"/>
              </a:spcBef>
              <a:buNone/>
            </a:pPr>
            <a:r>
              <a:rPr lang="en-US" b="1" dirty="0" smtClean="0"/>
              <a:t>Or </a:t>
            </a:r>
            <a:r>
              <a:rPr lang="en-US" b="1" dirty="0"/>
              <a:t>allow more </a:t>
            </a:r>
            <a:r>
              <a:rPr lang="en-US" b="1" dirty="0" smtClean="0"/>
              <a:t>options/precision...</a:t>
            </a:r>
            <a:endParaRPr lang="en-US" b="1" dirty="0"/>
          </a:p>
        </p:txBody>
      </p:sp>
      <p:sp>
        <p:nvSpPr>
          <p:cNvPr id="7" name="Content Placeholder 6"/>
          <p:cNvSpPr>
            <a:spLocks noGrp="1"/>
          </p:cNvSpPr>
          <p:nvPr>
            <p:ph sz="half" idx="2"/>
          </p:nvPr>
        </p:nvSpPr>
        <p:spPr>
          <a:xfrm>
            <a:off x="6987418" y="1512916"/>
            <a:ext cx="5204582" cy="4049685"/>
          </a:xfrm>
        </p:spPr>
        <p:txBody>
          <a:bodyPr/>
          <a:lstStyle/>
          <a:p>
            <a:pPr marL="0" indent="0">
              <a:buNone/>
            </a:pPr>
            <a:r>
              <a:rPr lang="en-US" sz="1800" dirty="0"/>
              <a:t>Temperature Controlled Solutions (CZ 6 only):</a:t>
            </a:r>
          </a:p>
        </p:txBody>
      </p:sp>
      <p:sp>
        <p:nvSpPr>
          <p:cNvPr id="2" name="Title 1"/>
          <p:cNvSpPr>
            <a:spLocks noGrp="1"/>
          </p:cNvSpPr>
          <p:nvPr>
            <p:ph type="title"/>
          </p:nvPr>
        </p:nvSpPr>
        <p:spPr>
          <a:xfrm>
            <a:off x="266007" y="203200"/>
            <a:ext cx="11795760" cy="835891"/>
          </a:xfrm>
        </p:spPr>
        <p:txBody>
          <a:bodyPr/>
          <a:lstStyle/>
          <a:p>
            <a:r>
              <a:rPr lang="en-US" sz="2800" dirty="0" smtClean="0"/>
              <a:t>Many ways to use design method to format prescriptive solutions... </a:t>
            </a:r>
            <a:endParaRPr lang="en-US" sz="2800" dirty="0"/>
          </a:p>
        </p:txBody>
      </p:sp>
      <p:pic>
        <p:nvPicPr>
          <p:cNvPr id="4" name="Picture 3"/>
          <p:cNvPicPr>
            <a:picLocks noChangeAspect="1"/>
          </p:cNvPicPr>
          <p:nvPr/>
        </p:nvPicPr>
        <p:blipFill rotWithShape="1">
          <a:blip r:embed="rId3"/>
          <a:srcRect l="25720" t="35113" r="24120" b="36026"/>
          <a:stretch/>
        </p:blipFill>
        <p:spPr>
          <a:xfrm>
            <a:off x="7134673" y="1993371"/>
            <a:ext cx="4668998" cy="1511133"/>
          </a:xfrm>
          <a:prstGeom prst="rect">
            <a:avLst/>
          </a:prstGeom>
        </p:spPr>
      </p:pic>
      <p:pic>
        <p:nvPicPr>
          <p:cNvPr id="6" name="Picture 5"/>
          <p:cNvPicPr>
            <a:picLocks noChangeAspect="1"/>
          </p:cNvPicPr>
          <p:nvPr/>
        </p:nvPicPr>
        <p:blipFill rotWithShape="1">
          <a:blip r:embed="rId4"/>
          <a:srcRect l="30888" t="33087" r="32083" b="53289"/>
          <a:stretch/>
        </p:blipFill>
        <p:spPr>
          <a:xfrm>
            <a:off x="91434" y="1993064"/>
            <a:ext cx="6580094" cy="1361814"/>
          </a:xfrm>
          <a:prstGeom prst="rect">
            <a:avLst/>
          </a:prstGeom>
        </p:spPr>
      </p:pic>
    </p:spTree>
    <p:extLst>
      <p:ext uri="{BB962C8B-B14F-4D97-AF65-F5344CB8AC3E}">
        <p14:creationId xmlns:p14="http://schemas.microsoft.com/office/powerpoint/2010/main" val="2928781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5" name="Content Placeholder 4"/>
          <p:cNvSpPr>
            <a:spLocks noGrp="1"/>
          </p:cNvSpPr>
          <p:nvPr>
            <p:ph idx="1"/>
          </p:nvPr>
        </p:nvSpPr>
        <p:spPr/>
        <p:txBody>
          <a:bodyPr>
            <a:normAutofit/>
          </a:bodyPr>
          <a:lstStyle/>
          <a:p>
            <a:r>
              <a:rPr lang="en-US" sz="2400" dirty="0" smtClean="0"/>
              <a:t>Using </a:t>
            </a:r>
            <a:r>
              <a:rPr lang="en-US" sz="2400" dirty="0"/>
              <a:t>insulation ratios to check energy code solutions and alternative wall insulation strategies for adequate moisture </a:t>
            </a:r>
            <a:r>
              <a:rPr lang="en-US" sz="2400" dirty="0" smtClean="0"/>
              <a:t>durability.</a:t>
            </a:r>
          </a:p>
          <a:p>
            <a:pPr marL="0" indent="0">
              <a:buNone/>
            </a:pPr>
            <a:endParaRPr lang="en-US" sz="2400" dirty="0"/>
          </a:p>
          <a:p>
            <a:pPr lvl="1"/>
            <a:r>
              <a:rPr lang="en-US" sz="2000" b="1" dirty="0" smtClean="0"/>
              <a:t>Given</a:t>
            </a:r>
            <a:r>
              <a:rPr lang="en-US" sz="2000" dirty="0" smtClean="0"/>
              <a:t>:  Assume the energy code requires R20+5ci (2x6 wall with R20 cavity insulation and R5 continuous insulation). This is a “temperature-controlled wall” wall in accordance with Table 2.</a:t>
            </a:r>
          </a:p>
          <a:p>
            <a:pPr lvl="1"/>
            <a:r>
              <a:rPr lang="en-US" sz="2000" b="1" dirty="0" smtClean="0"/>
              <a:t>Find</a:t>
            </a:r>
            <a:r>
              <a:rPr lang="en-US" sz="2000" dirty="0" smtClean="0"/>
              <a:t>:  What is the maximum (coldest) permissible climate zone for this wall when using a Class I, II or Class III interior vapor retarder?</a:t>
            </a:r>
          </a:p>
          <a:p>
            <a:endParaRPr lang="en-US" sz="2000" dirty="0"/>
          </a:p>
        </p:txBody>
      </p:sp>
    </p:spTree>
    <p:extLst>
      <p:ext uri="{BB962C8B-B14F-4D97-AF65-F5344CB8AC3E}">
        <p14:creationId xmlns:p14="http://schemas.microsoft.com/office/powerpoint/2010/main" val="30755277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609600" y="1498601"/>
            <a:ext cx="4976553" cy="3962400"/>
          </a:xfrm>
        </p:spPr>
        <p:txBody>
          <a:bodyPr>
            <a:noAutofit/>
          </a:bodyPr>
          <a:lstStyle/>
          <a:p>
            <a:r>
              <a:rPr lang="en-US" sz="2000" b="1" dirty="0" smtClean="0"/>
              <a:t>Solution</a:t>
            </a:r>
            <a:r>
              <a:rPr lang="en-US" sz="2000" dirty="0" smtClean="0"/>
              <a:t>: First, determine the insulation ratio, R</a:t>
            </a:r>
            <a:r>
              <a:rPr lang="en-US" sz="2000" baseline="-25000" dirty="0" smtClean="0"/>
              <a:t>e</a:t>
            </a:r>
            <a:r>
              <a:rPr lang="en-US" sz="2000" dirty="0" smtClean="0"/>
              <a:t>/</a:t>
            </a:r>
            <a:r>
              <a:rPr lang="en-US" sz="2000" dirty="0" err="1" smtClean="0"/>
              <a:t>R</a:t>
            </a:r>
            <a:r>
              <a:rPr lang="en-US" sz="2000" baseline="-25000" dirty="0" err="1" smtClean="0"/>
              <a:t>i</a:t>
            </a:r>
            <a:r>
              <a:rPr lang="en-US" sz="2000" dirty="0" smtClean="0"/>
              <a:t> = 5/20 = 0.25. </a:t>
            </a:r>
          </a:p>
          <a:p>
            <a:r>
              <a:rPr lang="en-US" sz="2000" dirty="0" smtClean="0"/>
              <a:t>Per Table 2, the maximum/coldest climate zone is 6 with a Class I or II interior vapor retarder and Climate Zone 4 with a Class III interior vapor retarder.</a:t>
            </a:r>
          </a:p>
          <a:p>
            <a:r>
              <a:rPr lang="en-US" sz="2000" dirty="0" smtClean="0"/>
              <a:t>Using Footnote ‘b’ to interpolate with HDD, this wall could be used into the lower third of the next colder climate zone (0.25 falls between 0.2 and 0.35).</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4097272759"/>
              </p:ext>
            </p:extLst>
          </p:nvPr>
        </p:nvGraphicFramePr>
        <p:xfrm>
          <a:off x="5031260" y="764770"/>
          <a:ext cx="7059542" cy="4518712"/>
        </p:xfrm>
        <a:graphic>
          <a:graphicData uri="http://schemas.openxmlformats.org/presentationml/2006/ole">
            <mc:AlternateContent xmlns:mc="http://schemas.openxmlformats.org/markup-compatibility/2006">
              <mc:Choice xmlns:v="urn:schemas-microsoft-com:vml" Requires="v">
                <p:oleObj spid="_x0000_s3190" name="Document" r:id="rId3" imgW="9187033" imgH="5879256" progId="Word.Document.12">
                  <p:embed/>
                </p:oleObj>
              </mc:Choice>
              <mc:Fallback>
                <p:oleObj name="Document" r:id="rId3" imgW="9187033" imgH="5879256" progId="Word.Document.12">
                  <p:embed/>
                  <p:pic>
                    <p:nvPicPr>
                      <p:cNvPr id="0" name=""/>
                      <p:cNvPicPr/>
                      <p:nvPr/>
                    </p:nvPicPr>
                    <p:blipFill>
                      <a:blip r:embed="rId4"/>
                      <a:stretch>
                        <a:fillRect/>
                      </a:stretch>
                    </p:blipFill>
                    <p:spPr>
                      <a:xfrm>
                        <a:off x="5031260" y="764770"/>
                        <a:ext cx="7059542" cy="4518712"/>
                      </a:xfrm>
                      <a:prstGeom prst="rect">
                        <a:avLst/>
                      </a:prstGeom>
                    </p:spPr>
                  </p:pic>
                </p:oleObj>
              </mc:Fallback>
            </mc:AlternateContent>
          </a:graphicData>
        </a:graphic>
      </p:graphicFrame>
    </p:spTree>
    <p:extLst>
      <p:ext uri="{BB962C8B-B14F-4D97-AF65-F5344CB8AC3E}">
        <p14:creationId xmlns:p14="http://schemas.microsoft.com/office/powerpoint/2010/main" val="1589323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5" name="Content Placeholder 4"/>
          <p:cNvSpPr>
            <a:spLocks noGrp="1"/>
          </p:cNvSpPr>
          <p:nvPr>
            <p:ph idx="1"/>
          </p:nvPr>
        </p:nvSpPr>
        <p:spPr>
          <a:xfrm>
            <a:off x="609600" y="1498601"/>
            <a:ext cx="10972800" cy="4370184"/>
          </a:xfrm>
        </p:spPr>
        <p:txBody>
          <a:bodyPr>
            <a:normAutofit fontScale="92500" lnSpcReduction="10000"/>
          </a:bodyPr>
          <a:lstStyle/>
          <a:p>
            <a:pPr>
              <a:lnSpc>
                <a:spcPct val="110000"/>
              </a:lnSpc>
            </a:pPr>
            <a:r>
              <a:rPr lang="en-US" sz="2600" dirty="0" smtClean="0"/>
              <a:t>Verify </a:t>
            </a:r>
            <a:r>
              <a:rPr lang="en-US" sz="2600" dirty="0"/>
              <a:t>compliance of a conventional 2x6 (cavity insulation only) wall assembly in Climate Zone 5 with exterior permeance requirements for water vapor </a:t>
            </a:r>
            <a:r>
              <a:rPr lang="en-US" sz="2600" dirty="0" smtClean="0"/>
              <a:t>control. </a:t>
            </a:r>
            <a:endParaRPr lang="en-US" sz="2600" dirty="0"/>
          </a:p>
          <a:p>
            <a:pPr lvl="1">
              <a:lnSpc>
                <a:spcPct val="110000"/>
              </a:lnSpc>
            </a:pPr>
            <a:endParaRPr lang="en-US" sz="2200" u="sng" dirty="0" smtClean="0"/>
          </a:p>
          <a:p>
            <a:pPr lvl="1">
              <a:lnSpc>
                <a:spcPct val="110000"/>
              </a:lnSpc>
            </a:pPr>
            <a:r>
              <a:rPr lang="en-US" sz="2200" b="1" dirty="0" smtClean="0"/>
              <a:t>Given</a:t>
            </a:r>
            <a:r>
              <a:rPr lang="en-US" sz="2200" dirty="0"/>
              <a:t>: </a:t>
            </a:r>
            <a:r>
              <a:rPr lang="en-US" sz="2200" dirty="0" smtClean="0"/>
              <a:t>Assume </a:t>
            </a:r>
            <a:r>
              <a:rPr lang="en-US" sz="2200" dirty="0"/>
              <a:t>the energy code requires minimum R-20 cavity insulation and the product used is vapor permeable (e.g., fiberglass, cellulose, etc.). </a:t>
            </a:r>
            <a:r>
              <a:rPr lang="en-US" sz="2200" dirty="0" smtClean="0"/>
              <a:t>This </a:t>
            </a:r>
            <a:r>
              <a:rPr lang="en-US" sz="2200" dirty="0"/>
              <a:t>is a </a:t>
            </a:r>
            <a:r>
              <a:rPr lang="en-US" sz="2200" dirty="0" smtClean="0"/>
              <a:t>“</a:t>
            </a:r>
            <a:r>
              <a:rPr lang="en-US" sz="2200" dirty="0" err="1" smtClean="0"/>
              <a:t>permeance</a:t>
            </a:r>
            <a:r>
              <a:rPr lang="en-US" sz="2200" dirty="0" smtClean="0"/>
              <a:t>-controlled” wall </a:t>
            </a:r>
            <a:r>
              <a:rPr lang="en-US" sz="2200" dirty="0"/>
              <a:t>assembly in accordance with Table </a:t>
            </a:r>
            <a:r>
              <a:rPr lang="en-US" sz="2200" dirty="0" smtClean="0"/>
              <a:t>1. </a:t>
            </a:r>
            <a:r>
              <a:rPr lang="en-US" sz="2200" dirty="0"/>
              <a:t>Also assume that </a:t>
            </a:r>
            <a:r>
              <a:rPr lang="en-US" sz="2200" dirty="0" smtClean="0"/>
              <a:t>7/16" </a:t>
            </a:r>
            <a:r>
              <a:rPr lang="en-US" sz="2200" dirty="0"/>
              <a:t>OSB sheathing is used (typical wet cup vapor permeance ~ 3.8 perm – verify with manufacturer) together with a 10 perm building </a:t>
            </a:r>
            <a:r>
              <a:rPr lang="en-US" sz="2200" dirty="0" smtClean="0"/>
              <a:t>wrap </a:t>
            </a:r>
            <a:r>
              <a:rPr lang="en-US" sz="2200" dirty="0"/>
              <a:t>and a vented </a:t>
            </a:r>
            <a:r>
              <a:rPr lang="en-US" sz="2200" dirty="0" smtClean="0"/>
              <a:t>cladding </a:t>
            </a:r>
            <a:r>
              <a:rPr lang="en-US" sz="2200" dirty="0"/>
              <a:t>(e.g., anchored brick </a:t>
            </a:r>
            <a:r>
              <a:rPr lang="en-US" sz="2200" dirty="0" smtClean="0"/>
              <a:t>veneer).</a:t>
            </a:r>
            <a:endParaRPr lang="en-US" sz="2200" dirty="0"/>
          </a:p>
          <a:p>
            <a:pPr lvl="1">
              <a:lnSpc>
                <a:spcPct val="110000"/>
              </a:lnSpc>
            </a:pPr>
            <a:r>
              <a:rPr lang="en-US" sz="2200" b="1" dirty="0"/>
              <a:t>Find</a:t>
            </a:r>
            <a:r>
              <a:rPr lang="en-US" sz="2200" dirty="0"/>
              <a:t>: </a:t>
            </a:r>
            <a:r>
              <a:rPr lang="en-US" sz="2200" dirty="0" smtClean="0"/>
              <a:t>What </a:t>
            </a:r>
            <a:r>
              <a:rPr lang="en-US" sz="2200" dirty="0"/>
              <a:t>Class of interior vapor retarder is permitted for use with this assembly in Climate Zone 5</a:t>
            </a:r>
            <a:r>
              <a:rPr lang="en-US" sz="2200" dirty="0" smtClean="0"/>
              <a:t>?</a:t>
            </a:r>
            <a:endParaRPr lang="en-US" sz="2200" dirty="0"/>
          </a:p>
        </p:txBody>
      </p:sp>
    </p:spTree>
    <p:extLst>
      <p:ext uri="{BB962C8B-B14F-4D97-AF65-F5344CB8AC3E}">
        <p14:creationId xmlns:p14="http://schemas.microsoft.com/office/powerpoint/2010/main" val="1306554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Building Science Concepts (BSC’s)</a:t>
            </a:r>
            <a:endParaRPr lang="en-US" dirty="0"/>
          </a:p>
        </p:txBody>
      </p:sp>
      <p:sp>
        <p:nvSpPr>
          <p:cNvPr id="3" name="Content Placeholder 2"/>
          <p:cNvSpPr>
            <a:spLocks noGrp="1"/>
          </p:cNvSpPr>
          <p:nvPr>
            <p:ph idx="1"/>
          </p:nvPr>
        </p:nvSpPr>
        <p:spPr>
          <a:xfrm>
            <a:off x="609600" y="1498601"/>
            <a:ext cx="11344102" cy="4544752"/>
          </a:xfrm>
        </p:spPr>
        <p:txBody>
          <a:bodyPr>
            <a:normAutofit fontScale="77500" lnSpcReduction="20000"/>
          </a:bodyPr>
          <a:lstStyle/>
          <a:p>
            <a:pPr>
              <a:lnSpc>
                <a:spcPct val="110000"/>
              </a:lnSpc>
            </a:pPr>
            <a:r>
              <a:rPr lang="en-US" sz="3100" dirty="0"/>
              <a:t>Successful moisture control requires an integrated approach to 5 key building science concepts</a:t>
            </a:r>
            <a:r>
              <a:rPr lang="en-US" sz="3100" dirty="0" smtClean="0"/>
              <a:t>:</a:t>
            </a:r>
          </a:p>
          <a:p>
            <a:pPr marL="0" indent="0">
              <a:lnSpc>
                <a:spcPct val="110000"/>
              </a:lnSpc>
              <a:buNone/>
            </a:pPr>
            <a:endParaRPr lang="en-US" sz="3200" dirty="0"/>
          </a:p>
          <a:p>
            <a:pPr marL="914400" lvl="1" indent="-457200">
              <a:lnSpc>
                <a:spcPct val="120000"/>
              </a:lnSpc>
              <a:buFont typeface="+mj-lt"/>
              <a:buAutoNum type="arabicPeriod"/>
            </a:pPr>
            <a:r>
              <a:rPr lang="en-US" sz="2600" b="1" dirty="0" smtClean="0"/>
              <a:t>Control Rain Water Intrusion</a:t>
            </a:r>
            <a:r>
              <a:rPr lang="en-US" sz="2600" dirty="0" smtClean="0"/>
              <a:t> (e.g., continuous water-resistive barrier)</a:t>
            </a:r>
          </a:p>
          <a:p>
            <a:pPr marL="914400" lvl="1" indent="-457200">
              <a:lnSpc>
                <a:spcPct val="120000"/>
              </a:lnSpc>
              <a:buFont typeface="+mj-lt"/>
              <a:buAutoNum type="arabicPeriod"/>
            </a:pPr>
            <a:r>
              <a:rPr lang="en-US" sz="2600" b="1" dirty="0" smtClean="0"/>
              <a:t>Control Air Leakage</a:t>
            </a:r>
            <a:r>
              <a:rPr lang="en-US" sz="2600" dirty="0" smtClean="0"/>
              <a:t> (e.g., continuous air barrier)</a:t>
            </a:r>
          </a:p>
          <a:p>
            <a:pPr marL="914400" lvl="1" indent="-457200">
              <a:lnSpc>
                <a:spcPct val="120000"/>
              </a:lnSpc>
              <a:buFont typeface="+mj-lt"/>
              <a:buAutoNum type="arabicPeriod"/>
            </a:pPr>
            <a:r>
              <a:rPr lang="en-US" sz="2600" b="1" dirty="0" smtClean="0"/>
              <a:t>Control Indoor Relative Humidity</a:t>
            </a:r>
            <a:r>
              <a:rPr lang="en-US" sz="2600" dirty="0" smtClean="0"/>
              <a:t> (e.g., building ventilation &amp; de-humidification)</a:t>
            </a:r>
          </a:p>
          <a:p>
            <a:pPr marL="914400" lvl="1" indent="-457200">
              <a:lnSpc>
                <a:spcPct val="120000"/>
              </a:lnSpc>
              <a:buFont typeface="+mj-lt"/>
              <a:buAutoNum type="arabicPeriod"/>
            </a:pPr>
            <a:r>
              <a:rPr lang="en-US" sz="2600" b="1" dirty="0" smtClean="0"/>
              <a:t>Control Initial Construction Moisture </a:t>
            </a:r>
            <a:r>
              <a:rPr lang="en-US" sz="2600" dirty="0" smtClean="0"/>
              <a:t>(e.g., prevent enclosure of wet materials)</a:t>
            </a:r>
          </a:p>
          <a:p>
            <a:pPr marL="914400" lvl="1" indent="-457200">
              <a:lnSpc>
                <a:spcPct val="120000"/>
              </a:lnSpc>
              <a:buFont typeface="+mj-lt"/>
              <a:buAutoNum type="arabicPeriod"/>
            </a:pPr>
            <a:r>
              <a:rPr lang="en-US" sz="2600" b="1" dirty="0" smtClean="0"/>
              <a:t>Control Water Vapor </a:t>
            </a:r>
            <a:r>
              <a:rPr lang="en-US" sz="2600" dirty="0" smtClean="0"/>
              <a:t>(e.g., optimized balance of wetting and drying through strategic use of insulation and vapor retarders)  </a:t>
            </a:r>
          </a:p>
          <a:p>
            <a:endParaRPr lang="en-US" sz="3300" dirty="0" smtClean="0"/>
          </a:p>
          <a:p>
            <a:pPr>
              <a:lnSpc>
                <a:spcPct val="110000"/>
              </a:lnSpc>
            </a:pPr>
            <a:r>
              <a:rPr lang="en-US" sz="3100" dirty="0"/>
              <a:t>All are important, all vary in significance, all have </a:t>
            </a:r>
            <a:r>
              <a:rPr lang="en-US" sz="3100" dirty="0" smtClean="0"/>
              <a:t>inter-dependencies.</a:t>
            </a:r>
            <a:endParaRPr lang="en-US" sz="3100" dirty="0"/>
          </a:p>
        </p:txBody>
      </p:sp>
    </p:spTree>
    <p:extLst>
      <p:ext uri="{BB962C8B-B14F-4D97-AF65-F5344CB8AC3E}">
        <p14:creationId xmlns:p14="http://schemas.microsoft.com/office/powerpoint/2010/main" val="3881527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5" name="Content Placeholder 4"/>
          <p:cNvSpPr>
            <a:spLocks noGrp="1"/>
          </p:cNvSpPr>
          <p:nvPr>
            <p:ph idx="1"/>
          </p:nvPr>
        </p:nvSpPr>
        <p:spPr>
          <a:xfrm>
            <a:off x="609600" y="1172095"/>
            <a:ext cx="4461164" cy="4288906"/>
          </a:xfrm>
        </p:spPr>
        <p:txBody>
          <a:bodyPr>
            <a:noAutofit/>
          </a:bodyPr>
          <a:lstStyle/>
          <a:p>
            <a:r>
              <a:rPr lang="en-US" sz="2000" b="1" dirty="0"/>
              <a:t>Solution</a:t>
            </a:r>
            <a:r>
              <a:rPr lang="en-US" sz="2000" dirty="0"/>
              <a:t>:  First, determine the net vapor permeance of the exterior material layers (excluding the vented cladding) in accordance with Note ‘c’ of Table </a:t>
            </a:r>
            <a:r>
              <a:rPr lang="en-US" sz="2000" dirty="0" smtClean="0"/>
              <a:t>1</a:t>
            </a:r>
            <a:r>
              <a:rPr lang="en-US" sz="2000" dirty="0"/>
              <a:t>.  </a:t>
            </a:r>
            <a:r>
              <a:rPr lang="en-US" sz="2000" dirty="0" smtClean="0"/>
              <a:t>Thus</a:t>
            </a:r>
            <a:r>
              <a:rPr lang="en-US" sz="2000" dirty="0"/>
              <a:t>, net permeance = 1 / [(1/3.8) + (1/10)] = 1 / 0.36 = </a:t>
            </a:r>
            <a:r>
              <a:rPr lang="en-US" sz="2000" b="1" dirty="0"/>
              <a:t>2.75 perm</a:t>
            </a:r>
            <a:r>
              <a:rPr lang="en-US" sz="2000" dirty="0"/>
              <a:t>.  </a:t>
            </a:r>
            <a:endParaRPr lang="en-US" sz="2000" dirty="0" smtClean="0"/>
          </a:p>
          <a:p>
            <a:r>
              <a:rPr lang="en-US" sz="2000" dirty="0" smtClean="0"/>
              <a:t>This </a:t>
            </a:r>
            <a:r>
              <a:rPr lang="en-US" sz="2000" dirty="0"/>
              <a:t>is just under the minimum 3 perm required by Table </a:t>
            </a:r>
            <a:r>
              <a:rPr lang="en-US" sz="2000" dirty="0" smtClean="0"/>
              <a:t>1 </a:t>
            </a:r>
            <a:r>
              <a:rPr lang="en-US" sz="2000" dirty="0"/>
              <a:t>for use with a Class II (e.g., Kraft paper) vapor retarder. Thus, a Class I vapor retarder is required.  </a:t>
            </a:r>
          </a:p>
        </p:txBody>
      </p:sp>
      <p:graphicFrame>
        <p:nvGraphicFramePr>
          <p:cNvPr id="7" name="Object 6"/>
          <p:cNvGraphicFramePr>
            <a:graphicFrameLocks noChangeAspect="1"/>
          </p:cNvGraphicFramePr>
          <p:nvPr>
            <p:extLst>
              <p:ext uri="{D42A27DB-BD31-4B8C-83A1-F6EECF244321}">
                <p14:modId xmlns:p14="http://schemas.microsoft.com/office/powerpoint/2010/main" val="1386468555"/>
              </p:ext>
            </p:extLst>
          </p:nvPr>
        </p:nvGraphicFramePr>
        <p:xfrm>
          <a:off x="5166616" y="680101"/>
          <a:ext cx="7025384" cy="4282597"/>
        </p:xfrm>
        <a:graphic>
          <a:graphicData uri="http://schemas.openxmlformats.org/presentationml/2006/ole">
            <mc:AlternateContent xmlns:mc="http://schemas.openxmlformats.org/markup-compatibility/2006">
              <mc:Choice xmlns:v="urn:schemas-microsoft-com:vml" Requires="v">
                <p:oleObj spid="_x0000_s4213" name="Document" r:id="rId3" imgW="8965332" imgH="5484733" progId="Word.Document.12">
                  <p:embed/>
                </p:oleObj>
              </mc:Choice>
              <mc:Fallback>
                <p:oleObj name="Document" r:id="rId3" imgW="8965332" imgH="5484733" progId="Word.Document.12">
                  <p:embed/>
                  <p:pic>
                    <p:nvPicPr>
                      <p:cNvPr id="0" name=""/>
                      <p:cNvPicPr/>
                      <p:nvPr/>
                    </p:nvPicPr>
                    <p:blipFill>
                      <a:blip r:embed="rId4"/>
                      <a:stretch>
                        <a:fillRect/>
                      </a:stretch>
                    </p:blipFill>
                    <p:spPr>
                      <a:xfrm>
                        <a:off x="5166616" y="680101"/>
                        <a:ext cx="7025384" cy="4282597"/>
                      </a:xfrm>
                      <a:prstGeom prst="rect">
                        <a:avLst/>
                      </a:prstGeom>
                    </p:spPr>
                  </p:pic>
                </p:oleObj>
              </mc:Fallback>
            </mc:AlternateContent>
          </a:graphicData>
        </a:graphic>
      </p:graphicFrame>
    </p:spTree>
    <p:extLst>
      <p:ext uri="{BB962C8B-B14F-4D97-AF65-F5344CB8AC3E}">
        <p14:creationId xmlns:p14="http://schemas.microsoft.com/office/powerpoint/2010/main" val="4058674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5" name="Content Placeholder 4"/>
          <p:cNvSpPr>
            <a:spLocks noGrp="1"/>
          </p:cNvSpPr>
          <p:nvPr>
            <p:ph idx="1"/>
          </p:nvPr>
        </p:nvSpPr>
        <p:spPr>
          <a:xfrm>
            <a:off x="609600" y="1295400"/>
            <a:ext cx="10972800" cy="4165601"/>
          </a:xfrm>
        </p:spPr>
        <p:txBody>
          <a:bodyPr>
            <a:noAutofit/>
          </a:bodyPr>
          <a:lstStyle/>
          <a:p>
            <a:r>
              <a:rPr lang="en-US" sz="2400" dirty="0" smtClean="0"/>
              <a:t>However</a:t>
            </a:r>
            <a:r>
              <a:rPr lang="en-US" sz="2400" dirty="0"/>
              <a:t>, there are </a:t>
            </a:r>
            <a:r>
              <a:rPr lang="en-US" sz="2400" dirty="0" smtClean="0"/>
              <a:t>alternative solutions:  </a:t>
            </a:r>
          </a:p>
          <a:p>
            <a:pPr lvl="1"/>
            <a:r>
              <a:rPr lang="en-US" sz="2000" dirty="0" smtClean="0"/>
              <a:t>For </a:t>
            </a:r>
            <a:r>
              <a:rPr lang="en-US" sz="2000" dirty="0"/>
              <a:t>example, one could use a sheathing product with a minimum permeance of 4.3 perm (e.g., </a:t>
            </a:r>
            <a:r>
              <a:rPr lang="en-US" sz="2000" dirty="0" smtClean="0"/>
              <a:t>½" </a:t>
            </a:r>
            <a:r>
              <a:rPr lang="en-US" sz="2000" dirty="0"/>
              <a:t>plywood sheathing, fiberboard, </a:t>
            </a:r>
            <a:r>
              <a:rPr lang="en-US" sz="2000" dirty="0" err="1"/>
              <a:t>etc</a:t>
            </a:r>
            <a:r>
              <a:rPr lang="en-US" sz="2000" dirty="0"/>
              <a:t>) which would result in a net vapor permeance of 3.0 perms or greater, allowing use of a Class II vapor retarder.  </a:t>
            </a:r>
            <a:endParaRPr lang="en-US" sz="2000" dirty="0" smtClean="0"/>
          </a:p>
          <a:p>
            <a:pPr lvl="1"/>
            <a:r>
              <a:rPr lang="en-US" sz="2000" dirty="0" smtClean="0"/>
              <a:t>Alternatively</a:t>
            </a:r>
            <a:r>
              <a:rPr lang="en-US" sz="2000" dirty="0"/>
              <a:t>, the OSB sheathing can be used (assuming it has a wet cup vapor permeance of 3.8 perm or greater) with a building wrap or other water resistive barrier having a permeance of at least 15 perms.  </a:t>
            </a:r>
            <a:endParaRPr lang="en-US" sz="2000" dirty="0" smtClean="0"/>
          </a:p>
          <a:p>
            <a:pPr lvl="2"/>
            <a:r>
              <a:rPr lang="en-US" sz="1800" dirty="0" smtClean="0"/>
              <a:t>Thus</a:t>
            </a:r>
            <a:r>
              <a:rPr lang="en-US" sz="1800" dirty="0"/>
              <a:t>, the net permeance = 1 / [(1/3.8) + (1/15)] = 1 / 0.33 = 3.03 perm which would also allow use of a Class II interior vapor retarder instead of a Class I.  </a:t>
            </a:r>
            <a:endParaRPr lang="en-US" sz="1800" dirty="0" smtClean="0"/>
          </a:p>
          <a:p>
            <a:pPr lvl="2"/>
            <a:r>
              <a:rPr lang="en-US" sz="1800" dirty="0" smtClean="0"/>
              <a:t>Using </a:t>
            </a:r>
            <a:r>
              <a:rPr lang="en-US" sz="1800" dirty="0"/>
              <a:t>a non-vented cladding material of low water vapor permeance will require similar adjustments (or conversion to a vented cladding using furring) to achieve a similarly suitable design.</a:t>
            </a:r>
          </a:p>
          <a:p>
            <a:endParaRPr lang="en-US" sz="2400" dirty="0"/>
          </a:p>
        </p:txBody>
      </p:sp>
    </p:spTree>
    <p:extLst>
      <p:ext uri="{BB962C8B-B14F-4D97-AF65-F5344CB8AC3E}">
        <p14:creationId xmlns:p14="http://schemas.microsoft.com/office/powerpoint/2010/main" val="3914379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867583"/>
          </a:xfrm>
        </p:spPr>
        <p:txBody>
          <a:bodyPr/>
          <a:lstStyle/>
          <a:p>
            <a:r>
              <a:rPr lang="en-US" dirty="0" smtClean="0"/>
              <a:t>Supplemental Design Considerations</a:t>
            </a:r>
            <a:endParaRPr lang="en-US" dirty="0"/>
          </a:p>
        </p:txBody>
      </p:sp>
      <p:sp>
        <p:nvSpPr>
          <p:cNvPr id="4" name="Content Placeholder 3"/>
          <p:cNvSpPr txBox="1">
            <a:spLocks noGrp="1"/>
          </p:cNvSpPr>
          <p:nvPr>
            <p:ph idx="1"/>
          </p:nvPr>
        </p:nvSpPr>
        <p:spPr>
          <a:xfrm>
            <a:off x="609600" y="1237211"/>
            <a:ext cx="6384173" cy="4715137"/>
          </a:xfrm>
          <a:prstGeom prst="rect">
            <a:avLst/>
          </a:prstGeom>
          <a:noFill/>
        </p:spPr>
        <p:txBody>
          <a:bodyPr wrap="square" rtlCol="0">
            <a:spAutoFit/>
          </a:bodyPr>
          <a:lstStyle/>
          <a:p>
            <a:pPr marL="0" indent="0">
              <a:buNone/>
            </a:pPr>
            <a:r>
              <a:rPr lang="en-US" sz="2000" b="1" dirty="0" smtClean="0"/>
              <a:t>CAN YOU HAVE TOO MUCH PERMEANCE?</a:t>
            </a:r>
            <a:br>
              <a:rPr lang="en-US" sz="2000" b="1" dirty="0" smtClean="0"/>
            </a:br>
            <a:r>
              <a:rPr lang="en-US" sz="2000" dirty="0" smtClean="0"/>
              <a:t>Yes! (in some conditions)</a:t>
            </a:r>
          </a:p>
          <a:p>
            <a:pPr marL="0" indent="0">
              <a:buNone/>
            </a:pPr>
            <a:endParaRPr lang="en-US" sz="2000" dirty="0" smtClean="0"/>
          </a:p>
          <a:p>
            <a:pPr marL="0" indent="0">
              <a:buNone/>
            </a:pPr>
            <a:r>
              <a:rPr lang="en-US" sz="2000" b="1" dirty="0" smtClean="0"/>
              <a:t>Recommendation: </a:t>
            </a:r>
          </a:p>
          <a:p>
            <a:pPr marL="0" indent="0">
              <a:buNone/>
            </a:pPr>
            <a:r>
              <a:rPr lang="en-US" sz="1800" dirty="0" smtClean="0"/>
              <a:t>The Net WVP </a:t>
            </a:r>
            <a:r>
              <a:rPr lang="en-US" sz="1800" dirty="0"/>
              <a:t>of </a:t>
            </a:r>
            <a:r>
              <a:rPr lang="en-US" sz="1800" dirty="0" smtClean="0"/>
              <a:t>exterior layers between the cladding </a:t>
            </a:r>
            <a:br>
              <a:rPr lang="en-US" sz="1800" dirty="0" smtClean="0"/>
            </a:br>
            <a:r>
              <a:rPr lang="en-US" sz="1800" dirty="0" smtClean="0"/>
              <a:t>and sheathing (e.g., the WRB or continuous insulation) </a:t>
            </a:r>
            <a:r>
              <a:rPr lang="en-US" sz="1800" u="sng" dirty="0" smtClean="0"/>
              <a:t>should </a:t>
            </a:r>
            <a:r>
              <a:rPr lang="en-US" sz="1800" u="sng" dirty="0"/>
              <a:t>not exceed </a:t>
            </a:r>
            <a:r>
              <a:rPr lang="en-US" sz="1800" u="sng" dirty="0" smtClean="0"/>
              <a:t>~10 </a:t>
            </a:r>
            <a:r>
              <a:rPr lang="en-US" sz="1800" u="sng" dirty="0"/>
              <a:t>perm</a:t>
            </a:r>
            <a:r>
              <a:rPr lang="en-US" sz="1800" dirty="0"/>
              <a:t> </a:t>
            </a:r>
            <a:endParaRPr lang="en-US" sz="1800" dirty="0" smtClean="0"/>
          </a:p>
          <a:p>
            <a:r>
              <a:rPr lang="en-US" sz="1800" dirty="0" smtClean="0"/>
              <a:t>This prevents </a:t>
            </a:r>
            <a:r>
              <a:rPr lang="en-US" sz="1800" b="1" dirty="0"/>
              <a:t>solar-driven inward moisture movement</a:t>
            </a:r>
            <a:r>
              <a:rPr lang="en-US" sz="1800" dirty="0"/>
              <a:t>, where direct-applied (unvented) </a:t>
            </a:r>
            <a:r>
              <a:rPr lang="en-US" sz="1800" dirty="0" smtClean="0"/>
              <a:t/>
            </a:r>
            <a:br>
              <a:rPr lang="en-US" sz="1800" dirty="0" smtClean="0"/>
            </a:br>
            <a:r>
              <a:rPr lang="en-US" sz="1800" dirty="0" smtClean="0"/>
              <a:t>reservoir </a:t>
            </a:r>
            <a:r>
              <a:rPr lang="en-US" sz="1800" dirty="0"/>
              <a:t>cladding (adhered veneer, stucco, etc.) </a:t>
            </a:r>
            <a:r>
              <a:rPr lang="en-US" sz="1800" dirty="0" smtClean="0"/>
              <a:t/>
            </a:r>
            <a:br>
              <a:rPr lang="en-US" sz="1800" dirty="0" smtClean="0"/>
            </a:br>
            <a:r>
              <a:rPr lang="en-US" sz="1800" dirty="0" smtClean="0"/>
              <a:t>is </a:t>
            </a:r>
            <a:r>
              <a:rPr lang="en-US" sz="1800" dirty="0"/>
              <a:t>used on </a:t>
            </a:r>
            <a:r>
              <a:rPr lang="en-US" sz="1800" dirty="0" smtClean="0"/>
              <a:t>air-conditioned buildings.  </a:t>
            </a:r>
          </a:p>
          <a:p>
            <a:r>
              <a:rPr lang="en-US" sz="1800" dirty="0" smtClean="0"/>
              <a:t>This is primarily a concern in warmer and more humid climates but can extend up into Climate Zone 5.</a:t>
            </a:r>
          </a:p>
          <a:p>
            <a:r>
              <a:rPr lang="en-US" sz="1800" dirty="0" smtClean="0"/>
              <a:t>Can also be addressed by increasing back-ventilation of reservoir cladding.</a:t>
            </a:r>
          </a:p>
        </p:txBody>
      </p:sp>
      <p:sp>
        <p:nvSpPr>
          <p:cNvPr id="6" name="TextBox 5"/>
          <p:cNvSpPr txBox="1"/>
          <p:nvPr/>
        </p:nvSpPr>
        <p:spPr>
          <a:xfrm>
            <a:off x="7306887" y="4224018"/>
            <a:ext cx="4547062" cy="1254189"/>
          </a:xfrm>
          <a:prstGeom prst="rect">
            <a:avLst/>
          </a:prstGeom>
          <a:noFill/>
        </p:spPr>
        <p:txBody>
          <a:bodyPr wrap="square" rtlCol="0">
            <a:spAutoFit/>
          </a:bodyPr>
          <a:lstStyle/>
          <a:p>
            <a:pPr>
              <a:spcAft>
                <a:spcPts val="600"/>
              </a:spcAft>
            </a:pPr>
            <a:r>
              <a:rPr lang="en-US" dirty="0" smtClean="0">
                <a:latin typeface="Yu Gothic" panose="020B0400000000000000" pitchFamily="34" charset="-128"/>
                <a:ea typeface="Yu Gothic" panose="020B0400000000000000" pitchFamily="34" charset="-128"/>
              </a:rPr>
              <a:t>Peak moisture content (wetting) of exterior sheathing increases as the </a:t>
            </a:r>
            <a:r>
              <a:rPr lang="en-US" dirty="0" err="1" smtClean="0">
                <a:latin typeface="Yu Gothic" panose="020B0400000000000000" pitchFamily="34" charset="-128"/>
                <a:ea typeface="Yu Gothic" panose="020B0400000000000000" pitchFamily="34" charset="-128"/>
              </a:rPr>
              <a:t>permeance</a:t>
            </a:r>
            <a:r>
              <a:rPr lang="en-US" dirty="0" smtClean="0">
                <a:latin typeface="Yu Gothic" panose="020B0400000000000000" pitchFamily="34" charset="-128"/>
                <a:ea typeface="Yu Gothic" panose="020B0400000000000000" pitchFamily="34" charset="-128"/>
              </a:rPr>
              <a:t> of the exterior insulation and/or WRB approaches and exceeds ~ 10 perm</a:t>
            </a:r>
          </a:p>
          <a:p>
            <a:r>
              <a:rPr lang="en-US" sz="1000" b="1" dirty="0" smtClean="0">
                <a:latin typeface="Yu Gothic" panose="020B0400000000000000" pitchFamily="34" charset="-128"/>
                <a:ea typeface="Yu Gothic" panose="020B0400000000000000" pitchFamily="34" charset="-128"/>
              </a:rPr>
              <a:t>Source:</a:t>
            </a:r>
            <a:r>
              <a:rPr lang="en-US" sz="1000" dirty="0" smtClean="0">
                <a:latin typeface="Yu Gothic" panose="020B0400000000000000" pitchFamily="34" charset="-128"/>
                <a:ea typeface="Yu Gothic" panose="020B0400000000000000" pitchFamily="34" charset="-128"/>
              </a:rPr>
              <a:t> </a:t>
            </a:r>
            <a:r>
              <a:rPr lang="en-US" sz="1000" dirty="0" err="1" smtClean="0">
                <a:latin typeface="Yu Gothic" panose="020B0400000000000000" pitchFamily="34" charset="-128"/>
                <a:ea typeface="Yu Gothic" panose="020B0400000000000000" pitchFamily="34" charset="-128"/>
              </a:rPr>
              <a:t>Lepage</a:t>
            </a:r>
            <a:r>
              <a:rPr lang="en-US" sz="1000" dirty="0" smtClean="0">
                <a:latin typeface="Yu Gothic" panose="020B0400000000000000" pitchFamily="34" charset="-128"/>
                <a:ea typeface="Yu Gothic" panose="020B0400000000000000" pitchFamily="34" charset="-128"/>
              </a:rPr>
              <a:t> &amp; </a:t>
            </a:r>
            <a:r>
              <a:rPr lang="en-US" sz="1000" dirty="0" err="1" smtClean="0">
                <a:latin typeface="Yu Gothic" panose="020B0400000000000000" pitchFamily="34" charset="-128"/>
                <a:ea typeface="Yu Gothic" panose="020B0400000000000000" pitchFamily="34" charset="-128"/>
              </a:rPr>
              <a:t>Lstiburek</a:t>
            </a:r>
            <a:r>
              <a:rPr lang="en-US" sz="1000" dirty="0" smtClean="0">
                <a:latin typeface="Yu Gothic" panose="020B0400000000000000" pitchFamily="34" charset="-128"/>
                <a:ea typeface="Yu Gothic" panose="020B0400000000000000" pitchFamily="34" charset="-128"/>
              </a:rPr>
              <a:t> (2013). Moisture Durability with Vapor-Permeable Insulating Sheathing. US DOE, Building Technologies Office, Building America Program</a:t>
            </a:r>
            <a:endParaRPr lang="en-US" sz="1000" dirty="0">
              <a:latin typeface="Yu Gothic" panose="020B0400000000000000" pitchFamily="34" charset="-128"/>
              <a:ea typeface="Yu Gothic" panose="020B0400000000000000" pitchFamily="34" charset="-128"/>
            </a:endParaRPr>
          </a:p>
        </p:txBody>
      </p:sp>
      <p:pic>
        <p:nvPicPr>
          <p:cNvPr id="7" name="Content Placeholder 13"/>
          <p:cNvPicPr>
            <a:picLocks/>
          </p:cNvPicPr>
          <p:nvPr/>
        </p:nvPicPr>
        <p:blipFill rotWithShape="1">
          <a:blip r:embed="rId2"/>
          <a:srcRect l="25000" t="18518" r="8654" b="17664"/>
          <a:stretch/>
        </p:blipFill>
        <p:spPr bwMode="auto">
          <a:xfrm>
            <a:off x="6993773" y="1389308"/>
            <a:ext cx="5181601" cy="2668282"/>
          </a:xfrm>
          <a:prstGeom prst="rect">
            <a:avLst/>
          </a:prstGeom>
          <a:ln>
            <a:noFill/>
          </a:ln>
          <a:extLst>
            <a:ext uri="{53640926-AAD7-44D8-BBD7-CCE9431645EC}">
              <a14:shadowObscured xmlns:a14="http://schemas.microsoft.com/office/drawing/2010/main"/>
            </a:ext>
          </a:extLst>
        </p:spPr>
      </p:pic>
      <p:sp>
        <p:nvSpPr>
          <p:cNvPr id="8" name="Cloud Callout 7"/>
          <p:cNvSpPr/>
          <p:nvPr/>
        </p:nvSpPr>
        <p:spPr>
          <a:xfrm>
            <a:off x="10216903" y="141316"/>
            <a:ext cx="1958471" cy="1510411"/>
          </a:xfrm>
          <a:prstGeom prst="cloudCallout">
            <a:avLst/>
          </a:prstGeom>
          <a:ln/>
        </p:spPr>
        <p:style>
          <a:lnRef idx="0">
            <a:schemeClr val="accent3"/>
          </a:lnRef>
          <a:fillRef idx="1001">
            <a:schemeClr val="dk2"/>
          </a:fillRef>
          <a:effectRef idx="3">
            <a:schemeClr val="accent3"/>
          </a:effectRef>
          <a:fontRef idx="minor">
            <a:schemeClr val="lt1"/>
          </a:fontRef>
        </p:style>
        <p:txBody>
          <a:bodyPr rtlCol="0" anchor="ctr"/>
          <a:lstStyle/>
          <a:p>
            <a:pPr algn="ctr"/>
            <a:r>
              <a:rPr lang="en-US" sz="1600" b="1" dirty="0" smtClean="0">
                <a:solidFill>
                  <a:schemeClr val="bg1"/>
                </a:solidFill>
                <a:latin typeface="Yu Gothic" panose="020B0400000000000000" pitchFamily="34" charset="-128"/>
                <a:ea typeface="Yu Gothic" panose="020B0400000000000000" pitchFamily="34" charset="-128"/>
              </a:rPr>
              <a:t>High sheathing moisture content</a:t>
            </a:r>
            <a:endParaRPr lang="en-US" sz="1600" b="1" dirty="0">
              <a:solidFill>
                <a:schemeClr val="bg1"/>
              </a:solidFill>
              <a:latin typeface="Yu Gothic" panose="020B0400000000000000" pitchFamily="34" charset="-128"/>
              <a:ea typeface="Yu Gothic" panose="020B0400000000000000" pitchFamily="34" charset="-128"/>
            </a:endParaRPr>
          </a:p>
        </p:txBody>
      </p:sp>
      <p:sp>
        <p:nvSpPr>
          <p:cNvPr id="9" name="Rounded Rectangle 8"/>
          <p:cNvSpPr/>
          <p:nvPr/>
        </p:nvSpPr>
        <p:spPr>
          <a:xfrm>
            <a:off x="10216903" y="1818155"/>
            <a:ext cx="1143629" cy="836871"/>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940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Design Considerations</a:t>
            </a:r>
            <a:endParaRPr lang="en-US" dirty="0"/>
          </a:p>
        </p:txBody>
      </p:sp>
      <p:sp>
        <p:nvSpPr>
          <p:cNvPr id="5" name="Content Placeholder 2"/>
          <p:cNvSpPr>
            <a:spLocks noGrp="1"/>
          </p:cNvSpPr>
          <p:nvPr>
            <p:ph idx="1"/>
          </p:nvPr>
        </p:nvSpPr>
        <p:spPr>
          <a:xfrm>
            <a:off x="609600" y="1498601"/>
            <a:ext cx="10828713" cy="3962400"/>
          </a:xfrm>
        </p:spPr>
        <p:txBody>
          <a:bodyPr>
            <a:noAutofit/>
          </a:bodyPr>
          <a:lstStyle/>
          <a:p>
            <a:pPr marL="0" indent="0">
              <a:buNone/>
            </a:pPr>
            <a:r>
              <a:rPr lang="en-US" sz="2000" b="1" dirty="0" smtClean="0"/>
              <a:t>CAN YOU HAVE TOO </a:t>
            </a:r>
            <a:r>
              <a:rPr lang="en-US" sz="2000" b="1" dirty="0"/>
              <a:t>LITTLE PERMEANCE</a:t>
            </a:r>
            <a:r>
              <a:rPr lang="en-US" sz="2000" b="1" dirty="0" smtClean="0"/>
              <a:t>?</a:t>
            </a:r>
          </a:p>
          <a:p>
            <a:pPr marL="0" indent="0">
              <a:buNone/>
            </a:pPr>
            <a:r>
              <a:rPr lang="en-US" sz="2000" b="1" dirty="0" smtClean="0"/>
              <a:t>Yes! (in some conditions)</a:t>
            </a:r>
          </a:p>
          <a:p>
            <a:pPr marL="0" indent="0">
              <a:buNone/>
            </a:pPr>
            <a:endParaRPr lang="en-US" sz="1800" dirty="0" smtClean="0"/>
          </a:p>
          <a:p>
            <a:pPr marL="0" indent="0">
              <a:buNone/>
            </a:pPr>
            <a:r>
              <a:rPr lang="en-US" sz="1800" dirty="0" smtClean="0"/>
              <a:t>For </a:t>
            </a:r>
            <a:r>
              <a:rPr lang="en-US" sz="1800" dirty="0"/>
              <a:t>all wall assembly types in climates with severe wind-driven rain </a:t>
            </a:r>
            <a:r>
              <a:rPr lang="en-US" sz="1800" dirty="0" smtClean="0"/>
              <a:t>hazard (see next slide), </a:t>
            </a:r>
            <a:r>
              <a:rPr lang="en-US" sz="1800" dirty="0"/>
              <a:t>avoid use of </a:t>
            </a:r>
            <a:r>
              <a:rPr lang="en-US" sz="1800" dirty="0" smtClean="0"/>
              <a:t>“</a:t>
            </a:r>
            <a:r>
              <a:rPr lang="en-US" sz="1800" b="1" dirty="0" smtClean="0"/>
              <a:t>double </a:t>
            </a:r>
            <a:r>
              <a:rPr lang="en-US" sz="1800" b="1" dirty="0"/>
              <a:t>vapor </a:t>
            </a:r>
            <a:r>
              <a:rPr lang="en-US" sz="1800" b="1" u="sng" dirty="0" smtClean="0"/>
              <a:t>barriers*</a:t>
            </a:r>
            <a:r>
              <a:rPr lang="en-US" sz="1800" b="1" dirty="0" smtClean="0"/>
              <a:t>” </a:t>
            </a:r>
            <a:r>
              <a:rPr lang="en-US" sz="1800" dirty="0"/>
              <a:t>(e.g., Class I vapor retarder on interior and &lt;&lt; 1 perm net water vapor </a:t>
            </a:r>
            <a:r>
              <a:rPr lang="en-US" sz="1800" dirty="0" err="1"/>
              <a:t>permeance</a:t>
            </a:r>
            <a:r>
              <a:rPr lang="en-US" sz="1800" dirty="0"/>
              <a:t> material layers on exterior).  </a:t>
            </a:r>
          </a:p>
          <a:p>
            <a:pPr marL="857250" lvl="1" indent="-457200">
              <a:buFont typeface="Wingdings" panose="05000000000000000000" pitchFamily="2" charset="2"/>
              <a:buChar char="§"/>
            </a:pPr>
            <a:r>
              <a:rPr lang="en-US" sz="1600" dirty="0" smtClean="0"/>
              <a:t>Use </a:t>
            </a:r>
            <a:r>
              <a:rPr lang="en-US" sz="1600" dirty="0"/>
              <a:t>a Class II </a:t>
            </a:r>
            <a:r>
              <a:rPr lang="en-US" sz="1600" dirty="0" smtClean="0"/>
              <a:t>VR (</a:t>
            </a:r>
            <a:r>
              <a:rPr lang="en-US" sz="1600" dirty="0"/>
              <a:t>preferably </a:t>
            </a:r>
            <a:r>
              <a:rPr lang="en-US" sz="1600" dirty="0" smtClean="0"/>
              <a:t>a “smart</a:t>
            </a:r>
            <a:r>
              <a:rPr lang="en-US" sz="1600" dirty="0"/>
              <a:t>” </a:t>
            </a:r>
            <a:r>
              <a:rPr lang="en-US" sz="1600" dirty="0" smtClean="0"/>
              <a:t>VR like Kraft paper) or Class III VR </a:t>
            </a:r>
            <a:r>
              <a:rPr lang="en-US" sz="1600" dirty="0"/>
              <a:t>to </a:t>
            </a:r>
            <a:r>
              <a:rPr lang="en-US" sz="1600" b="1" dirty="0"/>
              <a:t>promote drying to </a:t>
            </a:r>
            <a:r>
              <a:rPr lang="en-US" sz="1600" b="1" dirty="0" smtClean="0"/>
              <a:t>interior </a:t>
            </a:r>
            <a:r>
              <a:rPr lang="en-US" sz="1600" u="sng" dirty="0" smtClean="0"/>
              <a:t>or</a:t>
            </a:r>
            <a:r>
              <a:rPr lang="en-US" sz="1600" dirty="0" smtClean="0"/>
              <a:t> high perm materials on the exterior to </a:t>
            </a:r>
            <a:r>
              <a:rPr lang="en-US" sz="1600" b="1" dirty="0" smtClean="0"/>
              <a:t>promote drying to the exterior</a:t>
            </a:r>
            <a:r>
              <a:rPr lang="en-US" sz="1600" dirty="0" smtClean="0"/>
              <a:t>.  </a:t>
            </a:r>
            <a:endParaRPr lang="en-US" sz="1600" dirty="0"/>
          </a:p>
          <a:p>
            <a:pPr marL="857250" lvl="1" indent="-457200">
              <a:buFont typeface="Wingdings" panose="05000000000000000000" pitchFamily="2" charset="2"/>
              <a:buChar char="§"/>
            </a:pPr>
            <a:r>
              <a:rPr lang="en-US" sz="1600" dirty="0"/>
              <a:t>Use of </a:t>
            </a:r>
            <a:r>
              <a:rPr lang="en-US" sz="1600" b="1" dirty="0"/>
              <a:t>pan flashings </a:t>
            </a:r>
            <a:r>
              <a:rPr lang="en-US" sz="1600" dirty="0"/>
              <a:t>below window sills and door thresholds highly recommended to prevent wetting from rain intrusion in the first place. All flashings and WRB installation should be </a:t>
            </a:r>
            <a:r>
              <a:rPr lang="en-US" sz="1600" b="1" dirty="0"/>
              <a:t>inspected/verified</a:t>
            </a:r>
            <a:r>
              <a:rPr lang="en-US" sz="1600" dirty="0"/>
              <a:t> before </a:t>
            </a:r>
            <a:r>
              <a:rPr lang="en-US" sz="1600" dirty="0" smtClean="0"/>
              <a:t>concealment.</a:t>
            </a:r>
          </a:p>
          <a:p>
            <a:pPr marL="400050" lvl="1" indent="0">
              <a:buNone/>
            </a:pPr>
            <a:endParaRPr lang="en-US" sz="1600" dirty="0" smtClean="0"/>
          </a:p>
          <a:p>
            <a:pPr marL="400050" lvl="1" indent="0">
              <a:buNone/>
            </a:pPr>
            <a:r>
              <a:rPr lang="en-US" sz="1600" dirty="0" smtClean="0"/>
              <a:t>* The </a:t>
            </a:r>
            <a:r>
              <a:rPr lang="en-US" sz="1600" dirty="0"/>
              <a:t>concern is not with “</a:t>
            </a:r>
            <a:r>
              <a:rPr lang="en-US" sz="1600" b="1" dirty="0"/>
              <a:t>double vapor </a:t>
            </a:r>
            <a:r>
              <a:rPr lang="en-US" sz="1600" b="1" u="sng" dirty="0" smtClean="0"/>
              <a:t>retarders</a:t>
            </a:r>
            <a:r>
              <a:rPr lang="en-US" sz="1600" dirty="0"/>
              <a:t>.” Many walls are “double vapor retarders” because both sides of typical wall assemblies provide resistance to water vapor diffusion (some more than others).</a:t>
            </a:r>
          </a:p>
          <a:p>
            <a:endParaRPr lang="en-US" sz="2400" dirty="0"/>
          </a:p>
        </p:txBody>
      </p:sp>
    </p:spTree>
    <p:extLst>
      <p:ext uri="{BB962C8B-B14F-4D97-AF65-F5344CB8AC3E}">
        <p14:creationId xmlns:p14="http://schemas.microsoft.com/office/powerpoint/2010/main" val="3439548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Design Considerations</a:t>
            </a:r>
            <a:endParaRPr lang="en-US" dirty="0"/>
          </a:p>
        </p:txBody>
      </p:sp>
      <p:sp>
        <p:nvSpPr>
          <p:cNvPr id="5" name="Content Placeholder 2"/>
          <p:cNvSpPr>
            <a:spLocks noGrp="1"/>
          </p:cNvSpPr>
          <p:nvPr>
            <p:ph idx="1"/>
          </p:nvPr>
        </p:nvSpPr>
        <p:spPr>
          <a:xfrm>
            <a:off x="609600" y="1498601"/>
            <a:ext cx="10421389" cy="3962400"/>
          </a:xfrm>
        </p:spPr>
        <p:txBody>
          <a:bodyPr>
            <a:noAutofit/>
          </a:bodyPr>
          <a:lstStyle/>
          <a:p>
            <a:r>
              <a:rPr lang="en-US" sz="2000" b="1" dirty="0" smtClean="0"/>
              <a:t>IMPORTANT NOTES FOR PREVIOUS SLIDE: </a:t>
            </a:r>
            <a:endParaRPr lang="en-US" sz="2000" b="1" dirty="0"/>
          </a:p>
          <a:p>
            <a:pPr marL="971550" lvl="1" indent="-571500"/>
            <a:r>
              <a:rPr lang="en-US" sz="1800" b="1" dirty="0"/>
              <a:t>Drying potential (breathability)</a:t>
            </a:r>
            <a:r>
              <a:rPr lang="en-US" sz="1800" dirty="0"/>
              <a:t> is not a </a:t>
            </a:r>
            <a:r>
              <a:rPr lang="en-US" sz="1800" dirty="0" smtClean="0"/>
              <a:t>“cure all” for </a:t>
            </a:r>
            <a:r>
              <a:rPr lang="en-US" sz="1800" dirty="0"/>
              <a:t>leaky walls and components. </a:t>
            </a:r>
            <a:r>
              <a:rPr lang="en-US" sz="1800" dirty="0" smtClean="0"/>
              <a:t>Taken to an extreme, it </a:t>
            </a:r>
            <a:r>
              <a:rPr lang="en-US" sz="1800" dirty="0"/>
              <a:t>can lead to “too much permeability” </a:t>
            </a:r>
            <a:r>
              <a:rPr lang="en-US" sz="1800" dirty="0" smtClean="0"/>
              <a:t>or inattention to the primary concern with preventing leaks or properly specifying insulation location and vapor retarders.</a:t>
            </a:r>
            <a:endParaRPr lang="en-US" sz="1800" dirty="0"/>
          </a:p>
          <a:p>
            <a:pPr marL="971550" lvl="1" indent="-571500"/>
            <a:r>
              <a:rPr lang="en-US" sz="1800" dirty="0"/>
              <a:t>Class I vapor retarders are not permitted in climate zones 1-4 </a:t>
            </a:r>
            <a:r>
              <a:rPr lang="en-US" sz="1800" dirty="0" smtClean="0"/>
              <a:t>already (except Marine 4), </a:t>
            </a:r>
            <a:r>
              <a:rPr lang="en-US" sz="1800" dirty="0"/>
              <a:t>so this recommendation </a:t>
            </a:r>
            <a:r>
              <a:rPr lang="en-US" sz="1800" b="1" dirty="0"/>
              <a:t>applies mainly to the Northwest and Northeast seaboards</a:t>
            </a:r>
            <a:r>
              <a:rPr lang="en-US" sz="1800" dirty="0"/>
              <a:t> of the US (</a:t>
            </a:r>
            <a:r>
              <a:rPr lang="en-US" sz="1800" b="1" dirty="0"/>
              <a:t>see next slide</a:t>
            </a:r>
            <a:r>
              <a:rPr lang="en-US" sz="1800" dirty="0" smtClean="0"/>
              <a:t>).</a:t>
            </a:r>
          </a:p>
          <a:p>
            <a:pPr marL="971550" lvl="1" indent="-571500"/>
            <a:r>
              <a:rPr lang="en-US" sz="1800" dirty="0" smtClean="0"/>
              <a:t>Use of a Class I or II “smart” (responsive) vapor retarder is now recognized in the 2024 codes to promote inward drying and restrict outward (winter) vapor movement.</a:t>
            </a:r>
            <a:endParaRPr lang="en-US" sz="1800" dirty="0"/>
          </a:p>
          <a:p>
            <a:r>
              <a:rPr lang="en-US" sz="2000" dirty="0" smtClean="0"/>
              <a:t>For </a:t>
            </a:r>
            <a:r>
              <a:rPr lang="en-US" sz="2000" dirty="0"/>
              <a:t>additional info on </a:t>
            </a:r>
            <a:r>
              <a:rPr lang="en-US" sz="2000" b="1" dirty="0"/>
              <a:t>double vapor barriers</a:t>
            </a:r>
            <a:r>
              <a:rPr lang="en-US" sz="2000" dirty="0"/>
              <a:t>, refer to: “Doubling Down: How Come Double Vapor Barriers Work</a:t>
            </a:r>
            <a:r>
              <a:rPr lang="en-US" sz="2000" dirty="0" smtClean="0"/>
              <a:t>?” </a:t>
            </a:r>
            <a:r>
              <a:rPr lang="en-US" sz="2000" dirty="0"/>
              <a:t>(Dr. </a:t>
            </a:r>
            <a:r>
              <a:rPr lang="en-US" sz="2000" dirty="0" err="1"/>
              <a:t>Lstiburek</a:t>
            </a:r>
            <a:r>
              <a:rPr lang="en-US" sz="2000" dirty="0"/>
              <a:t>, </a:t>
            </a:r>
            <a:r>
              <a:rPr lang="en-US" sz="2000" i="1" dirty="0"/>
              <a:t>ASHRAE Journal</a:t>
            </a:r>
            <a:r>
              <a:rPr lang="en-US" sz="2000" dirty="0"/>
              <a:t>, Jan. 2016</a:t>
            </a:r>
            <a:r>
              <a:rPr lang="en-US" sz="2000" dirty="0" smtClean="0"/>
              <a:t>).</a:t>
            </a:r>
            <a:endParaRPr lang="en-US" sz="2000" dirty="0"/>
          </a:p>
        </p:txBody>
      </p:sp>
    </p:spTree>
    <p:extLst>
      <p:ext uri="{BB962C8B-B14F-4D97-AF65-F5344CB8AC3E}">
        <p14:creationId xmlns:p14="http://schemas.microsoft.com/office/powerpoint/2010/main" val="4250924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Wind-driven Rain &amp; Climate Zone Maps</a:t>
            </a:r>
            <a:endParaRPr lang="en-US" dirty="0"/>
          </a:p>
        </p:txBody>
      </p:sp>
      <p:pic>
        <p:nvPicPr>
          <p:cNvPr id="4" name="Content Placeholder 7" descr="\\NEWPORT\Newport\Projects\HUD Durability by Design\Chapter 4 - Moisture\Graphics\Wind driven rain map inches per ye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58946" y="1295400"/>
            <a:ext cx="5893241" cy="4551217"/>
          </a:xfrm>
          <a:prstGeom prst="rect">
            <a:avLst/>
          </a:prstGeom>
        </p:spPr>
      </p:pic>
      <p:pic>
        <p:nvPicPr>
          <p:cNvPr id="5" name="Content Placeholder 3"/>
          <p:cNvPicPr>
            <a:picLocks/>
          </p:cNvPicPr>
          <p:nvPr/>
        </p:nvPicPr>
        <p:blipFill rotWithShape="1">
          <a:blip r:embed="rId3"/>
          <a:srcRect l="6176" t="13576" r="33415" b="20534"/>
          <a:stretch/>
        </p:blipFill>
        <p:spPr bwMode="auto">
          <a:xfrm>
            <a:off x="6461023" y="1830808"/>
            <a:ext cx="5245374" cy="348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rot="1726968">
            <a:off x="5260668" y="2169423"/>
            <a:ext cx="353290" cy="86511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726968">
            <a:off x="1134171" y="1671215"/>
            <a:ext cx="353290" cy="56885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726968">
            <a:off x="11214561" y="2489014"/>
            <a:ext cx="353290" cy="86511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26968">
            <a:off x="6584802" y="2099295"/>
            <a:ext cx="353290" cy="60763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760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Designs by Analysis </a:t>
            </a:r>
            <a:endParaRPr lang="en-US" sz="2400" dirty="0"/>
          </a:p>
        </p:txBody>
      </p:sp>
      <p:sp>
        <p:nvSpPr>
          <p:cNvPr id="3" name="Content Placeholder 2"/>
          <p:cNvSpPr>
            <a:spLocks noGrp="1"/>
          </p:cNvSpPr>
          <p:nvPr>
            <p:ph idx="1"/>
          </p:nvPr>
        </p:nvSpPr>
        <p:spPr>
          <a:xfrm>
            <a:off x="609600" y="1498601"/>
            <a:ext cx="10670771" cy="3962400"/>
          </a:xfrm>
        </p:spPr>
        <p:txBody>
          <a:bodyPr/>
          <a:lstStyle/>
          <a:p>
            <a:r>
              <a:rPr lang="en-US" sz="2400" dirty="0" smtClean="0"/>
              <a:t>Insulation ratios and </a:t>
            </a:r>
            <a:r>
              <a:rPr lang="en-US" sz="2400" dirty="0" err="1" smtClean="0"/>
              <a:t>permeance</a:t>
            </a:r>
            <a:r>
              <a:rPr lang="en-US" sz="2400" dirty="0" smtClean="0"/>
              <a:t> requirements discussed earlier are “simplified” solutions to give reasonable and reliable answers for many common conditions.</a:t>
            </a:r>
          </a:p>
          <a:p>
            <a:r>
              <a:rPr lang="en-US" sz="2400" dirty="0" smtClean="0"/>
              <a:t>Where alternate or more precise solutions are desired or necessary, various means of </a:t>
            </a:r>
            <a:r>
              <a:rPr lang="en-US" sz="2400" dirty="0" err="1" smtClean="0"/>
              <a:t>hygrothermal</a:t>
            </a:r>
            <a:r>
              <a:rPr lang="en-US" sz="2400" dirty="0" smtClean="0"/>
              <a:t> analysis are available to help.</a:t>
            </a:r>
          </a:p>
          <a:p>
            <a:pPr lvl="1"/>
            <a:r>
              <a:rPr lang="en-US" sz="2000" dirty="0" smtClean="0"/>
              <a:t>These design tools generally require some degree of expertise to properly use and interpret results</a:t>
            </a:r>
          </a:p>
          <a:p>
            <a:pPr lvl="1"/>
            <a:r>
              <a:rPr lang="en-US" sz="2000" dirty="0" smtClean="0"/>
              <a:t>A professional should be consulted.</a:t>
            </a:r>
          </a:p>
          <a:p>
            <a:pPr lvl="1"/>
            <a:r>
              <a:rPr lang="en-US" sz="2000" dirty="0" smtClean="0"/>
              <a:t>Results may be precise, but are never more accurate than the inputs and assumptions (GIGO).</a:t>
            </a:r>
          </a:p>
          <a:p>
            <a:pPr lvl="2"/>
            <a:endParaRPr lang="en-US" dirty="0"/>
          </a:p>
        </p:txBody>
      </p:sp>
    </p:spTree>
    <p:extLst>
      <p:ext uri="{BB962C8B-B14F-4D97-AF65-F5344CB8AC3E}">
        <p14:creationId xmlns:p14="http://schemas.microsoft.com/office/powerpoint/2010/main" val="1715031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Summary:</a:t>
            </a:r>
          </a:p>
          <a:p>
            <a:pPr lvl="1">
              <a:lnSpc>
                <a:spcPct val="120000"/>
              </a:lnSpc>
            </a:pPr>
            <a:r>
              <a:rPr lang="en-US" sz="2400" dirty="0" smtClean="0"/>
              <a:t>5 Key Building Science Concepts for moisture-resistant &amp; energy efficient construction</a:t>
            </a:r>
          </a:p>
          <a:p>
            <a:pPr lvl="1">
              <a:lnSpc>
                <a:spcPct val="120000"/>
              </a:lnSpc>
            </a:pPr>
            <a:r>
              <a:rPr lang="en-US" sz="2400" dirty="0" smtClean="0"/>
              <a:t>Terms important to the “trade”</a:t>
            </a:r>
          </a:p>
          <a:p>
            <a:pPr lvl="1">
              <a:lnSpc>
                <a:spcPct val="120000"/>
              </a:lnSpc>
            </a:pPr>
            <a:r>
              <a:rPr lang="en-US" sz="2400" dirty="0" smtClean="0"/>
              <a:t>Current US and Canadian building code provisions </a:t>
            </a:r>
          </a:p>
          <a:p>
            <a:pPr lvl="1">
              <a:lnSpc>
                <a:spcPct val="120000"/>
              </a:lnSpc>
            </a:pPr>
            <a:r>
              <a:rPr lang="en-US" sz="2400" dirty="0" smtClean="0"/>
              <a:t>Two Unified Design Approaches</a:t>
            </a:r>
          </a:p>
          <a:p>
            <a:pPr lvl="1">
              <a:lnSpc>
                <a:spcPct val="120000"/>
              </a:lnSpc>
            </a:pPr>
            <a:r>
              <a:rPr lang="en-US" sz="2400" dirty="0" smtClean="0"/>
              <a:t>Example Applications (prescriptive and design)</a:t>
            </a:r>
          </a:p>
          <a:p>
            <a:pPr lvl="1">
              <a:lnSpc>
                <a:spcPct val="120000"/>
              </a:lnSpc>
            </a:pPr>
            <a:r>
              <a:rPr lang="en-US" sz="2400" dirty="0" smtClean="0"/>
              <a:t>Supplemental Design Considerations</a:t>
            </a:r>
          </a:p>
          <a:p>
            <a:pPr lvl="1"/>
            <a:endParaRPr lang="en-US" dirty="0"/>
          </a:p>
        </p:txBody>
      </p:sp>
    </p:spTree>
    <p:extLst>
      <p:ext uri="{BB962C8B-B14F-4D97-AF65-F5344CB8AC3E}">
        <p14:creationId xmlns:p14="http://schemas.microsoft.com/office/powerpoint/2010/main" val="2028433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Content Placeholder 2"/>
          <p:cNvSpPr>
            <a:spLocks noGrp="1"/>
          </p:cNvSpPr>
          <p:nvPr>
            <p:ph idx="1"/>
          </p:nvPr>
        </p:nvSpPr>
        <p:spPr>
          <a:xfrm>
            <a:off x="1103312" y="1899508"/>
            <a:ext cx="5430492" cy="3362448"/>
          </a:xfrm>
        </p:spPr>
        <p:txBody>
          <a:bodyPr>
            <a:normAutofit/>
          </a:bodyPr>
          <a:lstStyle/>
          <a:p>
            <a:pPr marL="0" indent="0">
              <a:buNone/>
            </a:pPr>
            <a:r>
              <a:rPr lang="en-US" sz="3600" b="1" dirty="0"/>
              <a:t>Jay </a:t>
            </a:r>
            <a:r>
              <a:rPr lang="en-US" sz="3600" b="1" dirty="0" smtClean="0"/>
              <a:t>Crandell</a:t>
            </a:r>
          </a:p>
          <a:p>
            <a:pPr marL="0" indent="0">
              <a:buNone/>
            </a:pPr>
            <a:r>
              <a:rPr lang="en-US" sz="2400" dirty="0" smtClean="0">
                <a:hlinkClick r:id="rId2"/>
              </a:rPr>
              <a:t>www.aresconsulting.biz</a:t>
            </a:r>
            <a:r>
              <a:rPr lang="en-US" sz="2400" dirty="0" smtClean="0"/>
              <a:t> </a:t>
            </a:r>
          </a:p>
          <a:p>
            <a:pPr marL="0" indent="0">
              <a:buNone/>
            </a:pPr>
            <a:endParaRPr lang="en-US" sz="2400" dirty="0"/>
          </a:p>
          <a:p>
            <a:pPr marL="0" indent="0">
              <a:buNone/>
            </a:pPr>
            <a:r>
              <a:rPr lang="en-US" sz="2400" dirty="0"/>
              <a:t>Please submit any questions through the Continuous Insulation website at </a:t>
            </a:r>
            <a:r>
              <a:rPr lang="en-US" sz="2400" dirty="0">
                <a:hlinkClick r:id="rId3" action="ppaction://hlinkfile"/>
              </a:rPr>
              <a:t>continuousinsulation.org/contact</a:t>
            </a:r>
            <a:r>
              <a:rPr lang="en-US" sz="2400" dirty="0"/>
              <a:t>.</a:t>
            </a:r>
            <a:endParaRPr lang="en-US" sz="2100" dirty="0"/>
          </a:p>
          <a:p>
            <a:pPr marL="0" indent="0">
              <a:buNone/>
            </a:pPr>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1760" y="1385624"/>
            <a:ext cx="2971222" cy="2971222"/>
          </a:xfrm>
          <a:prstGeom prst="rect">
            <a:avLst/>
          </a:prstGeom>
        </p:spPr>
      </p:pic>
    </p:spTree>
    <p:extLst>
      <p:ext uri="{BB962C8B-B14F-4D97-AF65-F5344CB8AC3E}">
        <p14:creationId xmlns:p14="http://schemas.microsoft.com/office/powerpoint/2010/main" val="371674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#1 </a:t>
            </a:r>
            <a:r>
              <a:rPr lang="en-US" dirty="0"/>
              <a:t>– </a:t>
            </a:r>
            <a:r>
              <a:rPr lang="en-US" dirty="0" smtClean="0"/>
              <a:t>Rain Water Control</a:t>
            </a:r>
            <a:endParaRPr lang="en-US" dirty="0"/>
          </a:p>
        </p:txBody>
      </p:sp>
      <p:sp>
        <p:nvSpPr>
          <p:cNvPr id="3" name="Content Placeholder 2"/>
          <p:cNvSpPr>
            <a:spLocks noGrp="1"/>
          </p:cNvSpPr>
          <p:nvPr>
            <p:ph idx="1"/>
          </p:nvPr>
        </p:nvSpPr>
        <p:spPr>
          <a:xfrm>
            <a:off x="609600" y="1295400"/>
            <a:ext cx="6298276" cy="3962400"/>
          </a:xfrm>
        </p:spPr>
        <p:txBody>
          <a:bodyPr/>
          <a:lstStyle/>
          <a:p>
            <a:r>
              <a:rPr lang="en-US" sz="2400" dirty="0"/>
              <a:t>Rain water control is often the primary factor associated with observed failure or success of moisture </a:t>
            </a:r>
            <a:r>
              <a:rPr lang="en-US" sz="2400" dirty="0" smtClean="0"/>
              <a:t>control.</a:t>
            </a:r>
            <a:endParaRPr lang="en-US" sz="2400" dirty="0"/>
          </a:p>
          <a:p>
            <a:r>
              <a:rPr lang="en-US" sz="2400" dirty="0"/>
              <a:t>If rain water is not adequately controlled, other building science measures can be rendered ineffective. </a:t>
            </a:r>
          </a:p>
          <a:p>
            <a:r>
              <a:rPr lang="en-US" sz="2400" dirty="0"/>
              <a:t>Concept is simple:  </a:t>
            </a:r>
            <a:br>
              <a:rPr lang="en-US" sz="2400" dirty="0"/>
            </a:br>
            <a:r>
              <a:rPr lang="en-US" sz="2400" dirty="0"/>
              <a:t>Keep water out!</a:t>
            </a:r>
          </a:p>
          <a:p>
            <a:endParaRPr lang="en-US" sz="2400" dirty="0" smtClean="0"/>
          </a:p>
          <a:p>
            <a:endParaRPr lang="en-US" sz="2400" dirty="0" smtClean="0"/>
          </a:p>
          <a:p>
            <a:pPr lvl="1"/>
            <a:endParaRPr lang="en-US" sz="2400" dirty="0" smtClean="0"/>
          </a:p>
        </p:txBody>
      </p:sp>
      <p:pic>
        <p:nvPicPr>
          <p:cNvPr id="8" name="Content Placeholder 7" descr="\\NEWPORT\Newport\Projects\HUD Durability by Design\Chapter 4 - Moisture\Graphics\Wind driven rain map inches per year.jpg"/>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6929438" y="123825"/>
            <a:ext cx="5262562" cy="4067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5" y="3860744"/>
            <a:ext cx="2041388" cy="2721851"/>
          </a:xfrm>
          <a:prstGeom prst="rect">
            <a:avLst/>
          </a:prstGeom>
        </p:spPr>
      </p:pic>
      <p:sp>
        <p:nvSpPr>
          <p:cNvPr id="6" name="Rectangle 5"/>
          <p:cNvSpPr/>
          <p:nvPr/>
        </p:nvSpPr>
        <p:spPr>
          <a:xfrm>
            <a:off x="7057505" y="4117357"/>
            <a:ext cx="5020888" cy="677108"/>
          </a:xfrm>
          <a:prstGeom prst="rect">
            <a:avLst/>
          </a:prstGeom>
        </p:spPr>
        <p:txBody>
          <a:bodyPr wrap="square">
            <a:spAutoFit/>
          </a:bodyPr>
          <a:lstStyle/>
          <a:p>
            <a:pPr algn="ctr"/>
            <a:r>
              <a:rPr lang="en-US" sz="2000" dirty="0">
                <a:solidFill>
                  <a:srgbClr val="FF0000"/>
                </a:solidFill>
                <a:latin typeface="Yu Gothic" panose="020B0400000000000000" pitchFamily="34" charset="-128"/>
                <a:ea typeface="Yu Gothic" panose="020B0400000000000000" pitchFamily="34" charset="-128"/>
              </a:rPr>
              <a:t>Wind driven rain is the primary </a:t>
            </a:r>
            <a:r>
              <a:rPr lang="en-US" sz="2000" dirty="0" smtClean="0">
                <a:solidFill>
                  <a:srgbClr val="FF0000"/>
                </a:solidFill>
                <a:latin typeface="Yu Gothic" panose="020B0400000000000000" pitchFamily="34" charset="-128"/>
                <a:ea typeface="Yu Gothic" panose="020B0400000000000000" pitchFamily="34" charset="-128"/>
              </a:rPr>
              <a:t>hazard </a:t>
            </a:r>
          </a:p>
          <a:p>
            <a:pPr algn="ctr"/>
            <a:r>
              <a:rPr lang="en-US" sz="1800" dirty="0" smtClean="0">
                <a:solidFill>
                  <a:srgbClr val="FF0000"/>
                </a:solidFill>
                <a:latin typeface="Yu Gothic" panose="020B0400000000000000" pitchFamily="34" charset="-128"/>
                <a:ea typeface="Yu Gothic" panose="020B0400000000000000" pitchFamily="34" charset="-128"/>
              </a:rPr>
              <a:t>(map based </a:t>
            </a:r>
            <a:r>
              <a:rPr lang="en-US" sz="1800" dirty="0">
                <a:solidFill>
                  <a:srgbClr val="FF0000"/>
                </a:solidFill>
                <a:latin typeface="Yu Gothic" panose="020B0400000000000000" pitchFamily="34" charset="-128"/>
                <a:ea typeface="Yu Gothic" panose="020B0400000000000000" pitchFamily="34" charset="-128"/>
              </a:rPr>
              <a:t>on </a:t>
            </a:r>
            <a:r>
              <a:rPr lang="en-US" sz="1800" dirty="0" err="1">
                <a:solidFill>
                  <a:srgbClr val="FF0000"/>
                </a:solidFill>
                <a:latin typeface="Yu Gothic" panose="020B0400000000000000" pitchFamily="34" charset="-128"/>
                <a:ea typeface="Yu Gothic" panose="020B0400000000000000" pitchFamily="34" charset="-128"/>
              </a:rPr>
              <a:t>UofGA</a:t>
            </a:r>
            <a:r>
              <a:rPr lang="en-US" sz="1800" dirty="0">
                <a:solidFill>
                  <a:srgbClr val="FF0000"/>
                </a:solidFill>
                <a:latin typeface="Yu Gothic" panose="020B0400000000000000" pitchFamily="34" charset="-128"/>
                <a:ea typeface="Yu Gothic" panose="020B0400000000000000" pitchFamily="34" charset="-128"/>
              </a:rPr>
              <a:t> </a:t>
            </a:r>
            <a:r>
              <a:rPr lang="en-US" sz="1800" dirty="0" smtClean="0">
                <a:solidFill>
                  <a:srgbClr val="FF0000"/>
                </a:solidFill>
                <a:latin typeface="Yu Gothic" panose="020B0400000000000000" pitchFamily="34" charset="-128"/>
                <a:ea typeface="Yu Gothic" panose="020B0400000000000000" pitchFamily="34" charset="-128"/>
              </a:rPr>
              <a:t>research)</a:t>
            </a:r>
            <a:endParaRPr lang="en-US" sz="1800" dirty="0">
              <a:solidFill>
                <a:srgbClr val="FF000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640140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#1 – Rain Water Control</a:t>
            </a:r>
            <a:endParaRPr lang="en-US" dirty="0"/>
          </a:p>
        </p:txBody>
      </p:sp>
      <p:sp>
        <p:nvSpPr>
          <p:cNvPr id="4" name="Content Placeholder 3"/>
          <p:cNvSpPr>
            <a:spLocks noGrp="1"/>
          </p:cNvSpPr>
          <p:nvPr>
            <p:ph idx="1"/>
          </p:nvPr>
        </p:nvSpPr>
        <p:spPr>
          <a:xfrm>
            <a:off x="609600" y="1498601"/>
            <a:ext cx="6082145" cy="3962400"/>
          </a:xfrm>
        </p:spPr>
        <p:txBody>
          <a:bodyPr/>
          <a:lstStyle/>
          <a:p>
            <a:pPr marL="457189" lvl="1" indent="-457189">
              <a:buFont typeface="Wingdings" panose="05000000000000000000" pitchFamily="2" charset="2"/>
              <a:buChar char="§"/>
            </a:pPr>
            <a:r>
              <a:rPr lang="en-US" sz="2400" dirty="0"/>
              <a:t>Select cladding type, windows &amp; doors, </a:t>
            </a:r>
            <a:r>
              <a:rPr lang="en-US" sz="2400" dirty="0" smtClean="0"/>
              <a:t>and </a:t>
            </a:r>
            <a:r>
              <a:rPr lang="en-US" sz="2400" dirty="0"/>
              <a:t>installation methods best suited to the local climate wind-driven rain hazard.</a:t>
            </a:r>
          </a:p>
          <a:p>
            <a:pPr lvl="1"/>
            <a:r>
              <a:rPr lang="en-US" sz="2000" dirty="0">
                <a:hlinkClick r:id="rId2"/>
              </a:rPr>
              <a:t>Durability by Design – 2</a:t>
            </a:r>
            <a:r>
              <a:rPr lang="en-US" sz="2000" baseline="30000" dirty="0">
                <a:hlinkClick r:id="rId2"/>
              </a:rPr>
              <a:t>nd</a:t>
            </a:r>
            <a:r>
              <a:rPr lang="en-US" sz="2000" dirty="0">
                <a:hlinkClick r:id="rId2"/>
              </a:rPr>
              <a:t> </a:t>
            </a:r>
            <a:r>
              <a:rPr lang="en-US" sz="2000" dirty="0" smtClean="0">
                <a:hlinkClick r:id="rId2"/>
              </a:rPr>
              <a:t>Edition</a:t>
            </a:r>
            <a:endParaRPr lang="en-US" sz="2000" dirty="0" smtClean="0"/>
          </a:p>
          <a:p>
            <a:pPr lvl="1"/>
            <a:r>
              <a:rPr lang="en-US" sz="2000" dirty="0"/>
              <a:t>Cladding type/method performance not differentiated in the code</a:t>
            </a:r>
            <a:r>
              <a:rPr lang="en-US" sz="2000" dirty="0" smtClean="0"/>
              <a:t>.</a:t>
            </a:r>
            <a:endParaRPr lang="en-US" sz="2000" dirty="0"/>
          </a:p>
        </p:txBody>
      </p:sp>
      <p:pic>
        <p:nvPicPr>
          <p:cNvPr id="8" name="Content Placeholder 6"/>
          <p:cNvPicPr>
            <a:picLocks noChangeAspect="1"/>
          </p:cNvPicPr>
          <p:nvPr/>
        </p:nvPicPr>
        <p:blipFill rotWithShape="1">
          <a:blip r:embed="rId3"/>
          <a:srcRect l="32142" t="9171" r="30568" b="4814"/>
          <a:stretch/>
        </p:blipFill>
        <p:spPr bwMode="auto">
          <a:xfrm>
            <a:off x="8370916" y="2227810"/>
            <a:ext cx="2626822" cy="3408219"/>
          </a:xfrm>
          <a:prstGeom prst="rect">
            <a:avLst/>
          </a:prstGeom>
          <a:noFill/>
          <a:ln w="12700" cmpd="sng">
            <a:solidFill>
              <a:schemeClr val="tx2"/>
            </a:solid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947" y="524855"/>
            <a:ext cx="2455396" cy="2664693"/>
          </a:xfrm>
          <a:prstGeom prst="rect">
            <a:avLst/>
          </a:prstGeom>
          <a:noFill/>
          <a:ln w="15875" cmpd="sng">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9256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#1 – Rain Water Control</a:t>
            </a:r>
            <a:endParaRPr lang="en-US" dirty="0"/>
          </a:p>
        </p:txBody>
      </p:sp>
      <p:sp>
        <p:nvSpPr>
          <p:cNvPr id="3" name="Content Placeholder 2"/>
          <p:cNvSpPr>
            <a:spLocks noGrp="1"/>
          </p:cNvSpPr>
          <p:nvPr>
            <p:ph idx="1"/>
          </p:nvPr>
        </p:nvSpPr>
        <p:spPr>
          <a:xfrm>
            <a:off x="609600" y="1498601"/>
            <a:ext cx="7063047" cy="4619566"/>
          </a:xfrm>
        </p:spPr>
        <p:txBody>
          <a:bodyPr>
            <a:normAutofit fontScale="40000" lnSpcReduction="20000"/>
          </a:bodyPr>
          <a:lstStyle/>
          <a:p>
            <a:pPr>
              <a:lnSpc>
                <a:spcPct val="120000"/>
              </a:lnSpc>
            </a:pPr>
            <a:r>
              <a:rPr lang="en-US" sz="6000" dirty="0"/>
              <a:t>Use a code compliant water-resistive barrier (WRB) and flashing details at all penetrations for a continuous drainage plane behind the cladding</a:t>
            </a:r>
          </a:p>
          <a:p>
            <a:pPr lvl="1">
              <a:lnSpc>
                <a:spcPct val="120000"/>
              </a:lnSpc>
            </a:pPr>
            <a:r>
              <a:rPr lang="en-US" sz="5000" dirty="0" smtClean="0"/>
              <a:t>WHY? Claddings leak!</a:t>
            </a:r>
          </a:p>
          <a:p>
            <a:pPr lvl="1">
              <a:lnSpc>
                <a:spcPct val="120000"/>
              </a:lnSpc>
            </a:pPr>
            <a:r>
              <a:rPr lang="en-US" sz="5000" dirty="0" smtClean="0"/>
              <a:t>Required by code</a:t>
            </a:r>
          </a:p>
          <a:p>
            <a:pPr marL="0" indent="0">
              <a:lnSpc>
                <a:spcPct val="120000"/>
              </a:lnSpc>
              <a:buNone/>
            </a:pPr>
            <a:endParaRPr lang="en-US" dirty="0" smtClean="0"/>
          </a:p>
          <a:p>
            <a:pPr>
              <a:lnSpc>
                <a:spcPct val="120000"/>
              </a:lnSpc>
            </a:pPr>
            <a:r>
              <a:rPr lang="en-US" sz="6000" dirty="0"/>
              <a:t>Pan flashing strongly recommended under </a:t>
            </a:r>
            <a:r>
              <a:rPr lang="en-US" sz="6000" dirty="0" smtClean="0"/>
              <a:t/>
            </a:r>
            <a:br>
              <a:rPr lang="en-US" sz="6000" dirty="0" smtClean="0"/>
            </a:br>
            <a:r>
              <a:rPr lang="en-US" sz="6000" dirty="0" smtClean="0"/>
              <a:t>all </a:t>
            </a:r>
            <a:r>
              <a:rPr lang="en-US" sz="6000" dirty="0"/>
              <a:t>window sills and door thresholds</a:t>
            </a:r>
          </a:p>
          <a:p>
            <a:pPr lvl="1">
              <a:lnSpc>
                <a:spcPct val="120000"/>
              </a:lnSpc>
            </a:pPr>
            <a:r>
              <a:rPr lang="en-US" sz="5000" dirty="0" smtClean="0"/>
              <a:t>Why? Many windows/doors leak or will leak.</a:t>
            </a:r>
          </a:p>
          <a:p>
            <a:pPr lvl="1">
              <a:lnSpc>
                <a:spcPct val="120000"/>
              </a:lnSpc>
            </a:pPr>
            <a:r>
              <a:rPr lang="en-US" sz="5000" dirty="0" smtClean="0"/>
              <a:t>Code doesn’t require plan flashing in any climate.</a:t>
            </a:r>
          </a:p>
        </p:txBody>
      </p:sp>
      <p:sp>
        <p:nvSpPr>
          <p:cNvPr id="5" name="Rectangle 2"/>
          <p:cNvSpPr>
            <a:spLocks noChangeArrowheads="1"/>
          </p:cNvSpPr>
          <p:nvPr/>
        </p:nvSpPr>
        <p:spPr bwMode="auto">
          <a:xfrm>
            <a:off x="5398265" y="253298"/>
            <a:ext cx="7722421" cy="36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47889"/>
          <a:stretch/>
        </p:blipFill>
        <p:spPr bwMode="auto">
          <a:xfrm>
            <a:off x="7810457" y="2937055"/>
            <a:ext cx="4155664" cy="26657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7370" t="12193" r="26194" b="13542"/>
          <a:stretch/>
        </p:blipFill>
        <p:spPr>
          <a:xfrm>
            <a:off x="7927584" y="348396"/>
            <a:ext cx="3921409" cy="2475389"/>
          </a:xfrm>
          <a:prstGeom prst="rect">
            <a:avLst/>
          </a:prstGeom>
        </p:spPr>
      </p:pic>
    </p:spTree>
    <p:extLst>
      <p:ext uri="{BB962C8B-B14F-4D97-AF65-F5344CB8AC3E}">
        <p14:creationId xmlns:p14="http://schemas.microsoft.com/office/powerpoint/2010/main" val="403584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652" y="3041794"/>
            <a:ext cx="4755588" cy="253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09600" y="203200"/>
            <a:ext cx="7378931" cy="1092200"/>
          </a:xfrm>
        </p:spPr>
        <p:txBody>
          <a:bodyPr/>
          <a:lstStyle/>
          <a:p>
            <a:r>
              <a:rPr lang="en-US" dirty="0" smtClean="0"/>
              <a:t>BSC #1 – Rain Water Control</a:t>
            </a:r>
            <a:endParaRPr lang="en-US" dirty="0"/>
          </a:p>
        </p:txBody>
      </p:sp>
      <p:sp>
        <p:nvSpPr>
          <p:cNvPr id="2" name="Subtitle 1"/>
          <p:cNvSpPr>
            <a:spLocks noGrp="1"/>
          </p:cNvSpPr>
          <p:nvPr>
            <p:ph idx="1"/>
          </p:nvPr>
        </p:nvSpPr>
        <p:spPr>
          <a:xfrm>
            <a:off x="609600" y="1498601"/>
            <a:ext cx="6788727" cy="4519814"/>
          </a:xfrm>
        </p:spPr>
        <p:txBody>
          <a:bodyPr>
            <a:normAutofit fontScale="32500" lnSpcReduction="20000"/>
          </a:bodyPr>
          <a:lstStyle/>
          <a:p>
            <a:pPr>
              <a:lnSpc>
                <a:spcPct val="120000"/>
              </a:lnSpc>
            </a:pPr>
            <a:r>
              <a:rPr lang="en-US" sz="7400" dirty="0"/>
              <a:t>Integrate Window/Door/Flashing/WRB Manufacturer Installation Instructions</a:t>
            </a:r>
          </a:p>
          <a:p>
            <a:pPr lvl="1">
              <a:lnSpc>
                <a:spcPct val="120000"/>
              </a:lnSpc>
            </a:pPr>
            <a:r>
              <a:rPr lang="en-US" sz="6000" dirty="0" smtClean="0"/>
              <a:t>Why? This is not done for all possible combinations of approved materials and components that must be integrated</a:t>
            </a:r>
          </a:p>
          <a:p>
            <a:pPr lvl="1">
              <a:lnSpc>
                <a:spcPct val="120000"/>
              </a:lnSpc>
            </a:pPr>
            <a:r>
              <a:rPr lang="en-US" sz="6000" dirty="0" smtClean="0"/>
              <a:t>For integration examples, refer </a:t>
            </a:r>
            <a:r>
              <a:rPr lang="en-US" sz="6000" dirty="0"/>
              <a:t>to </a:t>
            </a:r>
            <a:r>
              <a:rPr lang="en-US" sz="6000" dirty="0" smtClean="0">
                <a:hlinkClick r:id="rId3"/>
              </a:rPr>
              <a:t>continuousinsulation.org/window-installation</a:t>
            </a:r>
            <a:r>
              <a:rPr lang="en-US" sz="6000" dirty="0" smtClean="0"/>
              <a:t> for window installation recommendations.</a:t>
            </a:r>
          </a:p>
          <a:p>
            <a:pPr marL="609585" lvl="1" indent="0">
              <a:lnSpc>
                <a:spcPct val="120000"/>
              </a:lnSpc>
              <a:buNone/>
            </a:pPr>
            <a:endParaRPr lang="en-US" sz="5500" dirty="0"/>
          </a:p>
          <a:p>
            <a:pPr>
              <a:lnSpc>
                <a:spcPct val="120000"/>
              </a:lnSpc>
            </a:pPr>
            <a:r>
              <a:rPr lang="en-US" sz="7400" dirty="0" smtClean="0"/>
              <a:t>Inspect/Verify </a:t>
            </a:r>
            <a:r>
              <a:rPr lang="en-US" sz="7400" dirty="0"/>
              <a:t>WRB and flashing prior to concealment by cladding</a:t>
            </a:r>
          </a:p>
          <a:p>
            <a:pPr lvl="1">
              <a:lnSpc>
                <a:spcPct val="120000"/>
              </a:lnSpc>
            </a:pPr>
            <a:r>
              <a:rPr lang="en-US" sz="6200" dirty="0"/>
              <a:t>Why? Installation quality is important</a:t>
            </a:r>
            <a:r>
              <a:rPr lang="en-US" sz="6200" dirty="0" smtClean="0"/>
              <a:t>.</a:t>
            </a:r>
            <a:endParaRPr lang="en-US" sz="6200" dirty="0"/>
          </a:p>
        </p:txBody>
      </p:sp>
      <p:pic>
        <p:nvPicPr>
          <p:cNvPr id="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024"/>
          <a:stretch/>
        </p:blipFill>
        <p:spPr bwMode="auto">
          <a:xfrm>
            <a:off x="8112570" y="120070"/>
            <a:ext cx="3951670" cy="271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708734"/>
      </p:ext>
    </p:extLst>
  </p:cSld>
  <p:clrMapOvr>
    <a:masterClrMapping/>
  </p:clrMapOvr>
</p:sld>
</file>

<file path=ppt/theme/theme1.xml><?xml version="1.0" encoding="utf-8"?>
<a:theme xmlns:a="http://schemas.openxmlformats.org/drawingml/2006/main" name="ABTG_EdSession_Theme_20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TG_EdSession_Theme_2022" id="{2B01FE50-6933-43FF-B786-5CFFCF24F2B5}" vid="{B0E20670-749E-43DA-A776-20FACC70CE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ABTG_EdSession_Theme_2022</Template>
  <TotalTime>20106</TotalTime>
  <Words>4649</Words>
  <Application>Microsoft Office PowerPoint</Application>
  <PresentationFormat>Widescreen</PresentationFormat>
  <Paragraphs>409</Paragraphs>
  <Slides>58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MS PGothic</vt:lpstr>
      <vt:lpstr>Yu Gothic</vt:lpstr>
      <vt:lpstr>Yu Gothic Light</vt:lpstr>
      <vt:lpstr>Yu Gothic Medium</vt:lpstr>
      <vt:lpstr>Arial</vt:lpstr>
      <vt:lpstr>Calibri</vt:lpstr>
      <vt:lpstr>Cambria Math</vt:lpstr>
      <vt:lpstr>Segoe UI</vt:lpstr>
      <vt:lpstr>Wingdings</vt:lpstr>
      <vt:lpstr>ABTG_EdSession_Theme_2022</vt:lpstr>
      <vt:lpstr>Document</vt:lpstr>
      <vt:lpstr>Water, Water Everywhere and  Not a Drop to Drink</vt:lpstr>
      <vt:lpstr>PowerPoint Presentation</vt:lpstr>
      <vt:lpstr>Introduction</vt:lpstr>
      <vt:lpstr>Session Learning Outcomes</vt:lpstr>
      <vt:lpstr>Key Building Science Concepts (BSC’s)</vt:lpstr>
      <vt:lpstr>BSC #1 – Rain Water Control</vt:lpstr>
      <vt:lpstr>BSC #1 – Rain Water Control</vt:lpstr>
      <vt:lpstr>BSC #1 – Rain Water Control</vt:lpstr>
      <vt:lpstr>BSC #1 – Rain Water Control</vt:lpstr>
      <vt:lpstr>BSC #2 – Air Leakage Control</vt:lpstr>
      <vt:lpstr>BSC #2 – Air Leakage Control</vt:lpstr>
      <vt:lpstr>BSC #2 – Air Leakage Control</vt:lpstr>
      <vt:lpstr>BSC #2 – Air Leakage Control</vt:lpstr>
      <vt:lpstr>BSC #3 – Control Indoor Relative Humidity</vt:lpstr>
      <vt:lpstr>BSC #3 – Control Indoor Relative Humidity </vt:lpstr>
      <vt:lpstr>BSC #4 – Control Initial Construction Moisture</vt:lpstr>
      <vt:lpstr>BSC #4 – Control Initial Construction Moisture</vt:lpstr>
      <vt:lpstr>BSC #4 – Control Initial Construction Moisture</vt:lpstr>
      <vt:lpstr>BSC #5 – Control Water Vapor</vt:lpstr>
      <vt:lpstr>BSC #5 – Control Water Vapor</vt:lpstr>
      <vt:lpstr>BSC #5 – Control Water Vapor</vt:lpstr>
      <vt:lpstr>BSC#5 – Control Water Vapor  (Addressing a common misconception)</vt:lpstr>
      <vt:lpstr>Water Vapor Control: Putting BSC’s to Practice</vt:lpstr>
      <vt:lpstr>Terms to Know</vt:lpstr>
      <vt:lpstr>Terms to Know</vt:lpstr>
      <vt:lpstr>Terms to Know</vt:lpstr>
      <vt:lpstr>Terms to Know</vt:lpstr>
      <vt:lpstr>Terms to Know</vt:lpstr>
      <vt:lpstr>Terms to Know</vt:lpstr>
      <vt:lpstr>Ballpark Examples of Water Vapor Permeance</vt:lpstr>
      <vt:lpstr>More examples...</vt:lpstr>
      <vt:lpstr>Current U.S. Building  Code Requirements</vt:lpstr>
      <vt:lpstr>Current U.S. Building  Code Requirements</vt:lpstr>
      <vt:lpstr>Current U.S. Building  Code Requirements</vt:lpstr>
      <vt:lpstr>Current Canadian Building Code (NBC 2010)</vt:lpstr>
      <vt:lpstr>Current Canadian Building Code (NBC)</vt:lpstr>
      <vt:lpstr>The Insulation Ratio Concept</vt:lpstr>
      <vt:lpstr>The Insulation Ratio Concept</vt:lpstr>
      <vt:lpstr>SUMMARY: US Code + Canadian Code = Complete Approach</vt:lpstr>
      <vt:lpstr>Two Unifying Design Approaches – Same Objective</vt:lpstr>
      <vt:lpstr>Two Unifying Design Approaches – Different Emphasis</vt:lpstr>
      <vt:lpstr>Two Unifying Design Approaches – Many Applications</vt:lpstr>
      <vt:lpstr>Framework for  Water Vapor Control (using prescriptive “cook book” designs) </vt:lpstr>
      <vt:lpstr>Simplified Permeance- Controlled Design</vt:lpstr>
      <vt:lpstr>Simplified Temperature- Controlled Design</vt:lpstr>
      <vt:lpstr>Many ways to use design method to format prescriptive solutions... </vt:lpstr>
      <vt:lpstr>Example 1</vt:lpstr>
      <vt:lpstr>Example 1</vt:lpstr>
      <vt:lpstr>Example 2</vt:lpstr>
      <vt:lpstr>Example 2</vt:lpstr>
      <vt:lpstr>Example 2</vt:lpstr>
      <vt:lpstr>Supplemental Design Considerations</vt:lpstr>
      <vt:lpstr>Supplemental Design Considerations</vt:lpstr>
      <vt:lpstr>Supplemental Design Considerations</vt:lpstr>
      <vt:lpstr>Wind-driven Rain &amp; Climate Zone Maps</vt:lpstr>
      <vt:lpstr>Alternative Designs by Analysis </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Insulation on Walls to Control Water Vapor</dc:title>
  <dc:creator>Jay Crandell</dc:creator>
  <cp:lastModifiedBy>Mindy Caldwell</cp:lastModifiedBy>
  <cp:revision>386</cp:revision>
  <cp:lastPrinted>2016-12-19T22:40:45Z</cp:lastPrinted>
  <dcterms:created xsi:type="dcterms:W3CDTF">2015-11-08T19:47:38Z</dcterms:created>
  <dcterms:modified xsi:type="dcterms:W3CDTF">2022-02-03T15:09:44Z</dcterms:modified>
</cp:coreProperties>
</file>