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handoutMasterIdLst>
    <p:handoutMasterId r:id="rId48"/>
  </p:handoutMasterIdLst>
  <p:sldIdLst>
    <p:sldId id="256" r:id="rId3"/>
    <p:sldId id="303" r:id="rId4"/>
    <p:sldId id="257" r:id="rId5"/>
    <p:sldId id="279" r:id="rId6"/>
    <p:sldId id="280" r:id="rId7"/>
    <p:sldId id="281" r:id="rId8"/>
    <p:sldId id="282" r:id="rId9"/>
    <p:sldId id="261" r:id="rId10"/>
    <p:sldId id="263" r:id="rId11"/>
    <p:sldId id="262" r:id="rId12"/>
    <p:sldId id="278" r:id="rId13"/>
    <p:sldId id="264" r:id="rId14"/>
    <p:sldId id="265" r:id="rId15"/>
    <p:sldId id="283" r:id="rId16"/>
    <p:sldId id="284" r:id="rId17"/>
    <p:sldId id="285" r:id="rId18"/>
    <p:sldId id="286" r:id="rId19"/>
    <p:sldId id="287" r:id="rId20"/>
    <p:sldId id="288" r:id="rId21"/>
    <p:sldId id="289" r:id="rId22"/>
    <p:sldId id="290" r:id="rId23"/>
    <p:sldId id="267" r:id="rId24"/>
    <p:sldId id="269" r:id="rId25"/>
    <p:sldId id="268" r:id="rId26"/>
    <p:sldId id="270" r:id="rId27"/>
    <p:sldId id="272" r:id="rId28"/>
    <p:sldId id="273" r:id="rId29"/>
    <p:sldId id="291" r:id="rId30"/>
    <p:sldId id="292" r:id="rId31"/>
    <p:sldId id="293" r:id="rId32"/>
    <p:sldId id="294" r:id="rId33"/>
    <p:sldId id="295" r:id="rId34"/>
    <p:sldId id="296" r:id="rId35"/>
    <p:sldId id="274" r:id="rId36"/>
    <p:sldId id="275" r:id="rId37"/>
    <p:sldId id="276" r:id="rId38"/>
    <p:sldId id="277" r:id="rId39"/>
    <p:sldId id="297" r:id="rId40"/>
    <p:sldId id="298" r:id="rId41"/>
    <p:sldId id="299" r:id="rId42"/>
    <p:sldId id="300" r:id="rId43"/>
    <p:sldId id="301" r:id="rId44"/>
    <p:sldId id="302" r:id="rId45"/>
    <p:sldId id="259" r:id="rId46"/>
    <p:sldId id="260" r:id="rId4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038"/>
    <a:srgbClr val="EA1007"/>
    <a:srgbClr val="EB6012"/>
    <a:srgbClr val="532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62F52EB-D804-451F-88CB-85A659DDEF49}" type="datetimeFigureOut">
              <a:rPr lang="en-US" smtClean="0"/>
              <a:t>8/19/2021</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DF4920C-772B-4BEE-BDD6-7693CC631881}" type="slidenum">
              <a:rPr lang="en-US" smtClean="0"/>
              <a:t>‹#›</a:t>
            </a:fld>
            <a:endParaRPr lang="en-US" dirty="0"/>
          </a:p>
        </p:txBody>
      </p:sp>
    </p:spTree>
    <p:extLst>
      <p:ext uri="{BB962C8B-B14F-4D97-AF65-F5344CB8AC3E}">
        <p14:creationId xmlns:p14="http://schemas.microsoft.com/office/powerpoint/2010/main" val="16315000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2.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dirty="0"/>
          </a:p>
        </p:txBody>
      </p:sp>
    </p:spTree>
    <p:extLst>
      <p:ext uri="{BB962C8B-B14F-4D97-AF65-F5344CB8AC3E}">
        <p14:creationId xmlns:p14="http://schemas.microsoft.com/office/powerpoint/2010/main" val="179639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944" y="483326"/>
            <a:ext cx="2677886" cy="1600200"/>
          </a:xfrm>
        </p:spPr>
        <p:txBody>
          <a:bodyPr anchor="ctr"/>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3218899" y="483326"/>
            <a:ext cx="580970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04944" y="2083526"/>
            <a:ext cx="26778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dirty="0"/>
          </a:p>
        </p:txBody>
      </p:sp>
    </p:spTree>
    <p:extLst>
      <p:ext uri="{BB962C8B-B14F-4D97-AF65-F5344CB8AC3E}">
        <p14:creationId xmlns:p14="http://schemas.microsoft.com/office/powerpoint/2010/main" val="411005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Usage Language (Slide 2)">
    <p:spTree>
      <p:nvGrpSpPr>
        <p:cNvPr id="1" name=""/>
        <p:cNvGrpSpPr/>
        <p:nvPr/>
      </p:nvGrpSpPr>
      <p:grpSpPr>
        <a:xfrm>
          <a:off x="0" y="0"/>
          <a:ext cx="0" cy="0"/>
          <a:chOff x="0" y="0"/>
          <a:chExt cx="0" cy="0"/>
        </a:xfrm>
      </p:grpSpPr>
      <p:grpSp>
        <p:nvGrpSpPr>
          <p:cNvPr id="4" name="Group 3"/>
          <p:cNvGrpSpPr/>
          <p:nvPr userDrawn="1"/>
        </p:nvGrpSpPr>
        <p:grpSpPr>
          <a:xfrm>
            <a:off x="0" y="626077"/>
            <a:ext cx="12192000" cy="6231924"/>
            <a:chOff x="0" y="626076"/>
            <a:chExt cx="12192000" cy="6231924"/>
          </a:xfrm>
        </p:grpSpPr>
        <p:sp>
          <p:nvSpPr>
            <p:cNvPr id="6" name="Rectangle 5"/>
            <p:cNvSpPr/>
            <p:nvPr userDrawn="1"/>
          </p:nvSpPr>
          <p:spPr>
            <a:xfrm>
              <a:off x="0" y="5562600"/>
              <a:ext cx="12192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3486380" y="6037487"/>
              <a:ext cx="5230919" cy="338554"/>
            </a:xfrm>
            <a:prstGeom prst="rect">
              <a:avLst/>
            </a:prstGeom>
            <a:noFill/>
          </p:spPr>
          <p:txBody>
            <a:bodyPr wrap="none" rtlCol="0">
              <a:spAutoFit/>
            </a:bodyPr>
            <a:lstStyle/>
            <a:p>
              <a:pPr algn="ctr"/>
              <a:r>
                <a:rPr lang="en-US" altLang="en-US" sz="1600" dirty="0" smtClean="0">
                  <a:latin typeface="Yu Gothic" panose="020B0400000000000000" pitchFamily="34" charset="-128"/>
                  <a:ea typeface="Yu Gothic" panose="020B0400000000000000" pitchFamily="34" charset="-128"/>
                  <a:cs typeface="Segoe UI" panose="020B0502040204020203" pitchFamily="34" charset="0"/>
                </a:rPr>
                <a:t>Copyright © </a:t>
              </a:r>
              <a:r>
                <a:rPr lang="en-US" altLang="en-US" sz="1600" dirty="0" smtClean="0">
                  <a:latin typeface="Yu Gothic" panose="020B0400000000000000" pitchFamily="34" charset="-128"/>
                  <a:ea typeface="Yu Gothic" panose="020B0400000000000000" pitchFamily="34" charset="-128"/>
                  <a:cs typeface="Segoe UI" panose="020B0502040204020203" pitchFamily="34" charset="0"/>
                </a:rPr>
                <a:t>2018 </a:t>
              </a:r>
              <a:r>
                <a:rPr lang="en-US" altLang="en-US" sz="1600" dirty="0" smtClean="0">
                  <a:latin typeface="Yu Gothic" panose="020B0400000000000000" pitchFamily="34" charset="-128"/>
                  <a:ea typeface="Yu Gothic" panose="020B0400000000000000" pitchFamily="34" charset="-128"/>
                  <a:cs typeface="Segoe UI" panose="020B0502040204020203" pitchFamily="34" charset="0"/>
                </a:rPr>
                <a:t>Applied Building Technology Group</a:t>
              </a:r>
            </a:p>
          </p:txBody>
        </p:sp>
        <p:sp>
          <p:nvSpPr>
            <p:cNvPr id="10" name="Rectangle 9"/>
            <p:cNvSpPr/>
            <p:nvPr/>
          </p:nvSpPr>
          <p:spPr>
            <a:xfrm>
              <a:off x="1373312" y="807309"/>
              <a:ext cx="9346709" cy="386215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76197" indent="0" algn="l">
                <a:buNone/>
              </a:pPr>
              <a:r>
                <a:rPr lang="en-US" sz="1800" u="sng" dirty="0" smtClean="0">
                  <a:latin typeface="Yu Gothic" panose="020B0400000000000000" pitchFamily="34" charset="-128"/>
                  <a:ea typeface="Yu Gothic" panose="020B0400000000000000" pitchFamily="34" charset="-128"/>
                  <a:hlinkClick r:id="rId2"/>
                </a:rPr>
                <a:t>Applied Building Technology Group (ABTG)</a:t>
              </a:r>
              <a:r>
                <a:rPr lang="en-US" sz="1800" dirty="0" smtClean="0">
                  <a:latin typeface="Yu Gothic" panose="020B0400000000000000" pitchFamily="34" charset="-128"/>
                  <a:ea typeface="Yu Gothic" panose="020B0400000000000000" pitchFamily="34" charset="-128"/>
                </a:rPr>
                <a:t> is committed to using sound science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reliable design and installation of foam sheathing. ABTG’s educational program work with respect to foam sheathing is supported by the </a:t>
              </a:r>
              <a:r>
                <a:rPr lang="en-US" sz="1800" u="sng" dirty="0" smtClean="0">
                  <a:latin typeface="Yu Gothic" panose="020B0400000000000000" pitchFamily="34" charset="-128"/>
                  <a:ea typeface="Yu Gothic" panose="020B0400000000000000" pitchFamily="34" charset="-128"/>
                  <a:hlinkClick r:id="rId3"/>
                </a:rPr>
                <a:t>Foam Sheathing Committee (FSC)</a:t>
              </a:r>
              <a:r>
                <a:rPr lang="en-US" sz="1800" dirty="0" smtClean="0">
                  <a:latin typeface="Yu Gothic" panose="020B0400000000000000" pitchFamily="34" charset="-128"/>
                  <a:ea typeface="Yu Gothic" panose="020B0400000000000000" pitchFamily="34" charset="-128"/>
                </a:rPr>
                <a:t> of the </a:t>
              </a:r>
              <a:r>
                <a:rPr lang="en-US" sz="1800" u="sng" dirty="0" smtClean="0">
                  <a:latin typeface="Yu Gothic" panose="020B0400000000000000" pitchFamily="34" charset="-128"/>
                  <a:ea typeface="Yu Gothic" panose="020B0400000000000000" pitchFamily="34" charset="-128"/>
                  <a:hlinkClick r:id="rId4"/>
                </a:rPr>
                <a:t>American Chemistry Council.</a:t>
              </a:r>
              <a:r>
                <a:rPr lang="en-US" sz="1800" u="sng" dirty="0" smtClean="0">
                  <a:latin typeface="Yu Gothic" panose="020B0400000000000000" pitchFamily="34" charset="-128"/>
                  <a:ea typeface="Yu Gothic" panose="020B0400000000000000" pitchFamily="34" charset="-128"/>
                </a:rPr>
                <a:t> </a:t>
              </a:r>
            </a:p>
            <a:p>
              <a:pPr marL="76197" indent="0" algn="l">
                <a:buNone/>
              </a:pPr>
              <a:endParaRPr lang="en-US" sz="1800" dirty="0" smtClean="0">
                <a:latin typeface="Yu Gothic" panose="020B0400000000000000" pitchFamily="34" charset="-128"/>
                <a:ea typeface="Yu Gothic" panose="020B0400000000000000" pitchFamily="34" charset="-128"/>
              </a:endParaRPr>
            </a:p>
            <a:p>
              <a:pPr marL="76197" indent="0" algn="l">
                <a:buNone/>
              </a:pPr>
              <a:r>
                <a:rPr lang="en-US" sz="1800" dirty="0" smtClean="0">
                  <a:latin typeface="Yu Gothic" panose="020B0400000000000000" pitchFamily="34" charset="-128"/>
                  <a:ea typeface="Yu Gothic" panose="020B0400000000000000" pitchFamily="34" charset="-128"/>
                </a:rPr>
                <a:t>ABTG</a:t>
              </a:r>
              <a:r>
                <a:rPr lang="x-none" sz="1800" dirty="0" smtClean="0">
                  <a:latin typeface="Yu Gothic" panose="020B0400000000000000" pitchFamily="34" charset="-128"/>
                  <a:ea typeface="Yu Gothic" panose="020B0400000000000000" pitchFamily="34" charset="-128"/>
                </a:rPr>
                <a:t> is a </a:t>
              </a:r>
              <a:r>
                <a:rPr lang="x-none" sz="1800" u="sng" dirty="0" smtClean="0">
                  <a:latin typeface="Yu Gothic" panose="020B0400000000000000" pitchFamily="34" charset="-128"/>
                  <a:ea typeface="Yu Gothic" panose="020B0400000000000000" pitchFamily="34" charset="-128"/>
                  <a:hlinkClick r:id="rId2"/>
                </a:rPr>
                <a:t>professional engineering </a:t>
              </a:r>
              <a:r>
                <a:rPr lang="en-US" sz="1800" u="sng" dirty="0" smtClean="0">
                  <a:latin typeface="Yu Gothic" panose="020B0400000000000000" pitchFamily="34" charset="-128"/>
                  <a:ea typeface="Yu Gothic" panose="020B0400000000000000" pitchFamily="34" charset="-128"/>
                  <a:hlinkClick r:id="rId2"/>
                </a:rPr>
                <a:t>firm</a:t>
              </a:r>
              <a:r>
                <a:rPr lang="en-US" sz="1800" u="none" dirty="0" smtClean="0">
                  <a:latin typeface="Yu Gothic" panose="020B0400000000000000" pitchFamily="34" charset="-128"/>
                  <a:ea typeface="Yu Gothic" panose="020B0400000000000000" pitchFamily="34" charset="-128"/>
                </a:rPr>
                <a:t>, </a:t>
              </a:r>
              <a:r>
                <a:rPr lang="en-US" sz="1800" dirty="0" smtClean="0">
                  <a:latin typeface="Yu Gothic" panose="020B0400000000000000" pitchFamily="34" charset="-128"/>
                  <a:ea typeface="Yu Gothic" panose="020B0400000000000000" pitchFamily="34" charset="-128"/>
                </a:rPr>
                <a:t>an </a:t>
              </a:r>
              <a:r>
                <a:rPr lang="en-US" sz="1800" dirty="0" smtClean="0">
                  <a:latin typeface="Yu Gothic" panose="020B0400000000000000" pitchFamily="34" charset="-128"/>
                  <a:ea typeface="Yu Gothic" panose="020B0400000000000000" pitchFamily="34" charset="-128"/>
                  <a:hlinkClick r:id="rId5"/>
                </a:rPr>
                <a:t>approved source</a:t>
              </a:r>
              <a:r>
                <a:rPr lang="en-US" sz="1800" dirty="0" smtClean="0">
                  <a:latin typeface="Yu Gothic" panose="020B0400000000000000" pitchFamily="34" charset="-128"/>
                  <a:ea typeface="Yu Gothic" panose="020B0400000000000000" pitchFamily="34" charset="-128"/>
                </a:rPr>
                <a:t> as defined in </a:t>
              </a:r>
              <a:r>
                <a:rPr lang="en-US" sz="1800" dirty="0" smtClean="0">
                  <a:latin typeface="Yu Gothic" panose="020B0400000000000000" pitchFamily="34" charset="-128"/>
                  <a:ea typeface="Yu Gothic" panose="020B0400000000000000" pitchFamily="34" charset="-128"/>
                  <a:hlinkClick r:id="rId6"/>
                </a:rPr>
                <a:t>Chapter 2</a:t>
              </a:r>
              <a:r>
                <a:rPr lang="en-US" sz="1800" dirty="0" smtClean="0">
                  <a:latin typeface="Yu Gothic" panose="020B0400000000000000" pitchFamily="34" charset="-128"/>
                  <a:ea typeface="Yu Gothic" panose="020B0400000000000000" pitchFamily="34" charset="-128"/>
                </a:rPr>
                <a:t> </a:t>
              </a:r>
              <a:br>
                <a:rPr lang="en-US" sz="1800" dirty="0" smtClean="0">
                  <a:latin typeface="Yu Gothic" panose="020B0400000000000000" pitchFamily="34" charset="-128"/>
                  <a:ea typeface="Yu Gothic" panose="020B0400000000000000" pitchFamily="34" charset="-128"/>
                </a:rPr>
              </a:br>
              <a:r>
                <a:rPr lang="en-US" sz="1800" dirty="0" smtClean="0">
                  <a:latin typeface="Yu Gothic" panose="020B0400000000000000" pitchFamily="34" charset="-128"/>
                  <a:ea typeface="Yu Gothic" panose="020B0400000000000000" pitchFamily="34" charset="-128"/>
                </a:rPr>
                <a:t>and </a:t>
              </a:r>
              <a:r>
                <a:rPr lang="en-US" sz="1800" dirty="0" smtClean="0">
                  <a:latin typeface="Yu Gothic" panose="020B0400000000000000" pitchFamily="34" charset="-128"/>
                  <a:ea typeface="Yu Gothic" panose="020B0400000000000000" pitchFamily="34" charset="-128"/>
                  <a:hlinkClick r:id="rId7"/>
                </a:rPr>
                <a:t>independent</a:t>
              </a:r>
              <a:r>
                <a:rPr lang="en-US" sz="1800" dirty="0" smtClean="0">
                  <a:latin typeface="Yu Gothic" panose="020B0400000000000000" pitchFamily="34" charset="-128"/>
                  <a:ea typeface="Yu Gothic" panose="020B0400000000000000" pitchFamily="34" charset="-128"/>
                </a:rPr>
                <a:t> as defined in </a:t>
              </a:r>
              <a:r>
                <a:rPr lang="en-US" sz="1800" dirty="0" smtClean="0">
                  <a:latin typeface="Yu Gothic" panose="020B0400000000000000" pitchFamily="34" charset="-128"/>
                  <a:ea typeface="Yu Gothic" panose="020B0400000000000000" pitchFamily="34" charset="-128"/>
                  <a:hlinkClick r:id="rId8"/>
                </a:rPr>
                <a:t>Chapter 17</a:t>
              </a:r>
              <a:r>
                <a:rPr lang="en-US" sz="1800" dirty="0" smtClean="0">
                  <a:latin typeface="Yu Gothic" panose="020B0400000000000000" pitchFamily="34" charset="-128"/>
                  <a:ea typeface="Yu Gothic" panose="020B0400000000000000" pitchFamily="34" charset="-128"/>
                </a:rPr>
                <a:t> of the IBC.</a:t>
              </a:r>
            </a:p>
            <a:p>
              <a:pPr marL="76197" indent="0" algn="l">
                <a:buNone/>
              </a:pPr>
              <a:endParaRPr lang="en-US" sz="1800" dirty="0" smtClean="0">
                <a:latin typeface="Yu Gothic" panose="020B0400000000000000" pitchFamily="34" charset="-128"/>
                <a:ea typeface="Yu Gothic" panose="020B0400000000000000" pitchFamily="34" charset="-128"/>
              </a:endParaRPr>
            </a:p>
            <a:p>
              <a:pPr marL="76197" indent="0" algn="l">
                <a:lnSpc>
                  <a:spcPct val="110000"/>
                </a:lnSpc>
                <a:buNone/>
              </a:pPr>
              <a:r>
                <a:rPr lang="en-US" sz="140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40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800" dirty="0" smtClean="0">
                <a:latin typeface="Yu Gothic" panose="020B0400000000000000" pitchFamily="34" charset="-128"/>
                <a:ea typeface="Yu Gothic" panose="020B0400000000000000" pitchFamily="34" charset="-128"/>
              </a:endParaRPr>
            </a:p>
            <a:p>
              <a:pPr marL="76197" indent="0" algn="ctr">
                <a:buNone/>
              </a:pPr>
              <a:endParaRPr lang="en-US" sz="1800" dirty="0" smtClean="0">
                <a:latin typeface="Yu Gothic" panose="020B0400000000000000" pitchFamily="34" charset="-128"/>
                <a:ea typeface="Yu Gothic" panose="020B0400000000000000" pitchFamily="34" charset="-128"/>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619609" y="4958118"/>
              <a:ext cx="3162300" cy="6372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3313" y="4784319"/>
              <a:ext cx="5953048" cy="923330"/>
            </a:xfrm>
            <a:prstGeom prst="rect">
              <a:avLst/>
            </a:prstGeom>
            <a:noFill/>
          </p:spPr>
          <p:txBody>
            <a:bodyPr wrap="square" rtlCol="0">
              <a:spAutoFit/>
            </a:bodyPr>
            <a:lstStyle/>
            <a:p>
              <a:pPr marL="76197" indent="0" algn="just">
                <a:buNone/>
              </a:pPr>
              <a:r>
                <a:rPr lang="en-US" sz="180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800" b="0" u="sng" dirty="0" smtClean="0">
                  <a:latin typeface="Yu Gothic Medium" panose="020B0500000000000000" pitchFamily="34" charset="-128"/>
                  <a:ea typeface="Yu Gothic Medium" panose="020B0500000000000000" pitchFamily="34" charset="-128"/>
                  <a:hlinkClick r:id="rId10"/>
                </a:rPr>
                <a:t>www.continuousinsulation.org</a:t>
              </a:r>
              <a:r>
                <a:rPr lang="en-US" sz="180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1483657" y="4590961"/>
              <a:ext cx="9236364"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userDrawn="1"/>
          </p:nvSpPr>
          <p:spPr>
            <a:xfrm>
              <a:off x="1238596" y="626076"/>
              <a:ext cx="9717728" cy="52227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spTree>
    <p:extLst>
      <p:ext uri="{BB962C8B-B14F-4D97-AF65-F5344CB8AC3E}">
        <p14:creationId xmlns:p14="http://schemas.microsoft.com/office/powerpoint/2010/main" val="4163411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4942" y="1183658"/>
            <a:ext cx="7923131" cy="2387600"/>
          </a:xfrm>
        </p:spPr>
        <p:txBody>
          <a:bodyPr anchor="b">
            <a:normAutofit/>
          </a:bodyPr>
          <a:lstStyle>
            <a:lvl1pPr algn="ctr">
              <a:defRPr sz="6000">
                <a:solidFill>
                  <a:srgbClr val="EA1007"/>
                </a:solidFill>
              </a:defRPr>
            </a:lvl1pPr>
          </a:lstStyle>
          <a:p>
            <a:r>
              <a:rPr lang="en-US" smtClean="0"/>
              <a:t>Click to edit Master title style</a:t>
            </a:r>
            <a:endParaRPr lang="en-US"/>
          </a:p>
        </p:txBody>
      </p:sp>
      <p:sp>
        <p:nvSpPr>
          <p:cNvPr id="3" name="Subtitle 2"/>
          <p:cNvSpPr>
            <a:spLocks noGrp="1"/>
          </p:cNvSpPr>
          <p:nvPr>
            <p:ph type="subTitle" idx="1"/>
          </p:nvPr>
        </p:nvSpPr>
        <p:spPr>
          <a:xfrm>
            <a:off x="404942" y="3663333"/>
            <a:ext cx="792313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dirty="0"/>
          </a:p>
        </p:txBody>
      </p:sp>
    </p:spTree>
    <p:extLst>
      <p:ext uri="{BB962C8B-B14F-4D97-AF65-F5344CB8AC3E}">
        <p14:creationId xmlns:p14="http://schemas.microsoft.com/office/powerpoint/2010/main" val="724379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dirty="0"/>
          </a:p>
        </p:txBody>
      </p:sp>
    </p:spTree>
    <p:extLst>
      <p:ext uri="{BB962C8B-B14F-4D97-AF65-F5344CB8AC3E}">
        <p14:creationId xmlns:p14="http://schemas.microsoft.com/office/powerpoint/2010/main" val="97525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943" y="1683613"/>
            <a:ext cx="8251553" cy="2852737"/>
          </a:xfrm>
        </p:spPr>
        <p:txBody>
          <a:bodyPr anchor="b">
            <a:normAutofit/>
          </a:bodyPr>
          <a:lstStyle>
            <a:lvl1pPr algn="l">
              <a:defRPr sz="5400">
                <a:solidFill>
                  <a:srgbClr val="EA100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4943" y="4563338"/>
            <a:ext cx="8251553"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F12CB2-7F2C-47B9-AE70-22A94B49F233}" type="slidenum">
              <a:rPr lang="en-US" smtClean="0"/>
              <a:t>‹#›</a:t>
            </a:fld>
            <a:endParaRPr lang="en-US" dirty="0"/>
          </a:p>
        </p:txBody>
      </p:sp>
    </p:spTree>
    <p:extLst>
      <p:ext uri="{BB962C8B-B14F-4D97-AF65-F5344CB8AC3E}">
        <p14:creationId xmlns:p14="http://schemas.microsoft.com/office/powerpoint/2010/main" val="83134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4943" y="1873975"/>
            <a:ext cx="42062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0926" y="1873975"/>
            <a:ext cx="429768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6D79ED-3FA7-4EF8-964B-EB8BCFAB02F8}"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dirty="0"/>
          </a:p>
        </p:txBody>
      </p:sp>
    </p:spTree>
    <p:extLst>
      <p:ext uri="{BB962C8B-B14F-4D97-AF65-F5344CB8AC3E}">
        <p14:creationId xmlns:p14="http://schemas.microsoft.com/office/powerpoint/2010/main" val="81324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4943" y="299811"/>
            <a:ext cx="1145412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04940" y="1615849"/>
            <a:ext cx="43891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4941" y="2439761"/>
            <a:ext cx="438912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11629" y="1615849"/>
            <a:ext cx="41169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11629" y="2439761"/>
            <a:ext cx="411697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6D79ED-3FA7-4EF8-964B-EB8BCFAB02F8}" type="datetimeFigureOut">
              <a:rPr lang="en-US" smtClean="0"/>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F12CB2-7F2C-47B9-AE70-22A94B49F233}" type="slidenum">
              <a:rPr lang="en-US" smtClean="0"/>
              <a:t>‹#›</a:t>
            </a:fld>
            <a:endParaRPr lang="en-US" dirty="0"/>
          </a:p>
        </p:txBody>
      </p:sp>
    </p:spTree>
    <p:extLst>
      <p:ext uri="{BB962C8B-B14F-4D97-AF65-F5344CB8AC3E}">
        <p14:creationId xmlns:p14="http://schemas.microsoft.com/office/powerpoint/2010/main" val="314071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D79ED-3FA7-4EF8-964B-EB8BCFAB02F8}" type="datetimeFigureOut">
              <a:rPr lang="en-US" smtClean="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F12CB2-7F2C-47B9-AE70-22A94B49F233}" type="slidenum">
              <a:rPr lang="en-US" smtClean="0"/>
              <a:t>‹#›</a:t>
            </a:fld>
            <a:endParaRPr lang="en-US" dirty="0"/>
          </a:p>
        </p:txBody>
      </p:sp>
    </p:spTree>
    <p:extLst>
      <p:ext uri="{BB962C8B-B14F-4D97-AF65-F5344CB8AC3E}">
        <p14:creationId xmlns:p14="http://schemas.microsoft.com/office/powerpoint/2010/main" val="276173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F12CB2-7F2C-47B9-AE70-22A94B49F233}" type="slidenum">
              <a:rPr lang="en-US" smtClean="0"/>
              <a:t>‹#›</a:t>
            </a:fld>
            <a:endParaRPr lang="en-US" dirty="0"/>
          </a:p>
        </p:txBody>
      </p:sp>
    </p:spTree>
    <p:extLst>
      <p:ext uri="{BB962C8B-B14F-4D97-AF65-F5344CB8AC3E}">
        <p14:creationId xmlns:p14="http://schemas.microsoft.com/office/powerpoint/2010/main" val="293855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4943" y="465138"/>
            <a:ext cx="3099980" cy="1600200"/>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657594" y="465138"/>
            <a:ext cx="5371011"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04943" y="2065338"/>
            <a:ext cx="309998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F12CB2-7F2C-47B9-AE70-22A94B49F233}" type="slidenum">
              <a:rPr lang="en-US" smtClean="0"/>
              <a:t>‹#›</a:t>
            </a:fld>
            <a:endParaRPr lang="en-US" dirty="0"/>
          </a:p>
        </p:txBody>
      </p:sp>
    </p:spTree>
    <p:extLst>
      <p:ext uri="{BB962C8B-B14F-4D97-AF65-F5344CB8AC3E}">
        <p14:creationId xmlns:p14="http://schemas.microsoft.com/office/powerpoint/2010/main" val="288462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43" y="417376"/>
            <a:ext cx="8623663"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04943" y="1841862"/>
            <a:ext cx="8623663" cy="4387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04943" y="6356349"/>
            <a:ext cx="2183674" cy="365125"/>
          </a:xfrm>
          <a:prstGeom prst="rect">
            <a:avLst/>
          </a:prstGeom>
        </p:spPr>
        <p:txBody>
          <a:bodyPr vert="horz" lIns="91440" tIns="45720" rIns="91440" bIns="45720" rtlCol="0" anchor="ctr"/>
          <a:lstStyle>
            <a:lvl1pPr algn="l">
              <a:defRPr sz="1200">
                <a:solidFill>
                  <a:schemeClr val="bg1"/>
                </a:solidFill>
              </a:defRPr>
            </a:lvl1pPr>
          </a:lstStyle>
          <a:p>
            <a:fld id="{276D79ED-3FA7-4EF8-964B-EB8BCFAB02F8}" type="datetimeFigureOut">
              <a:rPr lang="en-US" smtClean="0"/>
              <a:pPr/>
              <a:t>8/19/2021</a:t>
            </a:fld>
            <a:endParaRPr lang="en-US" dirty="0"/>
          </a:p>
        </p:txBody>
      </p:sp>
      <p:sp>
        <p:nvSpPr>
          <p:cNvPr id="5" name="Footer Placeholder 4"/>
          <p:cNvSpPr>
            <a:spLocks noGrp="1"/>
          </p:cNvSpPr>
          <p:nvPr>
            <p:ph type="ftr" sz="quarter" idx="3"/>
          </p:nvPr>
        </p:nvSpPr>
        <p:spPr>
          <a:xfrm>
            <a:off x="3218899" y="6356349"/>
            <a:ext cx="3275511"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124693" y="6356350"/>
            <a:ext cx="1903913" cy="365125"/>
          </a:xfrm>
          <a:prstGeom prst="rect">
            <a:avLst/>
          </a:prstGeom>
        </p:spPr>
        <p:txBody>
          <a:bodyPr vert="horz" lIns="91440" tIns="45720" rIns="91440" bIns="45720" rtlCol="0" anchor="ctr"/>
          <a:lstStyle>
            <a:lvl1pPr algn="r">
              <a:defRPr sz="1200">
                <a:solidFill>
                  <a:schemeClr val="bg1"/>
                </a:solidFill>
              </a:defRPr>
            </a:lvl1pPr>
          </a:lstStyle>
          <a:p>
            <a:fld id="{C6F12CB2-7F2C-47B9-AE70-22A94B49F233}" type="slidenum">
              <a:rPr lang="en-US" smtClean="0"/>
              <a:pPr/>
              <a:t>‹#›</a:t>
            </a:fld>
            <a:endParaRPr lang="en-US" dirty="0"/>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rot="16200000">
            <a:off x="-610475" y="4914981"/>
            <a:ext cx="896556" cy="324395"/>
          </a:xfrm>
          <a:prstGeom prst="rect">
            <a:avLst/>
          </a:prstGeom>
        </p:spPr>
      </p:pic>
      <p:sp>
        <p:nvSpPr>
          <p:cNvPr id="12" name="TextBox 11"/>
          <p:cNvSpPr txBox="1"/>
          <p:nvPr userDrawn="1"/>
        </p:nvSpPr>
        <p:spPr>
          <a:xfrm rot="16200000">
            <a:off x="-2113768" y="2546065"/>
            <a:ext cx="3888671" cy="276999"/>
          </a:xfrm>
          <a:prstGeom prst="rect">
            <a:avLst/>
          </a:prstGeom>
          <a:noFill/>
        </p:spPr>
        <p:txBody>
          <a:bodyPr wrap="square" rtlCol="0" anchor="ctr">
            <a:spAutoFit/>
          </a:bodyPr>
          <a:lstStyle/>
          <a:p>
            <a:r>
              <a:rPr lang="bs-Latn-BA" sz="1200" dirty="0">
                <a:solidFill>
                  <a:schemeClr val="bg1">
                    <a:lumMod val="65000"/>
                  </a:schemeClr>
                </a:solidFill>
              </a:rPr>
              <a:t>Find</a:t>
            </a:r>
            <a:r>
              <a:rPr lang="bs-Latn-BA" sz="1200" baseline="0" dirty="0">
                <a:solidFill>
                  <a:schemeClr val="bg1">
                    <a:lumMod val="65000"/>
                  </a:schemeClr>
                </a:solidFill>
              </a:rPr>
              <a:t> m</a:t>
            </a:r>
            <a:r>
              <a:rPr lang="bs-Latn-BA" sz="1200" dirty="0">
                <a:solidFill>
                  <a:schemeClr val="bg1">
                    <a:lumMod val="65000"/>
                  </a:schemeClr>
                </a:solidFill>
              </a:rPr>
              <a:t>ore PowerPoint templates</a:t>
            </a:r>
            <a:r>
              <a:rPr lang="bs-Latn-BA" sz="1200" baseline="0" dirty="0">
                <a:solidFill>
                  <a:schemeClr val="bg1">
                    <a:lumMod val="65000"/>
                  </a:schemeClr>
                </a:solidFill>
              </a:rPr>
              <a:t> on </a:t>
            </a:r>
            <a:r>
              <a:rPr lang="bs-Latn-BA" sz="1200" b="1" baseline="0" dirty="0">
                <a:solidFill>
                  <a:schemeClr val="bg1">
                    <a:lumMod val="65000"/>
                  </a:schemeClr>
                </a:solidFill>
              </a:rPr>
              <a:t>prezentr.com</a:t>
            </a:r>
            <a:r>
              <a:rPr lang="bs-Latn-BA" sz="1200" baseline="0" dirty="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1297349460"/>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400" rtl="0" eaLnBrk="1" latinLnBrk="0" hangingPunct="1">
        <a:lnSpc>
          <a:spcPct val="90000"/>
        </a:lnSpc>
        <a:spcBef>
          <a:spcPct val="0"/>
        </a:spcBef>
        <a:buNone/>
        <a:defRPr sz="4400" b="1" kern="1200">
          <a:solidFill>
            <a:srgbClr val="EA100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3E786-7427-4C52-AFB1-7DD7835B47B3}" type="datetimeFigureOut">
              <a:rPr lang="en-US" smtClean="0"/>
              <a:t>8/19/2021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44871-E4A5-4871-B5FB-3395E17C9B95}" type="slidenum">
              <a:rPr lang="en-US" smtClean="0"/>
              <a:t>‹#›</a:t>
            </a:fld>
            <a:endParaRPr lang="en-US"/>
          </a:p>
        </p:txBody>
      </p:sp>
    </p:spTree>
    <p:extLst>
      <p:ext uri="{BB962C8B-B14F-4D97-AF65-F5344CB8AC3E}">
        <p14:creationId xmlns:p14="http://schemas.microsoft.com/office/powerpoint/2010/main" val="210753285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ppliedbuildingtech.com/system/files/abtgrr_1601_02_air_space_r_value_0.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appliedbuildingtech.com/rr/1701-01" TargetMode="External"/><Relationship Id="rId7" Type="http://schemas.openxmlformats.org/officeDocument/2006/relationships/image" Target="../media/image36.jpeg"/><Relationship Id="rId2" Type="http://schemas.openxmlformats.org/officeDocument/2006/relationships/hyperlink" Target="https://www.appliedbuildingtech.com/fsc/calculator" TargetMode="External"/><Relationship Id="rId1" Type="http://schemas.openxmlformats.org/officeDocument/2006/relationships/slideLayout" Target="../slideLayouts/slideLayout3.xml"/><Relationship Id="rId6" Type="http://schemas.openxmlformats.org/officeDocument/2006/relationships/hyperlink" Target="https://www.continuousinsulation.org/" TargetMode="External"/><Relationship Id="rId5" Type="http://schemas.openxmlformats.org/officeDocument/2006/relationships/hyperlink" Target="https://www.astm.org/DIGITAL_LIBRARY/STP/PAGES/STP159920160097.htm" TargetMode="External"/><Relationship Id="rId4" Type="http://schemas.openxmlformats.org/officeDocument/2006/relationships/hyperlink" Target="https://www.appliedbuildingtech.com/rr/1410-03" TargetMode="External"/><Relationship Id="rId9"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energyefficientcodes.com/wp-content/uploads/2013/08/2013-9-23-FIN-Review-Analysis-of-Equipment-Trade-offs-in-Residential-IECC.FIN_.pdf"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Energy Code Myths That Haunt Us</a:t>
            </a:r>
            <a:endParaRPr lang="en-US" dirty="0"/>
          </a:p>
        </p:txBody>
      </p:sp>
      <p:sp>
        <p:nvSpPr>
          <p:cNvPr id="3" name="Subtitle 2"/>
          <p:cNvSpPr>
            <a:spLocks noGrp="1"/>
          </p:cNvSpPr>
          <p:nvPr>
            <p:ph type="subTitle" idx="1"/>
          </p:nvPr>
        </p:nvSpPr>
        <p:spPr/>
        <p:txBody>
          <a:bodyPr/>
          <a:lstStyle/>
          <a:p>
            <a:r>
              <a:rPr lang="en-US" dirty="0" smtClean="0"/>
              <a:t>Jay Crandell, ABTG / ARES Consulting</a:t>
            </a:r>
          </a:p>
          <a:p>
            <a:r>
              <a:rPr lang="en-US" b="1" dirty="0" smtClean="0"/>
              <a:t>Amy Schmidt, Dow Building Solutions</a:t>
            </a:r>
            <a:endParaRPr lang="en-US" b="1" dirty="0"/>
          </a:p>
        </p:txBody>
      </p:sp>
      <p:sp>
        <p:nvSpPr>
          <p:cNvPr id="4" name="Footer Placeholder 3"/>
          <p:cNvSpPr>
            <a:spLocks noGrp="1"/>
          </p:cNvSpPr>
          <p:nvPr>
            <p:ph type="ftr" sz="quarter" idx="11"/>
          </p:nvPr>
        </p:nvSpPr>
        <p:spPr/>
        <p:txBody>
          <a:bodyPr/>
          <a:lstStyle/>
          <a:p>
            <a:endParaRPr lang="en-US" dirty="0"/>
          </a:p>
        </p:txBody>
      </p:sp>
      <p:sp>
        <p:nvSpPr>
          <p:cNvPr id="5" name="TextBox 4"/>
          <p:cNvSpPr txBox="1"/>
          <p:nvPr/>
        </p:nvSpPr>
        <p:spPr>
          <a:xfrm>
            <a:off x="1610591" y="4868225"/>
            <a:ext cx="5860707" cy="646331"/>
          </a:xfrm>
          <a:prstGeom prst="rect">
            <a:avLst/>
          </a:prstGeom>
          <a:noFill/>
        </p:spPr>
        <p:txBody>
          <a:bodyPr wrap="none" rtlCol="0">
            <a:spAutoFit/>
          </a:bodyPr>
          <a:lstStyle/>
          <a:p>
            <a:pPr algn="ctr"/>
            <a:r>
              <a:rPr lang="en-US" dirty="0" smtClean="0">
                <a:solidFill>
                  <a:srgbClr val="FFFF00"/>
                </a:solidFill>
              </a:rPr>
              <a:t>Presented at RESNET Building Performance Conference</a:t>
            </a:r>
          </a:p>
          <a:p>
            <a:pPr algn="ctr"/>
            <a:r>
              <a:rPr lang="en-US" dirty="0" smtClean="0">
                <a:solidFill>
                  <a:srgbClr val="FFFF00"/>
                </a:solidFill>
              </a:rPr>
              <a:t>Orlando, FL : February 26-28, 2018</a:t>
            </a:r>
            <a:endParaRPr lang="en-US" dirty="0">
              <a:solidFill>
                <a:srgbClr val="FFFF00"/>
              </a:solidFill>
            </a:endParaRPr>
          </a:p>
        </p:txBody>
      </p:sp>
    </p:spTree>
    <p:extLst>
      <p:ext uri="{BB962C8B-B14F-4D97-AF65-F5344CB8AC3E}">
        <p14:creationId xmlns:p14="http://schemas.microsoft.com/office/powerpoint/2010/main" val="720928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8623663" cy="1050477"/>
          </a:xfrm>
        </p:spPr>
        <p:txBody>
          <a:bodyPr>
            <a:normAutofit/>
          </a:bodyPr>
          <a:lstStyle/>
          <a:p>
            <a:r>
              <a:rPr lang="en-US" sz="3600" dirty="0" smtClean="0"/>
              <a:t>The Energy Code IS a Life Safety Code</a:t>
            </a:r>
            <a:endParaRPr lang="en-US" sz="36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608" y="1841415"/>
            <a:ext cx="3026004" cy="4034673"/>
          </a:xfrm>
          <a:prstGeom prst="rect">
            <a:avLst/>
          </a:prstGeom>
        </p:spPr>
      </p:pic>
      <p:sp>
        <p:nvSpPr>
          <p:cNvPr id="6" name="Rectangle 2"/>
          <p:cNvSpPr>
            <a:spLocks noChangeArrowheads="1"/>
          </p:cNvSpPr>
          <p:nvPr/>
        </p:nvSpPr>
        <p:spPr bwMode="auto">
          <a:xfrm>
            <a:off x="3591612" y="1844216"/>
            <a:ext cx="4796808" cy="4031873"/>
          </a:xfrm>
          <a:prstGeom prst="rect">
            <a:avLst/>
          </a:prstGeom>
          <a:solidFill>
            <a:schemeClr val="bg1">
              <a:lumMod val="75000"/>
            </a:schemeClr>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800" b="1" dirty="0" smtClean="0">
                <a:latin typeface="Trebuchet MS" panose="020B0603020202020204" pitchFamily="34" charset="0"/>
                <a:cs typeface="Arial" panose="020B0604020202020204" pitchFamily="34" charset="0"/>
              </a:rPr>
              <a:t>ENERGY CODE PROVISIONS CONTROLLING MOISTURE:</a:t>
            </a:r>
          </a:p>
          <a:p>
            <a:pPr marL="457200" indent="-457200" eaLnBrk="0" fontAlgn="base" hangingPunct="0">
              <a:spcBef>
                <a:spcPct val="0"/>
              </a:spcBef>
              <a:spcAft>
                <a:spcPct val="0"/>
              </a:spcAft>
              <a:buFontTx/>
              <a:buChar char="-"/>
            </a:pPr>
            <a:endParaRPr lang="en-US" altLang="en-US" sz="3200" b="1" dirty="0" smtClean="0">
              <a:latin typeface="Trebuchet MS" panose="020B0603020202020204" pitchFamily="34" charset="0"/>
              <a:cs typeface="Arial" panose="020B0604020202020204" pitchFamily="34" charset="0"/>
            </a:endParaRPr>
          </a:p>
          <a:p>
            <a:pPr marL="457200" indent="-457200" eaLnBrk="0" fontAlgn="base" hangingPunct="0">
              <a:spcBef>
                <a:spcPct val="0"/>
              </a:spcBef>
              <a:spcAft>
                <a:spcPct val="0"/>
              </a:spcAft>
              <a:buFontTx/>
              <a:buChar char="-"/>
            </a:pPr>
            <a:r>
              <a:rPr lang="en-US" altLang="en-US" sz="2800" b="1" dirty="0" smtClean="0">
                <a:latin typeface="Trebuchet MS" panose="020B0603020202020204" pitchFamily="34" charset="0"/>
                <a:cs typeface="Arial" panose="020B0604020202020204" pitchFamily="34" charset="0"/>
              </a:rPr>
              <a:t>AIR BARRIERS</a:t>
            </a:r>
            <a:endParaRPr lang="en-US" altLang="en-US" sz="2800" b="1" dirty="0">
              <a:latin typeface="Trebuchet MS" panose="020B0603020202020204" pitchFamily="34" charset="0"/>
              <a:cs typeface="Arial" panose="020B0604020202020204" pitchFamily="34" charset="0"/>
            </a:endParaRPr>
          </a:p>
          <a:p>
            <a:pPr marL="457200" indent="-457200" eaLnBrk="0" fontAlgn="base" hangingPunct="0">
              <a:spcBef>
                <a:spcPct val="0"/>
              </a:spcBef>
              <a:spcAft>
                <a:spcPct val="0"/>
              </a:spcAft>
              <a:buFontTx/>
              <a:buChar char="-"/>
            </a:pPr>
            <a:r>
              <a:rPr lang="en-US" altLang="en-US" sz="2800" b="1" dirty="0" smtClean="0">
                <a:latin typeface="Trebuchet MS" panose="020B0603020202020204" pitchFamily="34" charset="0"/>
                <a:cs typeface="Arial" panose="020B0604020202020204" pitchFamily="34" charset="0"/>
              </a:rPr>
              <a:t>SLAB-ON-GRADE INSULATION</a:t>
            </a:r>
          </a:p>
          <a:p>
            <a:pPr marL="457200" indent="-457200" eaLnBrk="0" fontAlgn="base" hangingPunct="0">
              <a:spcBef>
                <a:spcPct val="0"/>
              </a:spcBef>
              <a:spcAft>
                <a:spcPct val="0"/>
              </a:spcAft>
              <a:buFontTx/>
              <a:buChar char="-"/>
            </a:pPr>
            <a:r>
              <a:rPr lang="en-US" altLang="en-US" sz="2800" b="1" dirty="0" smtClean="0">
                <a:latin typeface="Trebuchet MS" panose="020B0603020202020204" pitchFamily="34" charset="0"/>
                <a:cs typeface="Arial" panose="020B0604020202020204" pitchFamily="34" charset="0"/>
              </a:rPr>
              <a:t>RIM JOISTS</a:t>
            </a:r>
          </a:p>
          <a:p>
            <a:pPr marL="457200" indent="-457200" eaLnBrk="0" fontAlgn="base" hangingPunct="0">
              <a:spcBef>
                <a:spcPct val="0"/>
              </a:spcBef>
              <a:spcAft>
                <a:spcPct val="0"/>
              </a:spcAft>
              <a:buFontTx/>
              <a:buChar char="-"/>
            </a:pPr>
            <a:r>
              <a:rPr lang="en-US" altLang="en-US" sz="2800" b="1" dirty="0" smtClean="0">
                <a:latin typeface="Trebuchet MS" panose="020B0603020202020204" pitchFamily="34" charset="0"/>
                <a:cs typeface="Arial" panose="020B0604020202020204" pitchFamily="34" charset="0"/>
              </a:rPr>
              <a:t>WINDOW CONDENSATION</a:t>
            </a:r>
          </a:p>
          <a:p>
            <a:pPr marL="457200" indent="-457200" eaLnBrk="0" fontAlgn="base" hangingPunct="0">
              <a:spcBef>
                <a:spcPct val="0"/>
              </a:spcBef>
              <a:spcAft>
                <a:spcPct val="0"/>
              </a:spcAft>
              <a:buFontTx/>
              <a:buChar char="-"/>
            </a:pPr>
            <a:r>
              <a:rPr lang="en-US" altLang="en-US" sz="2800" b="1" dirty="0" smtClean="0">
                <a:latin typeface="Trebuchet MS" panose="020B0603020202020204" pitchFamily="34" charset="0"/>
                <a:cs typeface="Arial" panose="020B0604020202020204" pitchFamily="34" charset="0"/>
              </a:rPr>
              <a:t>ICE DAMMING</a:t>
            </a:r>
          </a:p>
        </p:txBody>
      </p:sp>
      <p:sp>
        <p:nvSpPr>
          <p:cNvPr id="3" name="TextBox 2"/>
          <p:cNvSpPr txBox="1"/>
          <p:nvPr/>
        </p:nvSpPr>
        <p:spPr>
          <a:xfrm>
            <a:off x="8643938" y="1841415"/>
            <a:ext cx="3028950" cy="2585323"/>
          </a:xfrm>
          <a:prstGeom prst="rect">
            <a:avLst/>
          </a:prstGeom>
          <a:solidFill>
            <a:schemeClr val="bg1">
              <a:lumMod val="75000"/>
            </a:schemeClr>
          </a:solidFill>
        </p:spPr>
        <p:txBody>
          <a:bodyPr wrap="square" rtlCol="0">
            <a:spAutoFit/>
          </a:bodyPr>
          <a:lstStyle/>
          <a:p>
            <a:r>
              <a:rPr lang="en-US" b="1" dirty="0" smtClean="0"/>
              <a:t>For the best results: </a:t>
            </a:r>
          </a:p>
          <a:p>
            <a:pPr marL="285750" indent="-285750">
              <a:buFont typeface="Arial" panose="020B0604020202020204" pitchFamily="34" charset="0"/>
              <a:buChar char="•"/>
            </a:pPr>
            <a:r>
              <a:rPr lang="en-US" dirty="0" smtClean="0"/>
              <a:t>Carefully consider the best insulation and fenestration strategy for the job</a:t>
            </a:r>
          </a:p>
          <a:p>
            <a:pPr marL="285750" indent="-285750">
              <a:buFont typeface="Arial" panose="020B0604020202020204" pitchFamily="34" charset="0"/>
              <a:buChar char="•"/>
            </a:pPr>
            <a:r>
              <a:rPr lang="en-US" dirty="0" smtClean="0"/>
              <a:t>Select the appropriate vapor retarder and location</a:t>
            </a:r>
          </a:p>
          <a:p>
            <a:pPr marL="285750" indent="-285750">
              <a:buFont typeface="Arial" panose="020B0604020202020204" pitchFamily="34" charset="0"/>
              <a:buChar char="•"/>
            </a:pPr>
            <a:r>
              <a:rPr lang="en-US" dirty="0" smtClean="0"/>
              <a:t>Install properly!!!</a:t>
            </a:r>
            <a:endParaRPr lang="en-US" dirty="0"/>
          </a:p>
        </p:txBody>
      </p:sp>
    </p:spTree>
    <p:extLst>
      <p:ext uri="{BB962C8B-B14F-4D97-AF65-F5344CB8AC3E}">
        <p14:creationId xmlns:p14="http://schemas.microsoft.com/office/powerpoint/2010/main" val="2187790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8623663" cy="1050477"/>
          </a:xfrm>
        </p:spPr>
        <p:txBody>
          <a:bodyPr>
            <a:normAutofit/>
          </a:bodyPr>
          <a:lstStyle/>
          <a:p>
            <a:r>
              <a:rPr lang="en-US" sz="3600" dirty="0" smtClean="0"/>
              <a:t>The Energy Code IS a Life Safety Code</a:t>
            </a:r>
            <a:endParaRPr lang="en-US" sz="3600" dirty="0"/>
          </a:p>
        </p:txBody>
      </p:sp>
      <p:sp>
        <p:nvSpPr>
          <p:cNvPr id="4" name="Footer Placeholder 3"/>
          <p:cNvSpPr>
            <a:spLocks noGrp="1"/>
          </p:cNvSpPr>
          <p:nvPr>
            <p:ph type="ftr" sz="quarter" idx="11"/>
          </p:nvPr>
        </p:nvSpPr>
        <p:spPr/>
        <p:txBody>
          <a:bodyPr/>
          <a:lstStyle/>
          <a:p>
            <a:endParaRPr lang="en-US" dirty="0"/>
          </a:p>
        </p:txBody>
      </p:sp>
      <p:pic>
        <p:nvPicPr>
          <p:cNvPr id="7" name="Picture 6"/>
          <p:cNvPicPr>
            <a:picLocks noChangeAspect="1"/>
          </p:cNvPicPr>
          <p:nvPr/>
        </p:nvPicPr>
        <p:blipFill>
          <a:blip r:embed="rId2"/>
          <a:stretch>
            <a:fillRect/>
          </a:stretch>
        </p:blipFill>
        <p:spPr>
          <a:xfrm>
            <a:off x="7448030" y="2000249"/>
            <a:ext cx="4525025" cy="2123281"/>
          </a:xfrm>
          <a:prstGeom prst="rect">
            <a:avLst/>
          </a:prstGeom>
        </p:spPr>
      </p:pic>
      <p:sp>
        <p:nvSpPr>
          <p:cNvPr id="8" name="TextBox 7"/>
          <p:cNvSpPr txBox="1"/>
          <p:nvPr/>
        </p:nvSpPr>
        <p:spPr>
          <a:xfrm>
            <a:off x="7448030" y="4270443"/>
            <a:ext cx="4525026" cy="523220"/>
          </a:xfrm>
          <a:prstGeom prst="rect">
            <a:avLst/>
          </a:prstGeom>
          <a:noFill/>
        </p:spPr>
        <p:txBody>
          <a:bodyPr wrap="square" rtlCol="0">
            <a:spAutoFit/>
          </a:bodyPr>
          <a:lstStyle/>
          <a:p>
            <a:r>
              <a:rPr lang="en-US" sz="1400" dirty="0">
                <a:solidFill>
                  <a:schemeClr val="bg1"/>
                </a:solidFill>
              </a:rPr>
              <a:t>http://aceee.org/sites/default/files/publications/researchreports/h1801.pdf</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43" y="1799430"/>
            <a:ext cx="6865796" cy="3586957"/>
          </a:xfrm>
          <a:prstGeom prst="rect">
            <a:avLst/>
          </a:prstGeom>
        </p:spPr>
      </p:pic>
      <p:sp>
        <p:nvSpPr>
          <p:cNvPr id="10" name="TextBox 9"/>
          <p:cNvSpPr txBox="1"/>
          <p:nvPr/>
        </p:nvSpPr>
        <p:spPr>
          <a:xfrm>
            <a:off x="404943" y="5609758"/>
            <a:ext cx="6865796" cy="307777"/>
          </a:xfrm>
          <a:prstGeom prst="rect">
            <a:avLst/>
          </a:prstGeom>
          <a:noFill/>
        </p:spPr>
        <p:txBody>
          <a:bodyPr wrap="square" rtlCol="0">
            <a:spAutoFit/>
          </a:bodyPr>
          <a:lstStyle/>
          <a:p>
            <a:r>
              <a:rPr lang="en-US" sz="1400" dirty="0">
                <a:solidFill>
                  <a:schemeClr val="bg1"/>
                </a:solidFill>
              </a:rPr>
              <a:t>https://energy.gov/eere/articles/3-health-benefits-weatherizing-your-home</a:t>
            </a:r>
          </a:p>
        </p:txBody>
      </p:sp>
    </p:spTree>
    <p:extLst>
      <p:ext uri="{BB962C8B-B14F-4D97-AF65-F5344CB8AC3E}">
        <p14:creationId xmlns:p14="http://schemas.microsoft.com/office/powerpoint/2010/main" val="416581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Energy Code IS a Life Safety Code</a:t>
            </a:r>
            <a:endParaRPr lang="en-US" sz="3600" dirty="0"/>
          </a:p>
        </p:txBody>
      </p:sp>
      <p:sp>
        <p:nvSpPr>
          <p:cNvPr id="3" name="Content Placeholder 2"/>
          <p:cNvSpPr>
            <a:spLocks noGrp="1"/>
          </p:cNvSpPr>
          <p:nvPr>
            <p:ph idx="1"/>
          </p:nvPr>
        </p:nvSpPr>
        <p:spPr>
          <a:xfrm>
            <a:off x="5634535" y="4683819"/>
            <a:ext cx="5680161" cy="270562"/>
          </a:xfrm>
        </p:spPr>
        <p:txBody>
          <a:bodyPr>
            <a:normAutofit/>
          </a:bodyPr>
          <a:lstStyle/>
          <a:p>
            <a:pPr marL="0" indent="0">
              <a:buNone/>
            </a:pPr>
            <a:r>
              <a:rPr lang="en-US" sz="1000" dirty="0" smtClean="0"/>
              <a:t>Baby It’s Cold Inside, 2014 report by Urban Green a Chapter of USGBC, modeling by Atelier Ten</a:t>
            </a:r>
            <a:endParaRPr lang="en-US" sz="1000"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a:stretch>
            <a:fillRect/>
          </a:stretch>
        </p:blipFill>
        <p:spPr>
          <a:xfrm>
            <a:off x="5634535" y="3564550"/>
            <a:ext cx="6068250" cy="993206"/>
          </a:xfrm>
          <a:prstGeom prst="rect">
            <a:avLst/>
          </a:prstGeom>
        </p:spPr>
      </p:pic>
      <p:pic>
        <p:nvPicPr>
          <p:cNvPr id="7" name="Picture 6"/>
          <p:cNvPicPr>
            <a:picLocks noChangeAspect="1"/>
          </p:cNvPicPr>
          <p:nvPr/>
        </p:nvPicPr>
        <p:blipFill>
          <a:blip r:embed="rId3"/>
          <a:stretch>
            <a:fillRect/>
          </a:stretch>
        </p:blipFill>
        <p:spPr>
          <a:xfrm>
            <a:off x="694762" y="1584971"/>
            <a:ext cx="4532066" cy="4876685"/>
          </a:xfrm>
          <a:prstGeom prst="rect">
            <a:avLst/>
          </a:prstGeom>
        </p:spPr>
      </p:pic>
      <p:pic>
        <p:nvPicPr>
          <p:cNvPr id="4100" name="Picture 4" descr="Image result for resil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535" y="1584971"/>
            <a:ext cx="4247916" cy="1872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601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Life Safety</a:t>
            </a:r>
            <a:endParaRPr lang="en-US" dirty="0"/>
          </a:p>
        </p:txBody>
      </p:sp>
      <p:sp>
        <p:nvSpPr>
          <p:cNvPr id="3" name="Content Placeholder 2"/>
          <p:cNvSpPr>
            <a:spLocks noGrp="1"/>
          </p:cNvSpPr>
          <p:nvPr>
            <p:ph idx="1"/>
          </p:nvPr>
        </p:nvSpPr>
        <p:spPr>
          <a:xfrm>
            <a:off x="404943" y="1790475"/>
            <a:ext cx="5262490" cy="1181326"/>
          </a:xfrm>
          <a:solidFill>
            <a:schemeClr val="bg1">
              <a:lumMod val="75000"/>
            </a:schemeClr>
          </a:solidFill>
        </p:spPr>
        <p:txBody>
          <a:bodyPr>
            <a:normAutofit/>
          </a:bodyPr>
          <a:lstStyle/>
          <a:p>
            <a:pPr marL="0" indent="0" algn="ctr">
              <a:buNone/>
            </a:pPr>
            <a:r>
              <a:rPr lang="en-US" sz="2400" dirty="0" smtClean="0">
                <a:solidFill>
                  <a:schemeClr val="tx1"/>
                </a:solidFill>
              </a:rPr>
              <a:t>The Energy Code is the ONLY code that reduces energy bills and overall cost of ownership.</a:t>
            </a:r>
            <a:endParaRPr lang="en-US" sz="2400" dirty="0">
              <a:solidFill>
                <a:schemeClr val="tx1"/>
              </a:solidFill>
            </a:endParaRPr>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2"/>
          <a:stretch>
            <a:fillRect/>
          </a:stretch>
        </p:blipFill>
        <p:spPr>
          <a:xfrm>
            <a:off x="404943" y="3211331"/>
            <a:ext cx="5262490" cy="2461164"/>
          </a:xfrm>
          <a:prstGeom prst="rect">
            <a:avLst/>
          </a:prstGeom>
        </p:spPr>
      </p:pic>
      <p:sp>
        <p:nvSpPr>
          <p:cNvPr id="7" name="Content Placeholder 2"/>
          <p:cNvSpPr txBox="1">
            <a:spLocks/>
          </p:cNvSpPr>
          <p:nvPr/>
        </p:nvSpPr>
        <p:spPr>
          <a:xfrm>
            <a:off x="404943" y="5912025"/>
            <a:ext cx="5262490" cy="626886"/>
          </a:xfrm>
          <a:prstGeom prst="rect">
            <a:avLst/>
          </a:prstGeom>
          <a:solidFill>
            <a:schemeClr val="bg1">
              <a:lumMod val="7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smtClean="0">
                <a:solidFill>
                  <a:schemeClr val="tx1"/>
                </a:solidFill>
              </a:rPr>
              <a:t>Based on 30 Year Life Cycle: https</a:t>
            </a:r>
            <a:r>
              <a:rPr lang="en-US" sz="1400" dirty="0">
                <a:solidFill>
                  <a:schemeClr val="tx1"/>
                </a:solidFill>
              </a:rPr>
              <a:t>://www.pnnl.gov/main/publications/external/technical_reports/PNNL-24948Rev1.pdf</a:t>
            </a:r>
          </a:p>
        </p:txBody>
      </p:sp>
      <p:pic>
        <p:nvPicPr>
          <p:cNvPr id="9" name="Picture 8"/>
          <p:cNvPicPr>
            <a:picLocks noChangeAspect="1"/>
          </p:cNvPicPr>
          <p:nvPr/>
        </p:nvPicPr>
        <p:blipFill>
          <a:blip r:embed="rId3"/>
          <a:stretch>
            <a:fillRect/>
          </a:stretch>
        </p:blipFill>
        <p:spPr>
          <a:xfrm>
            <a:off x="6252196" y="2241919"/>
            <a:ext cx="2573901" cy="2700694"/>
          </a:xfrm>
          <a:prstGeom prst="rect">
            <a:avLst/>
          </a:prstGeom>
        </p:spPr>
      </p:pic>
      <p:pic>
        <p:nvPicPr>
          <p:cNvPr id="10" name="Picture 9"/>
          <p:cNvPicPr>
            <a:picLocks noChangeAspect="1"/>
          </p:cNvPicPr>
          <p:nvPr/>
        </p:nvPicPr>
        <p:blipFill>
          <a:blip r:embed="rId4"/>
          <a:stretch>
            <a:fillRect/>
          </a:stretch>
        </p:blipFill>
        <p:spPr>
          <a:xfrm>
            <a:off x="8826097" y="563933"/>
            <a:ext cx="2571043" cy="3355972"/>
          </a:xfrm>
          <a:prstGeom prst="rect">
            <a:avLst/>
          </a:prstGeom>
        </p:spPr>
      </p:pic>
    </p:spTree>
    <p:extLst>
      <p:ext uri="{BB962C8B-B14F-4D97-AF65-F5344CB8AC3E}">
        <p14:creationId xmlns:p14="http://schemas.microsoft.com/office/powerpoint/2010/main" val="463193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2" y="417376"/>
            <a:ext cx="10796458" cy="1325563"/>
          </a:xfrm>
        </p:spPr>
        <p:txBody>
          <a:bodyPr>
            <a:normAutofit/>
          </a:bodyPr>
          <a:lstStyle/>
          <a:p>
            <a:r>
              <a:rPr lang="en-US" dirty="0" smtClean="0"/>
              <a:t>Myth: Any material can be used to meet insulation R-value requirements</a:t>
            </a:r>
            <a:endParaRPr lang="en-US" dirty="0"/>
          </a:p>
        </p:txBody>
      </p:sp>
      <p:sp>
        <p:nvSpPr>
          <p:cNvPr id="3" name="Content Placeholder 2"/>
          <p:cNvSpPr>
            <a:spLocks noGrp="1"/>
          </p:cNvSpPr>
          <p:nvPr>
            <p:ph idx="1"/>
          </p:nvPr>
        </p:nvSpPr>
        <p:spPr>
          <a:xfrm>
            <a:off x="404944" y="1841861"/>
            <a:ext cx="8520848" cy="4725193"/>
          </a:xfrm>
        </p:spPr>
        <p:txBody>
          <a:bodyPr>
            <a:normAutofit fontScale="77500" lnSpcReduction="20000"/>
          </a:bodyPr>
          <a:lstStyle/>
          <a:p>
            <a:r>
              <a:rPr lang="en-US" dirty="0" smtClean="0"/>
              <a:t>SIMPLE ANSWER: Yes and No. It depends.</a:t>
            </a:r>
          </a:p>
          <a:p>
            <a:r>
              <a:rPr lang="en-US" dirty="0" smtClean="0"/>
              <a:t>The R-values for insulation components in the R-value compliance path assume certain building materials are present and contribute a baseline R-value to the assembly.</a:t>
            </a:r>
          </a:p>
          <a:p>
            <a:r>
              <a:rPr lang="en-US" dirty="0" smtClean="0"/>
              <a:t>A parallel path calculation must be done and U-factors used to demonstrate assembly performance (as shown in prior slides).</a:t>
            </a:r>
          </a:p>
          <a:p>
            <a:r>
              <a:rPr lang="en-US" u="sng" dirty="0" smtClean="0"/>
              <a:t>Example 1: Siding Building Material</a:t>
            </a:r>
          </a:p>
          <a:p>
            <a:pPr lvl="1"/>
            <a:r>
              <a:rPr lang="en-US" dirty="0" smtClean="0"/>
              <a:t>Siding = R-0.62 assumed in R-value tables.</a:t>
            </a:r>
          </a:p>
          <a:p>
            <a:pPr lvl="1"/>
            <a:r>
              <a:rPr lang="en-US" dirty="0" smtClean="0"/>
              <a:t>Implication: Using a siding with a lower R-value will increase the insulation R-value required or reduce performance; Using a siding with a higher R-value than 0.62 can be used to reduce insulation required (or improve performance).</a:t>
            </a:r>
          </a:p>
          <a:p>
            <a:pPr lvl="1"/>
            <a:r>
              <a:rPr lang="en-US" dirty="0" smtClean="0"/>
              <a:t>Insulated siding cannot be fully added to continuous insulation to get a net R-value for continuous insulation without first reducing the R-value of the insulated siding by R-0.6 to avoid double counting the R-0.62 already assumed to be present for siding when using the prescriptive R-value path.</a:t>
            </a:r>
          </a:p>
          <a:p>
            <a:pPr marL="457200" lvl="1" indent="0">
              <a:buNone/>
            </a:pP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46625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10962712" cy="1325563"/>
          </a:xfrm>
        </p:spPr>
        <p:txBody>
          <a:bodyPr>
            <a:normAutofit/>
          </a:bodyPr>
          <a:lstStyle/>
          <a:p>
            <a:r>
              <a:rPr lang="en-US" dirty="0"/>
              <a:t>Myth: </a:t>
            </a:r>
            <a:r>
              <a:rPr lang="en-US" dirty="0" smtClean="0"/>
              <a:t>Any material </a:t>
            </a:r>
            <a:r>
              <a:rPr lang="en-US" dirty="0"/>
              <a:t>can </a:t>
            </a:r>
            <a:r>
              <a:rPr lang="en-US" dirty="0" smtClean="0"/>
              <a:t>be </a:t>
            </a:r>
            <a:r>
              <a:rPr lang="en-US" dirty="0"/>
              <a:t>used to meet insulation R-value </a:t>
            </a:r>
            <a:r>
              <a:rPr lang="en-US" dirty="0" smtClean="0"/>
              <a:t>requirements</a:t>
            </a:r>
            <a:endParaRPr lang="en-US" dirty="0"/>
          </a:p>
        </p:txBody>
      </p:sp>
      <p:sp>
        <p:nvSpPr>
          <p:cNvPr id="3" name="Content Placeholder 2"/>
          <p:cNvSpPr>
            <a:spLocks noGrp="1"/>
          </p:cNvSpPr>
          <p:nvPr>
            <p:ph idx="1"/>
          </p:nvPr>
        </p:nvSpPr>
        <p:spPr/>
        <p:txBody>
          <a:bodyPr>
            <a:normAutofit fontScale="92500"/>
          </a:bodyPr>
          <a:lstStyle/>
          <a:p>
            <a:r>
              <a:rPr lang="en-US" u="sng" dirty="0" smtClean="0"/>
              <a:t>Example 2: Structural Sheathing Building Material</a:t>
            </a:r>
          </a:p>
          <a:p>
            <a:pPr lvl="1"/>
            <a:r>
              <a:rPr lang="en-US" dirty="0" smtClean="0"/>
              <a:t>Structural sheathing with R-0.62 (e.g., 7/16” OSB) is assumed present in the tabulated insulation R-value requirements</a:t>
            </a:r>
          </a:p>
          <a:p>
            <a:pPr lvl="1"/>
            <a:r>
              <a:rPr lang="en-US" dirty="0" smtClean="0"/>
              <a:t>Using thinner or thicker structural sheathing may slightly increase or decrease performance, but can only be counted through the parallel path calculations (U-factor compliance)</a:t>
            </a:r>
          </a:p>
          <a:p>
            <a:pPr lvl="1"/>
            <a:r>
              <a:rPr lang="en-US" dirty="0" smtClean="0"/>
              <a:t>This building material is not continuous insulation and does not have “rated” R-values for FTC R-value rule. Thus, it cannot be added to ci R-value to get a net ci R-value.</a:t>
            </a:r>
          </a:p>
          <a:p>
            <a:pPr lvl="2"/>
            <a:r>
              <a:rPr lang="en-US" dirty="0" smtClean="0"/>
              <a:t>Structural insulated panels are an exception if tested and rated for R-value per FTC R-value Rule as a composite panel.</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53754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11108184" cy="1325563"/>
          </a:xfrm>
        </p:spPr>
        <p:txBody>
          <a:bodyPr>
            <a:normAutofit/>
          </a:bodyPr>
          <a:lstStyle/>
          <a:p>
            <a:r>
              <a:rPr lang="en-US" dirty="0"/>
              <a:t>Myth: </a:t>
            </a:r>
            <a:r>
              <a:rPr lang="en-US" dirty="0" smtClean="0"/>
              <a:t>Any material </a:t>
            </a:r>
            <a:r>
              <a:rPr lang="en-US" dirty="0"/>
              <a:t>can </a:t>
            </a:r>
            <a:r>
              <a:rPr lang="en-US" dirty="0" smtClean="0"/>
              <a:t>be </a:t>
            </a:r>
            <a:r>
              <a:rPr lang="en-US" dirty="0"/>
              <a:t>used to meet insulation R-value </a:t>
            </a:r>
            <a:r>
              <a:rPr lang="en-US" dirty="0" smtClean="0"/>
              <a:t>requirements</a:t>
            </a:r>
            <a:endParaRPr lang="en-US" dirty="0"/>
          </a:p>
        </p:txBody>
      </p:sp>
      <p:sp>
        <p:nvSpPr>
          <p:cNvPr id="3" name="Content Placeholder 2"/>
          <p:cNvSpPr>
            <a:spLocks noGrp="1"/>
          </p:cNvSpPr>
          <p:nvPr>
            <p:ph idx="1"/>
          </p:nvPr>
        </p:nvSpPr>
        <p:spPr>
          <a:xfrm>
            <a:off x="404944" y="1841862"/>
            <a:ext cx="8271466" cy="4387352"/>
          </a:xfrm>
        </p:spPr>
        <p:txBody>
          <a:bodyPr>
            <a:normAutofit/>
          </a:bodyPr>
          <a:lstStyle/>
          <a:p>
            <a:r>
              <a:rPr lang="en-US" u="sng" dirty="0" smtClean="0"/>
              <a:t>Example 3: Framing Materials</a:t>
            </a:r>
          </a:p>
          <a:p>
            <a:pPr lvl="1"/>
            <a:r>
              <a:rPr lang="en-US" dirty="0" smtClean="0"/>
              <a:t>Advanced framing can be used as a means to reduce prescribed insulation R-value requirements or improve the performance of an assembly.</a:t>
            </a:r>
          </a:p>
          <a:p>
            <a:pPr lvl="1"/>
            <a:r>
              <a:rPr lang="en-US" dirty="0" smtClean="0"/>
              <a:t>True, but..</a:t>
            </a:r>
          </a:p>
          <a:p>
            <a:pPr lvl="2"/>
            <a:r>
              <a:rPr lang="en-US" dirty="0" smtClean="0"/>
              <a:t>The benefit is found in having a lower “framing factor” than assumed as a baseline in the code (i.e., less than 25% framing factor)</a:t>
            </a:r>
          </a:p>
          <a:p>
            <a:pPr lvl="2"/>
            <a:r>
              <a:rPr lang="en-US" dirty="0" smtClean="0"/>
              <a:t>When framing practices are used as a means for thermal performance, those practices become as important to inspect for energy code compliance as the insulation materials.</a:t>
            </a:r>
          </a:p>
        </p:txBody>
      </p:sp>
      <p:pic>
        <p:nvPicPr>
          <p:cNvPr id="4" name="Picture 8" descr="http://construction.com/CE/CE_images/2013/Nov_Dryvit-System-In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6410" y="2397567"/>
            <a:ext cx="32004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10989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10848412" cy="1325563"/>
          </a:xfrm>
        </p:spPr>
        <p:txBody>
          <a:bodyPr>
            <a:normAutofit/>
          </a:bodyPr>
          <a:lstStyle/>
          <a:p>
            <a:r>
              <a:rPr lang="en-US" dirty="0"/>
              <a:t>Myth: </a:t>
            </a:r>
            <a:r>
              <a:rPr lang="en-US" dirty="0" smtClean="0"/>
              <a:t>Any material </a:t>
            </a:r>
            <a:r>
              <a:rPr lang="en-US" dirty="0"/>
              <a:t>can </a:t>
            </a:r>
            <a:r>
              <a:rPr lang="en-US" dirty="0" smtClean="0"/>
              <a:t>be </a:t>
            </a:r>
            <a:r>
              <a:rPr lang="en-US" dirty="0"/>
              <a:t>used to meet insulation R-value </a:t>
            </a:r>
            <a:r>
              <a:rPr lang="en-US" dirty="0" smtClean="0"/>
              <a:t>requirements</a:t>
            </a:r>
            <a:endParaRPr lang="en-US" dirty="0"/>
          </a:p>
        </p:txBody>
      </p:sp>
      <p:sp>
        <p:nvSpPr>
          <p:cNvPr id="3" name="Content Placeholder 2"/>
          <p:cNvSpPr>
            <a:spLocks noGrp="1"/>
          </p:cNvSpPr>
          <p:nvPr>
            <p:ph idx="1"/>
          </p:nvPr>
        </p:nvSpPr>
        <p:spPr>
          <a:xfrm>
            <a:off x="404943" y="1841862"/>
            <a:ext cx="5517875" cy="4387352"/>
          </a:xfrm>
        </p:spPr>
        <p:txBody>
          <a:bodyPr>
            <a:normAutofit fontScale="92500"/>
          </a:bodyPr>
          <a:lstStyle/>
          <a:p>
            <a:pPr lvl="1"/>
            <a:r>
              <a:rPr lang="en-US" dirty="0"/>
              <a:t>How are lower framing factors confirmed through plan review and field inspection/rating ?   How do they vary with fenestration amounts and structural framing conditions? Are shop drawings available for each wall assembly </a:t>
            </a:r>
            <a:r>
              <a:rPr lang="en-US" dirty="0" smtClean="0"/>
              <a:t>to </a:t>
            </a:r>
            <a:r>
              <a:rPr lang="en-US" dirty="0"/>
              <a:t>guide framers and inspectors?</a:t>
            </a:r>
          </a:p>
          <a:p>
            <a:pPr lvl="1"/>
            <a:r>
              <a:rPr lang="en-US" dirty="0"/>
              <a:t>Simply relying on a specified lay-out stud spacing (e.g., 24”oc instead of 16”oc) does not capture or control the true framing factor that may result in the field.</a:t>
            </a:r>
          </a:p>
          <a:p>
            <a:endParaRPr lang="en-US" dirty="0"/>
          </a:p>
        </p:txBody>
      </p:sp>
      <p:pic>
        <p:nvPicPr>
          <p:cNvPr id="4" name="Picture 3"/>
          <p:cNvPicPr>
            <a:picLocks noChangeAspect="1"/>
          </p:cNvPicPr>
          <p:nvPr/>
        </p:nvPicPr>
        <p:blipFill rotWithShape="1">
          <a:blip r:embed="rId2"/>
          <a:srcRect l="5284" t="20303" r="16052" b="4697"/>
          <a:stretch/>
        </p:blipFill>
        <p:spPr>
          <a:xfrm>
            <a:off x="6413251" y="1954147"/>
            <a:ext cx="4790209" cy="2568963"/>
          </a:xfrm>
          <a:prstGeom prst="rect">
            <a:avLst/>
          </a:prstGeom>
        </p:spPr>
      </p:pic>
      <p:sp>
        <p:nvSpPr>
          <p:cNvPr id="5" name="TextBox 4"/>
          <p:cNvSpPr txBox="1"/>
          <p:nvPr/>
        </p:nvSpPr>
        <p:spPr>
          <a:xfrm>
            <a:off x="6224155" y="4523110"/>
            <a:ext cx="5168403" cy="369332"/>
          </a:xfrm>
          <a:prstGeom prst="rect">
            <a:avLst/>
          </a:prstGeom>
          <a:noFill/>
        </p:spPr>
        <p:txBody>
          <a:bodyPr wrap="none" rtlCol="0">
            <a:spAutoFit/>
          </a:bodyPr>
          <a:lstStyle/>
          <a:p>
            <a:r>
              <a:rPr lang="en-US" dirty="0" smtClean="0">
                <a:solidFill>
                  <a:schemeClr val="bg1"/>
                </a:solidFill>
              </a:rPr>
              <a:t>What is the framing factor of this wall segment?</a:t>
            </a:r>
            <a:endParaRPr lang="en-US" dirty="0">
              <a:solidFill>
                <a:schemeClr val="bg1"/>
              </a:solidFill>
            </a:endParaRP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65982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Air Space R-value Enigma</a:t>
            </a:r>
            <a:endParaRPr lang="en-US" dirty="0"/>
          </a:p>
        </p:txBody>
      </p:sp>
      <p:sp>
        <p:nvSpPr>
          <p:cNvPr id="3" name="Content Placeholder 2"/>
          <p:cNvSpPr>
            <a:spLocks noGrp="1"/>
          </p:cNvSpPr>
          <p:nvPr>
            <p:ph idx="1"/>
          </p:nvPr>
        </p:nvSpPr>
        <p:spPr/>
        <p:txBody>
          <a:bodyPr>
            <a:normAutofit lnSpcReduction="10000"/>
          </a:bodyPr>
          <a:lstStyle/>
          <a:p>
            <a:r>
              <a:rPr lang="en-US" dirty="0" smtClean="0"/>
              <a:t>Can air space R-values can be determined using ASHRAE Handbook of Fundamentals or ASHRAE 90.1 Appendix A (Section A9.4.2)?</a:t>
            </a:r>
          </a:p>
          <a:p>
            <a:r>
              <a:rPr lang="en-US" dirty="0" smtClean="0"/>
              <a:t>SIMPLE ANSWER:  Yes and No. It depends on the air space.</a:t>
            </a:r>
          </a:p>
          <a:p>
            <a:r>
              <a:rPr lang="en-US" dirty="0" smtClean="0"/>
              <a:t>ASHRAE HOF Ch26, Table 3, footnote ‘b’ (6 font):</a:t>
            </a:r>
            <a:br>
              <a:rPr lang="en-US" dirty="0" smtClean="0"/>
            </a:br>
            <a:endParaRPr lang="en-US" sz="1300" dirty="0" smtClean="0"/>
          </a:p>
          <a:p>
            <a:pPr lvl="1"/>
            <a:r>
              <a:rPr lang="en-US" sz="900" dirty="0" smtClean="0"/>
              <a:t>“b. …Values apply for ideal conditions (i.e., air spaces of uniform thickness bounded by plane, smooth, parallel surfaces with no air leakage to or from the space).”</a:t>
            </a:r>
            <a:br>
              <a:rPr lang="en-US" sz="900" dirty="0" smtClean="0"/>
            </a:br>
            <a:endParaRPr lang="en-US" sz="900" dirty="0" smtClean="0"/>
          </a:p>
          <a:p>
            <a:pPr lvl="1"/>
            <a:r>
              <a:rPr lang="en-US" dirty="0" smtClean="0"/>
              <a:t>Read the above footnote carefully:</a:t>
            </a:r>
          </a:p>
          <a:p>
            <a:pPr lvl="1"/>
            <a:r>
              <a:rPr lang="en-US" dirty="0"/>
              <a:t>“…Values </a:t>
            </a:r>
            <a:r>
              <a:rPr lang="en-US" u="sng" dirty="0">
                <a:solidFill>
                  <a:srgbClr val="FFFF00"/>
                </a:solidFill>
              </a:rPr>
              <a:t>apply for ideal conditions </a:t>
            </a:r>
            <a:r>
              <a:rPr lang="en-US" dirty="0"/>
              <a:t>(i.e., air spaces of </a:t>
            </a:r>
            <a:r>
              <a:rPr lang="en-US" u="sng" dirty="0">
                <a:solidFill>
                  <a:srgbClr val="00B0F0"/>
                </a:solidFill>
              </a:rPr>
              <a:t>uniform thickness </a:t>
            </a:r>
            <a:r>
              <a:rPr lang="en-US" dirty="0"/>
              <a:t>bounded by </a:t>
            </a:r>
            <a:r>
              <a:rPr lang="en-US" u="sng" dirty="0">
                <a:solidFill>
                  <a:srgbClr val="92D050"/>
                </a:solidFill>
              </a:rPr>
              <a:t>plane, smooth, parallel surfaces</a:t>
            </a:r>
            <a:r>
              <a:rPr lang="en-US" dirty="0"/>
              <a:t> with </a:t>
            </a:r>
            <a:r>
              <a:rPr lang="en-US" u="sng" dirty="0">
                <a:solidFill>
                  <a:srgbClr val="EB6012"/>
                </a:solidFill>
              </a:rPr>
              <a:t>no air leakage to or from the space</a:t>
            </a:r>
            <a:r>
              <a:rPr lang="en-US" dirty="0"/>
              <a:t>).”</a:t>
            </a:r>
          </a:p>
          <a:p>
            <a:pPr lvl="1"/>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58822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8623663" cy="1078915"/>
          </a:xfrm>
        </p:spPr>
        <p:txBody>
          <a:bodyPr/>
          <a:lstStyle/>
          <a:p>
            <a:r>
              <a:rPr lang="en-US" dirty="0"/>
              <a:t>The Air Space R-value Enigma</a:t>
            </a:r>
          </a:p>
        </p:txBody>
      </p:sp>
      <p:sp>
        <p:nvSpPr>
          <p:cNvPr id="3" name="Content Placeholder 2"/>
          <p:cNvSpPr>
            <a:spLocks noGrp="1"/>
          </p:cNvSpPr>
          <p:nvPr>
            <p:ph idx="1"/>
          </p:nvPr>
        </p:nvSpPr>
        <p:spPr>
          <a:xfrm>
            <a:off x="404943" y="1496291"/>
            <a:ext cx="8623663" cy="5039591"/>
          </a:xfrm>
        </p:spPr>
        <p:txBody>
          <a:bodyPr>
            <a:normAutofit fontScale="70000" lnSpcReduction="20000"/>
          </a:bodyPr>
          <a:lstStyle/>
          <a:p>
            <a:r>
              <a:rPr lang="en-US" dirty="0" smtClean="0"/>
              <a:t>What is the impact of airflow into and out of a non-ideal air space?</a:t>
            </a:r>
          </a:p>
          <a:p>
            <a:pPr lvl="1"/>
            <a:r>
              <a:rPr lang="en-US" dirty="0" smtClean="0"/>
              <a:t>Air changes per hour can approach 400 ACH for vented or ventilated air spaces behind cladding (typical 90 – 150 ACH)</a:t>
            </a:r>
          </a:p>
          <a:p>
            <a:pPr lvl="2"/>
            <a:r>
              <a:rPr lang="en-US" dirty="0" smtClean="0"/>
              <a:t>Ventilation of cladding for moisture control and drying competes with the ability to use those same air spaces for R-value.</a:t>
            </a:r>
          </a:p>
          <a:p>
            <a:pPr lvl="2"/>
            <a:r>
              <a:rPr lang="en-US" dirty="0" smtClean="0"/>
              <a:t>ACH varies widely and depends on cladding type, arrangement of vents, vent screens, air-flow pathways, wind speed (point-in-time or annualized), etc.</a:t>
            </a:r>
          </a:p>
          <a:p>
            <a:pPr lvl="1"/>
            <a:r>
              <a:rPr lang="en-US" dirty="0" smtClean="0"/>
              <a:t>This airflow can help lower solar heat gain through southerly-facing facades in the summer, but the same effect reduces apparent R-value of the air-space in the winter for all façade orientations.</a:t>
            </a:r>
          </a:p>
          <a:p>
            <a:pPr lvl="1"/>
            <a:r>
              <a:rPr lang="en-US" dirty="0" smtClean="0"/>
              <a:t>ASTM C1363 tests with and without induced ventilation air-flow behind cladding indicate assumed ideal R-values for air spaces (no air leakage) should be significantly reduced.</a:t>
            </a:r>
          </a:p>
          <a:p>
            <a:pPr lvl="2"/>
            <a:r>
              <a:rPr lang="en-US" dirty="0" smtClean="0"/>
              <a:t>For example, a tabulated R-value of R-2.96 for foil-backed vinyl  siding may actually be only R-0.62 due to impact of air exchange rate (see ASHRAE HOF Ch26, Table 1). Similar impacts expected for vented brick veneer.</a:t>
            </a:r>
          </a:p>
          <a:p>
            <a:pPr lvl="2"/>
            <a:r>
              <a:rPr lang="en-US" dirty="0" smtClean="0"/>
              <a:t>The performance of reflective air spaces is especially affected by leakiness of the air space because the R-value is larger and more sensitive to departure from assumed ideal air space conditions. </a:t>
            </a:r>
          </a:p>
          <a:p>
            <a:pPr lvl="2"/>
            <a:r>
              <a:rPr lang="en-US" dirty="0" smtClean="0"/>
              <a:t>The same impact occurs to non-reflective air spaces and is only less significant because the ideal R-values are generally less than R-1.0.</a:t>
            </a:r>
          </a:p>
          <a:p>
            <a:r>
              <a:rPr lang="en-US" dirty="0" smtClean="0"/>
              <a:t>For additional information</a:t>
            </a:r>
            <a:r>
              <a:rPr lang="en-US" dirty="0"/>
              <a:t>, refer to: </a:t>
            </a:r>
            <a:r>
              <a:rPr lang="en-US" dirty="0">
                <a:hlinkClick r:id="rId2"/>
              </a:rPr>
              <a:t>https://</a:t>
            </a:r>
            <a:r>
              <a:rPr lang="en-US" dirty="0" smtClean="0">
                <a:hlinkClick r:id="rId2"/>
              </a:rPr>
              <a:t>www.appliedbuildingtech.com/system/files/abtgrr_1601_02_air_space_r_value_0.pdf</a:t>
            </a:r>
            <a:r>
              <a:rPr lang="en-US" dirty="0" smtClean="0"/>
              <a:t> </a:t>
            </a:r>
          </a:p>
          <a:p>
            <a:endParaRPr lang="en-US" dirty="0"/>
          </a:p>
        </p:txBody>
      </p:sp>
      <p:pic>
        <p:nvPicPr>
          <p:cNvPr id="4" name="Content Placeholder 4"/>
          <p:cNvPicPr>
            <a:picLocks noChangeAspect="1"/>
          </p:cNvPicPr>
          <p:nvPr/>
        </p:nvPicPr>
        <p:blipFill>
          <a:blip r:embed="rId3"/>
          <a:stretch>
            <a:fillRect/>
          </a:stretch>
        </p:blipFill>
        <p:spPr>
          <a:xfrm>
            <a:off x="9133609" y="688941"/>
            <a:ext cx="2570259" cy="3468389"/>
          </a:xfrm>
          <a:prstGeom prst="rect">
            <a:avLst/>
          </a:prstGeom>
        </p:spPr>
      </p:pic>
      <p:sp>
        <p:nvSpPr>
          <p:cNvPr id="5" name="TextBox 4"/>
          <p:cNvSpPr txBox="1"/>
          <p:nvPr/>
        </p:nvSpPr>
        <p:spPr>
          <a:xfrm>
            <a:off x="9056235" y="4157330"/>
            <a:ext cx="2830965" cy="923330"/>
          </a:xfrm>
          <a:prstGeom prst="rect">
            <a:avLst/>
          </a:prstGeom>
          <a:noFill/>
        </p:spPr>
        <p:txBody>
          <a:bodyPr wrap="square" rtlCol="0">
            <a:spAutoFit/>
          </a:bodyPr>
          <a:lstStyle/>
          <a:p>
            <a:r>
              <a:rPr lang="en-US" dirty="0" smtClean="0">
                <a:solidFill>
                  <a:srgbClr val="FFFF00"/>
                </a:solidFill>
              </a:rPr>
              <a:t>Note: Applies to any vented or air-permeable siding, not just brick.</a:t>
            </a:r>
            <a:endParaRPr lang="en-US" dirty="0">
              <a:solidFill>
                <a:srgbClr val="FFFF00"/>
              </a:solidFill>
            </a:endParaRP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79696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467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Solved: Air Space R-value </a:t>
            </a:r>
            <a:endParaRPr lang="en-US" dirty="0"/>
          </a:p>
        </p:txBody>
      </p:sp>
      <p:sp>
        <p:nvSpPr>
          <p:cNvPr id="3" name="Content Placeholder 2"/>
          <p:cNvSpPr>
            <a:spLocks noGrp="1"/>
          </p:cNvSpPr>
          <p:nvPr>
            <p:ph idx="1"/>
          </p:nvPr>
        </p:nvSpPr>
        <p:spPr>
          <a:xfrm>
            <a:off x="404944" y="1548245"/>
            <a:ext cx="8344202" cy="4680969"/>
          </a:xfrm>
        </p:spPr>
        <p:txBody>
          <a:bodyPr>
            <a:normAutofit fontScale="92500" lnSpcReduction="20000"/>
          </a:bodyPr>
          <a:lstStyle/>
          <a:p>
            <a:r>
              <a:rPr lang="en-US" dirty="0" smtClean="0"/>
              <a:t>ASHRAE 90.1-2016 Section A9.4.2 Air Spaces:</a:t>
            </a:r>
          </a:p>
          <a:p>
            <a:pPr lvl="1"/>
            <a:r>
              <a:rPr lang="en-US" dirty="0" smtClean="0"/>
              <a:t>“The air space shall be an </a:t>
            </a:r>
            <a:r>
              <a:rPr lang="en-US" dirty="0" smtClean="0">
                <a:solidFill>
                  <a:srgbClr val="FFC000"/>
                </a:solidFill>
              </a:rPr>
              <a:t>enclosed and unventilated cavity </a:t>
            </a:r>
            <a:r>
              <a:rPr lang="en-US" dirty="0" smtClean="0"/>
              <a:t>designed to </a:t>
            </a:r>
            <a:r>
              <a:rPr lang="en-US" dirty="0" smtClean="0">
                <a:solidFill>
                  <a:srgbClr val="FFC000"/>
                </a:solidFill>
              </a:rPr>
              <a:t>minimize airflow into and out </a:t>
            </a:r>
            <a:r>
              <a:rPr lang="en-US" dirty="0" smtClean="0"/>
              <a:t>of the enclosed air space.”</a:t>
            </a:r>
          </a:p>
          <a:p>
            <a:pPr lvl="2"/>
            <a:r>
              <a:rPr lang="en-US" dirty="0" smtClean="0"/>
              <a:t>This effectively requires a sealed air space which is consistent with the basis of the ideal air space R-values provided in ASHRAE 90.1 and ASHRAE HOF</a:t>
            </a:r>
          </a:p>
          <a:p>
            <a:pPr lvl="1"/>
            <a:r>
              <a:rPr lang="en-US" dirty="0" smtClean="0"/>
              <a:t>Limited practical exception provided:</a:t>
            </a:r>
          </a:p>
          <a:p>
            <a:pPr lvl="2"/>
            <a:r>
              <a:rPr lang="en-US" dirty="0" smtClean="0"/>
              <a:t>“Airflow shall be </a:t>
            </a:r>
            <a:r>
              <a:rPr lang="en-US" dirty="0" smtClean="0">
                <a:solidFill>
                  <a:srgbClr val="FFC000"/>
                </a:solidFill>
              </a:rPr>
              <a:t>deemed minimized </a:t>
            </a:r>
            <a:r>
              <a:rPr lang="en-US" dirty="0" smtClean="0"/>
              <a:t>when the enclosed air space is </a:t>
            </a:r>
            <a:r>
              <a:rPr lang="en-US" dirty="0" smtClean="0">
                <a:solidFill>
                  <a:srgbClr val="FFFF00"/>
                </a:solidFill>
              </a:rPr>
              <a:t>located on the interior of the continuous air barrier </a:t>
            </a:r>
            <a:r>
              <a:rPr lang="en-US" dirty="0" smtClean="0"/>
              <a:t>and </a:t>
            </a:r>
            <a:r>
              <a:rPr lang="en-US" dirty="0" smtClean="0">
                <a:solidFill>
                  <a:srgbClr val="00B0F0"/>
                </a:solidFill>
              </a:rPr>
              <a:t>bounded on all sides by building components</a:t>
            </a:r>
            <a:r>
              <a:rPr lang="en-US" dirty="0" smtClean="0"/>
              <a:t>.”</a:t>
            </a:r>
          </a:p>
          <a:p>
            <a:pPr lvl="1"/>
            <a:r>
              <a:rPr lang="en-US" dirty="0" smtClean="0"/>
              <a:t>Air spaces behind claddings do not meet this criteria and have R-values less than those commonly used in the past.</a:t>
            </a:r>
          </a:p>
          <a:p>
            <a:r>
              <a:rPr lang="en-US" dirty="0" smtClean="0"/>
              <a:t>ASHRAE Research Project is funded to provide guidance for determination of appropriate R-values for “non-ideal” air spaces.</a:t>
            </a:r>
          </a:p>
          <a:p>
            <a:pPr lvl="1"/>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664" y="2514598"/>
            <a:ext cx="2977577" cy="190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2599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Solved: Air Space R-value</a:t>
            </a:r>
          </a:p>
        </p:txBody>
      </p:sp>
      <p:sp>
        <p:nvSpPr>
          <p:cNvPr id="3" name="Content Placeholder 2"/>
          <p:cNvSpPr>
            <a:spLocks noGrp="1"/>
          </p:cNvSpPr>
          <p:nvPr>
            <p:ph idx="1"/>
          </p:nvPr>
        </p:nvSpPr>
        <p:spPr>
          <a:xfrm>
            <a:off x="404944" y="1841862"/>
            <a:ext cx="3481256" cy="4387352"/>
          </a:xfrm>
        </p:spPr>
        <p:txBody>
          <a:bodyPr/>
          <a:lstStyle/>
          <a:p>
            <a:r>
              <a:rPr lang="en-US" dirty="0" smtClean="0"/>
              <a:t>2018 IECC takes a similar approach, but adds an exception to allow R-values to be tested for “non-ideal” air spaces (i.e., vented or unsealed or unenclosed).</a:t>
            </a:r>
            <a:endParaRPr lang="en-US" dirty="0"/>
          </a:p>
        </p:txBody>
      </p:sp>
      <p:pic>
        <p:nvPicPr>
          <p:cNvPr id="4" name="Picture 3"/>
          <p:cNvPicPr>
            <a:picLocks noChangeAspect="1"/>
          </p:cNvPicPr>
          <p:nvPr/>
        </p:nvPicPr>
        <p:blipFill rotWithShape="1">
          <a:blip r:embed="rId2"/>
          <a:srcRect l="23267" t="35000" r="44517" b="24394"/>
          <a:stretch/>
        </p:blipFill>
        <p:spPr>
          <a:xfrm>
            <a:off x="3958936" y="1932709"/>
            <a:ext cx="4451417" cy="3156031"/>
          </a:xfrm>
          <a:prstGeom prst="rect">
            <a:avLst/>
          </a:prstGeom>
        </p:spPr>
      </p:pic>
      <p:pic>
        <p:nvPicPr>
          <p:cNvPr id="8" name="Picture 7"/>
          <p:cNvPicPr>
            <a:picLocks noChangeAspect="1"/>
          </p:cNvPicPr>
          <p:nvPr/>
        </p:nvPicPr>
        <p:blipFill rotWithShape="1">
          <a:blip r:embed="rId3"/>
          <a:srcRect l="19261" t="18637" r="52784" b="26515"/>
          <a:stretch/>
        </p:blipFill>
        <p:spPr>
          <a:xfrm>
            <a:off x="8875223" y="1932709"/>
            <a:ext cx="2391404" cy="2639292"/>
          </a:xfrm>
          <a:prstGeom prst="rect">
            <a:avLst/>
          </a:prstGeom>
        </p:spPr>
      </p:pic>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74131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All“Above Code” programs are code compliant</a:t>
            </a:r>
            <a:endParaRPr lang="en-US" dirty="0"/>
          </a:p>
        </p:txBody>
      </p:sp>
      <p:sp>
        <p:nvSpPr>
          <p:cNvPr id="3" name="Content Placeholder 2"/>
          <p:cNvSpPr>
            <a:spLocks noGrp="1"/>
          </p:cNvSpPr>
          <p:nvPr>
            <p:ph idx="1"/>
          </p:nvPr>
        </p:nvSpPr>
        <p:spPr>
          <a:xfrm>
            <a:off x="404943" y="1841862"/>
            <a:ext cx="8623663" cy="1015638"/>
          </a:xfrm>
        </p:spPr>
        <p:txBody>
          <a:bodyPr/>
          <a:lstStyle/>
          <a:p>
            <a:r>
              <a:rPr lang="en-US" dirty="0" smtClean="0"/>
              <a:t>Many states and jurisdictions allow above code programs as an alternate to code compliance</a:t>
            </a:r>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2"/>
          <a:stretch>
            <a:fillRect/>
          </a:stretch>
        </p:blipFill>
        <p:spPr>
          <a:xfrm>
            <a:off x="642386" y="2911061"/>
            <a:ext cx="5153025" cy="1943100"/>
          </a:xfrm>
          <a:prstGeom prst="rect">
            <a:avLst/>
          </a:prstGeom>
        </p:spPr>
      </p:pic>
      <p:pic>
        <p:nvPicPr>
          <p:cNvPr id="7" name="Picture 6"/>
          <p:cNvPicPr>
            <a:picLocks noChangeAspect="1"/>
          </p:cNvPicPr>
          <p:nvPr/>
        </p:nvPicPr>
        <p:blipFill>
          <a:blip r:embed="rId3"/>
          <a:stretch>
            <a:fillRect/>
          </a:stretch>
        </p:blipFill>
        <p:spPr>
          <a:xfrm>
            <a:off x="3629025" y="4633084"/>
            <a:ext cx="4743579" cy="1905827"/>
          </a:xfrm>
          <a:prstGeom prst="rect">
            <a:avLst/>
          </a:prstGeom>
        </p:spPr>
      </p:pic>
      <p:sp>
        <p:nvSpPr>
          <p:cNvPr id="8" name="TextBox 7"/>
          <p:cNvSpPr txBox="1"/>
          <p:nvPr/>
        </p:nvSpPr>
        <p:spPr>
          <a:xfrm>
            <a:off x="995087" y="5710018"/>
            <a:ext cx="2528888" cy="646331"/>
          </a:xfrm>
          <a:prstGeom prst="rect">
            <a:avLst/>
          </a:prstGeom>
          <a:noFill/>
        </p:spPr>
        <p:txBody>
          <a:bodyPr wrap="square" rtlCol="0">
            <a:spAutoFit/>
          </a:bodyPr>
          <a:lstStyle/>
          <a:p>
            <a:pPr algn="r"/>
            <a:r>
              <a:rPr lang="en-US" dirty="0" smtClean="0">
                <a:solidFill>
                  <a:schemeClr val="bg1"/>
                </a:solidFill>
              </a:rPr>
              <a:t>State modified IECC</a:t>
            </a:r>
          </a:p>
          <a:p>
            <a:pPr algn="r"/>
            <a:r>
              <a:rPr lang="en-US" dirty="0" smtClean="0">
                <a:solidFill>
                  <a:schemeClr val="bg1"/>
                </a:solidFill>
              </a:rPr>
              <a:t>Based on 2015</a:t>
            </a:r>
            <a:endParaRPr lang="en-US" dirty="0">
              <a:solidFill>
                <a:schemeClr val="bg1"/>
              </a:solidFill>
            </a:endParaRPr>
          </a:p>
        </p:txBody>
      </p:sp>
      <p:sp>
        <p:nvSpPr>
          <p:cNvPr id="9" name="TextBox 8"/>
          <p:cNvSpPr txBox="1"/>
          <p:nvPr/>
        </p:nvSpPr>
        <p:spPr>
          <a:xfrm>
            <a:off x="6000814" y="3092041"/>
            <a:ext cx="2528888" cy="369332"/>
          </a:xfrm>
          <a:prstGeom prst="rect">
            <a:avLst/>
          </a:prstGeom>
          <a:noFill/>
        </p:spPr>
        <p:txBody>
          <a:bodyPr wrap="square" rtlCol="0">
            <a:spAutoFit/>
          </a:bodyPr>
          <a:lstStyle/>
          <a:p>
            <a:r>
              <a:rPr lang="en-US" dirty="0" smtClean="0">
                <a:solidFill>
                  <a:schemeClr val="bg1"/>
                </a:solidFill>
              </a:rPr>
              <a:t>Based on 2015 IECC</a:t>
            </a:r>
            <a:endParaRPr lang="en-US" dirty="0">
              <a:solidFill>
                <a:schemeClr val="bg1"/>
              </a:solidFill>
            </a:endParaRPr>
          </a:p>
        </p:txBody>
      </p:sp>
    </p:spTree>
    <p:extLst>
      <p:ext uri="{BB962C8B-B14F-4D97-AF65-F5344CB8AC3E}">
        <p14:creationId xmlns:p14="http://schemas.microsoft.com/office/powerpoint/2010/main" val="1220042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All“Above Code” programs are code compliant</a:t>
            </a:r>
            <a:endParaRPr lang="en-US" dirty="0"/>
          </a:p>
        </p:txBody>
      </p:sp>
      <p:sp>
        <p:nvSpPr>
          <p:cNvPr id="3" name="Content Placeholder 2"/>
          <p:cNvSpPr>
            <a:spLocks noGrp="1"/>
          </p:cNvSpPr>
          <p:nvPr>
            <p:ph idx="1"/>
          </p:nvPr>
        </p:nvSpPr>
        <p:spPr>
          <a:xfrm>
            <a:off x="404943" y="1841862"/>
            <a:ext cx="8154857" cy="4344626"/>
          </a:xfrm>
        </p:spPr>
        <p:txBody>
          <a:bodyPr>
            <a:normAutofit/>
          </a:bodyPr>
          <a:lstStyle/>
          <a:p>
            <a:r>
              <a:rPr lang="en-US" dirty="0" smtClean="0"/>
              <a:t>Definitely not all.  It depends . . .</a:t>
            </a:r>
          </a:p>
          <a:p>
            <a:r>
              <a:rPr lang="en-US" dirty="0" smtClean="0"/>
              <a:t>Important considerations for evaluating code compliant alternatives:</a:t>
            </a:r>
          </a:p>
          <a:p>
            <a:pPr lvl="1"/>
            <a:r>
              <a:rPr lang="en-US" dirty="0" smtClean="0"/>
              <a:t>What version of the model code is the local code based on?</a:t>
            </a:r>
          </a:p>
          <a:p>
            <a:pPr lvl="1"/>
            <a:r>
              <a:rPr lang="en-US" dirty="0" smtClean="0"/>
              <a:t>Is the base code amended?  Stronger? Weaker?</a:t>
            </a:r>
          </a:p>
          <a:p>
            <a:pPr lvl="1"/>
            <a:r>
              <a:rPr lang="en-US" dirty="0" smtClean="0"/>
              <a:t>What version of the above code program is being used?</a:t>
            </a:r>
          </a:p>
          <a:p>
            <a:pPr lvl="1"/>
            <a:r>
              <a:rPr lang="en-US" dirty="0" smtClean="0"/>
              <a:t>Is there analysis/modeling available showing equivalence? </a:t>
            </a:r>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1028" name="Picture 4" descr="Image result for ignorance is blis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9800" y="2068376"/>
            <a:ext cx="3168832" cy="237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088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8623663" cy="1093041"/>
          </a:xfrm>
        </p:spPr>
        <p:txBody>
          <a:bodyPr/>
          <a:lstStyle/>
          <a:p>
            <a:r>
              <a:rPr lang="en-US" dirty="0" smtClean="0"/>
              <a:t>Let’s Compare: Energy Star</a:t>
            </a:r>
            <a:endParaRPr lang="en-US" dirty="0"/>
          </a:p>
        </p:txBody>
      </p:sp>
      <p:sp>
        <p:nvSpPr>
          <p:cNvPr id="3" name="Content Placeholder 2"/>
          <p:cNvSpPr>
            <a:spLocks noGrp="1"/>
          </p:cNvSpPr>
          <p:nvPr>
            <p:ph idx="1"/>
          </p:nvPr>
        </p:nvSpPr>
        <p:spPr>
          <a:xfrm>
            <a:off x="404944" y="1841862"/>
            <a:ext cx="3647311" cy="4387352"/>
          </a:xfrm>
        </p:spPr>
        <p:txBody>
          <a:bodyPr>
            <a:normAutofit lnSpcReduction="10000"/>
          </a:bodyPr>
          <a:lstStyle/>
          <a:p>
            <a:r>
              <a:rPr lang="en-US" dirty="0" smtClean="0"/>
              <a:t>EASY: Analysis done for you</a:t>
            </a:r>
          </a:p>
          <a:p>
            <a:r>
              <a:rPr lang="en-US" dirty="0" smtClean="0"/>
              <a:t>The proper version must be used</a:t>
            </a:r>
          </a:p>
          <a:p>
            <a:r>
              <a:rPr lang="en-US" dirty="0" smtClean="0"/>
              <a:t>Version for home rule states with local adoptions are not so clear</a:t>
            </a:r>
          </a:p>
          <a:p>
            <a:r>
              <a:rPr lang="en-US" dirty="0" smtClean="0"/>
              <a:t>Applicable Energy Star checklist must be used</a:t>
            </a:r>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a:stretch>
            <a:fillRect/>
          </a:stretch>
        </p:blipFill>
        <p:spPr>
          <a:xfrm>
            <a:off x="4052255" y="1637552"/>
            <a:ext cx="4622496" cy="5083922"/>
          </a:xfrm>
          <a:prstGeom prst="rect">
            <a:avLst/>
          </a:prstGeom>
        </p:spPr>
      </p:pic>
      <p:sp>
        <p:nvSpPr>
          <p:cNvPr id="6" name="Rectangle 5"/>
          <p:cNvSpPr/>
          <p:nvPr/>
        </p:nvSpPr>
        <p:spPr>
          <a:xfrm>
            <a:off x="8860399" y="4256298"/>
            <a:ext cx="2921651" cy="461665"/>
          </a:xfrm>
          <a:prstGeom prst="rect">
            <a:avLst/>
          </a:prstGeom>
          <a:solidFill>
            <a:schemeClr val="bg1">
              <a:lumMod val="75000"/>
            </a:schemeClr>
          </a:solidFill>
        </p:spPr>
        <p:txBody>
          <a:bodyPr wrap="square">
            <a:spAutoFit/>
          </a:bodyPr>
          <a:lstStyle/>
          <a:p>
            <a:r>
              <a:rPr lang="en-US" sz="1200" dirty="0"/>
              <a:t>https://www.energystar.gov/newhomes/homes_prog_reqs/national_page</a:t>
            </a:r>
          </a:p>
        </p:txBody>
      </p:sp>
    </p:spTree>
    <p:extLst>
      <p:ext uri="{BB962C8B-B14F-4D97-AF65-F5344CB8AC3E}">
        <p14:creationId xmlns:p14="http://schemas.microsoft.com/office/powerpoint/2010/main" val="2081170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Compare: Environments for Living</a:t>
            </a:r>
            <a:endParaRPr lang="en-US" dirty="0"/>
          </a:p>
        </p:txBody>
      </p:sp>
      <p:sp>
        <p:nvSpPr>
          <p:cNvPr id="3" name="Content Placeholder 2"/>
          <p:cNvSpPr>
            <a:spLocks noGrp="1"/>
          </p:cNvSpPr>
          <p:nvPr>
            <p:ph idx="1"/>
          </p:nvPr>
        </p:nvSpPr>
        <p:spPr>
          <a:xfrm>
            <a:off x="404944" y="1841862"/>
            <a:ext cx="8074038" cy="4387352"/>
          </a:xfrm>
        </p:spPr>
        <p:txBody>
          <a:bodyPr>
            <a:normAutofit fontScale="85000" lnSpcReduction="20000"/>
          </a:bodyPr>
          <a:lstStyle/>
          <a:p>
            <a:r>
              <a:rPr lang="en-US" dirty="0" smtClean="0"/>
              <a:t>Performance based program</a:t>
            </a:r>
          </a:p>
          <a:p>
            <a:endParaRPr lang="en-US" dirty="0" smtClean="0"/>
          </a:p>
          <a:p>
            <a:r>
              <a:rPr lang="en-US" dirty="0" smtClean="0"/>
              <a:t>EFL Certified Green = 20% energy savings (baseline not specified)</a:t>
            </a:r>
          </a:p>
          <a:p>
            <a:r>
              <a:rPr lang="en-US" dirty="0" smtClean="0"/>
              <a:t>EFL Gold = 12% above 2009 IECC</a:t>
            </a:r>
          </a:p>
          <a:p>
            <a:r>
              <a:rPr lang="en-US" dirty="0" smtClean="0"/>
              <a:t>EFL Platinum = 18% above 2009 IECC</a:t>
            </a:r>
          </a:p>
          <a:p>
            <a:r>
              <a:rPr lang="en-US" dirty="0" smtClean="0"/>
              <a:t>EFL Diamond = 30% above 2009 IECC</a:t>
            </a:r>
          </a:p>
          <a:p>
            <a:endParaRPr lang="en-US" dirty="0"/>
          </a:p>
          <a:p>
            <a:r>
              <a:rPr lang="en-US" dirty="0" smtClean="0"/>
              <a:t>MUST ensure mandatory code requirements are met for code compliance</a:t>
            </a:r>
          </a:p>
          <a:p>
            <a:r>
              <a:rPr lang="en-US" dirty="0" smtClean="0"/>
              <a:t>Check to see if plan review service for code compliance is included</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6" name="Rectangle 5"/>
          <p:cNvSpPr/>
          <p:nvPr/>
        </p:nvSpPr>
        <p:spPr>
          <a:xfrm>
            <a:off x="8478983" y="4256298"/>
            <a:ext cx="3303068" cy="461665"/>
          </a:xfrm>
          <a:prstGeom prst="rect">
            <a:avLst/>
          </a:prstGeom>
          <a:solidFill>
            <a:schemeClr val="bg1">
              <a:lumMod val="75000"/>
            </a:schemeClr>
          </a:solidFill>
        </p:spPr>
        <p:txBody>
          <a:bodyPr wrap="square">
            <a:spAutoFit/>
          </a:bodyPr>
          <a:lstStyle/>
          <a:p>
            <a:r>
              <a:rPr lang="en-US" sz="1200" dirty="0"/>
              <a:t>http://</a:t>
            </a:r>
            <a:r>
              <a:rPr lang="en-US" sz="1200" dirty="0" smtClean="0"/>
              <a:t>ww.environmentsforliving.com/EFLPublicSite/index.jsp?action=bd_testing </a:t>
            </a:r>
            <a:endParaRPr lang="en-US" sz="1200" dirty="0"/>
          </a:p>
        </p:txBody>
      </p:sp>
      <p:pic>
        <p:nvPicPr>
          <p:cNvPr id="7" name="Picture 6"/>
          <p:cNvPicPr>
            <a:picLocks noChangeAspect="1"/>
          </p:cNvPicPr>
          <p:nvPr/>
        </p:nvPicPr>
        <p:blipFill>
          <a:blip r:embed="rId2"/>
          <a:stretch>
            <a:fillRect/>
          </a:stretch>
        </p:blipFill>
        <p:spPr>
          <a:xfrm>
            <a:off x="8478983" y="2100685"/>
            <a:ext cx="3303068" cy="1990738"/>
          </a:xfrm>
          <a:prstGeom prst="rect">
            <a:avLst/>
          </a:prstGeom>
        </p:spPr>
      </p:pic>
    </p:spTree>
    <p:extLst>
      <p:ext uri="{BB962C8B-B14F-4D97-AF65-F5344CB8AC3E}">
        <p14:creationId xmlns:p14="http://schemas.microsoft.com/office/powerpoint/2010/main" val="2441674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Compare: RESNET HERS/ERI</a:t>
            </a:r>
            <a:endParaRPr lang="en-US" dirty="0"/>
          </a:p>
        </p:txBody>
      </p:sp>
      <p:sp>
        <p:nvSpPr>
          <p:cNvPr id="3" name="Content Placeholder 2"/>
          <p:cNvSpPr>
            <a:spLocks noGrp="1"/>
          </p:cNvSpPr>
          <p:nvPr>
            <p:ph idx="1"/>
          </p:nvPr>
        </p:nvSpPr>
        <p:spPr>
          <a:xfrm>
            <a:off x="404944" y="1841862"/>
            <a:ext cx="6745156" cy="4387352"/>
          </a:xfrm>
        </p:spPr>
        <p:txBody>
          <a:bodyPr>
            <a:normAutofit/>
          </a:bodyPr>
          <a:lstStyle/>
          <a:p>
            <a:r>
              <a:rPr lang="en-US" dirty="0" smtClean="0"/>
              <a:t>Performance based program</a:t>
            </a:r>
          </a:p>
          <a:p>
            <a:r>
              <a:rPr lang="en-US" dirty="0" smtClean="0"/>
              <a:t>Benefit of having specific ERI path in the 2015 &amp; 2018 IECC, Section R406</a:t>
            </a:r>
          </a:p>
          <a:p>
            <a:r>
              <a:rPr lang="en-US" dirty="0" smtClean="0"/>
              <a:t>Compliance for earlier versions of the code more fuzzy</a:t>
            </a:r>
            <a:endParaRPr lang="en-US" dirty="0"/>
          </a:p>
          <a:p>
            <a:r>
              <a:rPr lang="en-US" dirty="0" smtClean="0"/>
              <a:t>The code includes mandatory requirements beyond HERS/ERI</a:t>
            </a:r>
          </a:p>
          <a:p>
            <a:r>
              <a:rPr lang="en-US" dirty="0" smtClean="0"/>
              <a:t>Must have a rating at or below that which is specified in the code</a:t>
            </a:r>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a:stretch>
            <a:fillRect/>
          </a:stretch>
        </p:blipFill>
        <p:spPr>
          <a:xfrm>
            <a:off x="7150100" y="1944595"/>
            <a:ext cx="4796399" cy="2199407"/>
          </a:xfrm>
          <a:prstGeom prst="rect">
            <a:avLst/>
          </a:prstGeom>
        </p:spPr>
      </p:pic>
    </p:spTree>
    <p:extLst>
      <p:ext uri="{BB962C8B-B14F-4D97-AF65-F5344CB8AC3E}">
        <p14:creationId xmlns:p14="http://schemas.microsoft.com/office/powerpoint/2010/main" val="4022007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Compare: RESNET HERS/ERI</a:t>
            </a:r>
            <a:endParaRPr lang="en-US" dirty="0"/>
          </a:p>
        </p:txBody>
      </p:sp>
      <p:sp>
        <p:nvSpPr>
          <p:cNvPr id="3" name="Content Placeholder 2"/>
          <p:cNvSpPr>
            <a:spLocks noGrp="1"/>
          </p:cNvSpPr>
          <p:nvPr>
            <p:ph idx="1"/>
          </p:nvPr>
        </p:nvSpPr>
        <p:spPr>
          <a:xfrm>
            <a:off x="5486400" y="1742939"/>
            <a:ext cx="6472237" cy="3111694"/>
          </a:xfrm>
          <a:solidFill>
            <a:schemeClr val="bg1">
              <a:lumMod val="75000"/>
            </a:schemeClr>
          </a:solidFill>
        </p:spPr>
        <p:txBody>
          <a:bodyPr>
            <a:normAutofit/>
          </a:bodyPr>
          <a:lstStyle/>
          <a:p>
            <a:r>
              <a:rPr lang="en-US" dirty="0" smtClean="0">
                <a:solidFill>
                  <a:schemeClr val="tx1"/>
                </a:solidFill>
              </a:rPr>
              <a:t>Solar can be included in the modeling for code compliance with mandatory 2015 IECC envelope (2018 IECC)</a:t>
            </a:r>
          </a:p>
          <a:p>
            <a:r>
              <a:rPr lang="en-US" dirty="0" smtClean="0">
                <a:solidFill>
                  <a:schemeClr val="tx1"/>
                </a:solidFill>
              </a:rPr>
              <a:t>Approved software for modeling is required per RESNET/ICC 301</a:t>
            </a:r>
          </a:p>
          <a:p>
            <a:r>
              <a:rPr lang="en-US" dirty="0" smtClean="0">
                <a:solidFill>
                  <a:schemeClr val="tx1"/>
                </a:solidFill>
              </a:rPr>
              <a:t>Some states have amended ERI targets</a:t>
            </a:r>
            <a:endParaRPr lang="en-US" dirty="0">
              <a:solidFill>
                <a:schemeClr val="tx1"/>
              </a:solidFill>
            </a:endParaRPr>
          </a:p>
          <a:p>
            <a:pPr marL="0" indent="0">
              <a:buNone/>
            </a:pPr>
            <a:endParaRPr lang="en-US" dirty="0">
              <a:solidFill>
                <a:schemeClr val="tx1"/>
              </a:solidFill>
            </a:endParaRPr>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2"/>
          <a:stretch>
            <a:fillRect/>
          </a:stretch>
        </p:blipFill>
        <p:spPr>
          <a:xfrm>
            <a:off x="288868" y="1742940"/>
            <a:ext cx="4945160" cy="4815024"/>
          </a:xfrm>
          <a:prstGeom prst="rect">
            <a:avLst/>
          </a:prstGeom>
        </p:spPr>
      </p:pic>
    </p:spTree>
    <p:extLst>
      <p:ext uri="{BB962C8B-B14F-4D97-AF65-F5344CB8AC3E}">
        <p14:creationId xmlns:p14="http://schemas.microsoft.com/office/powerpoint/2010/main" val="2801737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8623663" cy="1130869"/>
          </a:xfrm>
        </p:spPr>
        <p:txBody>
          <a:bodyPr>
            <a:normAutofit fontScale="90000"/>
          </a:bodyPr>
          <a:lstStyle/>
          <a:p>
            <a:r>
              <a:rPr lang="en-US" dirty="0" smtClean="0"/>
              <a:t>Myth: Moisture Control is NOT an Energy Code Issue</a:t>
            </a:r>
            <a:endParaRPr lang="en-US" dirty="0"/>
          </a:p>
        </p:txBody>
      </p:sp>
      <p:sp>
        <p:nvSpPr>
          <p:cNvPr id="3" name="Content Placeholder 2"/>
          <p:cNvSpPr>
            <a:spLocks noGrp="1"/>
          </p:cNvSpPr>
          <p:nvPr>
            <p:ph idx="1"/>
          </p:nvPr>
        </p:nvSpPr>
        <p:spPr>
          <a:xfrm>
            <a:off x="249080" y="1641764"/>
            <a:ext cx="8623663" cy="4966854"/>
          </a:xfrm>
        </p:spPr>
        <p:txBody>
          <a:bodyPr>
            <a:normAutofit fontScale="70000" lnSpcReduction="20000"/>
          </a:bodyPr>
          <a:lstStyle/>
          <a:p>
            <a:r>
              <a:rPr lang="en-US" dirty="0" smtClean="0"/>
              <a:t>Myth:  Are all of these wall insulation assembly options equivalent?</a:t>
            </a:r>
          </a:p>
          <a:p>
            <a:pPr lvl="1"/>
            <a:r>
              <a:rPr lang="en-US" dirty="0" smtClean="0"/>
              <a:t>R13 + 10ci    (2x4, std. 16”oc framing w/ ff=25%) – R-value for CZ 6-8 in IECC</a:t>
            </a:r>
          </a:p>
          <a:p>
            <a:pPr lvl="1"/>
            <a:r>
              <a:rPr lang="en-US" dirty="0" smtClean="0"/>
              <a:t>R15 +  8.4ci  (2x4)</a:t>
            </a:r>
          </a:p>
          <a:p>
            <a:pPr lvl="1"/>
            <a:r>
              <a:rPr lang="en-US" dirty="0" smtClean="0"/>
              <a:t>R19 +  5.6ci  (2x6)</a:t>
            </a:r>
          </a:p>
          <a:p>
            <a:pPr lvl="1"/>
            <a:r>
              <a:rPr lang="en-US" dirty="0" smtClean="0"/>
              <a:t>R20 + 5ci      (2x6)  - R-value for CZ 6-8 in IECC</a:t>
            </a:r>
          </a:p>
          <a:p>
            <a:pPr lvl="1"/>
            <a:r>
              <a:rPr lang="en-US" dirty="0" smtClean="0"/>
              <a:t>R23 + 3.4ci   (2x6)</a:t>
            </a:r>
          </a:p>
          <a:p>
            <a:pPr lvl="1"/>
            <a:r>
              <a:rPr lang="en-US" dirty="0" smtClean="0"/>
              <a:t>R29 cavity	  (2x6, adv. Framing w/ ff=18%)</a:t>
            </a:r>
          </a:p>
          <a:p>
            <a:pPr lvl="1"/>
            <a:r>
              <a:rPr lang="en-US" dirty="0" smtClean="0"/>
              <a:t>R29 cavity  	  (2x8, std. 16”oc framing w/ ff=25%)</a:t>
            </a:r>
          </a:p>
          <a:p>
            <a:r>
              <a:rPr lang="en-US" dirty="0" smtClean="0"/>
              <a:t>SIMPLE ANSWER: Yes and maybe. It depends.</a:t>
            </a:r>
          </a:p>
          <a:p>
            <a:pPr lvl="1"/>
            <a:r>
              <a:rPr lang="en-US" u="sng" dirty="0" smtClean="0"/>
              <a:t>Yes.</a:t>
            </a:r>
            <a:r>
              <a:rPr lang="en-US" dirty="0" smtClean="0"/>
              <a:t> From a thermal performance standpoint, they are all approximately equivalent (U-factor ~ 0.045) {see earlier slides on parallel path math}</a:t>
            </a:r>
          </a:p>
          <a:p>
            <a:pPr lvl="1"/>
            <a:r>
              <a:rPr lang="en-US" u="sng" dirty="0" smtClean="0"/>
              <a:t>Maybe.</a:t>
            </a:r>
            <a:r>
              <a:rPr lang="en-US" dirty="0" smtClean="0"/>
              <a:t> From a moisture control standpoint, they may not be equivalent depending on climate, interior vapor retarder selection, vapor permeance of exterior material layers, etc.</a:t>
            </a:r>
          </a:p>
          <a:p>
            <a:pPr lvl="1"/>
            <a:r>
              <a:rPr lang="en-US" dirty="0" smtClean="0"/>
              <a:t>Energy code compliance must be coordinated with somewhat incomplete building code requirements for vapor retarders and moisture control.</a:t>
            </a:r>
          </a:p>
          <a:p>
            <a:pPr lvl="1"/>
            <a:r>
              <a:rPr lang="en-US" dirty="0" smtClean="0"/>
              <a:t>Thus, moisture control is an energy code </a:t>
            </a:r>
            <a:r>
              <a:rPr lang="en-US" u="sng" dirty="0" smtClean="0"/>
              <a:t>and</a:t>
            </a:r>
            <a:r>
              <a:rPr lang="en-US" dirty="0" smtClean="0"/>
              <a:t> a building code coordination issue.</a:t>
            </a:r>
          </a:p>
          <a:p>
            <a:pPr lvl="1"/>
            <a:r>
              <a:rPr lang="en-US" dirty="0" smtClean="0"/>
              <a:t>The location and type of insulation and climate affect decisions regarding the optimal moisture control approach for the assembly.</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30185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8998830" cy="1325563"/>
          </a:xfrm>
        </p:spPr>
        <p:txBody>
          <a:bodyPr/>
          <a:lstStyle/>
          <a:p>
            <a:r>
              <a:rPr lang="en-US" dirty="0"/>
              <a:t>Myth: Moisture Control is NOT </a:t>
            </a:r>
            <a:r>
              <a:rPr lang="en-US" dirty="0" smtClean="0"/>
              <a:t>an </a:t>
            </a:r>
            <a:r>
              <a:rPr lang="en-US" dirty="0"/>
              <a:t>Energy Code Issue</a:t>
            </a:r>
          </a:p>
        </p:txBody>
      </p:sp>
      <p:sp>
        <p:nvSpPr>
          <p:cNvPr id="3" name="Content Placeholder 2"/>
          <p:cNvSpPr>
            <a:spLocks noGrp="1"/>
          </p:cNvSpPr>
          <p:nvPr>
            <p:ph idx="1"/>
          </p:nvPr>
        </p:nvSpPr>
        <p:spPr>
          <a:xfrm>
            <a:off x="404943" y="1841861"/>
            <a:ext cx="8623663" cy="4756365"/>
          </a:xfrm>
        </p:spPr>
        <p:txBody>
          <a:bodyPr>
            <a:normAutofit fontScale="70000" lnSpcReduction="20000"/>
          </a:bodyPr>
          <a:lstStyle/>
          <a:p>
            <a:r>
              <a:rPr lang="en-US" dirty="0"/>
              <a:t>All high performance walls are faced with a challenge to coordinate energy code requirements with adequate moisture control</a:t>
            </a:r>
          </a:p>
          <a:p>
            <a:r>
              <a:rPr lang="en-US" dirty="0"/>
              <a:t>This can be achieved in different ways depending on the insulation methodology used and other factors.</a:t>
            </a:r>
          </a:p>
          <a:p>
            <a:r>
              <a:rPr lang="en-US" dirty="0"/>
              <a:t>For walls with all cavity insulation:</a:t>
            </a:r>
          </a:p>
          <a:p>
            <a:pPr lvl="1"/>
            <a:r>
              <a:rPr lang="en-US" dirty="0"/>
              <a:t>Can use an adequate amount of low-perm (e.g., ccSPF) cavity insulation.</a:t>
            </a:r>
          </a:p>
          <a:p>
            <a:pPr lvl="1"/>
            <a:r>
              <a:rPr lang="en-US" dirty="0"/>
              <a:t>Can use vapor permeable insulation (e.g., FG batts, ocSPF, cellulose, etc.) with proper selection of interior vapor retarder and vapor permeance of exterior material layers (which side </a:t>
            </a:r>
            <a:r>
              <a:rPr lang="en-US" dirty="0" smtClean="0"/>
              <a:t>should have </a:t>
            </a:r>
            <a:r>
              <a:rPr lang="en-US" dirty="0"/>
              <a:t>higher or lower vapor permeance depends on climate)</a:t>
            </a:r>
          </a:p>
          <a:p>
            <a:pPr lvl="1"/>
            <a:r>
              <a:rPr lang="en-US" dirty="0"/>
              <a:t>These walls rely on control of vapor flow </a:t>
            </a:r>
            <a:r>
              <a:rPr lang="en-US" dirty="0" smtClean="0"/>
              <a:t>into </a:t>
            </a:r>
            <a:r>
              <a:rPr lang="en-US" dirty="0"/>
              <a:t>and </a:t>
            </a:r>
            <a:r>
              <a:rPr lang="en-US" dirty="0" smtClean="0"/>
              <a:t>out of the assembly </a:t>
            </a:r>
            <a:r>
              <a:rPr lang="en-US" dirty="0"/>
              <a:t>to avoid high moisture </a:t>
            </a:r>
            <a:r>
              <a:rPr lang="en-US" dirty="0" smtClean="0"/>
              <a:t>accumulation and balance seasonal changes in vapor flow direction.</a:t>
            </a:r>
            <a:endParaRPr lang="en-US" dirty="0"/>
          </a:p>
          <a:p>
            <a:r>
              <a:rPr lang="en-US" dirty="0"/>
              <a:t>For walls with cavity + continuous insulation (or all continuous insulation)</a:t>
            </a:r>
          </a:p>
          <a:p>
            <a:pPr lvl="1"/>
            <a:r>
              <a:rPr lang="en-US" dirty="0"/>
              <a:t>The key here is having the right ci R-value relative to the R-value of cavity insulation, climate, and interior vapor retarder</a:t>
            </a:r>
          </a:p>
          <a:p>
            <a:pPr lvl="1"/>
            <a:r>
              <a:rPr lang="en-US" dirty="0"/>
              <a:t>These walls rely more heavily on controlling temperature of </a:t>
            </a:r>
            <a:r>
              <a:rPr lang="en-US" dirty="0" smtClean="0"/>
              <a:t>material surfaces inside the assembly to </a:t>
            </a:r>
            <a:r>
              <a:rPr lang="en-US" dirty="0"/>
              <a:t>prevent condensation and moisture accumulation.</a:t>
            </a:r>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98619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18" y="187554"/>
            <a:ext cx="8623663" cy="632333"/>
          </a:xfrm>
        </p:spPr>
        <p:txBody>
          <a:bodyPr>
            <a:normAutofit fontScale="90000"/>
          </a:bodyPr>
          <a:lstStyle/>
          <a:p>
            <a:r>
              <a:rPr lang="en-US" dirty="0" smtClean="0"/>
              <a:t>Haunting Myths</a:t>
            </a:r>
            <a:endParaRPr lang="en-US" dirty="0"/>
          </a:p>
        </p:txBody>
      </p:sp>
      <p:sp>
        <p:nvSpPr>
          <p:cNvPr id="3" name="Content Placeholder 2"/>
          <p:cNvSpPr>
            <a:spLocks noGrp="1"/>
          </p:cNvSpPr>
          <p:nvPr>
            <p:ph idx="1"/>
          </p:nvPr>
        </p:nvSpPr>
        <p:spPr>
          <a:xfrm>
            <a:off x="492718" y="1082841"/>
            <a:ext cx="8448112" cy="4813863"/>
          </a:xfrm>
        </p:spPr>
        <p:txBody>
          <a:bodyPr>
            <a:noAutofit/>
          </a:bodyPr>
          <a:lstStyle/>
          <a:p>
            <a:r>
              <a:rPr lang="en-US" sz="2400" dirty="0"/>
              <a:t>20+5 </a:t>
            </a:r>
            <a:r>
              <a:rPr lang="en-US" sz="2400" dirty="0" smtClean="0"/>
              <a:t>= </a:t>
            </a:r>
            <a:r>
              <a:rPr lang="en-US" sz="2400" dirty="0"/>
              <a:t>25 </a:t>
            </a:r>
          </a:p>
          <a:p>
            <a:r>
              <a:rPr lang="en-US" sz="2400" dirty="0" smtClean="0"/>
              <a:t>The Energy Code is not a life safety code </a:t>
            </a:r>
          </a:p>
          <a:p>
            <a:r>
              <a:rPr lang="en-US" sz="2400" dirty="0"/>
              <a:t>Any material can be used to meet the insulation R-value </a:t>
            </a:r>
            <a:r>
              <a:rPr lang="en-US" sz="2400" dirty="0" smtClean="0"/>
              <a:t>requirements</a:t>
            </a:r>
          </a:p>
          <a:p>
            <a:r>
              <a:rPr lang="en-US" sz="2400" dirty="0" smtClean="0"/>
              <a:t>Any air-space can help achieve the assembly’s thermal performance requirements</a:t>
            </a:r>
            <a:endParaRPr lang="en-US" sz="2400" dirty="0"/>
          </a:p>
          <a:p>
            <a:r>
              <a:rPr lang="en-US" sz="2400" dirty="0" smtClean="0"/>
              <a:t>All </a:t>
            </a:r>
            <a:r>
              <a:rPr lang="en-US" sz="2400" dirty="0"/>
              <a:t>above code programs are code compliant  </a:t>
            </a:r>
            <a:endParaRPr lang="en-US" sz="2400" dirty="0" smtClean="0"/>
          </a:p>
          <a:p>
            <a:r>
              <a:rPr lang="en-US" sz="2400" dirty="0"/>
              <a:t>Moisture management isn’t an energy issue </a:t>
            </a:r>
          </a:p>
          <a:p>
            <a:r>
              <a:rPr lang="en-US" sz="2400" dirty="0" smtClean="0"/>
              <a:t>Compliance requirements are straightforward</a:t>
            </a:r>
            <a:endParaRPr lang="en-US" sz="2400" dirty="0"/>
          </a:p>
          <a:p>
            <a:r>
              <a:rPr lang="en-US" sz="2400" dirty="0" smtClean="0"/>
              <a:t>An </a:t>
            </a:r>
            <a:r>
              <a:rPr lang="en-US" sz="2400" dirty="0"/>
              <a:t>envelope backstop is not needed in the ERI option</a:t>
            </a:r>
            <a:endParaRPr lang="en-US" sz="2400" dirty="0" smtClean="0">
              <a:solidFill>
                <a:schemeClr val="accent1"/>
              </a:solidFill>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59971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Moisture Control is NOT </a:t>
            </a:r>
            <a:r>
              <a:rPr lang="en-US" dirty="0" smtClean="0"/>
              <a:t>an </a:t>
            </a:r>
            <a:r>
              <a:rPr lang="en-US" dirty="0"/>
              <a:t>Energy Code Issue</a:t>
            </a:r>
          </a:p>
        </p:txBody>
      </p:sp>
      <p:sp>
        <p:nvSpPr>
          <p:cNvPr id="3" name="Content Placeholder 2"/>
          <p:cNvSpPr>
            <a:spLocks noGrp="1"/>
          </p:cNvSpPr>
          <p:nvPr>
            <p:ph idx="1"/>
          </p:nvPr>
        </p:nvSpPr>
        <p:spPr/>
        <p:txBody>
          <a:bodyPr>
            <a:normAutofit fontScale="77500" lnSpcReduction="20000"/>
          </a:bodyPr>
          <a:lstStyle/>
          <a:p>
            <a:r>
              <a:rPr lang="en-US" dirty="0" smtClean="0"/>
              <a:t>Code Coordination Problem:  </a:t>
            </a:r>
          </a:p>
          <a:p>
            <a:pPr lvl="1"/>
            <a:r>
              <a:rPr lang="en-US" dirty="0" smtClean="0"/>
              <a:t>The energy code specifies insulation amounts only from a thermal perspective.</a:t>
            </a:r>
          </a:p>
          <a:p>
            <a:pPr lvl="1"/>
            <a:r>
              <a:rPr lang="en-US" dirty="0" smtClean="0"/>
              <a:t>IRC residential building code specifies minimum continuous insulation for moisture control only when optionally using a Class III (latex paint) interior vapor retarder.</a:t>
            </a:r>
          </a:p>
          <a:p>
            <a:pPr lvl="1"/>
            <a:r>
              <a:rPr lang="en-US" dirty="0" smtClean="0"/>
              <a:t>IRC is silent regarding the same when a Class I (poly) or II (kraft paper) vapor retarder is used.</a:t>
            </a:r>
          </a:p>
          <a:p>
            <a:pPr lvl="1"/>
            <a:r>
              <a:rPr lang="en-US" dirty="0" smtClean="0"/>
              <a:t>The National Building Code of Canada is the opposite: it specifies only what to do with continuous insulation amount when a Class I or II vapor retarder is used and does not recognize Class III vapor retarders.</a:t>
            </a:r>
          </a:p>
          <a:p>
            <a:r>
              <a:rPr lang="en-US" dirty="0" smtClean="0"/>
              <a:t>SOLUTIONS: </a:t>
            </a:r>
          </a:p>
          <a:p>
            <a:pPr lvl="1"/>
            <a:r>
              <a:rPr lang="en-US" dirty="0" smtClean="0"/>
              <a:t>Must consider both the IRC and NBC and combine the best of both to allow the full spectrum of moisture control solutions to be coordinated with energy code insulation requirements.</a:t>
            </a:r>
          </a:p>
          <a:p>
            <a:pPr lvl="1"/>
            <a:r>
              <a:rPr lang="en-US" dirty="0" smtClean="0"/>
              <a:t>Alternatively, conduct a project specific hygrothermal analysis, but beware of data inputs and assumptions. It is a design tool and, like a hammer, it’s quality of work is dependent on what the user does.</a:t>
            </a:r>
          </a:p>
          <a:p>
            <a:pPr marL="457200" lvl="1" indent="0">
              <a:buNone/>
            </a:pP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46861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8926093" cy="1325563"/>
          </a:xfrm>
        </p:spPr>
        <p:txBody>
          <a:bodyPr/>
          <a:lstStyle/>
          <a:p>
            <a:r>
              <a:rPr lang="en-US" dirty="0"/>
              <a:t>Myth: Moisture Control is NOT </a:t>
            </a:r>
            <a:r>
              <a:rPr lang="en-US" dirty="0" smtClean="0"/>
              <a:t>an </a:t>
            </a:r>
            <a:r>
              <a:rPr lang="en-US" dirty="0"/>
              <a:t>Energy Code Issue</a:t>
            </a:r>
          </a:p>
        </p:txBody>
      </p:sp>
      <p:sp>
        <p:nvSpPr>
          <p:cNvPr id="3" name="Content Placeholder 2"/>
          <p:cNvSpPr>
            <a:spLocks noGrp="1"/>
          </p:cNvSpPr>
          <p:nvPr>
            <p:ph idx="1"/>
          </p:nvPr>
        </p:nvSpPr>
        <p:spPr>
          <a:xfrm>
            <a:off x="404943" y="1841862"/>
            <a:ext cx="7655483" cy="4387352"/>
          </a:xfrm>
        </p:spPr>
        <p:txBody>
          <a:bodyPr/>
          <a:lstStyle/>
          <a:p>
            <a:r>
              <a:rPr lang="en-US" dirty="0"/>
              <a:t>Example: </a:t>
            </a:r>
            <a:endParaRPr lang="en-US" dirty="0" smtClean="0"/>
          </a:p>
          <a:p>
            <a:pPr lvl="1"/>
            <a:r>
              <a:rPr lang="en-US" dirty="0" smtClean="0"/>
              <a:t>How </a:t>
            </a:r>
            <a:r>
              <a:rPr lang="en-US" dirty="0"/>
              <a:t>to coordinate continuous insulation and cavity insulation for energy code compliance and moisture </a:t>
            </a:r>
            <a:r>
              <a:rPr lang="en-US" dirty="0" smtClean="0"/>
              <a:t>control (insulation ratio method):</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21892317"/>
              </p:ext>
            </p:extLst>
          </p:nvPr>
        </p:nvGraphicFramePr>
        <p:xfrm>
          <a:off x="836927" y="3797106"/>
          <a:ext cx="7402527" cy="2432108"/>
        </p:xfrm>
        <a:graphic>
          <a:graphicData uri="http://schemas.openxmlformats.org/drawingml/2006/table">
            <a:tbl>
              <a:tblPr firstRow="1" firstCol="1" bandRow="1">
                <a:tableStyleId>{5C22544A-7EE6-4342-B048-85BDC9FD1C3A}</a:tableStyleId>
              </a:tblPr>
              <a:tblGrid>
                <a:gridCol w="1157997">
                  <a:extLst>
                    <a:ext uri="{9D8B030D-6E8A-4147-A177-3AD203B41FA5}">
                      <a16:colId xmlns:a16="http://schemas.microsoft.com/office/drawing/2014/main" val="20000"/>
                    </a:ext>
                  </a:extLst>
                </a:gridCol>
                <a:gridCol w="1333862">
                  <a:extLst>
                    <a:ext uri="{9D8B030D-6E8A-4147-A177-3AD203B41FA5}">
                      <a16:colId xmlns:a16="http://schemas.microsoft.com/office/drawing/2014/main" val="20001"/>
                    </a:ext>
                  </a:extLst>
                </a:gridCol>
                <a:gridCol w="1227667">
                  <a:extLst>
                    <a:ext uri="{9D8B030D-6E8A-4147-A177-3AD203B41FA5}">
                      <a16:colId xmlns:a16="http://schemas.microsoft.com/office/drawing/2014/main" val="20002"/>
                    </a:ext>
                  </a:extLst>
                </a:gridCol>
                <a:gridCol w="1227667">
                  <a:extLst>
                    <a:ext uri="{9D8B030D-6E8A-4147-A177-3AD203B41FA5}">
                      <a16:colId xmlns:a16="http://schemas.microsoft.com/office/drawing/2014/main" val="20003"/>
                    </a:ext>
                  </a:extLst>
                </a:gridCol>
                <a:gridCol w="1227667">
                  <a:extLst>
                    <a:ext uri="{9D8B030D-6E8A-4147-A177-3AD203B41FA5}">
                      <a16:colId xmlns:a16="http://schemas.microsoft.com/office/drawing/2014/main" val="20004"/>
                    </a:ext>
                  </a:extLst>
                </a:gridCol>
                <a:gridCol w="1227667">
                  <a:extLst>
                    <a:ext uri="{9D8B030D-6E8A-4147-A177-3AD203B41FA5}">
                      <a16:colId xmlns:a16="http://schemas.microsoft.com/office/drawing/2014/main" val="20005"/>
                    </a:ext>
                  </a:extLst>
                </a:gridCol>
              </a:tblGrid>
              <a:tr h="190076">
                <a:tc rowSpan="2">
                  <a:txBody>
                    <a:bodyPr/>
                    <a:lstStyle/>
                    <a:p>
                      <a:pPr marL="0" marR="0" algn="ctr">
                        <a:spcBef>
                          <a:spcPts val="0"/>
                        </a:spcBef>
                        <a:spcAft>
                          <a:spcPts val="0"/>
                        </a:spcAft>
                      </a:pPr>
                      <a:r>
                        <a:rPr lang="en-US" sz="1100" dirty="0">
                          <a:effectLst/>
                        </a:rPr>
                        <a:t>Climate Zone</a:t>
                      </a:r>
                    </a:p>
                    <a:p>
                      <a:pPr marL="0" marR="0" algn="ctr">
                        <a:spcBef>
                          <a:spcPts val="0"/>
                        </a:spcBef>
                        <a:spcAft>
                          <a:spcPts val="0"/>
                        </a:spcAft>
                      </a:pPr>
                      <a:r>
                        <a:rPr lang="en-US" sz="1100" dirty="0">
                          <a:effectLst/>
                        </a:rPr>
                        <a:t>(Fig. 7.3.1)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spcBef>
                          <a:spcPts val="0"/>
                        </a:spcBef>
                        <a:spcAft>
                          <a:spcPts val="0"/>
                        </a:spcAft>
                      </a:pPr>
                      <a:r>
                        <a:rPr lang="en-US" sz="1100" dirty="0">
                          <a:effectLst/>
                        </a:rPr>
                        <a:t>Maximum Heating Degree Days (65F basis)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1100" dirty="0">
                          <a:effectLst/>
                        </a:rPr>
                        <a:t>Interior Vapor Retarder (VR) Class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0152">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100" dirty="0">
                          <a:effectLst/>
                        </a:rPr>
                        <a:t>Class 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Class 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Class III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No VR</a:t>
                      </a:r>
                      <a:r>
                        <a:rPr lang="en-US" sz="1100" baseline="30000" dirty="0">
                          <a:effectLst/>
                        </a:rPr>
                        <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73594">
                <a:tc>
                  <a:txBody>
                    <a:bodyPr/>
                    <a:lstStyle/>
                    <a:p>
                      <a:pPr marL="0" marR="0" algn="ctr">
                        <a:spcBef>
                          <a:spcPts val="0"/>
                        </a:spcBef>
                        <a:spcAft>
                          <a:spcPts val="0"/>
                        </a:spcAf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NP</a:t>
                      </a:r>
                      <a:r>
                        <a:rPr lang="en-US" sz="1100" baseline="30000" dirty="0">
                          <a:effectLst/>
                        </a:rPr>
                        <a:t>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R-2ci minimum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R-2ci minimum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0794">
                <a:tc>
                  <a:txBody>
                    <a:bodyPr/>
                    <a:lstStyle/>
                    <a:p>
                      <a:pPr marL="0" marR="0" algn="ctr">
                        <a:spcBef>
                          <a:spcPts val="0"/>
                        </a:spcBef>
                        <a:spcAft>
                          <a:spcPts val="0"/>
                        </a:spcAf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NP</a:t>
                      </a:r>
                      <a:r>
                        <a:rPr lang="en-US" sz="1100" baseline="30000" dirty="0">
                          <a:effectLst/>
                        </a:rPr>
                        <a:t>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R-2ci minimum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R-2ci minimum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73594">
                <a:tc>
                  <a:txBody>
                    <a:bodyPr/>
                    <a:lstStyle/>
                    <a:p>
                      <a:pPr marL="0" marR="0" algn="ctr">
                        <a:spcBef>
                          <a:spcPts val="0"/>
                        </a:spcBef>
                        <a:spcAft>
                          <a:spcPts val="0"/>
                        </a:spcAft>
                      </a:pPr>
                      <a:r>
                        <a:rPr lang="en-US" sz="1100" dirty="0">
                          <a:effectLst/>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3,600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R-2ci minimum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R-2ci minimum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73594">
                <a:tc>
                  <a:txBody>
                    <a:bodyPr/>
                    <a:lstStyle/>
                    <a:p>
                      <a:pPr marL="0" marR="0" algn="ctr">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5,400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R-2ci minimum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190076">
                <a:tc>
                  <a:txBody>
                    <a:bodyPr/>
                    <a:lstStyle/>
                    <a:p>
                      <a:pPr marL="0" marR="0" algn="ctr">
                        <a:spcBef>
                          <a:spcPts val="0"/>
                        </a:spcBef>
                        <a:spcAft>
                          <a:spcPts val="0"/>
                        </a:spcAft>
                      </a:pPr>
                      <a:r>
                        <a:rPr lang="en-US" sz="11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7,200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90076">
                <a:tc>
                  <a:txBody>
                    <a:bodyPr/>
                    <a:lstStyle/>
                    <a:p>
                      <a:pPr marL="0" marR="0" algn="ctr">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9,000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190076">
                <a:tc>
                  <a:txBody>
                    <a:bodyPr/>
                    <a:lstStyle/>
                    <a:p>
                      <a:pPr marL="0" marR="0" algn="ctr">
                        <a:spcBef>
                          <a:spcPts val="0"/>
                        </a:spcBef>
                        <a:spcAft>
                          <a:spcPts val="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12,600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190076">
                <a:tc>
                  <a:txBody>
                    <a:bodyPr/>
                    <a:lstStyle/>
                    <a:p>
                      <a:pPr marL="0" marR="0" algn="ctr">
                        <a:spcBef>
                          <a:spcPts val="0"/>
                        </a:spcBef>
                        <a:spcAft>
                          <a:spcPts val="0"/>
                        </a:spcAft>
                      </a:pPr>
                      <a:r>
                        <a:rPr lang="en-US" sz="1100" dirty="0">
                          <a:effectLst/>
                        </a:rPr>
                        <a:t>8</a:t>
                      </a:r>
                      <a:r>
                        <a:rPr lang="en-US" sz="1100" baseline="30000" dirty="0">
                          <a:effectLst/>
                        </a:rPr>
                        <a:t>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16,200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1380101" y="3359629"/>
            <a:ext cx="587051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MINIMUM INSULATION RATIO OR CONTINUOUS INSULATION R-VALUE</a:t>
            </a:r>
            <a:endParaRPr kumimoji="0" lang="en-US" altLang="en-US" sz="9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FOR LIGHT-FRAME WALLS WHERE EXTERIOR CONTINUOUS INSULATION (ci) IS USED </a:t>
            </a:r>
            <a:r>
              <a:rPr kumimoji="0" lang="en-US" altLang="en-US" sz="1000" b="1" i="0" u="none" strike="noStrike" cap="none" normalizeH="0" baseline="30000" dirty="0"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a,b,c,d</a:t>
            </a:r>
            <a:endParaRPr kumimoji="0" lang="en-US" altLang="en-US" sz="900" b="0"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6" name="Picture 5"/>
          <p:cNvPicPr>
            <a:picLocks noChangeAspect="1"/>
          </p:cNvPicPr>
          <p:nvPr/>
        </p:nvPicPr>
        <p:blipFill rotWithShape="1">
          <a:blip r:embed="rId2"/>
          <a:srcRect r="50738"/>
          <a:stretch/>
        </p:blipFill>
        <p:spPr>
          <a:xfrm>
            <a:off x="8060426" y="1399274"/>
            <a:ext cx="3892847" cy="2298909"/>
          </a:xfrm>
          <a:prstGeom prst="rect">
            <a:avLst/>
          </a:prstGeom>
        </p:spPr>
      </p:pic>
      <p:sp>
        <p:nvSpPr>
          <p:cNvPr id="7" name="TextBox 6"/>
          <p:cNvSpPr txBox="1"/>
          <p:nvPr/>
        </p:nvSpPr>
        <p:spPr>
          <a:xfrm>
            <a:off x="8492410" y="3788562"/>
            <a:ext cx="3699590" cy="923330"/>
          </a:xfrm>
          <a:prstGeom prst="rect">
            <a:avLst/>
          </a:prstGeom>
          <a:noFill/>
        </p:spPr>
        <p:txBody>
          <a:bodyPr wrap="square" rtlCol="0">
            <a:spAutoFit/>
          </a:bodyPr>
          <a:lstStyle/>
          <a:p>
            <a:r>
              <a:rPr lang="en-US" dirty="0" smtClean="0">
                <a:solidFill>
                  <a:schemeClr val="bg1"/>
                </a:solidFill>
              </a:rPr>
              <a:t>Insulation Ratio = Re / Ri</a:t>
            </a:r>
          </a:p>
          <a:p>
            <a:r>
              <a:rPr lang="en-US" dirty="0" smtClean="0">
                <a:solidFill>
                  <a:schemeClr val="bg1"/>
                </a:solidFill>
              </a:rPr>
              <a:t>Example: An R20+5ci wall has</a:t>
            </a:r>
          </a:p>
          <a:p>
            <a:r>
              <a:rPr lang="en-US" dirty="0" smtClean="0">
                <a:solidFill>
                  <a:schemeClr val="bg1"/>
                </a:solidFill>
              </a:rPr>
              <a:t>an insulation ratio of 5/20 = 0.25</a:t>
            </a:r>
            <a:endParaRPr lang="en-US" dirty="0">
              <a:solidFill>
                <a:schemeClr val="bg1"/>
              </a:solidFill>
            </a:endParaRPr>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55356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9154693" cy="1325563"/>
          </a:xfrm>
        </p:spPr>
        <p:txBody>
          <a:bodyPr/>
          <a:lstStyle/>
          <a:p>
            <a:r>
              <a:rPr lang="en-US" dirty="0"/>
              <a:t>Myth: Moisture Control is NOT </a:t>
            </a:r>
            <a:r>
              <a:rPr lang="en-US" dirty="0" smtClean="0"/>
              <a:t>an </a:t>
            </a:r>
            <a:r>
              <a:rPr lang="en-US" dirty="0"/>
              <a:t>Energy Code Issue</a:t>
            </a:r>
          </a:p>
        </p:txBody>
      </p:sp>
      <p:sp>
        <p:nvSpPr>
          <p:cNvPr id="11" name="Rectangle 4"/>
          <p:cNvSpPr>
            <a:spLocks noChangeArrowheads="1"/>
          </p:cNvSpPr>
          <p:nvPr/>
        </p:nvSpPr>
        <p:spPr bwMode="auto">
          <a:xfrm>
            <a:off x="0" y="-109954"/>
            <a:ext cx="587051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MINIMUM INSULATION RATIO OR CONTINUOUS INSULATION R-VALUE</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FOR LIGHT-FRAME WALLS WHERE EXTERIOR CONTINUOUS INSULATION (ci) IS USED </a:t>
            </a:r>
            <a:r>
              <a:rPr kumimoji="0" lang="en-US" altLang="en-US" sz="1000" b="1" i="0" u="none" strike="noStrike" cap="none" normalizeH="0" baseline="3000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a,b,c,d</a:t>
            </a:r>
            <a:endParaRPr kumimoji="0" lang="en-US"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Content Placeholder 11"/>
          <p:cNvSpPr>
            <a:spLocks noGrp="1"/>
          </p:cNvSpPr>
          <p:nvPr>
            <p:ph idx="1"/>
          </p:nvPr>
        </p:nvSpPr>
        <p:spPr>
          <a:xfrm>
            <a:off x="404942" y="1841861"/>
            <a:ext cx="4018201" cy="4800263"/>
          </a:xfrm>
        </p:spPr>
        <p:txBody>
          <a:bodyPr>
            <a:normAutofit fontScale="70000" lnSpcReduction="20000"/>
          </a:bodyPr>
          <a:lstStyle/>
          <a:p>
            <a:r>
              <a:rPr lang="en-US" dirty="0" smtClean="0"/>
              <a:t>Prescriptive Method</a:t>
            </a:r>
          </a:p>
          <a:p>
            <a:pPr lvl="1"/>
            <a:r>
              <a:rPr lang="en-US" dirty="0" smtClean="0"/>
              <a:t>This “look-up” table is based on the insulation ratios (previous slide)</a:t>
            </a:r>
          </a:p>
          <a:p>
            <a:pPr lvl="1"/>
            <a:r>
              <a:rPr lang="en-US" dirty="0" smtClean="0"/>
              <a:t>No insulation ratio calculations required</a:t>
            </a:r>
          </a:p>
          <a:p>
            <a:r>
              <a:rPr lang="en-US" dirty="0" smtClean="0"/>
              <a:t>These requirements can be compared with energy code compliant assemblies to select the optimal insulation strategy and moisture control approach.</a:t>
            </a:r>
          </a:p>
          <a:p>
            <a:r>
              <a:rPr lang="en-US" dirty="0" smtClean="0"/>
              <a:t>These can also be used together with ERI analysis to evaluate appropriateness of wall insulation methods for moisture control.</a:t>
            </a:r>
          </a:p>
          <a:p>
            <a:r>
              <a:rPr lang="en-US" dirty="0" smtClean="0"/>
              <a:t>Additional considerations are important for all walls…(see next slide)</a:t>
            </a:r>
          </a:p>
        </p:txBody>
      </p:sp>
      <p:pic>
        <p:nvPicPr>
          <p:cNvPr id="13" name="Picture 12"/>
          <p:cNvPicPr>
            <a:picLocks noChangeAspect="1"/>
          </p:cNvPicPr>
          <p:nvPr/>
        </p:nvPicPr>
        <p:blipFill rotWithShape="1">
          <a:blip r:embed="rId2"/>
          <a:srcRect l="25994" t="17727" r="42387" b="16364"/>
          <a:stretch/>
        </p:blipFill>
        <p:spPr>
          <a:xfrm>
            <a:off x="4610178" y="1841861"/>
            <a:ext cx="4094019" cy="4800263"/>
          </a:xfrm>
          <a:prstGeom prst="rect">
            <a:avLst/>
          </a:prstGeom>
        </p:spPr>
      </p:pic>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34318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Moisture Control is NOT </a:t>
            </a:r>
            <a:r>
              <a:rPr lang="en-US" dirty="0" smtClean="0"/>
              <a:t>an </a:t>
            </a:r>
            <a:r>
              <a:rPr lang="en-US" dirty="0"/>
              <a:t>Energy Code Issue</a:t>
            </a:r>
          </a:p>
        </p:txBody>
      </p:sp>
      <p:sp>
        <p:nvSpPr>
          <p:cNvPr id="3" name="Content Placeholder 2"/>
          <p:cNvSpPr>
            <a:spLocks noGrp="1"/>
          </p:cNvSpPr>
          <p:nvPr>
            <p:ph idx="1"/>
          </p:nvPr>
        </p:nvSpPr>
        <p:spPr>
          <a:xfrm>
            <a:off x="404943" y="1841862"/>
            <a:ext cx="6244373" cy="4694020"/>
          </a:xfrm>
        </p:spPr>
        <p:txBody>
          <a:bodyPr>
            <a:normAutofit fontScale="70000" lnSpcReduction="20000"/>
          </a:bodyPr>
          <a:lstStyle/>
          <a:p>
            <a:r>
              <a:rPr lang="en-US" dirty="0" smtClean="0"/>
              <a:t>All wall types and insulation strategies must consider the following to ensure good and reliable moisture performance:</a:t>
            </a:r>
          </a:p>
          <a:p>
            <a:pPr lvl="1"/>
            <a:r>
              <a:rPr lang="en-US" dirty="0" smtClean="0"/>
              <a:t>Control of indoor relative humidity (HVAC design and operation)</a:t>
            </a:r>
          </a:p>
          <a:p>
            <a:pPr lvl="1"/>
            <a:r>
              <a:rPr lang="en-US" dirty="0" smtClean="0"/>
              <a:t>Control of rain-water leakage (WRB, flashing details, drainage, etc.)</a:t>
            </a:r>
          </a:p>
          <a:p>
            <a:pPr lvl="1"/>
            <a:r>
              <a:rPr lang="en-US" dirty="0" smtClean="0"/>
              <a:t>Air sealing to prevent moist air intrusion.</a:t>
            </a:r>
          </a:p>
          <a:p>
            <a:r>
              <a:rPr lang="en-US" dirty="0" smtClean="0"/>
              <a:t>For more information and guidance:</a:t>
            </a:r>
          </a:p>
          <a:p>
            <a:pPr lvl="1"/>
            <a:r>
              <a:rPr lang="en-US" dirty="0" smtClean="0"/>
              <a:t>Wall </a:t>
            </a:r>
            <a:r>
              <a:rPr lang="en-US" dirty="0"/>
              <a:t>Calculator Tool (</a:t>
            </a:r>
            <a:r>
              <a:rPr lang="en-US" dirty="0">
                <a:hlinkClick r:id="rId2"/>
              </a:rPr>
              <a:t>https://</a:t>
            </a:r>
            <a:r>
              <a:rPr lang="en-US" dirty="0" smtClean="0">
                <a:hlinkClick r:id="rId2"/>
              </a:rPr>
              <a:t>www.appliedbuildingtech.com/fsc/calculator</a:t>
            </a:r>
            <a:r>
              <a:rPr lang="en-US" dirty="0"/>
              <a:t>)</a:t>
            </a:r>
            <a:endParaRPr lang="en-US" dirty="0" smtClean="0"/>
          </a:p>
          <a:p>
            <a:pPr lvl="1"/>
            <a:r>
              <a:rPr lang="en-US" dirty="0" smtClean="0"/>
              <a:t>Model Moisture </a:t>
            </a:r>
            <a:r>
              <a:rPr lang="en-US" dirty="0"/>
              <a:t>Control Guidelines (</a:t>
            </a:r>
            <a:r>
              <a:rPr lang="en-US" dirty="0">
                <a:hlinkClick r:id="rId3"/>
              </a:rPr>
              <a:t>https://</a:t>
            </a:r>
            <a:r>
              <a:rPr lang="en-US" dirty="0" smtClean="0">
                <a:hlinkClick r:id="rId3"/>
              </a:rPr>
              <a:t>www.appliedbuildingtech.com/rr/1701-01</a:t>
            </a:r>
            <a:r>
              <a:rPr lang="en-US" dirty="0" smtClean="0"/>
              <a:t> )</a:t>
            </a:r>
          </a:p>
          <a:p>
            <a:pPr lvl="1"/>
            <a:r>
              <a:rPr lang="en-US" dirty="0" smtClean="0"/>
              <a:t>Moisture Control Methods </a:t>
            </a:r>
            <a:r>
              <a:rPr lang="en-US" dirty="0"/>
              <a:t>Research Report (</a:t>
            </a:r>
            <a:r>
              <a:rPr lang="en-US" dirty="0">
                <a:hlinkClick r:id="rId4"/>
              </a:rPr>
              <a:t>https://</a:t>
            </a:r>
            <a:r>
              <a:rPr lang="en-US" dirty="0" smtClean="0">
                <a:hlinkClick r:id="rId4"/>
              </a:rPr>
              <a:t>www.appliedbuildingtech.com/rr/1410-03</a:t>
            </a:r>
            <a:r>
              <a:rPr lang="en-US" dirty="0" smtClean="0"/>
              <a:t>) </a:t>
            </a:r>
          </a:p>
          <a:p>
            <a:pPr lvl="1"/>
            <a:r>
              <a:rPr lang="en-US" dirty="0" smtClean="0"/>
              <a:t>ASHRAE STP 1599 </a:t>
            </a:r>
            <a:r>
              <a:rPr lang="en-US" dirty="0"/>
              <a:t>Paper (</a:t>
            </a:r>
            <a:r>
              <a:rPr lang="en-US" dirty="0">
                <a:hlinkClick r:id="rId5"/>
              </a:rPr>
              <a:t>https://</a:t>
            </a:r>
            <a:r>
              <a:rPr lang="en-US" dirty="0" smtClean="0">
                <a:hlinkClick r:id="rId5"/>
              </a:rPr>
              <a:t>www.astm.org/DIGITAL_LIBRARY/STP/PAGES/STP159920160097.htm</a:t>
            </a:r>
            <a:r>
              <a:rPr lang="en-US" dirty="0" smtClean="0"/>
              <a:t>) </a:t>
            </a:r>
          </a:p>
          <a:p>
            <a:r>
              <a:rPr lang="en-US" dirty="0"/>
              <a:t>Visit </a:t>
            </a:r>
            <a:r>
              <a:rPr lang="en-US" dirty="0">
                <a:hlinkClick r:id="rId6"/>
              </a:rPr>
              <a:t>https://www.continuousinsulation.org</a:t>
            </a:r>
            <a:r>
              <a:rPr lang="en-US" dirty="0" smtClean="0">
                <a:hlinkClick r:id="rId6"/>
              </a:rPr>
              <a:t>/</a:t>
            </a:r>
            <a:r>
              <a:rPr lang="en-US" dirty="0" smtClean="0"/>
              <a:t> for these and many other resources.</a:t>
            </a:r>
            <a:endParaRPr lang="en-US" dirty="0"/>
          </a:p>
          <a:p>
            <a:pPr marL="457200" lvl="1" indent="0">
              <a:buNone/>
            </a:pPr>
            <a:endParaRPr lang="en-US" dirty="0"/>
          </a:p>
        </p:txBody>
      </p:sp>
      <p:pic>
        <p:nvPicPr>
          <p:cNvPr id="4" name="Picture 2" descr="slide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9383" y="853722"/>
            <a:ext cx="3096748" cy="212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rotWithShape="1">
          <a:blip r:embed="rId8">
            <a:extLst>
              <a:ext uri="{28A0092B-C50C-407E-A947-70E740481C1C}">
                <a14:useLocalDpi xmlns:a14="http://schemas.microsoft.com/office/drawing/2010/main" val="0"/>
              </a:ext>
            </a:extLst>
          </a:blip>
          <a:srcRect t="47889"/>
          <a:stretch/>
        </p:blipFill>
        <p:spPr bwMode="auto">
          <a:xfrm>
            <a:off x="8759383" y="2982415"/>
            <a:ext cx="3109790" cy="19948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0950" y="1742939"/>
            <a:ext cx="2018433" cy="2691244"/>
          </a:xfrm>
          <a:prstGeom prst="rect">
            <a:avLst/>
          </a:prstGeom>
        </p:spPr>
      </p:pic>
      <p:sp>
        <p:nvSpPr>
          <p:cNvPr id="7" name="Footer Placeholder 6"/>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55132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Myth: Compliance Options are Straightforward</a:t>
            </a:r>
            <a:endParaRPr lang="en-US" dirty="0"/>
          </a:p>
        </p:txBody>
      </p:sp>
      <p:sp>
        <p:nvSpPr>
          <p:cNvPr id="3" name="Content Placeholder 2"/>
          <p:cNvSpPr>
            <a:spLocks noGrp="1"/>
          </p:cNvSpPr>
          <p:nvPr>
            <p:ph idx="1"/>
          </p:nvPr>
        </p:nvSpPr>
        <p:spPr>
          <a:xfrm>
            <a:off x="404944" y="1841862"/>
            <a:ext cx="7743694" cy="4387352"/>
          </a:xfrm>
        </p:spPr>
        <p:txBody>
          <a:bodyPr>
            <a:normAutofit lnSpcReduction="10000"/>
          </a:bodyPr>
          <a:lstStyle/>
          <a:p>
            <a:r>
              <a:rPr lang="en-US" dirty="0" smtClean="0"/>
              <a:t>Example 1</a:t>
            </a:r>
          </a:p>
          <a:p>
            <a:r>
              <a:rPr lang="en-US" dirty="0" smtClean="0"/>
              <a:t>Section R403.1 Controls (Mandatory)</a:t>
            </a:r>
          </a:p>
          <a:p>
            <a:r>
              <a:rPr lang="en-US" dirty="0" smtClean="0"/>
              <a:t>Section R403.1.1 Programmable thermostat ???</a:t>
            </a:r>
          </a:p>
          <a:p>
            <a:r>
              <a:rPr lang="en-US" dirty="0" smtClean="0"/>
              <a:t>Section R403.1.2 Heat pump supplementary heat (Mandatory)</a:t>
            </a:r>
          </a:p>
          <a:p>
            <a:endParaRPr lang="en-US" dirty="0"/>
          </a:p>
          <a:p>
            <a:r>
              <a:rPr lang="en-US" dirty="0" smtClean="0"/>
              <a:t>Where does that leave programmable thermostats?  </a:t>
            </a:r>
          </a:p>
          <a:p>
            <a:r>
              <a:rPr lang="en-US" dirty="0" smtClean="0"/>
              <a:t>Can we assume they are Mandatory?</a:t>
            </a:r>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a:stretch>
            <a:fillRect/>
          </a:stretch>
        </p:blipFill>
        <p:spPr>
          <a:xfrm>
            <a:off x="8148637" y="1449319"/>
            <a:ext cx="3638550" cy="3228975"/>
          </a:xfrm>
          <a:prstGeom prst="rect">
            <a:avLst/>
          </a:prstGeom>
        </p:spPr>
      </p:pic>
    </p:spTree>
    <p:extLst>
      <p:ext uri="{BB962C8B-B14F-4D97-AF65-F5344CB8AC3E}">
        <p14:creationId xmlns:p14="http://schemas.microsoft.com/office/powerpoint/2010/main" val="1392953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Myth: Compliance Options are Straightforward</a:t>
            </a:r>
            <a:endParaRPr lang="en-US" dirty="0"/>
          </a:p>
        </p:txBody>
      </p:sp>
      <p:sp>
        <p:nvSpPr>
          <p:cNvPr id="3" name="Content Placeholder 2"/>
          <p:cNvSpPr>
            <a:spLocks noGrp="1"/>
          </p:cNvSpPr>
          <p:nvPr>
            <p:ph idx="1"/>
          </p:nvPr>
        </p:nvSpPr>
        <p:spPr>
          <a:xfrm>
            <a:off x="404944" y="1841862"/>
            <a:ext cx="7743694" cy="4387352"/>
          </a:xfrm>
        </p:spPr>
        <p:txBody>
          <a:bodyPr>
            <a:normAutofit fontScale="92500" lnSpcReduction="20000"/>
          </a:bodyPr>
          <a:lstStyle/>
          <a:p>
            <a:r>
              <a:rPr lang="en-US" dirty="0" smtClean="0"/>
              <a:t>Example 2</a:t>
            </a:r>
          </a:p>
          <a:p>
            <a:r>
              <a:rPr lang="en-US" dirty="0" smtClean="0"/>
              <a:t>Section R403.9 Snow and ice melt systems (Mandatory)</a:t>
            </a:r>
          </a:p>
          <a:p>
            <a:r>
              <a:rPr lang="en-US" dirty="0" smtClean="0"/>
              <a:t>Section R403.10 Pools and permanent spa energy consumption (Mandatory)</a:t>
            </a:r>
          </a:p>
          <a:p>
            <a:r>
              <a:rPr lang="en-US" dirty="0" smtClean="0"/>
              <a:t>Section R403.11 Portable spas (Mandatory)</a:t>
            </a:r>
          </a:p>
          <a:p>
            <a:r>
              <a:rPr lang="en-US" dirty="0" smtClean="0"/>
              <a:t>Section R403.12 Residential pools and spas ???</a:t>
            </a:r>
          </a:p>
          <a:p>
            <a:endParaRPr lang="en-US" dirty="0"/>
          </a:p>
          <a:p>
            <a:r>
              <a:rPr lang="en-US" dirty="0" smtClean="0"/>
              <a:t>Where does that leave residential pools and spas?  </a:t>
            </a:r>
          </a:p>
          <a:p>
            <a:r>
              <a:rPr lang="en-US" dirty="0" smtClean="0"/>
              <a:t>Can we assume they are Mandatory?</a:t>
            </a:r>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Picture 5"/>
          <p:cNvPicPr>
            <a:picLocks noChangeAspect="1"/>
          </p:cNvPicPr>
          <p:nvPr/>
        </p:nvPicPr>
        <p:blipFill>
          <a:blip r:embed="rId2"/>
          <a:stretch>
            <a:fillRect/>
          </a:stretch>
        </p:blipFill>
        <p:spPr>
          <a:xfrm>
            <a:off x="8148638" y="2209800"/>
            <a:ext cx="3571875" cy="1581150"/>
          </a:xfrm>
          <a:prstGeom prst="rect">
            <a:avLst/>
          </a:prstGeom>
        </p:spPr>
      </p:pic>
    </p:spTree>
    <p:extLst>
      <p:ext uri="{BB962C8B-B14F-4D97-AF65-F5344CB8AC3E}">
        <p14:creationId xmlns:p14="http://schemas.microsoft.com/office/powerpoint/2010/main" val="1366668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Myth: Compliance Options are Straightforward</a:t>
            </a:r>
            <a:endParaRPr lang="en-US" dirty="0"/>
          </a:p>
        </p:txBody>
      </p:sp>
      <p:sp>
        <p:nvSpPr>
          <p:cNvPr id="3" name="Content Placeholder 2"/>
          <p:cNvSpPr>
            <a:spLocks noGrp="1"/>
          </p:cNvSpPr>
          <p:nvPr>
            <p:ph idx="1"/>
          </p:nvPr>
        </p:nvSpPr>
        <p:spPr>
          <a:xfrm>
            <a:off x="404944" y="1841862"/>
            <a:ext cx="7553194" cy="4387352"/>
          </a:xfrm>
        </p:spPr>
        <p:txBody>
          <a:bodyPr>
            <a:normAutofit lnSpcReduction="10000"/>
          </a:bodyPr>
          <a:lstStyle/>
          <a:p>
            <a:r>
              <a:rPr lang="en-US" dirty="0" smtClean="0"/>
              <a:t>Example 3</a:t>
            </a:r>
          </a:p>
          <a:p>
            <a:r>
              <a:rPr lang="en-US" dirty="0" smtClean="0"/>
              <a:t>Per Section R402.2 Specific insulation requirements are (Prescriptive)</a:t>
            </a:r>
          </a:p>
          <a:p>
            <a:r>
              <a:rPr lang="en-US" dirty="0" smtClean="0"/>
              <a:t>Section R402.2.3 Eave baffle, falls under this prescriptive grouping</a:t>
            </a:r>
          </a:p>
          <a:p>
            <a:endParaRPr lang="en-US" dirty="0" smtClean="0"/>
          </a:p>
          <a:p>
            <a:r>
              <a:rPr lang="en-US" dirty="0" smtClean="0"/>
              <a:t>If using the performance or ERI compliance option are baffles required (Mandatory)when air-permeable insulations is installed in that location?</a:t>
            </a:r>
          </a:p>
          <a:p>
            <a:pPr marL="0"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pic>
        <p:nvPicPr>
          <p:cNvPr id="5" name="Picture 4"/>
          <p:cNvPicPr>
            <a:picLocks noChangeAspect="1"/>
          </p:cNvPicPr>
          <p:nvPr/>
        </p:nvPicPr>
        <p:blipFill>
          <a:blip r:embed="rId2"/>
          <a:stretch>
            <a:fillRect/>
          </a:stretch>
        </p:blipFill>
        <p:spPr>
          <a:xfrm>
            <a:off x="7958138" y="2162175"/>
            <a:ext cx="3619500" cy="704850"/>
          </a:xfrm>
          <a:prstGeom prst="rect">
            <a:avLst/>
          </a:prstGeom>
        </p:spPr>
      </p:pic>
      <p:pic>
        <p:nvPicPr>
          <p:cNvPr id="7" name="Picture 6"/>
          <p:cNvPicPr>
            <a:picLocks noChangeAspect="1"/>
          </p:cNvPicPr>
          <p:nvPr/>
        </p:nvPicPr>
        <p:blipFill>
          <a:blip r:embed="rId3"/>
          <a:stretch>
            <a:fillRect/>
          </a:stretch>
        </p:blipFill>
        <p:spPr>
          <a:xfrm>
            <a:off x="7958138" y="3187338"/>
            <a:ext cx="3619500" cy="1057382"/>
          </a:xfrm>
          <a:prstGeom prst="rect">
            <a:avLst/>
          </a:prstGeom>
        </p:spPr>
      </p:pic>
    </p:spTree>
    <p:extLst>
      <p:ext uri="{BB962C8B-B14F-4D97-AF65-F5344CB8AC3E}">
        <p14:creationId xmlns:p14="http://schemas.microsoft.com/office/powerpoint/2010/main" val="2422656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Myth: Compliance Options are Straightforward</a:t>
            </a:r>
            <a:endParaRPr lang="en-US" dirty="0"/>
          </a:p>
        </p:txBody>
      </p:sp>
      <p:sp>
        <p:nvSpPr>
          <p:cNvPr id="3" name="Content Placeholder 2"/>
          <p:cNvSpPr>
            <a:spLocks noGrp="1"/>
          </p:cNvSpPr>
          <p:nvPr>
            <p:ph idx="1"/>
          </p:nvPr>
        </p:nvSpPr>
        <p:spPr>
          <a:xfrm>
            <a:off x="404944" y="1841862"/>
            <a:ext cx="8010394" cy="4387352"/>
          </a:xfrm>
        </p:spPr>
        <p:txBody>
          <a:bodyPr>
            <a:normAutofit/>
          </a:bodyPr>
          <a:lstStyle/>
          <a:p>
            <a:r>
              <a:rPr lang="en-US" dirty="0" smtClean="0"/>
              <a:t>ICC’s SEHPCAC is working on fixing the issue identified by the first two examples</a:t>
            </a:r>
          </a:p>
          <a:p>
            <a:r>
              <a:rPr lang="en-US" dirty="0" smtClean="0"/>
              <a:t>Others will have to try and address the third example </a:t>
            </a:r>
          </a:p>
          <a:p>
            <a:endParaRPr lang="en-US" dirty="0"/>
          </a:p>
          <a:p>
            <a:r>
              <a:rPr lang="en-US" dirty="0" smtClean="0"/>
              <a:t>It will likely take YEARS  and a lot of grey hair and wrinkles before it is straightened out!</a:t>
            </a:r>
          </a:p>
          <a:p>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endParaRPr lang="en-US" dirty="0"/>
          </a:p>
        </p:txBody>
      </p:sp>
      <p:pic>
        <p:nvPicPr>
          <p:cNvPr id="2050" name="44E8D732-BAB0-45F5-8468-F6CE13C9D475" descr="44E8D732-BAB0-45F5-8468-F6CE13C9D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8606" y="1080157"/>
            <a:ext cx="2503434" cy="375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5117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An Envelope “Backstop” is Not Needed in the ERI Path</a:t>
            </a:r>
            <a:endParaRPr lang="en-US" dirty="0"/>
          </a:p>
        </p:txBody>
      </p:sp>
      <p:sp>
        <p:nvSpPr>
          <p:cNvPr id="3" name="Content Placeholder 2"/>
          <p:cNvSpPr>
            <a:spLocks noGrp="1"/>
          </p:cNvSpPr>
          <p:nvPr>
            <p:ph idx="1"/>
          </p:nvPr>
        </p:nvSpPr>
        <p:spPr>
          <a:xfrm>
            <a:off x="404943" y="1841861"/>
            <a:ext cx="8623663" cy="4621283"/>
          </a:xfrm>
        </p:spPr>
        <p:txBody>
          <a:bodyPr>
            <a:normAutofit fontScale="77500" lnSpcReduction="20000"/>
          </a:bodyPr>
          <a:lstStyle/>
          <a:p>
            <a:r>
              <a:rPr lang="en-US" dirty="0" smtClean="0"/>
              <a:t>This myth is founded on several subtle ideas that can be tested:</a:t>
            </a:r>
          </a:p>
          <a:p>
            <a:pPr lvl="1"/>
            <a:r>
              <a:rPr lang="en-US" dirty="0" smtClean="0"/>
              <a:t>Trade-offs are “energy neutral” </a:t>
            </a:r>
          </a:p>
          <a:p>
            <a:pPr lvl="1"/>
            <a:r>
              <a:rPr lang="en-US" dirty="0" smtClean="0"/>
              <a:t>The same energy amount of energy is used in the end</a:t>
            </a:r>
          </a:p>
          <a:p>
            <a:pPr lvl="1"/>
            <a:r>
              <a:rPr lang="en-US" dirty="0" smtClean="0"/>
              <a:t>A “Btu is a Btu”</a:t>
            </a:r>
          </a:p>
          <a:p>
            <a:r>
              <a:rPr lang="en-US" dirty="0" smtClean="0"/>
              <a:t>Why an envelope “backstop” is needed:</a:t>
            </a:r>
          </a:p>
          <a:p>
            <a:pPr lvl="1"/>
            <a:r>
              <a:rPr lang="en-US" dirty="0" smtClean="0"/>
              <a:t>Performance-based design for energy conservation is not just a “Btu for Btu” issue and is not actually energy neutral.</a:t>
            </a:r>
          </a:p>
          <a:p>
            <a:pPr lvl="1"/>
            <a:r>
              <a:rPr lang="en-US" dirty="0" smtClean="0"/>
              <a:t>It does matter to what degree the performance of one building assembly or component is traded-off for improvements in another.</a:t>
            </a:r>
          </a:p>
          <a:p>
            <a:pPr lvl="2"/>
            <a:r>
              <a:rPr lang="en-US" dirty="0" smtClean="0"/>
              <a:t>ANALOGY:  Would you weaken the brakes on a car because air-bags have been improved?  You could do this in such a way that it is “safety neutral”. But, does it make sense?</a:t>
            </a:r>
          </a:p>
          <a:p>
            <a:pPr lvl="2"/>
            <a:r>
              <a:rPr lang="en-US" dirty="0" smtClean="0"/>
              <a:t>Similarly, there are consequences if trade-offs occur in building energy conservation designs without reasonable constraints that maintain overall system reliability, performance, and cost-effectiveness.</a:t>
            </a:r>
          </a:p>
          <a:p>
            <a:pPr lvl="1"/>
            <a:r>
              <a:rPr lang="en-US" dirty="0" smtClean="0"/>
              <a:t>Just as a building structural system is only as strong and reliable as its weakest link, the long-term energy savings performance of building’s energy code compliance strategy are subject to the weakest link theory.</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34869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An Envelope “Backstop” is Not Needed in the ERI Path</a:t>
            </a:r>
          </a:p>
        </p:txBody>
      </p:sp>
      <p:sp>
        <p:nvSpPr>
          <p:cNvPr id="3" name="Content Placeholder 2"/>
          <p:cNvSpPr>
            <a:spLocks noGrp="1"/>
          </p:cNvSpPr>
          <p:nvPr>
            <p:ph idx="1"/>
          </p:nvPr>
        </p:nvSpPr>
        <p:spPr>
          <a:xfrm>
            <a:off x="404944" y="1841861"/>
            <a:ext cx="8313030" cy="4912230"/>
          </a:xfrm>
        </p:spPr>
        <p:txBody>
          <a:bodyPr>
            <a:normAutofit fontScale="70000" lnSpcReduction="20000"/>
          </a:bodyPr>
          <a:lstStyle/>
          <a:p>
            <a:r>
              <a:rPr lang="en-US" dirty="0" smtClean="0"/>
              <a:t>Trading off envelope performance has the following implications:</a:t>
            </a:r>
            <a:br>
              <a:rPr lang="en-US" dirty="0" smtClean="0"/>
            </a:br>
            <a:endParaRPr lang="en-US" dirty="0" smtClean="0"/>
          </a:p>
          <a:p>
            <a:pPr lvl="1"/>
            <a:r>
              <a:rPr lang="en-US" u="sng" dirty="0" smtClean="0"/>
              <a:t>DURABILITY</a:t>
            </a:r>
            <a:r>
              <a:rPr lang="en-US" dirty="0" smtClean="0"/>
              <a:t>:  The envelop provides the most durable and lasting form of energy efficiency. It works 24-7 for 365 days a year over the life of a building.  It is the most permanent and reliable energy efficiency practice and requires the least maintenance and replacement. When done well, it also protects the durability of the structure and its contents.</a:t>
            </a:r>
          </a:p>
          <a:p>
            <a:pPr lvl="1"/>
            <a:r>
              <a:rPr lang="en-US" u="sng" dirty="0" smtClean="0"/>
              <a:t>COST-EFFECTIVENESS</a:t>
            </a:r>
            <a:r>
              <a:rPr lang="en-US" dirty="0" smtClean="0"/>
              <a:t>: The most cost-effective time to maximize efficiency of the building is when it is constructed.  It is very expensive to make improvements to the envelope after construction.</a:t>
            </a:r>
          </a:p>
          <a:p>
            <a:pPr lvl="1"/>
            <a:r>
              <a:rPr lang="en-US" u="sng" dirty="0" smtClean="0"/>
              <a:t>AFFORDABILITY</a:t>
            </a:r>
            <a:r>
              <a:rPr lang="en-US" dirty="0" smtClean="0"/>
              <a:t>: There is no free lunch!  This is a matter of pay now or pay later.  The new energy efficient homes of today are the energy efficient affordable existing homes of tomorrow.  Affordability is primarily a matter of land and development costs; for those on the margin of new housing ownership, it is primarily a matter of controlling land costs, house size, and cost of amenities. ERI should be modified to properly account for house size in the rating methodology such that smaller homes are rewarded and larger homes that use more energy are held to a higher standard to offset greater energy use in a balanced approach. </a:t>
            </a:r>
          </a:p>
          <a:p>
            <a:pPr lvl="1"/>
            <a:r>
              <a:rPr lang="en-US" u="sng" dirty="0" smtClean="0"/>
              <a:t>COMFORT</a:t>
            </a:r>
            <a:r>
              <a:rPr lang="en-US" dirty="0"/>
              <a:t>: Well insulated </a:t>
            </a:r>
            <a:r>
              <a:rPr lang="en-US" dirty="0" smtClean="0"/>
              <a:t>and air-sealed envelopes with </a:t>
            </a:r>
            <a:r>
              <a:rPr lang="en-US" dirty="0"/>
              <a:t>mitigated thermal bridges provide a more comfortable and easier to control indoor environment</a:t>
            </a:r>
            <a:r>
              <a:rPr lang="en-US" dirty="0" smtClean="0"/>
              <a:t>.  Occupants tend to offset uncomfortable conditions by increasing or lowering set point temperature, resulting in more energy use and also potentially increased risk of moisture problems.</a:t>
            </a:r>
            <a:endParaRPr lang="en-US" dirty="0"/>
          </a:p>
          <a:p>
            <a:pPr lvl="1"/>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81249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20 + 5 = 25 ?</a:t>
            </a:r>
            <a:endParaRPr lang="en-US" dirty="0"/>
          </a:p>
        </p:txBody>
      </p:sp>
      <p:sp>
        <p:nvSpPr>
          <p:cNvPr id="3" name="Content Placeholder 2"/>
          <p:cNvSpPr>
            <a:spLocks noGrp="1"/>
          </p:cNvSpPr>
          <p:nvPr>
            <p:ph idx="1"/>
          </p:nvPr>
        </p:nvSpPr>
        <p:spPr>
          <a:xfrm>
            <a:off x="404943" y="1517073"/>
            <a:ext cx="8623663" cy="4712141"/>
          </a:xfrm>
        </p:spPr>
        <p:txBody>
          <a:bodyPr>
            <a:normAutofit fontScale="85000" lnSpcReduction="20000"/>
          </a:bodyPr>
          <a:lstStyle/>
          <a:p>
            <a:r>
              <a:rPr lang="en-US" dirty="0" smtClean="0"/>
              <a:t>Isn’t 20 +5 always equal to 25?</a:t>
            </a:r>
          </a:p>
          <a:p>
            <a:r>
              <a:rPr lang="en-US" dirty="0" smtClean="0"/>
              <a:t>SIMPLE ANSWER: No. They are not equal when the 20 and the 5 are really two different things. This is the classic “apples and oranges” fallacy. </a:t>
            </a:r>
          </a:p>
          <a:p>
            <a:pPr lvl="1"/>
            <a:r>
              <a:rPr lang="en-US" dirty="0"/>
              <a:t> </a:t>
            </a:r>
            <a:r>
              <a:rPr lang="en-US" dirty="0" smtClean="0"/>
              <a:t>“Apples” = Cavity insulation in cavities which includes framing of lower R-value</a:t>
            </a:r>
          </a:p>
          <a:p>
            <a:pPr lvl="1"/>
            <a:r>
              <a:rPr lang="en-US" dirty="0" smtClean="0"/>
              <a:t>“Oranges” = Continuous insulation without framing thermal bridges</a:t>
            </a:r>
          </a:p>
          <a:p>
            <a:r>
              <a:rPr lang="en-US" dirty="0" smtClean="0"/>
              <a:t>In the real wall assembly, these two insulation components contribute differently to the effective or total R-value of the assembly. </a:t>
            </a:r>
          </a:p>
          <a:p>
            <a:r>
              <a:rPr lang="en-US" dirty="0" smtClean="0"/>
              <a:t>They can’t be simply added to get the right answer</a:t>
            </a:r>
          </a:p>
          <a:p>
            <a:pPr lvl="1"/>
            <a:r>
              <a:rPr lang="en-US" dirty="0" smtClean="0"/>
              <a:t>“20 + 5” is really just a symbol for communicating how to insulate an assembly (like “4 x 4” is used to signify a 4-wheel drive truck).</a:t>
            </a:r>
          </a:p>
          <a:p>
            <a:pPr lvl="1"/>
            <a:r>
              <a:rPr lang="en-US" dirty="0" smtClean="0"/>
              <a:t>It was never meant to be a math equation for determining the actual R-value or alternative insulation strategies for wall assemblies.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73" t="375" r="20727" b="-375"/>
          <a:stretch/>
        </p:blipFill>
        <p:spPr>
          <a:xfrm>
            <a:off x="9028606" y="1005609"/>
            <a:ext cx="2781459" cy="2558473"/>
          </a:xfrm>
          <a:prstGeom prst="rect">
            <a:avLst/>
          </a:prstGeom>
        </p:spPr>
      </p:pic>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02689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An Envelope “Backstop” is Not Needed in the ERI Path</a:t>
            </a:r>
          </a:p>
        </p:txBody>
      </p:sp>
      <p:sp>
        <p:nvSpPr>
          <p:cNvPr id="3" name="Content Placeholder 2"/>
          <p:cNvSpPr>
            <a:spLocks noGrp="1"/>
          </p:cNvSpPr>
          <p:nvPr>
            <p:ph idx="1"/>
          </p:nvPr>
        </p:nvSpPr>
        <p:spPr>
          <a:xfrm>
            <a:off x="404944" y="1841862"/>
            <a:ext cx="6307584" cy="4755885"/>
          </a:xfrm>
        </p:spPr>
        <p:txBody>
          <a:bodyPr>
            <a:normAutofit fontScale="70000" lnSpcReduction="20000"/>
          </a:bodyPr>
          <a:lstStyle/>
          <a:p>
            <a:pPr lvl="1"/>
            <a:r>
              <a:rPr lang="en-US" u="sng" dirty="0"/>
              <a:t>EQUIPMENT TRADE-OFF</a:t>
            </a:r>
            <a:r>
              <a:rPr lang="en-US" dirty="0"/>
              <a:t>: When this method is used, it is </a:t>
            </a:r>
            <a:r>
              <a:rPr lang="en-US" dirty="0" smtClean="0"/>
              <a:t>a </a:t>
            </a:r>
            <a:r>
              <a:rPr lang="en-US" dirty="0"/>
              <a:t>“fake” trade.  It is not based on typical equipment efficiencies but rather </a:t>
            </a:r>
            <a:r>
              <a:rPr lang="en-US" dirty="0" smtClean="0"/>
              <a:t>outdated </a:t>
            </a:r>
            <a:r>
              <a:rPr lang="en-US" dirty="0"/>
              <a:t>federally mandated minimums. Thus, for nothing more than common equipment, the home envelope is weakened in a subsidized trading scheme. </a:t>
            </a:r>
            <a:r>
              <a:rPr lang="en-US" dirty="0" smtClean="0"/>
              <a:t>Plus</a:t>
            </a:r>
            <a:r>
              <a:rPr lang="en-US" dirty="0"/>
              <a:t>, the equipment must be sized larger (and all future replacement equipment</a:t>
            </a:r>
            <a:r>
              <a:rPr lang="en-US" dirty="0" smtClean="0"/>
              <a:t>). The consumer get’s the short end of the stick on using envelope weakening to subsidize equipment sales as a kick-back behind the scenes. </a:t>
            </a:r>
            <a:br>
              <a:rPr lang="en-US" dirty="0" smtClean="0"/>
            </a:br>
            <a:endParaRPr lang="en-US" dirty="0"/>
          </a:p>
          <a:p>
            <a:pPr lvl="1"/>
            <a:r>
              <a:rPr lang="en-US" u="sng" dirty="0"/>
              <a:t>SOLAR TRADE-OFF</a:t>
            </a:r>
            <a:r>
              <a:rPr lang="en-US" dirty="0"/>
              <a:t>: This is like the HVAC equipment subsidy described above. Except, the inclusion of on-site solar power generation is used to weaken the envelope such that there is no net decrease in use of power from the grid which is sourced primarily from non-renewable fuels. So the net energy used is increased by decreasing insulation of the envelope and adding solar.  This is a classic “shell game</a:t>
            </a:r>
            <a:r>
              <a:rPr lang="en-US" dirty="0" smtClean="0"/>
              <a:t>”. [IECC 2018 has implemented a backstop for renewables]</a:t>
            </a:r>
            <a:endParaRPr lang="en-US" dirty="0"/>
          </a:p>
          <a:p>
            <a:endParaRPr lang="en-US" dirty="0"/>
          </a:p>
        </p:txBody>
      </p:sp>
      <p:pic>
        <p:nvPicPr>
          <p:cNvPr id="4" name="Picture 3"/>
          <p:cNvPicPr>
            <a:picLocks noChangeAspect="1"/>
          </p:cNvPicPr>
          <p:nvPr/>
        </p:nvPicPr>
        <p:blipFill rotWithShape="1">
          <a:blip r:embed="rId2"/>
          <a:srcRect l="26506" t="34696" r="25000" b="36061"/>
          <a:stretch/>
        </p:blipFill>
        <p:spPr>
          <a:xfrm>
            <a:off x="6934292" y="1841862"/>
            <a:ext cx="4932126" cy="1672936"/>
          </a:xfrm>
          <a:prstGeom prst="rect">
            <a:avLst/>
          </a:prstGeom>
        </p:spPr>
      </p:pic>
      <p:sp>
        <p:nvSpPr>
          <p:cNvPr id="5" name="TextBox 4"/>
          <p:cNvSpPr txBox="1"/>
          <p:nvPr/>
        </p:nvSpPr>
        <p:spPr>
          <a:xfrm>
            <a:off x="6934292" y="3613721"/>
            <a:ext cx="4932126" cy="1200329"/>
          </a:xfrm>
          <a:prstGeom prst="rect">
            <a:avLst/>
          </a:prstGeom>
          <a:noFill/>
        </p:spPr>
        <p:txBody>
          <a:bodyPr wrap="square" rtlCol="0">
            <a:spAutoFit/>
          </a:bodyPr>
          <a:lstStyle/>
          <a:p>
            <a:r>
              <a:rPr lang="en-US" dirty="0" smtClean="0">
                <a:solidFill>
                  <a:schemeClr val="bg1"/>
                </a:solidFill>
              </a:rPr>
              <a:t>In northern climates, 70% of gas furnaces sold have an efficiency of 90% or greater. Why then is 80% efficiency used as the baseline for trade-offs to weaken the envelope?</a:t>
            </a:r>
            <a:endParaRPr lang="en-US" dirty="0">
              <a:solidFill>
                <a:schemeClr val="bg1"/>
              </a:solidFill>
            </a:endParaRP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871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An Envelope “Backstop” is Not Needed in the ERI Path</a:t>
            </a:r>
          </a:p>
        </p:txBody>
      </p:sp>
      <p:sp>
        <p:nvSpPr>
          <p:cNvPr id="3" name="Content Placeholder 2"/>
          <p:cNvSpPr>
            <a:spLocks noGrp="1"/>
          </p:cNvSpPr>
          <p:nvPr>
            <p:ph idx="1"/>
          </p:nvPr>
        </p:nvSpPr>
        <p:spPr>
          <a:xfrm>
            <a:off x="404943" y="1742939"/>
            <a:ext cx="10027530" cy="1062606"/>
          </a:xfrm>
        </p:spPr>
        <p:txBody>
          <a:bodyPr>
            <a:normAutofit fontScale="85000" lnSpcReduction="20000"/>
          </a:bodyPr>
          <a:lstStyle/>
          <a:p>
            <a:r>
              <a:rPr lang="en-US" dirty="0" smtClean="0"/>
              <a:t>So, what is the evidence to support need for a backstop?</a:t>
            </a:r>
          </a:p>
          <a:p>
            <a:pPr lvl="1"/>
            <a:r>
              <a:rPr lang="en-US" dirty="0" smtClean="0"/>
              <a:t>Refer to ICF </a:t>
            </a:r>
            <a:r>
              <a:rPr lang="en-US" dirty="0"/>
              <a:t>study (</a:t>
            </a:r>
            <a:r>
              <a:rPr lang="en-US" dirty="0">
                <a:hlinkClick r:id="rId2"/>
              </a:rPr>
              <a:t>http://energyefficientcodes.com/wp-content/uploads/2013/08/2013-9-23-FIN-Review-Analysis-of-Equipment-Trade-offs-in-Residential-IECC.FIN_.</a:t>
            </a:r>
            <a:r>
              <a:rPr lang="en-US" dirty="0" smtClean="0">
                <a:hlinkClick r:id="rId2"/>
              </a:rPr>
              <a:t>pdf</a:t>
            </a:r>
            <a:r>
              <a:rPr lang="en-US" dirty="0" smtClean="0"/>
              <a:t> )</a:t>
            </a:r>
          </a:p>
        </p:txBody>
      </p:sp>
      <p:pic>
        <p:nvPicPr>
          <p:cNvPr id="4" name="Picture 3"/>
          <p:cNvPicPr>
            <a:picLocks noChangeAspect="1"/>
          </p:cNvPicPr>
          <p:nvPr/>
        </p:nvPicPr>
        <p:blipFill rotWithShape="1">
          <a:blip r:embed="rId3"/>
          <a:srcRect l="9375" t="10605" r="20995" b="10303"/>
          <a:stretch/>
        </p:blipFill>
        <p:spPr>
          <a:xfrm>
            <a:off x="586512" y="2956935"/>
            <a:ext cx="3675477" cy="2348346"/>
          </a:xfrm>
          <a:prstGeom prst="rect">
            <a:avLst/>
          </a:prstGeom>
        </p:spPr>
      </p:pic>
      <p:sp>
        <p:nvSpPr>
          <p:cNvPr id="6" name="TextBox 5"/>
          <p:cNvSpPr txBox="1"/>
          <p:nvPr/>
        </p:nvSpPr>
        <p:spPr>
          <a:xfrm>
            <a:off x="4433166" y="2996957"/>
            <a:ext cx="4688959"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bg1"/>
                </a:solidFill>
              </a:rPr>
              <a:t>Trade-off using common 90% AFUE gas equipment has a $400,000,000 net present value of increased energy bills for each year’s housing starts using the trade-off scheme with gas furnaces.</a:t>
            </a:r>
          </a:p>
          <a:p>
            <a:pPr marL="285750" indent="-285750">
              <a:buFont typeface="Arial" panose="020B0604020202020204" pitchFamily="34" charset="0"/>
              <a:buChar char="•"/>
            </a:pPr>
            <a:r>
              <a:rPr lang="en-US" dirty="0" smtClean="0">
                <a:solidFill>
                  <a:schemeClr val="bg1"/>
                </a:solidFill>
              </a:rPr>
              <a:t>The trade-off is not “energy neutral” and is likely worse since this study made conservative assumptions.</a:t>
            </a:r>
            <a:endParaRPr lang="en-US" dirty="0">
              <a:solidFill>
                <a:schemeClr val="bg1"/>
              </a:solidFill>
            </a:endParaRP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22742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An Envelope “Backstop” is Not Needed in the ERI Path</a:t>
            </a:r>
          </a:p>
        </p:txBody>
      </p:sp>
      <p:sp>
        <p:nvSpPr>
          <p:cNvPr id="3" name="Content Placeholder 2"/>
          <p:cNvSpPr>
            <a:spLocks noGrp="1"/>
          </p:cNvSpPr>
          <p:nvPr>
            <p:ph idx="1"/>
          </p:nvPr>
        </p:nvSpPr>
        <p:spPr>
          <a:xfrm>
            <a:off x="404942" y="1841862"/>
            <a:ext cx="8198731" cy="974148"/>
          </a:xfrm>
        </p:spPr>
        <p:txBody>
          <a:bodyPr>
            <a:normAutofit fontScale="92500"/>
          </a:bodyPr>
          <a:lstStyle/>
          <a:p>
            <a:r>
              <a:rPr lang="en-US" dirty="0"/>
              <a:t>Example reduction in envelope requirements where 5kW PV system used in ERI path to trade-off:</a:t>
            </a:r>
          </a:p>
          <a:p>
            <a:endParaRPr lang="en-US" dirty="0"/>
          </a:p>
        </p:txBody>
      </p:sp>
      <p:pic>
        <p:nvPicPr>
          <p:cNvPr id="4" name="Picture 3"/>
          <p:cNvPicPr>
            <a:picLocks noChangeAspect="1"/>
          </p:cNvPicPr>
          <p:nvPr/>
        </p:nvPicPr>
        <p:blipFill rotWithShape="1">
          <a:blip r:embed="rId2"/>
          <a:srcRect l="36307" t="36363" r="21420" b="14848"/>
          <a:stretch/>
        </p:blipFill>
        <p:spPr>
          <a:xfrm>
            <a:off x="1665655" y="2670537"/>
            <a:ext cx="5938065" cy="3854953"/>
          </a:xfrm>
          <a:prstGeom prst="rect">
            <a:avLst/>
          </a:prstGeom>
        </p:spPr>
      </p:pic>
      <p:pic>
        <p:nvPicPr>
          <p:cNvPr id="5" name="Picture 8" descr="http://construction.com/CE/CE_images/2013/Nov_Dryvit-System-In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3838" y="1080157"/>
            <a:ext cx="2660074" cy="173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ttp://construction.com/CE/CE_images/2013/Nov_Dryvit-System-Inc-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3837" y="3274084"/>
            <a:ext cx="2660074" cy="16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860973" y="2904752"/>
            <a:ext cx="516488" cy="369332"/>
          </a:xfrm>
          <a:prstGeom prst="rect">
            <a:avLst/>
          </a:prstGeom>
          <a:noFill/>
        </p:spPr>
        <p:txBody>
          <a:bodyPr wrap="none" rtlCol="0">
            <a:spAutoFit/>
          </a:bodyPr>
          <a:lstStyle/>
          <a:p>
            <a:r>
              <a:rPr lang="en-US" dirty="0" smtClean="0">
                <a:solidFill>
                  <a:schemeClr val="bg1"/>
                </a:solidFill>
              </a:rPr>
              <a:t>VS.</a:t>
            </a:r>
            <a:endParaRPr lang="en-US" dirty="0">
              <a:solidFill>
                <a:schemeClr val="bg1"/>
              </a:solidFill>
            </a:endParaRPr>
          </a:p>
        </p:txBody>
      </p:sp>
      <p:sp>
        <p:nvSpPr>
          <p:cNvPr id="8" name="Footer Placeholder 7"/>
          <p:cNvSpPr>
            <a:spLocks noGrp="1"/>
          </p:cNvSpPr>
          <p:nvPr>
            <p:ph type="ftr" sz="quarter" idx="11"/>
          </p:nvPr>
        </p:nvSpPr>
        <p:spPr>
          <a:xfrm>
            <a:off x="3218899" y="6525490"/>
            <a:ext cx="3275511" cy="195984"/>
          </a:xfrm>
        </p:spPr>
        <p:txBody>
          <a:bodyPr/>
          <a:lstStyle/>
          <a:p>
            <a:r>
              <a:rPr lang="en-US" dirty="0" smtClean="0"/>
              <a:t>Table courtesy of Charlie Hack</a:t>
            </a:r>
            <a:endParaRPr lang="en-US" dirty="0"/>
          </a:p>
        </p:txBody>
      </p:sp>
    </p:spTree>
    <p:extLst>
      <p:ext uri="{BB962C8B-B14F-4D97-AF65-F5344CB8AC3E}">
        <p14:creationId xmlns:p14="http://schemas.microsoft.com/office/powerpoint/2010/main" val="33570935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An Envelope “Backstop” is Not Needed in the ERI Path</a:t>
            </a:r>
          </a:p>
        </p:txBody>
      </p:sp>
      <p:sp>
        <p:nvSpPr>
          <p:cNvPr id="3" name="Content Placeholder 2"/>
          <p:cNvSpPr>
            <a:spLocks noGrp="1"/>
          </p:cNvSpPr>
          <p:nvPr>
            <p:ph idx="1"/>
          </p:nvPr>
        </p:nvSpPr>
        <p:spPr>
          <a:xfrm>
            <a:off x="404943" y="1841861"/>
            <a:ext cx="8623663" cy="4713683"/>
          </a:xfrm>
        </p:spPr>
        <p:txBody>
          <a:bodyPr>
            <a:normAutofit fontScale="85000" lnSpcReduction="20000"/>
          </a:bodyPr>
          <a:lstStyle/>
          <a:p>
            <a:r>
              <a:rPr lang="en-US" dirty="0" smtClean="0"/>
              <a:t>Some possible solutions:</a:t>
            </a:r>
          </a:p>
          <a:p>
            <a:pPr lvl="1"/>
            <a:r>
              <a:rPr lang="en-US" dirty="0" smtClean="0"/>
              <a:t>Create a separate backstop table to limit trade-off of envelope components (minimum R-values for insulation, maximum U-factors &amp; SHGC for windows, etc.)</a:t>
            </a:r>
          </a:p>
          <a:p>
            <a:pPr lvl="1"/>
            <a:r>
              <a:rPr lang="en-US" dirty="0" smtClean="0"/>
              <a:t>Allow a maximum percentage reduction in performance of envelope when trading off by improving other assemblies or systems.</a:t>
            </a:r>
          </a:p>
          <a:p>
            <a:pPr lvl="1"/>
            <a:r>
              <a:rPr lang="en-US" dirty="0" smtClean="0"/>
              <a:t>Limit envelop trades to not be less than prior code values (like 2009 or later editions of IECC) </a:t>
            </a:r>
          </a:p>
          <a:p>
            <a:r>
              <a:rPr lang="en-US" dirty="0" smtClean="0"/>
              <a:t>Better yet, remove the subsidy schemes:</a:t>
            </a:r>
          </a:p>
          <a:p>
            <a:pPr lvl="1"/>
            <a:r>
              <a:rPr lang="en-US" dirty="0" smtClean="0"/>
              <a:t>Don’t allow equipment trades (as the IECC doesn’t allow) or fix federal mandates to allow equipment efficiency for trade-offs to be set at median/typical equipment efficiency values in the market.</a:t>
            </a:r>
          </a:p>
          <a:p>
            <a:pPr lvl="1"/>
            <a:r>
              <a:rPr lang="en-US" dirty="0" smtClean="0"/>
              <a:t>Don’t allow or limit solar PV or on-site renewable trade offs. These systems should be evaluated on the basis of their own economic and energy producing merits, including installation, maintenance and replacement costs. </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56926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72" y="1454240"/>
            <a:ext cx="8623663" cy="3166745"/>
          </a:xfrm>
        </p:spPr>
        <p:txBody>
          <a:bodyPr>
            <a:normAutofit/>
          </a:bodyPr>
          <a:lstStyle/>
          <a:p>
            <a:r>
              <a:rPr lang="en-US" dirty="0" smtClean="0"/>
              <a:t>Have we missed any of your haunting myths?</a:t>
            </a:r>
            <a:br>
              <a:rPr lang="en-US" dirty="0" smtClean="0"/>
            </a:br>
            <a:r>
              <a:rPr lang="en-US" dirty="0" smtClean="0"/>
              <a:t/>
            </a:r>
            <a:br>
              <a:rPr lang="en-US" dirty="0" smtClean="0"/>
            </a:br>
            <a:r>
              <a:rPr lang="en-US" dirty="0"/>
              <a:t/>
            </a:r>
            <a:br>
              <a:rPr lang="en-US" dirty="0"/>
            </a:br>
            <a:r>
              <a:rPr lang="en-US" dirty="0" smtClean="0"/>
              <a:t>Questions?</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35039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Jay Crandell, ARES Consulting</a:t>
            </a:r>
            <a:br>
              <a:rPr lang="en-US" dirty="0" smtClean="0"/>
            </a:br>
            <a:r>
              <a:rPr lang="en-US" dirty="0" smtClean="0"/>
              <a:t>Jcrandell@aresconsulting.biz </a:t>
            </a:r>
          </a:p>
          <a:p>
            <a:pPr marL="0" indent="0" algn="ctr">
              <a:buNone/>
            </a:pPr>
            <a:endParaRPr lang="en-US" dirty="0"/>
          </a:p>
          <a:p>
            <a:pPr marL="0" indent="0" algn="ctr">
              <a:buNone/>
            </a:pPr>
            <a:r>
              <a:rPr lang="en-US" dirty="0" smtClean="0"/>
              <a:t>Amy Schmidt, Dow Building Solutions</a:t>
            </a:r>
          </a:p>
          <a:p>
            <a:pPr marL="0" indent="0" algn="ctr">
              <a:buNone/>
            </a:pPr>
            <a:r>
              <a:rPr lang="en-US" dirty="0" smtClean="0"/>
              <a:t>ASchmidt4@dow.com</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4663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9414466" cy="1325563"/>
          </a:xfrm>
        </p:spPr>
        <p:txBody>
          <a:bodyPr/>
          <a:lstStyle/>
          <a:p>
            <a:r>
              <a:rPr lang="en-US" dirty="0" smtClean="0"/>
              <a:t>“20 + 5” = 22.4  and “25” = 18.6</a:t>
            </a:r>
            <a:endParaRPr lang="en-US" dirty="0"/>
          </a:p>
        </p:txBody>
      </p:sp>
      <p:sp>
        <p:nvSpPr>
          <p:cNvPr id="3" name="Content Placeholder 2"/>
          <p:cNvSpPr>
            <a:spLocks noGrp="1"/>
          </p:cNvSpPr>
          <p:nvPr>
            <p:ph idx="1"/>
          </p:nvPr>
        </p:nvSpPr>
        <p:spPr>
          <a:xfrm>
            <a:off x="404943" y="1841862"/>
            <a:ext cx="8623663" cy="4029002"/>
          </a:xfrm>
        </p:spPr>
        <p:txBody>
          <a:bodyPr>
            <a:normAutofit/>
          </a:bodyPr>
          <a:lstStyle/>
          <a:p>
            <a:r>
              <a:rPr lang="en-US" dirty="0" smtClean="0"/>
              <a:t>Why does “20 + 5” equal 22.4 ?  Why does “25” = 18.6?  This is very strange math, or is it?</a:t>
            </a:r>
          </a:p>
          <a:p>
            <a:r>
              <a:rPr lang="en-US" dirty="0" smtClean="0"/>
              <a:t>KEY: The math must properly account for the way heat actually flows through the assembly.</a:t>
            </a:r>
          </a:p>
          <a:p>
            <a:r>
              <a:rPr lang="en-US" dirty="0" smtClean="0"/>
              <a:t>There are two paths for heat flow:</a:t>
            </a:r>
          </a:p>
          <a:p>
            <a:pPr lvl="1"/>
            <a:r>
              <a:rPr lang="en-US" dirty="0" smtClean="0"/>
              <a:t>Framing path</a:t>
            </a:r>
          </a:p>
          <a:p>
            <a:pPr lvl="1"/>
            <a:r>
              <a:rPr lang="en-US" dirty="0" smtClean="0"/>
              <a:t>Cavity path</a:t>
            </a:r>
          </a:p>
          <a:p>
            <a:pPr lvl="2"/>
            <a:r>
              <a:rPr lang="en-US" dirty="0" smtClean="0"/>
              <a:t>Note that continuous insulation insulates both paths, but the cavity insulation only insulates the cavity path </a:t>
            </a:r>
            <a:endParaRPr lang="en-US" dirty="0"/>
          </a:p>
        </p:txBody>
      </p:sp>
      <p:pic>
        <p:nvPicPr>
          <p:cNvPr id="4" name="Picture 2"/>
          <p:cNvPicPr>
            <a:picLocks noChangeAspect="1"/>
          </p:cNvPicPr>
          <p:nvPr/>
        </p:nvPicPr>
        <p:blipFill rotWithShape="1">
          <a:blip r:embed="rId2">
            <a:extLst>
              <a:ext uri="{28A0092B-C50C-407E-A947-70E740481C1C}">
                <a14:useLocalDpi xmlns:a14="http://schemas.microsoft.com/office/drawing/2010/main" val="0"/>
              </a:ext>
            </a:extLst>
          </a:blip>
          <a:srcRect r="71644" b="13544"/>
          <a:stretch/>
        </p:blipFill>
        <p:spPr bwMode="auto">
          <a:xfrm>
            <a:off x="8893525" y="1922319"/>
            <a:ext cx="2744294" cy="2891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54248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a:t>
            </a:r>
            <a:r>
              <a:rPr lang="en-US" dirty="0"/>
              <a:t>Solved – Parallel Path Math</a:t>
            </a:r>
          </a:p>
        </p:txBody>
      </p:sp>
      <p:sp>
        <p:nvSpPr>
          <p:cNvPr id="3" name="Content Placeholder 2"/>
          <p:cNvSpPr>
            <a:spLocks noGrp="1"/>
          </p:cNvSpPr>
          <p:nvPr>
            <p:ph idx="1"/>
          </p:nvPr>
        </p:nvSpPr>
        <p:spPr>
          <a:xfrm>
            <a:off x="404943" y="1841862"/>
            <a:ext cx="8623663" cy="963683"/>
          </a:xfrm>
        </p:spPr>
        <p:txBody>
          <a:bodyPr/>
          <a:lstStyle/>
          <a:p>
            <a:r>
              <a:rPr lang="en-US" dirty="0" smtClean="0"/>
              <a:t>First, add up the R-value </a:t>
            </a:r>
            <a:r>
              <a:rPr lang="en-US" u="sng" dirty="0" smtClean="0"/>
              <a:t>for each heat flow path </a:t>
            </a:r>
            <a:r>
              <a:rPr lang="en-US" dirty="0" smtClean="0"/>
              <a:t>through the R25 and R20+5ci wall assemblies:</a:t>
            </a:r>
            <a:endParaRPr lang="en-US" dirty="0"/>
          </a:p>
        </p:txBody>
      </p:sp>
      <p:pic>
        <p:nvPicPr>
          <p:cNvPr id="4" name="Picture 3"/>
          <p:cNvPicPr>
            <a:picLocks noChangeAspect="1"/>
          </p:cNvPicPr>
          <p:nvPr/>
        </p:nvPicPr>
        <p:blipFill rotWithShape="1">
          <a:blip r:embed="rId2"/>
          <a:srcRect l="14320" t="24391" r="42940" b="50151"/>
          <a:stretch/>
        </p:blipFill>
        <p:spPr>
          <a:xfrm>
            <a:off x="550717" y="2904468"/>
            <a:ext cx="8078345" cy="2706623"/>
          </a:xfrm>
          <a:prstGeom prst="rect">
            <a:avLst/>
          </a:prstGeom>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606" y="1549797"/>
            <a:ext cx="2573338"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04944" y="5830230"/>
            <a:ext cx="8623662" cy="1200329"/>
          </a:xfrm>
          <a:prstGeom prst="rect">
            <a:avLst/>
          </a:prstGeom>
          <a:noFill/>
        </p:spPr>
        <p:txBody>
          <a:bodyPr wrap="square" rtlCol="0">
            <a:spAutoFit/>
          </a:bodyPr>
          <a:lstStyle/>
          <a:p>
            <a:r>
              <a:rPr lang="en-US" u="sng" dirty="0" smtClean="0">
                <a:solidFill>
                  <a:schemeClr val="bg1"/>
                </a:solidFill>
              </a:rPr>
              <a:t>Note</a:t>
            </a:r>
            <a:r>
              <a:rPr lang="en-US" dirty="0" smtClean="0">
                <a:solidFill>
                  <a:schemeClr val="bg1"/>
                </a:solidFill>
              </a:rPr>
              <a:t>: Multiple cavity </a:t>
            </a:r>
            <a:r>
              <a:rPr lang="en-US" dirty="0">
                <a:solidFill>
                  <a:schemeClr val="bg1"/>
                </a:solidFill>
              </a:rPr>
              <a:t>insulation layers can be added to get a total cavity R-value and </a:t>
            </a:r>
            <a:r>
              <a:rPr lang="en-US" dirty="0" smtClean="0">
                <a:solidFill>
                  <a:schemeClr val="bg1"/>
                </a:solidFill>
              </a:rPr>
              <a:t>multiple </a:t>
            </a:r>
            <a:r>
              <a:rPr lang="en-US" dirty="0">
                <a:solidFill>
                  <a:schemeClr val="bg1"/>
                </a:solidFill>
              </a:rPr>
              <a:t>continuous insulation layers can be added to get a total continuous insulation R-value</a:t>
            </a:r>
            <a:r>
              <a:rPr lang="en-US" dirty="0" smtClean="0">
                <a:solidFill>
                  <a:schemeClr val="bg1"/>
                </a:solidFill>
              </a:rPr>
              <a:t>. This is the ONLY case where R-values can be added.</a:t>
            </a:r>
            <a:endParaRPr lang="en-US" dirty="0">
              <a:solidFill>
                <a:schemeClr val="bg1"/>
              </a:solidFill>
            </a:endParaRPr>
          </a:p>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55777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8623663" cy="829533"/>
          </a:xfrm>
        </p:spPr>
        <p:txBody>
          <a:bodyPr/>
          <a:lstStyle/>
          <a:p>
            <a:r>
              <a:rPr lang="en-US" dirty="0"/>
              <a:t>Myth Solved – Parallel Path Math</a:t>
            </a:r>
          </a:p>
        </p:txBody>
      </p:sp>
      <p:sp>
        <p:nvSpPr>
          <p:cNvPr id="3" name="Content Placeholder 2"/>
          <p:cNvSpPr>
            <a:spLocks noGrp="1"/>
          </p:cNvSpPr>
          <p:nvPr>
            <p:ph idx="1"/>
          </p:nvPr>
        </p:nvSpPr>
        <p:spPr>
          <a:xfrm>
            <a:off x="654324" y="4815069"/>
            <a:ext cx="8105212" cy="1554560"/>
          </a:xfrm>
        </p:spPr>
        <p:txBody>
          <a:bodyPr>
            <a:normAutofit fontScale="70000" lnSpcReduction="20000"/>
          </a:bodyPr>
          <a:lstStyle/>
          <a:p>
            <a:r>
              <a:rPr lang="en-US" b="1" dirty="0" smtClean="0"/>
              <a:t>CONCLUSION:</a:t>
            </a:r>
            <a:r>
              <a:rPr lang="en-US" dirty="0" smtClean="0"/>
              <a:t> An “R25” wall has an effective R-value of </a:t>
            </a:r>
            <a:r>
              <a:rPr lang="en-US" b="1" u="sng" dirty="0" smtClean="0"/>
              <a:t>R-18.6</a:t>
            </a:r>
            <a:r>
              <a:rPr lang="en-US" dirty="0" smtClean="0"/>
              <a:t> (U = 0.054).  An “R20 + 5ci” wall has a much greater effective R-value of </a:t>
            </a:r>
            <a:r>
              <a:rPr lang="en-US" b="1" u="sng" dirty="0" smtClean="0"/>
              <a:t>R-22.4</a:t>
            </a:r>
            <a:r>
              <a:rPr lang="en-US" dirty="0" smtClean="0"/>
              <a:t> (U = 0.045) because the continuous insulation insulates both paths while the cavity insulation insulates only the cavity. </a:t>
            </a:r>
          </a:p>
          <a:p>
            <a:r>
              <a:rPr lang="en-US" dirty="0" smtClean="0"/>
              <a:t>So, “20 + 5” does not equal “25” when the R-value math is done properly for each heat flow path in an assembly.</a:t>
            </a:r>
            <a:endParaRPr lang="en-US" dirty="0"/>
          </a:p>
        </p:txBody>
      </p:sp>
      <p:pic>
        <p:nvPicPr>
          <p:cNvPr id="4" name="Picture 3"/>
          <p:cNvPicPr>
            <a:picLocks noChangeAspect="1"/>
          </p:cNvPicPr>
          <p:nvPr/>
        </p:nvPicPr>
        <p:blipFill rotWithShape="1">
          <a:blip r:embed="rId2"/>
          <a:srcRect l="15078" t="54937" r="56455" b="37668"/>
          <a:stretch/>
        </p:blipFill>
        <p:spPr>
          <a:xfrm>
            <a:off x="2211822" y="2297726"/>
            <a:ext cx="4990215" cy="729168"/>
          </a:xfrm>
          <a:prstGeom prst="rect">
            <a:avLst/>
          </a:prstGeom>
        </p:spPr>
      </p:pic>
      <p:pic>
        <p:nvPicPr>
          <p:cNvPr id="5" name="Picture 4"/>
          <p:cNvPicPr>
            <a:picLocks noChangeAspect="1"/>
          </p:cNvPicPr>
          <p:nvPr/>
        </p:nvPicPr>
        <p:blipFill rotWithShape="1">
          <a:blip r:embed="rId2"/>
          <a:srcRect l="14290" t="69377" r="43212" b="16317"/>
          <a:stretch/>
        </p:blipFill>
        <p:spPr>
          <a:xfrm>
            <a:off x="838107" y="3188422"/>
            <a:ext cx="7737644" cy="1465118"/>
          </a:xfrm>
          <a:prstGeom prst="rect">
            <a:avLst/>
          </a:prstGeom>
        </p:spPr>
      </p:pic>
      <p:sp>
        <p:nvSpPr>
          <p:cNvPr id="6" name="Content Placeholder 2"/>
          <p:cNvSpPr txBox="1">
            <a:spLocks/>
          </p:cNvSpPr>
          <p:nvPr/>
        </p:nvSpPr>
        <p:spPr>
          <a:xfrm>
            <a:off x="526170" y="1403639"/>
            <a:ext cx="8233366" cy="10675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Second, weight the heat flow or conductance (1/R) of each path by the percentage area of each path as follows:</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689" y="1082856"/>
            <a:ext cx="30480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64454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10153520" cy="930161"/>
          </a:xfrm>
        </p:spPr>
        <p:txBody>
          <a:bodyPr>
            <a:normAutofit fontScale="90000"/>
          </a:bodyPr>
          <a:lstStyle/>
          <a:p>
            <a:r>
              <a:rPr lang="en-US" sz="3600" dirty="0" smtClean="0"/>
              <a:t>Myth:  The Energy Code is not a Life Safety Code</a:t>
            </a:r>
            <a:endParaRPr lang="en-US" sz="3600" dirty="0"/>
          </a:p>
        </p:txBody>
      </p:sp>
      <p:sp>
        <p:nvSpPr>
          <p:cNvPr id="5" name="Footer Placeholder 4"/>
          <p:cNvSpPr>
            <a:spLocks noGrp="1"/>
          </p:cNvSpPr>
          <p:nvPr>
            <p:ph type="ftr" sz="quarter" idx="11"/>
          </p:nvPr>
        </p:nvSpPr>
        <p:spPr/>
        <p:txBody>
          <a:bodyPr/>
          <a:lstStyle/>
          <a:p>
            <a:endParaRPr lang="en-US" dirty="0"/>
          </a:p>
        </p:txBody>
      </p:sp>
      <p:sp>
        <p:nvSpPr>
          <p:cNvPr id="8" name="Rectangular Callout 7"/>
          <p:cNvSpPr/>
          <p:nvPr/>
        </p:nvSpPr>
        <p:spPr>
          <a:xfrm>
            <a:off x="546754" y="2259579"/>
            <a:ext cx="3846136" cy="168176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en-US" sz="2400" b="1" dirty="0">
                <a:solidFill>
                  <a:schemeClr val="tx1"/>
                </a:solidFill>
                <a:latin typeface="Franklin Gothic Demi" panose="020B0703020102020204" pitchFamily="34" charset="0"/>
                <a:cs typeface="Arial" panose="020B0604020202020204" pitchFamily="34" charset="0"/>
              </a:rPr>
              <a:t>Skeptic: </a:t>
            </a:r>
          </a:p>
          <a:p>
            <a:pPr eaLnBrk="0" fontAlgn="base" hangingPunct="0">
              <a:spcBef>
                <a:spcPct val="0"/>
              </a:spcBef>
              <a:spcAft>
                <a:spcPct val="0"/>
              </a:spcAft>
            </a:pPr>
            <a:r>
              <a:rPr lang="en-US" altLang="en-US" sz="2400" b="1" dirty="0" smtClean="0">
                <a:solidFill>
                  <a:schemeClr val="bg1"/>
                </a:solidFill>
                <a:latin typeface="Franklin Gothic Demi" panose="020B0703020102020204" pitchFamily="34" charset="0"/>
                <a:cs typeface="Arial" panose="020B0604020202020204" pitchFamily="34" charset="0"/>
              </a:rPr>
              <a:t>The </a:t>
            </a:r>
            <a:r>
              <a:rPr lang="en-US" altLang="en-US" sz="2400" b="1" dirty="0">
                <a:solidFill>
                  <a:schemeClr val="bg1"/>
                </a:solidFill>
                <a:latin typeface="Franklin Gothic Demi" panose="020B0703020102020204" pitchFamily="34" charset="0"/>
                <a:cs typeface="Arial" panose="020B0604020202020204" pitchFamily="34" charset="0"/>
              </a:rPr>
              <a:t>energy code is a “nice to have.”</a:t>
            </a:r>
          </a:p>
        </p:txBody>
      </p:sp>
      <p:sp>
        <p:nvSpPr>
          <p:cNvPr id="9" name="Rectangular Callout 8"/>
          <p:cNvSpPr/>
          <p:nvPr/>
        </p:nvSpPr>
        <p:spPr>
          <a:xfrm>
            <a:off x="4949073" y="1497112"/>
            <a:ext cx="4922362" cy="2444233"/>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en-US" sz="2400" b="1" dirty="0">
                <a:solidFill>
                  <a:schemeClr val="tx1"/>
                </a:solidFill>
                <a:latin typeface="Franklin Gothic Demi" panose="020B0703020102020204" pitchFamily="34" charset="0"/>
                <a:cs typeface="Arial" panose="020B0604020202020204" pitchFamily="34" charset="0"/>
              </a:rPr>
              <a:t>Me: </a:t>
            </a:r>
          </a:p>
          <a:p>
            <a:pPr eaLnBrk="0" fontAlgn="base" hangingPunct="0">
              <a:spcBef>
                <a:spcPct val="0"/>
              </a:spcBef>
              <a:spcAft>
                <a:spcPct val="0"/>
              </a:spcAft>
            </a:pPr>
            <a:r>
              <a:rPr lang="en-US" altLang="en-US" sz="2400" b="1" dirty="0">
                <a:solidFill>
                  <a:schemeClr val="bg1"/>
                </a:solidFill>
                <a:latin typeface="Franklin Gothic Demi" panose="020B0703020102020204" pitchFamily="34" charset="0"/>
                <a:cs typeface="Arial" panose="020B0604020202020204" pitchFamily="34" charset="0"/>
              </a:rPr>
              <a:t>Preventing moisture issues, comfortably withstanding power outages, savings on energy bills for the entire life of the house. Yes, that’s nice to have.</a:t>
            </a:r>
          </a:p>
        </p:txBody>
      </p:sp>
      <p:pic>
        <p:nvPicPr>
          <p:cNvPr id="10" name="Picture 2" descr="Image result for stick fig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431" y="4411744"/>
            <a:ext cx="1762056" cy="19446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744" y="4411744"/>
            <a:ext cx="1944605" cy="194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163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43" y="417376"/>
            <a:ext cx="8623663" cy="930161"/>
          </a:xfrm>
        </p:spPr>
        <p:txBody>
          <a:bodyPr>
            <a:normAutofit fontScale="90000"/>
          </a:bodyPr>
          <a:lstStyle/>
          <a:p>
            <a:r>
              <a:rPr lang="en-US" sz="3600" dirty="0" smtClean="0"/>
              <a:t>Myth Busted:  The Energy Code IS a Life Safety Code</a:t>
            </a:r>
            <a:endParaRPr lang="en-US" sz="3600" dirty="0"/>
          </a:p>
        </p:txBody>
      </p:sp>
      <p:sp>
        <p:nvSpPr>
          <p:cNvPr id="5" name="Footer Placeholder 4"/>
          <p:cNvSpPr>
            <a:spLocks noGrp="1"/>
          </p:cNvSpPr>
          <p:nvPr>
            <p:ph type="ftr" sz="quarter" idx="11"/>
          </p:nvPr>
        </p:nvSpPr>
        <p:spPr/>
        <p:txBody>
          <a:bodyPr/>
          <a:lstStyle/>
          <a:p>
            <a:endParaRPr lang="en-US" dirty="0"/>
          </a:p>
        </p:txBody>
      </p:sp>
      <p:sp>
        <p:nvSpPr>
          <p:cNvPr id="3" name="Rectangular Callout 2"/>
          <p:cNvSpPr/>
          <p:nvPr/>
        </p:nvSpPr>
        <p:spPr>
          <a:xfrm>
            <a:off x="678730" y="1778045"/>
            <a:ext cx="3846136" cy="207389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en-US" sz="2400" b="1" dirty="0">
                <a:solidFill>
                  <a:schemeClr val="tx1"/>
                </a:solidFill>
                <a:latin typeface="Franklin Gothic Demi" panose="020B0703020102020204" pitchFamily="34" charset="0"/>
                <a:cs typeface="Arial" panose="020B0604020202020204" pitchFamily="34" charset="0"/>
              </a:rPr>
              <a:t>Skeptic: </a:t>
            </a:r>
          </a:p>
          <a:p>
            <a:pPr lvl="0" eaLnBrk="0" fontAlgn="base" hangingPunct="0">
              <a:spcBef>
                <a:spcPct val="0"/>
              </a:spcBef>
              <a:spcAft>
                <a:spcPct val="0"/>
              </a:spcAft>
            </a:pPr>
            <a:r>
              <a:rPr lang="en-US" altLang="en-US" sz="2400" b="1" dirty="0">
                <a:latin typeface="Franklin Gothic Demi" panose="020B0703020102020204" pitchFamily="34" charset="0"/>
                <a:cs typeface="Arial" panose="020B0604020202020204" pitchFamily="34" charset="0"/>
              </a:rPr>
              <a:t>“</a:t>
            </a:r>
            <a:r>
              <a:rPr lang="en-US" sz="2400" b="1" dirty="0">
                <a:latin typeface="Franklin Gothic Demi" panose="020B0703020102020204" pitchFamily="34" charset="0"/>
                <a:cs typeface="Arial" panose="020B0604020202020204" pitchFamily="34" charset="0"/>
              </a:rPr>
              <a:t>You all think that it’s the energy code that keeps buildings from falling down.”</a:t>
            </a:r>
            <a:endParaRPr lang="en-US" altLang="en-US" sz="2400" b="1" dirty="0">
              <a:latin typeface="Franklin Gothic Demi" panose="020B0703020102020204" pitchFamily="34" charset="0"/>
              <a:cs typeface="Arial" panose="020B0604020202020204" pitchFamily="34" charset="0"/>
            </a:endParaRPr>
          </a:p>
        </p:txBody>
      </p:sp>
      <p:sp>
        <p:nvSpPr>
          <p:cNvPr id="7" name="Rectangular Callout 6"/>
          <p:cNvSpPr/>
          <p:nvPr/>
        </p:nvSpPr>
        <p:spPr>
          <a:xfrm>
            <a:off x="5349744" y="2967024"/>
            <a:ext cx="2163912" cy="94483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en-US" sz="2400" b="1" dirty="0">
                <a:solidFill>
                  <a:schemeClr val="tx1"/>
                </a:solidFill>
                <a:latin typeface="Franklin Gothic Demi" panose="020B0703020102020204" pitchFamily="34" charset="0"/>
                <a:cs typeface="Arial" panose="020B0604020202020204" pitchFamily="34" charset="0"/>
              </a:rPr>
              <a:t>Me: </a:t>
            </a:r>
          </a:p>
          <a:p>
            <a:pPr lvl="0" eaLnBrk="0" fontAlgn="base" hangingPunct="0">
              <a:spcBef>
                <a:spcPct val="0"/>
              </a:spcBef>
              <a:spcAft>
                <a:spcPct val="0"/>
              </a:spcAft>
            </a:pPr>
            <a:r>
              <a:rPr lang="en-US" altLang="en-US" sz="2400" b="1" dirty="0">
                <a:latin typeface="Franklin Gothic Demi" panose="020B0703020102020204" pitchFamily="34" charset="0"/>
                <a:cs typeface="Arial" panose="020B0604020202020204" pitchFamily="34" charset="0"/>
              </a:rPr>
              <a:t>“Yes indeed.” </a:t>
            </a:r>
          </a:p>
        </p:txBody>
      </p:sp>
      <p:pic>
        <p:nvPicPr>
          <p:cNvPr id="3074" name="Picture 2" descr="Image result for stick fig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431" y="4411744"/>
            <a:ext cx="1762056" cy="19446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tick 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744" y="4411744"/>
            <a:ext cx="1944605" cy="1944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70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cial Media Marketing PowerPoint Template" id="{DD0EADE1-DE7A-9244-9659-636B81ACB3F7}" vid="{C9C9545E-E903-8441-927C-979DCF31C69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Stranger-Things-PowerPoint-Template</Template>
  <TotalTime>16602</TotalTime>
  <Words>4321</Words>
  <Application>Microsoft Office PowerPoint</Application>
  <PresentationFormat>Widescreen</PresentationFormat>
  <Paragraphs>349</Paragraphs>
  <Slides>45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Yu Gothic</vt:lpstr>
      <vt:lpstr>Yu Gothic Medium</vt:lpstr>
      <vt:lpstr>Arial</vt:lpstr>
      <vt:lpstr>Calibri</vt:lpstr>
      <vt:lpstr>Calibri Light</vt:lpstr>
      <vt:lpstr>Franklin Gothic Demi</vt:lpstr>
      <vt:lpstr>Segoe UI</vt:lpstr>
      <vt:lpstr>Times New Roman</vt:lpstr>
      <vt:lpstr>Trebuchet MS</vt:lpstr>
      <vt:lpstr>Office Theme</vt:lpstr>
      <vt:lpstr>Custom Design</vt:lpstr>
      <vt:lpstr>The Energy Code Myths That Haunt Us</vt:lpstr>
      <vt:lpstr>PowerPoint Presentation</vt:lpstr>
      <vt:lpstr>Haunting Myths</vt:lpstr>
      <vt:lpstr>Myth: 20 + 5 = 25 ?</vt:lpstr>
      <vt:lpstr>“20 + 5” = 22.4  and “25” = 18.6</vt:lpstr>
      <vt:lpstr>Myth Solved – Parallel Path Math</vt:lpstr>
      <vt:lpstr>Myth Solved – Parallel Path Math</vt:lpstr>
      <vt:lpstr>Myth:  The Energy Code is not a Life Safety Code</vt:lpstr>
      <vt:lpstr>Myth Busted:  The Energy Code IS a Life Safety Code</vt:lpstr>
      <vt:lpstr>The Energy Code IS a Life Safety Code</vt:lpstr>
      <vt:lpstr>The Energy Code IS a Life Safety Code</vt:lpstr>
      <vt:lpstr>The Energy Code IS a Life Safety Code</vt:lpstr>
      <vt:lpstr>Beyond Life Safety</vt:lpstr>
      <vt:lpstr>Myth: Any material can be used to meet insulation R-value requirements</vt:lpstr>
      <vt:lpstr>Myth: Any material can be used to meet insulation R-value requirements</vt:lpstr>
      <vt:lpstr>Myth: Any material can be used to meet insulation R-value requirements</vt:lpstr>
      <vt:lpstr>Myth: Any material can be used to meet insulation R-value requirements</vt:lpstr>
      <vt:lpstr>The Air Space R-value Enigma</vt:lpstr>
      <vt:lpstr>The Air Space R-value Enigma</vt:lpstr>
      <vt:lpstr>Myth Solved: Air Space R-value </vt:lpstr>
      <vt:lpstr>Myth Solved: Air Space R-value</vt:lpstr>
      <vt:lpstr>Myth: All“Above Code” programs are code compliant</vt:lpstr>
      <vt:lpstr>Myth: All“Above Code” programs are code compliant</vt:lpstr>
      <vt:lpstr>Let’s Compare: Energy Star</vt:lpstr>
      <vt:lpstr>Let’s Compare: Environments for Living</vt:lpstr>
      <vt:lpstr>Let’s Compare: RESNET HERS/ERI</vt:lpstr>
      <vt:lpstr>Let’s Compare: RESNET HERS/ERI</vt:lpstr>
      <vt:lpstr>Myth: Moisture Control is NOT an Energy Code Issue</vt:lpstr>
      <vt:lpstr>Myth: Moisture Control is NOT an Energy Code Issue</vt:lpstr>
      <vt:lpstr>Myth: Moisture Control is NOT an Energy Code Issue</vt:lpstr>
      <vt:lpstr>Myth: Moisture Control is NOT an Energy Code Issue</vt:lpstr>
      <vt:lpstr>Myth: Moisture Control is NOT an Energy Code Issue</vt:lpstr>
      <vt:lpstr>Myth: Moisture Control is NOT an Energy Code Issue</vt:lpstr>
      <vt:lpstr>Myth: Compliance Options are Straightforward</vt:lpstr>
      <vt:lpstr>Myth: Compliance Options are Straightforward</vt:lpstr>
      <vt:lpstr>Myth: Compliance Options are Straightforward</vt:lpstr>
      <vt:lpstr>Myth: Compliance Options are Straightforward</vt:lpstr>
      <vt:lpstr>Myth: An Envelope “Backstop” is Not Needed in the ERI Path</vt:lpstr>
      <vt:lpstr>Myth: An Envelope “Backstop” is Not Needed in the ERI Path</vt:lpstr>
      <vt:lpstr>Myth: An Envelope “Backstop” is Not Needed in the ERI Path</vt:lpstr>
      <vt:lpstr>Myth: An Envelope “Backstop” is Not Needed in the ERI Path</vt:lpstr>
      <vt:lpstr>Myth: An Envelope “Backstop” is Not Needed in the ERI Path</vt:lpstr>
      <vt:lpstr>Myth: An Envelope “Backstop” is Not Needed in the ERI Path</vt:lpstr>
      <vt:lpstr>Have we missed any of your haunting myths?   Questions?</vt:lpstr>
      <vt:lpstr>PowerPoint Presentation</vt:lpstr>
    </vt:vector>
  </TitlesOfParts>
  <Company>The Dow Chemical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Energy Code Myths That Haunt Us</dc:title>
  <dc:creator>Schmidt, Amy (A)</dc:creator>
  <cp:lastModifiedBy>Mindy Caldwell</cp:lastModifiedBy>
  <cp:revision>25</cp:revision>
  <cp:lastPrinted>2018-02-14T14:17:42Z</cp:lastPrinted>
  <dcterms:created xsi:type="dcterms:W3CDTF">2018-02-12T17:35:30Z</dcterms:created>
  <dcterms:modified xsi:type="dcterms:W3CDTF">2021-08-19T21:38:08Z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_Steward">
    <vt:lpwstr>Schmidt A u410292</vt:lpwstr>
  </property>
  <property fmtid="{D5CDD505-2E9C-101B-9397-08002B2CF9AE}" pid="3" name="Update_Footer">
    <vt:lpwstr>No</vt:lpwstr>
  </property>
  <property fmtid="{D5CDD505-2E9C-101B-9397-08002B2CF9AE}" pid="4" name="Radio_Button">
    <vt:lpwstr>RadioButton2</vt:lpwstr>
  </property>
  <property fmtid="{D5CDD505-2E9C-101B-9397-08002B2CF9AE}" pid="5" name="Information_Classification">
    <vt:lpwstr/>
  </property>
  <property fmtid="{D5CDD505-2E9C-101B-9397-08002B2CF9AE}" pid="6" name="Record_Title_ID">
    <vt:lpwstr>72</vt:lpwstr>
  </property>
  <property fmtid="{D5CDD505-2E9C-101B-9397-08002B2CF9AE}" pid="7" name="Initial_Creation_Date">
    <vt:filetime>2018-02-12T17:35:30Z</vt:filetime>
  </property>
  <property fmtid="{D5CDD505-2E9C-101B-9397-08002B2CF9AE}" pid="8" name="Retention_Period_Start_Date">
    <vt:filetime>2018-02-27T01:49:53Z</vt:filetime>
  </property>
  <property fmtid="{D5CDD505-2E9C-101B-9397-08002B2CF9AE}" pid="9" name="Last_Reviewed_Date">
    <vt:lpwstr/>
  </property>
  <property fmtid="{D5CDD505-2E9C-101B-9397-08002B2CF9AE}" pid="10" name="Retention_Review_Frequency">
    <vt:lpwstr/>
  </property>
  <property fmtid="{D5CDD505-2E9C-101B-9397-08002B2CF9AE}" pid="11" name="_NewReviewCycle">
    <vt:lpwstr/>
  </property>
</Properties>
</file>