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handoutMasterIdLst>
    <p:handoutMasterId r:id="rId63"/>
  </p:handoutMasterIdLst>
  <p:sldIdLst>
    <p:sldId id="265" r:id="rId2"/>
    <p:sldId id="326" r:id="rId3"/>
    <p:sldId id="261" r:id="rId4"/>
    <p:sldId id="266" r:id="rId5"/>
    <p:sldId id="274" r:id="rId6"/>
    <p:sldId id="271" r:id="rId7"/>
    <p:sldId id="272" r:id="rId8"/>
    <p:sldId id="267" r:id="rId9"/>
    <p:sldId id="273" r:id="rId10"/>
    <p:sldId id="268" r:id="rId11"/>
    <p:sldId id="313" r:id="rId12"/>
    <p:sldId id="269" r:id="rId13"/>
    <p:sldId id="270" r:id="rId14"/>
    <p:sldId id="314" r:id="rId15"/>
    <p:sldId id="275" r:id="rId16"/>
    <p:sldId id="276" r:id="rId17"/>
    <p:sldId id="281" r:id="rId18"/>
    <p:sldId id="282" r:id="rId19"/>
    <p:sldId id="323" r:id="rId20"/>
    <p:sldId id="325" r:id="rId21"/>
    <p:sldId id="277" r:id="rId22"/>
    <p:sldId id="317" r:id="rId23"/>
    <p:sldId id="278" r:id="rId24"/>
    <p:sldId id="279" r:id="rId25"/>
    <p:sldId id="280" r:id="rId26"/>
    <p:sldId id="283" r:id="rId27"/>
    <p:sldId id="284" r:id="rId28"/>
    <p:sldId id="285" r:id="rId29"/>
    <p:sldId id="292" r:id="rId30"/>
    <p:sldId id="318" r:id="rId31"/>
    <p:sldId id="321" r:id="rId32"/>
    <p:sldId id="322" r:id="rId33"/>
    <p:sldId id="286" r:id="rId34"/>
    <p:sldId id="316" r:id="rId35"/>
    <p:sldId id="287" r:id="rId36"/>
    <p:sldId id="288" r:id="rId37"/>
    <p:sldId id="320" r:id="rId38"/>
    <p:sldId id="319" r:id="rId39"/>
    <p:sldId id="289" r:id="rId40"/>
    <p:sldId id="290" r:id="rId41"/>
    <p:sldId id="291" r:id="rId42"/>
    <p:sldId id="293" r:id="rId43"/>
    <p:sldId id="294" r:id="rId44"/>
    <p:sldId id="295" r:id="rId45"/>
    <p:sldId id="296" r:id="rId46"/>
    <p:sldId id="297" r:id="rId47"/>
    <p:sldId id="298" r:id="rId48"/>
    <p:sldId id="299" r:id="rId49"/>
    <p:sldId id="300" r:id="rId50"/>
    <p:sldId id="301" r:id="rId51"/>
    <p:sldId id="302" r:id="rId52"/>
    <p:sldId id="324" r:id="rId53"/>
    <p:sldId id="303" r:id="rId54"/>
    <p:sldId id="304" r:id="rId55"/>
    <p:sldId id="305" r:id="rId56"/>
    <p:sldId id="306" r:id="rId57"/>
    <p:sldId id="307" r:id="rId58"/>
    <p:sldId id="312" r:id="rId59"/>
    <p:sldId id="308" r:id="rId60"/>
    <p:sldId id="315" r:id="rId61"/>
  </p:sldIdLst>
  <p:sldSz cx="12192000" cy="6858000"/>
  <p:notesSz cx="7102475" cy="9388475"/>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99FF"/>
    <a:srgbClr val="79BBD2"/>
    <a:srgbClr val="FFD39C"/>
    <a:srgbClr val="6699FF"/>
    <a:srgbClr val="0099FF"/>
    <a:srgbClr val="F6E9C7"/>
    <a:srgbClr val="FFFF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12" autoAdjust="0"/>
    <p:restoredTop sz="90929"/>
  </p:normalViewPr>
  <p:slideViewPr>
    <p:cSldViewPr>
      <p:cViewPr varScale="1">
        <p:scale>
          <a:sx n="105" d="100"/>
          <a:sy n="105" d="100"/>
        </p:scale>
        <p:origin x="1266"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71488"/>
          </a:xfrm>
          <a:prstGeom prst="rect">
            <a:avLst/>
          </a:prstGeom>
        </p:spPr>
        <p:txBody>
          <a:bodyPr vert="horz" lIns="92464" tIns="46232" rIns="92464" bIns="46232"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4022725" y="0"/>
            <a:ext cx="3078163" cy="471488"/>
          </a:xfrm>
          <a:prstGeom prst="rect">
            <a:avLst/>
          </a:prstGeom>
        </p:spPr>
        <p:txBody>
          <a:bodyPr vert="horz" lIns="92464" tIns="46232" rIns="92464" bIns="46232" rtlCol="0"/>
          <a:lstStyle>
            <a:lvl1pPr algn="r" eaLnBrk="1" fontAlgn="auto" hangingPunct="1">
              <a:spcBef>
                <a:spcPts val="0"/>
              </a:spcBef>
              <a:spcAft>
                <a:spcPts val="0"/>
              </a:spcAft>
              <a:defRPr sz="1200">
                <a:latin typeface="+mn-lt"/>
              </a:defRPr>
            </a:lvl1pPr>
          </a:lstStyle>
          <a:p>
            <a:pPr>
              <a:defRPr/>
            </a:pPr>
            <a:fld id="{72BAF984-710F-4B53-8DB2-976DDFD21F4B}" type="datetimeFigureOut">
              <a:rPr lang="en-US"/>
              <a:pPr>
                <a:defRPr/>
              </a:pPr>
              <a:t>8/19/2021</a:t>
            </a:fld>
            <a:endParaRPr lang="en-US"/>
          </a:p>
        </p:txBody>
      </p:sp>
      <p:sp>
        <p:nvSpPr>
          <p:cNvPr id="4" name="Footer Placeholder 3"/>
          <p:cNvSpPr>
            <a:spLocks noGrp="1"/>
          </p:cNvSpPr>
          <p:nvPr>
            <p:ph type="ftr" sz="quarter" idx="2"/>
          </p:nvPr>
        </p:nvSpPr>
        <p:spPr>
          <a:xfrm>
            <a:off x="0" y="8916988"/>
            <a:ext cx="3078163" cy="471487"/>
          </a:xfrm>
          <a:prstGeom prst="rect">
            <a:avLst/>
          </a:prstGeom>
        </p:spPr>
        <p:txBody>
          <a:bodyPr vert="horz" lIns="92464" tIns="46232" rIns="92464" bIns="46232"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4022725" y="8916988"/>
            <a:ext cx="3078163" cy="471487"/>
          </a:xfrm>
          <a:prstGeom prst="rect">
            <a:avLst/>
          </a:prstGeom>
        </p:spPr>
        <p:txBody>
          <a:bodyPr vert="horz" lIns="92464" tIns="46232" rIns="92464" bIns="46232" rtlCol="0" anchor="b"/>
          <a:lstStyle>
            <a:lvl1pPr algn="r" eaLnBrk="1" fontAlgn="auto" hangingPunct="1">
              <a:spcBef>
                <a:spcPts val="0"/>
              </a:spcBef>
              <a:spcAft>
                <a:spcPts val="0"/>
              </a:spcAft>
              <a:defRPr sz="1200">
                <a:latin typeface="+mn-lt"/>
              </a:defRPr>
            </a:lvl1pPr>
          </a:lstStyle>
          <a:p>
            <a:pPr>
              <a:defRPr/>
            </a:pPr>
            <a:fld id="{F4BF5C81-3B51-4538-9DBA-2132C261E3F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2D73ADB-AE3A-420A-BD9E-194F093F3590}" type="datetimeFigureOut">
              <a:rPr lang="en-US"/>
              <a:pPr>
                <a:defRPr/>
              </a:pPr>
              <a:t>8/19/2021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93F0C78-6D9B-40DF-8484-5DBEBA84816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fontAlgn="base">
              <a:spcBef>
                <a:spcPct val="0"/>
              </a:spcBef>
              <a:spcAft>
                <a:spcPct val="0"/>
              </a:spcAft>
              <a:defRPr sz="1300">
                <a:solidFill>
                  <a:schemeClr val="tx1"/>
                </a:solidFill>
                <a:latin typeface="Calibri" panose="020F0502020204030204" pitchFamily="34" charset="0"/>
              </a:defRPr>
            </a:lvl6pPr>
            <a:lvl7pPr marL="2971800" indent="-228600" defTabSz="685800" fontAlgn="base">
              <a:spcBef>
                <a:spcPct val="0"/>
              </a:spcBef>
              <a:spcAft>
                <a:spcPct val="0"/>
              </a:spcAft>
              <a:defRPr sz="1300">
                <a:solidFill>
                  <a:schemeClr val="tx1"/>
                </a:solidFill>
                <a:latin typeface="Calibri" panose="020F0502020204030204" pitchFamily="34" charset="0"/>
              </a:defRPr>
            </a:lvl7pPr>
            <a:lvl8pPr marL="3429000" indent="-228600" defTabSz="685800" fontAlgn="base">
              <a:spcBef>
                <a:spcPct val="0"/>
              </a:spcBef>
              <a:spcAft>
                <a:spcPct val="0"/>
              </a:spcAft>
              <a:defRPr sz="1300">
                <a:solidFill>
                  <a:schemeClr val="tx1"/>
                </a:solidFill>
                <a:latin typeface="Calibri" panose="020F0502020204030204" pitchFamily="34" charset="0"/>
              </a:defRPr>
            </a:lvl8pPr>
            <a:lvl9pPr marL="3886200" indent="-228600" defTabSz="685800" fontAlgn="base">
              <a:spcBef>
                <a:spcPct val="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DD2189F1-3A49-4F7B-A3D5-E844771C8887}" type="slidenum">
              <a:rPr lang="en-US" altLang="en-US" sz="1200" smtClean="0">
                <a:latin typeface="Times New Roman" panose="02020603050405020304" pitchFamily="18" charset="0"/>
              </a:rPr>
              <a:pPr fontAlgn="base">
                <a:spcBef>
                  <a:spcPct val="0"/>
                </a:spcBef>
                <a:spcAft>
                  <a:spcPct val="0"/>
                </a:spcAft>
              </a:pPr>
              <a:t>22</a:t>
            </a:fld>
            <a:endParaRPr lang="en-US" altLang="en-US" sz="1200" smtClean="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up.codes/viewer/wyoming/ibc-2015/chapter/17/special-inspections-and-tests#17" TargetMode="External"/><Relationship Id="rId3" Type="http://schemas.openxmlformats.org/officeDocument/2006/relationships/hyperlink" Target="http://www.continuousinsulation.org/about" TargetMode="External"/><Relationship Id="rId7" Type="http://schemas.openxmlformats.org/officeDocument/2006/relationships/hyperlink" Target="https://up.codes/viewer/wyoming/ibc-2015/chapter/17/special-inspections-and-tests#1703.1.1" TargetMode="External"/><Relationship Id="rId2" Type="http://schemas.openxmlformats.org/officeDocument/2006/relationships/hyperlink" Target="https://www.appliedbuildingtech.com/content/technical-resources" TargetMode="External"/><Relationship Id="rId1" Type="http://schemas.openxmlformats.org/officeDocument/2006/relationships/slideMaster" Target="../slideMasters/slideMaster1.xml"/><Relationship Id="rId6" Type="http://schemas.openxmlformats.org/officeDocument/2006/relationships/hyperlink" Target="https://up.codes/viewer/wyoming/ibc-2015/chapter/2/definitions#2" TargetMode="External"/><Relationship Id="rId5" Type="http://schemas.openxmlformats.org/officeDocument/2006/relationships/hyperlink" Target="https://up.codes/viewer/wyoming/ibc-2015/chapter/2/definitions#approved_source" TargetMode="External"/><Relationship Id="rId10" Type="http://schemas.openxmlformats.org/officeDocument/2006/relationships/hyperlink" Target="http://www.continuousinsulation.org/" TargetMode="External"/><Relationship Id="rId4" Type="http://schemas.openxmlformats.org/officeDocument/2006/relationships/hyperlink" Target="https://fsc.americanchemistry.com/" TargetMode="External"/><Relationship Id="rId9"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11113" y="5562600"/>
            <a:ext cx="12203113"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l="3189" r="4897"/>
          <a:stretch>
            <a:fillRect/>
          </a:stretch>
        </p:blipFill>
        <p:spPr bwMode="auto">
          <a:xfrm>
            <a:off x="0" y="2189163"/>
            <a:ext cx="121920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www.appliedbuildingtech.com/sites/default/fil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150" y="4854575"/>
            <a:ext cx="1916113"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A white modern apartment building in Berlin"/>
          <p:cNvPicPr>
            <a:picLocks noChangeAspect="1" noChangeArrowheads="1"/>
          </p:cNvPicPr>
          <p:nvPr/>
        </p:nvPicPr>
        <p:blipFill>
          <a:blip r:embed="rId4">
            <a:extLst>
              <a:ext uri="{28A0092B-C50C-407E-A947-70E740481C1C}">
                <a14:useLocalDpi xmlns:a14="http://schemas.microsoft.com/office/drawing/2010/main" val="0"/>
              </a:ext>
            </a:extLst>
          </a:blip>
          <a:srcRect l="-2"/>
          <a:stretch>
            <a:fillRect/>
          </a:stretch>
        </p:blipFill>
        <p:spPr bwMode="auto">
          <a:xfrm>
            <a:off x="7213600" y="2184400"/>
            <a:ext cx="49784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11113" y="4521200"/>
            <a:ext cx="12212638" cy="25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p:nvPr>
        </p:nvSpPr>
        <p:spPr>
          <a:xfrm>
            <a:off x="304800" y="285751"/>
            <a:ext cx="11582400" cy="1102519"/>
          </a:xfrm>
        </p:spPr>
        <p:txBody>
          <a:bodyPr>
            <a:noAutofit/>
          </a:bodyPr>
          <a:lstStyle>
            <a:lvl1pPr algn="l">
              <a:defRPr sz="4267" b="1">
                <a:solidFill>
                  <a:schemeClr val="tx1">
                    <a:lumMod val="50000"/>
                    <a:lumOff val="50000"/>
                  </a:schemeClr>
                </a:solidFill>
              </a:defRPr>
            </a:lvl1pPr>
          </a:lstStyle>
          <a:p>
            <a:r>
              <a:rPr lang="en-US" smtClean="0"/>
              <a:t>Click to edit Master title style</a:t>
            </a:r>
            <a:endParaRPr lang="en-US" dirty="0"/>
          </a:p>
        </p:txBody>
      </p:sp>
      <p:sp>
        <p:nvSpPr>
          <p:cNvPr id="26" name="Text Placeholder 25"/>
          <p:cNvSpPr>
            <a:spLocks noGrp="1"/>
          </p:cNvSpPr>
          <p:nvPr>
            <p:ph type="body" sz="quarter" idx="10"/>
          </p:nvPr>
        </p:nvSpPr>
        <p:spPr>
          <a:xfrm>
            <a:off x="304800" y="2413000"/>
            <a:ext cx="6604000" cy="1889461"/>
          </a:xfrm>
        </p:spPr>
        <p:txBody>
          <a:bodyPr anchor="ctr"/>
          <a:lstStyle>
            <a:lvl1pPr marL="0" indent="0" algn="r">
              <a:buNone/>
              <a:defRPr sz="3200" b="1">
                <a:solidFill>
                  <a:schemeClr val="bg1">
                    <a:lumMod val="85000"/>
                  </a:schemeClr>
                </a:solidFill>
              </a:defRPr>
            </a:lvl1pPr>
          </a:lstStyle>
          <a:p>
            <a:pPr lvl="0"/>
            <a:r>
              <a:rPr lang="en-US" smtClean="0"/>
              <a:t>Edit Master text styles</a:t>
            </a:r>
          </a:p>
        </p:txBody>
      </p:sp>
    </p:spTree>
    <p:extLst>
      <p:ext uri="{BB962C8B-B14F-4D97-AF65-F5344CB8AC3E}">
        <p14:creationId xmlns:p14="http://schemas.microsoft.com/office/powerpoint/2010/main" val="3920152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sage Language (Slide 2)">
    <p:spTree>
      <p:nvGrpSpPr>
        <p:cNvPr id="1" name=""/>
        <p:cNvGrpSpPr/>
        <p:nvPr/>
      </p:nvGrpSpPr>
      <p:grpSpPr>
        <a:xfrm>
          <a:off x="0" y="0"/>
          <a:ext cx="0" cy="0"/>
          <a:chOff x="0" y="0"/>
          <a:chExt cx="0" cy="0"/>
        </a:xfrm>
      </p:grpSpPr>
      <p:grpSp>
        <p:nvGrpSpPr>
          <p:cNvPr id="4" name="Group 3"/>
          <p:cNvGrpSpPr/>
          <p:nvPr userDrawn="1"/>
        </p:nvGrpSpPr>
        <p:grpSpPr>
          <a:xfrm>
            <a:off x="0" y="626076"/>
            <a:ext cx="12192000" cy="6231924"/>
            <a:chOff x="0" y="626076"/>
            <a:chExt cx="12192000" cy="6231924"/>
          </a:xfrm>
        </p:grpSpPr>
        <p:sp>
          <p:nvSpPr>
            <p:cNvPr id="6" name="Rectangle 5"/>
            <p:cNvSpPr/>
            <p:nvPr userDrawn="1"/>
          </p:nvSpPr>
          <p:spPr>
            <a:xfrm>
              <a:off x="0" y="5562600"/>
              <a:ext cx="12192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Box 10"/>
            <p:cNvSpPr txBox="1"/>
            <p:nvPr/>
          </p:nvSpPr>
          <p:spPr>
            <a:xfrm>
              <a:off x="3486379" y="6037486"/>
              <a:ext cx="5230919" cy="338554"/>
            </a:xfrm>
            <a:prstGeom prst="rect">
              <a:avLst/>
            </a:prstGeom>
            <a:noFill/>
          </p:spPr>
          <p:txBody>
            <a:bodyPr wrap="none" rtlCol="0">
              <a:spAutoFit/>
            </a:bodyPr>
            <a:lstStyle/>
            <a:p>
              <a:pPr algn="ctr"/>
              <a:r>
                <a:rPr lang="en-US" altLang="en-US" sz="1600" dirty="0" smtClean="0">
                  <a:latin typeface="Yu Gothic" panose="020B0400000000000000" pitchFamily="34" charset="-128"/>
                  <a:ea typeface="Yu Gothic" panose="020B0400000000000000" pitchFamily="34" charset="-128"/>
                  <a:cs typeface="Segoe UI" panose="020B0502040204020203" pitchFamily="34" charset="0"/>
                </a:rPr>
                <a:t>Copyright © </a:t>
              </a:r>
              <a:r>
                <a:rPr lang="en-US" altLang="en-US" sz="1600" dirty="0" smtClean="0">
                  <a:latin typeface="Yu Gothic" panose="020B0400000000000000" pitchFamily="34" charset="-128"/>
                  <a:ea typeface="Yu Gothic" panose="020B0400000000000000" pitchFamily="34" charset="-128"/>
                  <a:cs typeface="Segoe UI" panose="020B0502040204020203" pitchFamily="34" charset="0"/>
                </a:rPr>
                <a:t>2019 </a:t>
              </a:r>
              <a:r>
                <a:rPr lang="en-US" altLang="en-US" sz="1600" dirty="0" smtClean="0">
                  <a:latin typeface="Yu Gothic" panose="020B0400000000000000" pitchFamily="34" charset="-128"/>
                  <a:ea typeface="Yu Gothic" panose="020B0400000000000000" pitchFamily="34" charset="-128"/>
                  <a:cs typeface="Segoe UI" panose="020B0502040204020203" pitchFamily="34" charset="0"/>
                </a:rPr>
                <a:t>Applied Building Technology Group</a:t>
              </a:r>
            </a:p>
          </p:txBody>
        </p:sp>
        <p:sp>
          <p:nvSpPr>
            <p:cNvPr id="10" name="Rectangle 9"/>
            <p:cNvSpPr/>
            <p:nvPr/>
          </p:nvSpPr>
          <p:spPr>
            <a:xfrm>
              <a:off x="1373312" y="807309"/>
              <a:ext cx="9346709" cy="3862150"/>
            </a:xfrm>
            <a:prstGeom prst="rect">
              <a:avLst/>
            </a:prstGeom>
            <a:ln w="19050">
              <a:noFill/>
            </a:ln>
          </p:spPr>
          <p:style>
            <a:lnRef idx="2">
              <a:schemeClr val="dk1"/>
            </a:lnRef>
            <a:fillRef idx="1">
              <a:schemeClr val="lt1"/>
            </a:fillRef>
            <a:effectRef idx="0">
              <a:schemeClr val="dk1"/>
            </a:effectRef>
            <a:fontRef idx="minor">
              <a:schemeClr val="dk1"/>
            </a:fontRef>
          </p:style>
          <p:txBody>
            <a:bodyPr lIns="91440" tIns="182880" rIns="182880" bIns="91440" rtlCol="0" anchor="ctr"/>
            <a:lstStyle/>
            <a:p>
              <a:pPr marL="76198" indent="0" algn="l">
                <a:buNone/>
              </a:pPr>
              <a:r>
                <a:rPr lang="en-US" sz="1800" u="sng" dirty="0" smtClean="0">
                  <a:latin typeface="Yu Gothic" panose="020B0400000000000000" pitchFamily="34" charset="-128"/>
                  <a:ea typeface="Yu Gothic" panose="020B0400000000000000" pitchFamily="34" charset="-128"/>
                  <a:hlinkClick r:id="rId2"/>
                </a:rPr>
                <a:t>Applied Building Technology Group (ABTG)</a:t>
              </a:r>
              <a:r>
                <a:rPr lang="en-US" sz="1800" dirty="0" smtClean="0">
                  <a:latin typeface="Yu Gothic" panose="020B0400000000000000" pitchFamily="34" charset="-128"/>
                  <a:ea typeface="Yu Gothic" panose="020B0400000000000000" pitchFamily="34" charset="-128"/>
                </a:rPr>
                <a:t> is committed to using sound science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and generally accepted engineering practice to develop research supporting the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reliable design and installation of foam sheathing. ABTG’s educational program work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with respect to foam sheathing is supported by the </a:t>
              </a:r>
              <a:r>
                <a:rPr lang="en-US" sz="1800" u="sng" dirty="0" smtClean="0">
                  <a:latin typeface="Yu Gothic" panose="020B0400000000000000" pitchFamily="34" charset="-128"/>
                  <a:ea typeface="Yu Gothic" panose="020B0400000000000000" pitchFamily="34" charset="-128"/>
                  <a:hlinkClick r:id="rId3"/>
                </a:rPr>
                <a:t>Foam Sheathing Committee (FSC)</a:t>
              </a:r>
              <a:r>
                <a:rPr lang="en-US" sz="1800" dirty="0" smtClean="0">
                  <a:latin typeface="Yu Gothic" panose="020B0400000000000000" pitchFamily="34" charset="-128"/>
                  <a:ea typeface="Yu Gothic" panose="020B0400000000000000" pitchFamily="34" charset="-128"/>
                </a:rPr>
                <a:t> </a:t>
              </a:r>
              <a:r>
                <a:rPr lang="en-US" sz="1800" dirty="0" smtClean="0">
                  <a:latin typeface="Yu Gothic" panose="020B0400000000000000" pitchFamily="34" charset="-128"/>
                  <a:ea typeface="Yu Gothic" panose="020B0400000000000000" pitchFamily="34" charset="-128"/>
                </a:rPr>
                <a:t>of </a:t>
              </a:r>
              <a:r>
                <a:rPr lang="en-US" sz="1800" dirty="0" smtClean="0">
                  <a:latin typeface="Yu Gothic" panose="020B0400000000000000" pitchFamily="34" charset="-128"/>
                  <a:ea typeface="Yu Gothic" panose="020B0400000000000000" pitchFamily="34" charset="-128"/>
                </a:rPr>
                <a:t>the </a:t>
              </a:r>
              <a:r>
                <a:rPr lang="en-US" sz="1800" u="sng" dirty="0" smtClean="0">
                  <a:latin typeface="Yu Gothic" panose="020B0400000000000000" pitchFamily="34" charset="-128"/>
                  <a:ea typeface="Yu Gothic" panose="020B0400000000000000" pitchFamily="34" charset="-128"/>
                  <a:hlinkClick r:id="rId4"/>
                </a:rPr>
                <a:t>American Chemistry Council.</a:t>
              </a:r>
              <a:r>
                <a:rPr lang="en-US" sz="1800" u="sng" dirty="0" smtClean="0">
                  <a:latin typeface="Yu Gothic" panose="020B0400000000000000" pitchFamily="34" charset="-128"/>
                  <a:ea typeface="Yu Gothic" panose="020B0400000000000000" pitchFamily="34" charset="-128"/>
                </a:rPr>
                <a:t> </a:t>
              </a:r>
            </a:p>
            <a:p>
              <a:pPr marL="76198" indent="0" algn="l">
                <a:buNone/>
              </a:pPr>
              <a:endParaRPr lang="en-US" sz="1800" dirty="0" smtClean="0">
                <a:latin typeface="Yu Gothic" panose="020B0400000000000000" pitchFamily="34" charset="-128"/>
                <a:ea typeface="Yu Gothic" panose="020B0400000000000000" pitchFamily="34" charset="-128"/>
              </a:endParaRPr>
            </a:p>
            <a:p>
              <a:pPr marL="76198" indent="0" algn="l">
                <a:buNone/>
              </a:pPr>
              <a:r>
                <a:rPr lang="en-US" sz="1800" dirty="0" smtClean="0">
                  <a:latin typeface="Yu Gothic" panose="020B0400000000000000" pitchFamily="34" charset="-128"/>
                  <a:ea typeface="Yu Gothic" panose="020B0400000000000000" pitchFamily="34" charset="-128"/>
                </a:rPr>
                <a:t>ABTG</a:t>
              </a:r>
              <a:r>
                <a:rPr lang="x-none" sz="1800" dirty="0" smtClean="0">
                  <a:latin typeface="Yu Gothic" panose="020B0400000000000000" pitchFamily="34" charset="-128"/>
                  <a:ea typeface="Yu Gothic" panose="020B0400000000000000" pitchFamily="34" charset="-128"/>
                </a:rPr>
                <a:t> is a </a:t>
              </a:r>
              <a:r>
                <a:rPr lang="x-none" sz="1800" u="sng" dirty="0" smtClean="0">
                  <a:latin typeface="Yu Gothic" panose="020B0400000000000000" pitchFamily="34" charset="-128"/>
                  <a:ea typeface="Yu Gothic" panose="020B0400000000000000" pitchFamily="34" charset="-128"/>
                  <a:hlinkClick r:id="rId2"/>
                </a:rPr>
                <a:t>professional engineering </a:t>
              </a:r>
              <a:r>
                <a:rPr lang="en-US" sz="1800" u="sng" dirty="0" smtClean="0">
                  <a:latin typeface="Yu Gothic" panose="020B0400000000000000" pitchFamily="34" charset="-128"/>
                  <a:ea typeface="Yu Gothic" panose="020B0400000000000000" pitchFamily="34" charset="-128"/>
                  <a:hlinkClick r:id="rId2"/>
                </a:rPr>
                <a:t>firm</a:t>
              </a:r>
              <a:r>
                <a:rPr lang="en-US" sz="1800" u="none" dirty="0" smtClean="0">
                  <a:latin typeface="Yu Gothic" panose="020B0400000000000000" pitchFamily="34" charset="-128"/>
                  <a:ea typeface="Yu Gothic" panose="020B0400000000000000" pitchFamily="34" charset="-128"/>
                </a:rPr>
                <a:t>, </a:t>
              </a:r>
              <a:r>
                <a:rPr lang="en-US" sz="1800" dirty="0" smtClean="0">
                  <a:latin typeface="Yu Gothic" panose="020B0400000000000000" pitchFamily="34" charset="-128"/>
                  <a:ea typeface="Yu Gothic" panose="020B0400000000000000" pitchFamily="34" charset="-128"/>
                </a:rPr>
                <a:t>an </a:t>
              </a:r>
              <a:r>
                <a:rPr lang="en-US" sz="1800" dirty="0" smtClean="0">
                  <a:latin typeface="Yu Gothic" panose="020B0400000000000000" pitchFamily="34" charset="-128"/>
                  <a:ea typeface="Yu Gothic" panose="020B0400000000000000" pitchFamily="34" charset="-128"/>
                  <a:hlinkClick r:id="rId5"/>
                </a:rPr>
                <a:t>approved source</a:t>
              </a:r>
              <a:r>
                <a:rPr lang="en-US" sz="1800" dirty="0" smtClean="0">
                  <a:latin typeface="Yu Gothic" panose="020B0400000000000000" pitchFamily="34" charset="-128"/>
                  <a:ea typeface="Yu Gothic" panose="020B0400000000000000" pitchFamily="34" charset="-128"/>
                </a:rPr>
                <a:t> as defined in </a:t>
              </a:r>
              <a:r>
                <a:rPr lang="en-US" sz="1800" dirty="0" smtClean="0">
                  <a:latin typeface="Yu Gothic" panose="020B0400000000000000" pitchFamily="34" charset="-128"/>
                  <a:ea typeface="Yu Gothic" panose="020B0400000000000000" pitchFamily="34" charset="-128"/>
                  <a:hlinkClick r:id="rId6"/>
                </a:rPr>
                <a:t>Chapter 2</a:t>
              </a:r>
              <a:r>
                <a:rPr lang="en-US" sz="1800" dirty="0" smtClean="0">
                  <a:latin typeface="Yu Gothic" panose="020B0400000000000000" pitchFamily="34" charset="-128"/>
                  <a:ea typeface="Yu Gothic" panose="020B0400000000000000" pitchFamily="34" charset="-128"/>
                </a:rPr>
                <a:t>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and </a:t>
              </a:r>
              <a:r>
                <a:rPr lang="en-US" sz="1800" dirty="0" smtClean="0">
                  <a:latin typeface="Yu Gothic" panose="020B0400000000000000" pitchFamily="34" charset="-128"/>
                  <a:ea typeface="Yu Gothic" panose="020B0400000000000000" pitchFamily="34" charset="-128"/>
                  <a:hlinkClick r:id="rId7"/>
                </a:rPr>
                <a:t>independent</a:t>
              </a:r>
              <a:r>
                <a:rPr lang="en-US" sz="1800" dirty="0" smtClean="0">
                  <a:latin typeface="Yu Gothic" panose="020B0400000000000000" pitchFamily="34" charset="-128"/>
                  <a:ea typeface="Yu Gothic" panose="020B0400000000000000" pitchFamily="34" charset="-128"/>
                </a:rPr>
                <a:t> as defined in </a:t>
              </a:r>
              <a:r>
                <a:rPr lang="en-US" sz="1800" dirty="0" smtClean="0">
                  <a:latin typeface="Yu Gothic" panose="020B0400000000000000" pitchFamily="34" charset="-128"/>
                  <a:ea typeface="Yu Gothic" panose="020B0400000000000000" pitchFamily="34" charset="-128"/>
                  <a:hlinkClick r:id="rId8"/>
                </a:rPr>
                <a:t>Chapter 17</a:t>
              </a:r>
              <a:r>
                <a:rPr lang="en-US" sz="1800" dirty="0" smtClean="0">
                  <a:latin typeface="Yu Gothic" panose="020B0400000000000000" pitchFamily="34" charset="-128"/>
                  <a:ea typeface="Yu Gothic" panose="020B0400000000000000" pitchFamily="34" charset="-128"/>
                </a:rPr>
                <a:t> of the IBC</a:t>
              </a:r>
              <a:r>
                <a:rPr lang="en-US" sz="1800" dirty="0" smtClean="0">
                  <a:latin typeface="Yu Gothic" panose="020B0400000000000000" pitchFamily="34" charset="-128"/>
                  <a:ea typeface="Yu Gothic" panose="020B0400000000000000" pitchFamily="34" charset="-128"/>
                </a:rPr>
                <a:t>.</a:t>
              </a:r>
            </a:p>
            <a:p>
              <a:pPr marL="76198" indent="0" algn="l">
                <a:buNone/>
              </a:pPr>
              <a:endParaRPr lang="en-US" sz="1800" dirty="0" smtClean="0">
                <a:latin typeface="Yu Gothic" panose="020B0400000000000000" pitchFamily="34" charset="-128"/>
                <a:ea typeface="Yu Gothic" panose="020B0400000000000000" pitchFamily="34" charset="-128"/>
              </a:endParaRPr>
            </a:p>
            <a:p>
              <a:pPr marL="76198" indent="0" algn="l">
                <a:lnSpc>
                  <a:spcPct val="110000"/>
                </a:lnSpc>
                <a:buNone/>
              </a:pPr>
              <a:r>
                <a:rPr lang="en-US" sz="1400" b="1" kern="1200" dirty="0" smtClean="0">
                  <a:solidFill>
                    <a:schemeClr val="dk1"/>
                  </a:solidFill>
                  <a:effectLst/>
                  <a:latin typeface="Yu Gothic" panose="020B0400000000000000" pitchFamily="34" charset="-128"/>
                  <a:ea typeface="Yu Gothic" panose="020B0400000000000000" pitchFamily="34" charset="-128"/>
                  <a:cs typeface="+mn-cs"/>
                </a:rPr>
                <a:t>DISCLAIMER</a:t>
              </a:r>
              <a:r>
                <a:rPr lang="en-US" sz="1400" kern="1200" dirty="0" smtClean="0">
                  <a:solidFill>
                    <a:schemeClr val="dk1"/>
                  </a:solidFill>
                  <a:effectLst/>
                  <a:latin typeface="Yu Gothic" panose="020B0400000000000000" pitchFamily="34" charset="-128"/>
                  <a:ea typeface="Yu Gothic" panose="020B0400000000000000" pitchFamily="34" charset="-128"/>
                  <a:cs typeface="+mn-cs"/>
                </a:rPr>
                <a:t>: While reasonable effort has been made to ensure the accuracy of the information presented, the actual design, suitability and use of this information for any particular application is the responsibility of the user. Where used in the design of buildings, the design, suitability and use of this information for any particular building is the responsibility of the Owner or the Owner’s authorized agent.</a:t>
              </a:r>
              <a:endParaRPr lang="en-US" sz="1800" dirty="0" smtClean="0">
                <a:latin typeface="Yu Gothic" panose="020B0400000000000000" pitchFamily="34" charset="-128"/>
                <a:ea typeface="Yu Gothic" panose="020B0400000000000000" pitchFamily="34" charset="-128"/>
              </a:endParaRPr>
            </a:p>
            <a:p>
              <a:pPr marL="76198" indent="0" algn="ctr">
                <a:buNone/>
              </a:pPr>
              <a:endParaRPr lang="en-US" sz="1800" dirty="0" smtClean="0">
                <a:latin typeface="Yu Gothic" panose="020B0400000000000000" pitchFamily="34" charset="-128"/>
                <a:ea typeface="Yu Gothic" panose="020B0400000000000000" pitchFamily="34" charset="-128"/>
              </a:endParaRPr>
            </a:p>
          </p:txBody>
        </p:sp>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19609" y="4958118"/>
              <a:ext cx="3162300" cy="6372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73313" y="4784318"/>
              <a:ext cx="5953048" cy="923330"/>
            </a:xfrm>
            <a:prstGeom prst="rect">
              <a:avLst/>
            </a:prstGeom>
            <a:noFill/>
          </p:spPr>
          <p:txBody>
            <a:bodyPr wrap="square" rtlCol="0">
              <a:spAutoFit/>
            </a:bodyPr>
            <a:lstStyle/>
            <a:p>
              <a:pPr marL="76198" indent="0" algn="just">
                <a:buNone/>
              </a:pPr>
              <a:r>
                <a:rPr lang="en-US" sz="1800" b="0" dirty="0" smtClean="0">
                  <a:latin typeface="Yu Gothic Medium" panose="020B0500000000000000" pitchFamily="34" charset="-128"/>
                  <a:ea typeface="Yu Gothic Medium" panose="020B0500000000000000" pitchFamily="34" charset="-128"/>
                </a:rPr>
                <a:t>Foam sheathing research reports, code compliance documents, educational programs and best practices can be found at </a:t>
              </a:r>
              <a:r>
                <a:rPr lang="en-US" sz="1800" b="0" u="sng" dirty="0" smtClean="0">
                  <a:latin typeface="Yu Gothic Medium" panose="020B0500000000000000" pitchFamily="34" charset="-128"/>
                  <a:ea typeface="Yu Gothic Medium" panose="020B0500000000000000" pitchFamily="34" charset="-128"/>
                  <a:hlinkClick r:id="rId10"/>
                </a:rPr>
                <a:t>www.continuousinsulation.org</a:t>
              </a:r>
              <a:r>
                <a:rPr lang="en-US" sz="1800" b="0" dirty="0" smtClean="0">
                  <a:latin typeface="Yu Gothic Medium" panose="020B0500000000000000" pitchFamily="34" charset="-128"/>
                  <a:ea typeface="Yu Gothic Medium" panose="020B0500000000000000" pitchFamily="34" charset="-128"/>
                </a:rPr>
                <a:t>. </a:t>
              </a:r>
            </a:p>
          </p:txBody>
        </p:sp>
        <p:cxnSp>
          <p:nvCxnSpPr>
            <p:cNvPr id="14" name="Straight Connector 13"/>
            <p:cNvCxnSpPr/>
            <p:nvPr/>
          </p:nvCxnSpPr>
          <p:spPr>
            <a:xfrm>
              <a:off x="1483657" y="4590961"/>
              <a:ext cx="9236364" cy="0"/>
            </a:xfrm>
            <a:prstGeom prst="line">
              <a:avLst/>
            </a:prstGeom>
          </p:spPr>
          <p:style>
            <a:lnRef idx="1">
              <a:schemeClr val="dk1"/>
            </a:lnRef>
            <a:fillRef idx="0">
              <a:schemeClr val="dk1"/>
            </a:fillRef>
            <a:effectRef idx="0">
              <a:schemeClr val="dk1"/>
            </a:effectRef>
            <a:fontRef idx="minor">
              <a:schemeClr val="tx1"/>
            </a:fontRef>
          </p:style>
        </p:cxnSp>
        <p:sp>
          <p:nvSpPr>
            <p:cNvPr id="2" name="Rectangle 1"/>
            <p:cNvSpPr/>
            <p:nvPr userDrawn="1"/>
          </p:nvSpPr>
          <p:spPr>
            <a:xfrm>
              <a:off x="1238596" y="626076"/>
              <a:ext cx="9717728" cy="52227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26504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1092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1498601"/>
            <a:ext cx="10972800" cy="3962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4248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5"/>
            <a:ext cx="5384800" cy="3962396"/>
          </a:xfrm>
        </p:spPr>
        <p:txBody>
          <a:bodyPr/>
          <a:lstStyle>
            <a:lvl1pPr marL="457189" marR="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2100"/>
            </a:lvl1pPr>
            <a:lvl2pPr marL="990575" marR="0"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800"/>
            </a:lvl2pPr>
            <a:lvl3pPr marL="1523962" marR="0" indent="-304792" algn="l" defTabSz="121917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500"/>
            </a:lvl3pPr>
            <a:lvl4pPr marL="2133547" marR="0" indent="-304792"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1351"/>
            </a:lvl4pPr>
            <a:lvl5pPr marL="2743131" marR="0" indent="-304792"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351"/>
            </a:lvl5pPr>
            <a:lvl6pPr>
              <a:defRPr sz="1351"/>
            </a:lvl6pPr>
            <a:lvl7pPr>
              <a:defRPr sz="1351"/>
            </a:lvl7pPr>
            <a:lvl8pPr>
              <a:defRPr sz="1351"/>
            </a:lvl8pPr>
            <a:lvl9pPr>
              <a:defRPr sz="1351"/>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Content Placeholder 3"/>
          <p:cNvSpPr>
            <a:spLocks noGrp="1"/>
          </p:cNvSpPr>
          <p:nvPr>
            <p:ph sz="half" idx="2"/>
          </p:nvPr>
        </p:nvSpPr>
        <p:spPr>
          <a:xfrm>
            <a:off x="6197600" y="1600205"/>
            <a:ext cx="5384800" cy="3962396"/>
          </a:xfrm>
        </p:spPr>
        <p:txBody>
          <a:bodyPr/>
          <a:lstStyle>
            <a:lvl1pPr marL="457189" marR="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2100"/>
            </a:lvl1pPr>
            <a:lvl2pPr marL="990575" marR="0"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800"/>
            </a:lvl2pPr>
            <a:lvl3pPr marL="1523962" marR="0" indent="-304792" algn="l" defTabSz="121917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500"/>
            </a:lvl3pPr>
            <a:lvl4pPr marL="2133547" marR="0" indent="-304792"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1351"/>
            </a:lvl4pPr>
            <a:lvl5pPr marL="2743131" marR="0" indent="-304792"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351"/>
            </a:lvl5pPr>
            <a:lvl6pPr>
              <a:defRPr sz="1351"/>
            </a:lvl6pPr>
            <a:lvl7pPr>
              <a:defRPr sz="1351"/>
            </a:lvl7pPr>
            <a:lvl8pPr>
              <a:defRPr sz="1351"/>
            </a:lvl8pPr>
            <a:lvl9pPr>
              <a:defRPr sz="1351"/>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5" name="Title 1"/>
          <p:cNvSpPr>
            <a:spLocks noGrp="1"/>
          </p:cNvSpPr>
          <p:nvPr>
            <p:ph type="title"/>
          </p:nvPr>
        </p:nvSpPr>
        <p:spPr>
          <a:xfrm>
            <a:off x="609600" y="203200"/>
            <a:ext cx="10972800" cy="1092200"/>
          </a:xfrm>
        </p:spPr>
        <p:txBody>
          <a:bodyPr/>
          <a:lstStyle/>
          <a:p>
            <a:r>
              <a:rPr lang="en-US" smtClean="0"/>
              <a:t>Click to edit Master title style</a:t>
            </a:r>
            <a:endParaRPr lang="en-US"/>
          </a:p>
        </p:txBody>
      </p:sp>
    </p:spTree>
    <p:extLst>
      <p:ext uri="{BB962C8B-B14F-4D97-AF65-F5344CB8AC3E}">
        <p14:creationId xmlns:p14="http://schemas.microsoft.com/office/powerpoint/2010/main" val="2117405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8"/>
            <a:ext cx="10972800" cy="185419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9600" y="3675800"/>
            <a:ext cx="10972800" cy="18868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46857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50065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358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524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noProof="0" smtClean="0"/>
              <a:t>Click to edit Master title style</a:t>
            </a:r>
            <a:endParaRPr lang="en-US" altLang="en-US" dirty="0" smtClean="0"/>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dirty="0" smtClean="0"/>
              <a:t>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pic>
        <p:nvPicPr>
          <p:cNvPr id="1028" name="Picture 3"/>
          <p:cNvPicPr>
            <a:picLocks noChangeAspect="1"/>
          </p:cNvPicPr>
          <p:nvPr/>
        </p:nvPicPr>
        <p:blipFill>
          <a:blip r:embed="rId9">
            <a:extLst>
              <a:ext uri="{28A0092B-C50C-407E-A947-70E740481C1C}">
                <a14:useLocalDpi xmlns:a14="http://schemas.microsoft.com/office/drawing/2010/main" val="0"/>
              </a:ext>
            </a:extLst>
          </a:blip>
          <a:srcRect t="48747" r="-27" b="13547"/>
          <a:stretch>
            <a:fillRect/>
          </a:stretch>
        </p:blipFill>
        <p:spPr bwMode="auto">
          <a:xfrm>
            <a:off x="-14288" y="6010275"/>
            <a:ext cx="12206288"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p:cNvPicPr>
            <a:picLocks noChangeAspect="1"/>
          </p:cNvPicPr>
          <p:nvPr/>
        </p:nvPicPr>
        <p:blipFill>
          <a:blip r:embed="rId10" cstate="print">
            <a:extLst>
              <a:ext uri="{28A0092B-C50C-407E-A947-70E740481C1C}">
                <a14:useLocalDpi xmlns:a14="http://schemas.microsoft.com/office/drawing/2010/main" val="0"/>
              </a:ext>
            </a:extLst>
          </a:blip>
          <a:srcRect t="2" b="-824"/>
          <a:stretch>
            <a:fillRect/>
          </a:stretch>
        </p:blipFill>
        <p:spPr bwMode="auto">
          <a:xfrm>
            <a:off x="10637838" y="5548313"/>
            <a:ext cx="1452562"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0" r:id="rId3"/>
    <p:sldLayoutId id="2147483671" r:id="rId4"/>
    <p:sldLayoutId id="2147483672" r:id="rId5"/>
    <p:sldLayoutId id="2147483673" r:id="rId6"/>
    <p:sldLayoutId id="2147483674" r:id="rId7"/>
  </p:sldLayoutIdLst>
  <p:timing>
    <p:tnLst>
      <p:par>
        <p:cTn id="1" dur="indefinite" restart="never" nodeType="tmRoot"/>
      </p:par>
    </p:tnLst>
  </p:timing>
  <p:txStyles>
    <p:titleStyle>
      <a:lvl1pPr algn="l" rtl="0" fontAlgn="base">
        <a:spcBef>
          <a:spcPct val="0"/>
        </a:spcBef>
        <a:spcAft>
          <a:spcPct val="0"/>
        </a:spcAft>
        <a:defRPr sz="3300" kern="1200">
          <a:solidFill>
            <a:srgbClr val="7F7F7F"/>
          </a:solidFill>
          <a:latin typeface="Yu Gothic" panose="020B0400000000000000" pitchFamily="34" charset="-128"/>
          <a:ea typeface="Yu Gothic" panose="020B0400000000000000" pitchFamily="34" charset="-128"/>
          <a:cs typeface="Arial" panose="020B0604020202020204" pitchFamily="34" charset="0"/>
        </a:defRPr>
      </a:lvl1pPr>
      <a:lvl2pPr algn="l" rtl="0" fontAlgn="base">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2pPr>
      <a:lvl3pPr algn="l" rtl="0" fontAlgn="base">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3pPr>
      <a:lvl4pPr algn="l" rtl="0" fontAlgn="base">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4pPr>
      <a:lvl5pPr algn="l" rtl="0" fontAlgn="base">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5pPr>
      <a:lvl6pPr marL="342891" algn="l" rtl="0" eaLnBrk="1" fontAlgn="base" hangingPunct="1">
        <a:spcBef>
          <a:spcPct val="0"/>
        </a:spcBef>
        <a:spcAft>
          <a:spcPct val="0"/>
        </a:spcAft>
        <a:defRPr sz="3300">
          <a:solidFill>
            <a:schemeClr val="bg1"/>
          </a:solidFill>
          <a:latin typeface="Calibri" pitchFamily="34" charset="0"/>
        </a:defRPr>
      </a:lvl6pPr>
      <a:lvl7pPr marL="685783" algn="l" rtl="0" eaLnBrk="1" fontAlgn="base" hangingPunct="1">
        <a:spcBef>
          <a:spcPct val="0"/>
        </a:spcBef>
        <a:spcAft>
          <a:spcPct val="0"/>
        </a:spcAft>
        <a:defRPr sz="3300">
          <a:solidFill>
            <a:schemeClr val="bg1"/>
          </a:solidFill>
          <a:latin typeface="Calibri" pitchFamily="34" charset="0"/>
        </a:defRPr>
      </a:lvl7pPr>
      <a:lvl8pPr marL="1028674" algn="l" rtl="0" eaLnBrk="1" fontAlgn="base" hangingPunct="1">
        <a:spcBef>
          <a:spcPct val="0"/>
        </a:spcBef>
        <a:spcAft>
          <a:spcPct val="0"/>
        </a:spcAft>
        <a:defRPr sz="3300">
          <a:solidFill>
            <a:schemeClr val="bg1"/>
          </a:solidFill>
          <a:latin typeface="Calibri" pitchFamily="34" charset="0"/>
        </a:defRPr>
      </a:lvl8pPr>
      <a:lvl9pPr marL="1371566" algn="l" rtl="0" eaLnBrk="1" fontAlgn="base" hangingPunct="1">
        <a:spcBef>
          <a:spcPct val="0"/>
        </a:spcBef>
        <a:spcAft>
          <a:spcPct val="0"/>
        </a:spcAft>
        <a:defRPr sz="3300">
          <a:solidFill>
            <a:schemeClr val="bg1"/>
          </a:solidFill>
          <a:latin typeface="Calibri" pitchFamily="34" charset="0"/>
        </a:defRPr>
      </a:lvl9pPr>
    </p:titleStyle>
    <p:bodyStyle>
      <a:lvl1pPr marL="455613" indent="-455613" algn="l" defTabSz="1217613" rtl="0" fontAlgn="base">
        <a:spcBef>
          <a:spcPct val="20000"/>
        </a:spcBef>
        <a:spcAft>
          <a:spcPct val="0"/>
        </a:spcAft>
        <a:buFont typeface="Wingdings" panose="05000000000000000000" pitchFamily="2" charset="2"/>
        <a:buChar char="§"/>
        <a:defRPr sz="2600" kern="12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989013" indent="-379413" algn="l" defTabSz="1217613" rtl="0" fontAlgn="base">
        <a:spcBef>
          <a:spcPct val="20000"/>
        </a:spcBef>
        <a:spcAft>
          <a:spcPct val="0"/>
        </a:spcAft>
        <a:buFont typeface="Arial" panose="020B0604020202020204" pitchFamily="34" charset="0"/>
        <a:buChar char="•"/>
        <a:defRPr sz="2600"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522413" indent="-303213" algn="l" defTabSz="1217613" rtl="0" fontAlgn="base">
        <a:spcBef>
          <a:spcPct val="20000"/>
        </a:spcBef>
        <a:spcAft>
          <a:spcPct val="0"/>
        </a:spcAft>
        <a:buFont typeface="Yu Gothic Medium" panose="020B0500000000000000" pitchFamily="34" charset="-128"/>
        <a:buChar char="―"/>
        <a:defRPr sz="240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2132013" indent="-303213" algn="l" defTabSz="1217613" rtl="0" fontAlgn="base">
        <a:spcBef>
          <a:spcPct val="20000"/>
        </a:spcBef>
        <a:spcAft>
          <a:spcPct val="0"/>
        </a:spcAft>
        <a:buFont typeface="Wingdings" panose="05000000000000000000" pitchFamily="2" charset="2"/>
        <a:buChar char="§"/>
        <a:defRPr sz="2400"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741613" indent="-303213" algn="l" defTabSz="1217613" rtl="0" fontAlgn="base">
        <a:spcBef>
          <a:spcPct val="20000"/>
        </a:spcBef>
        <a:spcAft>
          <a:spcPct val="0"/>
        </a:spcAft>
        <a:buFont typeface="Arial" panose="020B0604020202020204" pitchFamily="34" charset="0"/>
        <a:buChar char="•"/>
        <a:defRPr sz="240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2.jpeg"/><Relationship Id="rId7" Type="http://schemas.openxmlformats.org/officeDocument/2006/relationships/hyperlink" Target="http://www.flickr.com/photos/vatobob" TargetMode="External"/><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hyperlink" Target="http://www.inhabitots.com/5-upcycled-cold-weather-clothes-for-eco-kids-from-etsy/" TargetMode="External"/><Relationship Id="rId4" Type="http://schemas.openxmlformats.org/officeDocument/2006/relationships/hyperlink" Target="http://continuingeducation.construction.com/article.php?L=38&amp;C=1147&amp;P=3"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continuousinsulation.org/"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www.greenbuildingadvisor.com/blogs/dept/musings/all-about-wall-rot" TargetMode="External"/><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hyperlink" Target="http://www.continuousinsulation.org/"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continuousinsulation.org/" TargetMode="Externa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hyperlink" Target="http://www.continuousinsulation.org/fire-performance"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hyperlink" Target="http://www.continuousinsulation.org/"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www.continuousinsulation.org/"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04800" y="209550"/>
            <a:ext cx="11582400" cy="1771650"/>
          </a:xfrm>
        </p:spPr>
        <p:txBody>
          <a:bodyPr/>
          <a:lstStyle/>
          <a:p>
            <a:pPr>
              <a:defRPr/>
            </a:pPr>
            <a:r>
              <a:rPr lang="en-US" dirty="0" smtClean="0"/>
              <a:t>Continuous Insulation:</a:t>
            </a:r>
            <a:br>
              <a:rPr lang="en-US" dirty="0" smtClean="0"/>
            </a:br>
            <a:r>
              <a:rPr lang="en-US" altLang="en-US" sz="3200" dirty="0" smtClean="0"/>
              <a:t>Research, Applications, and Resources for</a:t>
            </a:r>
            <a:br>
              <a:rPr lang="en-US" altLang="en-US" sz="3200" dirty="0" smtClean="0"/>
            </a:br>
            <a:r>
              <a:rPr lang="en-US" altLang="en-US" sz="3200" dirty="0" smtClean="0"/>
              <a:t>Walls, Roofs, and Foundations</a:t>
            </a:r>
            <a:endParaRPr lang="en-US" dirty="0"/>
          </a:p>
        </p:txBody>
      </p:sp>
      <p:sp>
        <p:nvSpPr>
          <p:cNvPr id="8" name="Text Placeholder 7"/>
          <p:cNvSpPr>
            <a:spLocks noGrp="1"/>
          </p:cNvSpPr>
          <p:nvPr>
            <p:ph type="body" sz="quarter" idx="10"/>
          </p:nvPr>
        </p:nvSpPr>
        <p:spPr>
          <a:xfrm>
            <a:off x="276225" y="2438400"/>
            <a:ext cx="6604000" cy="1889125"/>
          </a:xfrm>
        </p:spPr>
        <p:txBody>
          <a:bodyPr/>
          <a:lstStyle/>
          <a:p>
            <a:pPr defTabSz="1219170" fontAlgn="auto">
              <a:spcAft>
                <a:spcPts val="0"/>
              </a:spcAft>
              <a:defRPr/>
            </a:pPr>
            <a:r>
              <a:rPr lang="en-US" dirty="0" smtClean="0"/>
              <a:t>Jay H. Crandell, P.E. </a:t>
            </a:r>
          </a:p>
          <a:p>
            <a:pPr defTabSz="1219170" fontAlgn="auto">
              <a:spcAft>
                <a:spcPts val="0"/>
              </a:spcAft>
              <a:defRPr/>
            </a:pPr>
            <a:r>
              <a:rPr lang="en-US" sz="2400" dirty="0" smtClean="0"/>
              <a:t>ABTG  / ARES Consulting</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BACKGROUND</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Three envelop insulation approaches:</a:t>
            </a:r>
          </a:p>
          <a:p>
            <a:pPr marL="990575" lvl="1" indent="-380990" defTabSz="1219170" fontAlgn="auto">
              <a:spcAft>
                <a:spcPts val="0"/>
              </a:spcAft>
              <a:defRPr/>
            </a:pPr>
            <a:r>
              <a:rPr lang="en-US" sz="2667" smtClean="0"/>
              <a:t>Cavity Insulation Only (traditional)</a:t>
            </a:r>
          </a:p>
          <a:p>
            <a:pPr marL="990575" lvl="1" indent="-380990" defTabSz="1219170" fontAlgn="auto">
              <a:spcAft>
                <a:spcPts val="0"/>
              </a:spcAft>
              <a:defRPr/>
            </a:pPr>
            <a:r>
              <a:rPr lang="en-US" sz="2667" smtClean="0"/>
              <a:t>Cavity + Continuous Insulation (hybrid)</a:t>
            </a:r>
          </a:p>
          <a:p>
            <a:pPr marL="990575" lvl="1" indent="-380990" defTabSz="1219170" fontAlgn="auto">
              <a:spcAft>
                <a:spcPts val="0"/>
              </a:spcAft>
              <a:defRPr/>
            </a:pPr>
            <a:r>
              <a:rPr lang="en-US" sz="2667" smtClean="0"/>
              <a:t>Continuous Insulation Only (high performance)</a:t>
            </a:r>
          </a:p>
          <a:p>
            <a:pPr marL="457189" indent="-457189" defTabSz="1219170" fontAlgn="auto">
              <a:spcAft>
                <a:spcPts val="0"/>
              </a:spcAft>
              <a:defRPr/>
            </a:pPr>
            <a:r>
              <a:rPr lang="en-US" sz="2667" smtClean="0"/>
              <a:t>We will focus primarily on the latter two approaches for building walls, roofs, foundations, and floors</a:t>
            </a:r>
          </a:p>
          <a:p>
            <a:pPr marL="457189" indent="-457189" defTabSz="1219170" fontAlgn="auto">
              <a:spcAft>
                <a:spcPts val="0"/>
              </a:spcAft>
              <a:defRPr/>
            </a:pPr>
            <a:r>
              <a:rPr lang="en-US" sz="2667" smtClean="0"/>
              <a:t>We will also focus primarily on use of Foam Plastic Insulating Sheathing (FPIS)</a:t>
            </a:r>
            <a:endParaRPr lang="en-US" sz="2667"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103313" y="152400"/>
            <a:ext cx="10363200" cy="1143000"/>
          </a:xfrm>
        </p:spPr>
        <p:txBody>
          <a:bodyPr/>
          <a:lstStyle/>
          <a:p>
            <a:r>
              <a:rPr lang="en-US" altLang="en-US" smtClean="0"/>
              <a:t>BACKGROUND</a:t>
            </a:r>
          </a:p>
        </p:txBody>
      </p:sp>
      <p:pic>
        <p:nvPicPr>
          <p:cNvPr id="15363" name="Picture 3"/>
          <p:cNvPicPr>
            <a:picLocks noChangeAspect="1"/>
          </p:cNvPicPr>
          <p:nvPr/>
        </p:nvPicPr>
        <p:blipFill>
          <a:blip r:embed="rId2">
            <a:extLst>
              <a:ext uri="{28A0092B-C50C-407E-A947-70E740481C1C}">
                <a14:useLocalDpi xmlns:a14="http://schemas.microsoft.com/office/drawing/2010/main" val="0"/>
              </a:ext>
            </a:extLst>
          </a:blip>
          <a:srcRect l="16249" t="18889" r="31252" b="11111"/>
          <a:stretch>
            <a:fillRect/>
          </a:stretch>
        </p:blipFill>
        <p:spPr bwMode="auto">
          <a:xfrm>
            <a:off x="2565400" y="1143000"/>
            <a:ext cx="7110413"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CI APPLICATIONS &amp; FUNCTIONS</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Thermal Control</a:t>
            </a:r>
          </a:p>
          <a:p>
            <a:pPr marL="457189" indent="-457189" defTabSz="1219170" fontAlgn="auto">
              <a:spcAft>
                <a:spcPts val="0"/>
              </a:spcAft>
              <a:defRPr/>
            </a:pPr>
            <a:r>
              <a:rPr lang="en-US" sz="2667" smtClean="0"/>
              <a:t>Water Vapor Control</a:t>
            </a:r>
          </a:p>
          <a:p>
            <a:pPr marL="457189" indent="-457189" defTabSz="1219170" fontAlgn="auto">
              <a:spcAft>
                <a:spcPts val="0"/>
              </a:spcAft>
              <a:defRPr/>
            </a:pPr>
            <a:r>
              <a:rPr lang="en-US" sz="2667" smtClean="0"/>
              <a:t>Water-Resistive Barrier (WRB)</a:t>
            </a:r>
          </a:p>
          <a:p>
            <a:pPr marL="457189" indent="-457189" defTabSz="1219170" fontAlgn="auto">
              <a:spcAft>
                <a:spcPts val="0"/>
              </a:spcAft>
              <a:defRPr/>
            </a:pPr>
            <a:r>
              <a:rPr lang="en-US" sz="2667" smtClean="0"/>
              <a:t>Air Barrier (AB)</a:t>
            </a:r>
          </a:p>
          <a:p>
            <a:pPr marL="457189" indent="-457189" defTabSz="1219170" fontAlgn="auto">
              <a:spcAft>
                <a:spcPts val="0"/>
              </a:spcAft>
              <a:defRPr/>
            </a:pPr>
            <a:r>
              <a:rPr lang="en-US" sz="2667" smtClean="0"/>
              <a:t>Foundation Moisture &amp; Frost Protection</a:t>
            </a:r>
          </a:p>
          <a:p>
            <a:pPr marL="457189" indent="-457189" defTabSz="1219170" fontAlgn="auto">
              <a:spcAft>
                <a:spcPts val="0"/>
              </a:spcAft>
              <a:defRPr/>
            </a:pPr>
            <a:r>
              <a:rPr lang="en-US" sz="2667" smtClean="0"/>
              <a:t>Roof Above Deck Insulation</a:t>
            </a:r>
            <a:endParaRPr lang="en-US" sz="2667"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1. Thermal Control</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Wearing your sweater is better than eating it !!</a:t>
            </a:r>
          </a:p>
          <a:p>
            <a:pPr marL="990575" lvl="1" indent="-380990" defTabSz="1219170" fontAlgn="auto">
              <a:spcAft>
                <a:spcPts val="0"/>
              </a:spcAft>
              <a:defRPr/>
            </a:pPr>
            <a:r>
              <a:rPr lang="en-US" sz="2667" smtClean="0"/>
              <a:t>same applies to buildings</a:t>
            </a:r>
          </a:p>
          <a:p>
            <a:pPr marL="457189" indent="-457189" defTabSz="1219170" fontAlgn="auto">
              <a:spcAft>
                <a:spcPts val="0"/>
              </a:spcAft>
              <a:defRPr/>
            </a:pPr>
            <a:r>
              <a:rPr lang="en-US" sz="2667" smtClean="0"/>
              <a:t>The primary thermal benefit of CI is that it is placed continuously on the exterior of the building</a:t>
            </a:r>
          </a:p>
          <a:p>
            <a:pPr marL="990575" lvl="1" indent="-380990" defTabSz="1219170" fontAlgn="auto">
              <a:spcAft>
                <a:spcPts val="0"/>
              </a:spcAft>
              <a:defRPr/>
            </a:pPr>
            <a:r>
              <a:rPr lang="en-US" sz="2667" smtClean="0"/>
              <a:t>Mitigates thermal bridges within and at interfaces of building envelope assemblies (see Table 1 next slide)</a:t>
            </a:r>
          </a:p>
          <a:p>
            <a:pPr marL="990575" lvl="1" indent="-380990" defTabSz="1219170" fontAlgn="auto">
              <a:spcAft>
                <a:spcPts val="0"/>
              </a:spcAft>
              <a:defRPr/>
            </a:pPr>
            <a:r>
              <a:rPr lang="en-US" sz="2667" smtClean="0"/>
              <a:t>Provides effective means of compliance with energy codes and standards</a:t>
            </a:r>
            <a:endParaRPr lang="en-US" sz="2667"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12801600" cy="701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8435" name="Title 1"/>
          <p:cNvSpPr>
            <a:spLocks noGrp="1"/>
          </p:cNvSpPr>
          <p:nvPr>
            <p:ph type="title"/>
          </p:nvPr>
        </p:nvSpPr>
        <p:spPr>
          <a:xfrm>
            <a:off x="558800" y="74613"/>
            <a:ext cx="10363200" cy="1143000"/>
          </a:xfrm>
        </p:spPr>
        <p:txBody>
          <a:bodyPr/>
          <a:lstStyle/>
          <a:p>
            <a:r>
              <a:rPr lang="en-US" altLang="en-US" smtClean="0"/>
              <a:t>1. Thermal Control</a:t>
            </a:r>
          </a:p>
        </p:txBody>
      </p:sp>
      <p:sp>
        <p:nvSpPr>
          <p:cNvPr id="6" name="Title 1"/>
          <p:cNvSpPr txBox="1">
            <a:spLocks/>
          </p:cNvSpPr>
          <p:nvPr/>
        </p:nvSpPr>
        <p:spPr bwMode="auto">
          <a:xfrm>
            <a:off x="1411288" y="879475"/>
            <a:ext cx="82296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en-US" sz="4000" kern="0" dirty="0" smtClean="0"/>
              <a:t>How the “sweater” works</a:t>
            </a:r>
            <a:endParaRPr lang="en-US" altLang="en-US" sz="4000" kern="0" dirty="0"/>
          </a:p>
        </p:txBody>
      </p:sp>
      <p:sp>
        <p:nvSpPr>
          <p:cNvPr id="7" name="Content Placeholder 2"/>
          <p:cNvSpPr txBox="1">
            <a:spLocks/>
          </p:cNvSpPr>
          <p:nvPr/>
        </p:nvSpPr>
        <p:spPr bwMode="auto">
          <a:xfrm>
            <a:off x="3962400" y="4087813"/>
            <a:ext cx="321786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US" altLang="en-US" sz="2400" kern="0" dirty="0" smtClean="0">
                <a:latin typeface="Arial" panose="020B0604020202020204" pitchFamily="34" charset="0"/>
                <a:cs typeface="Arial" panose="020B0604020202020204" pitchFamily="34" charset="0"/>
              </a:rPr>
              <a:t>½” rigid foam CI added</a:t>
            </a:r>
          </a:p>
          <a:p>
            <a:pPr marL="0" indent="0" eaLnBrk="1" hangingPunct="1">
              <a:buFontTx/>
              <a:buNone/>
              <a:defRPr/>
            </a:pPr>
            <a:r>
              <a:rPr lang="en-US" altLang="en-US" sz="2400" u="sng" kern="0" dirty="0" smtClean="0">
                <a:latin typeface="Arial" panose="020B0604020202020204" pitchFamily="34" charset="0"/>
                <a:cs typeface="Arial" panose="020B0604020202020204" pitchFamily="34" charset="0"/>
              </a:rPr>
              <a:t>CONCLUSION</a:t>
            </a:r>
            <a:r>
              <a:rPr lang="en-US" altLang="en-US" sz="2400" kern="0" dirty="0" smtClean="0">
                <a:latin typeface="Arial" panose="020B0604020202020204" pitchFamily="34" charset="0"/>
                <a:cs typeface="Arial" panose="020B0604020202020204" pitchFamily="34" charset="0"/>
              </a:rPr>
              <a:t>:</a:t>
            </a:r>
          </a:p>
          <a:p>
            <a:pPr marL="0" indent="0" eaLnBrk="1" hangingPunct="1">
              <a:buFontTx/>
              <a:buNone/>
              <a:defRPr/>
            </a:pPr>
            <a:r>
              <a:rPr lang="en-US" altLang="en-US" sz="2400" kern="0" dirty="0" smtClean="0">
                <a:latin typeface="Arial" panose="020B0604020202020204" pitchFamily="34" charset="0"/>
                <a:cs typeface="Arial" panose="020B0604020202020204" pitchFamily="34" charset="0"/>
              </a:rPr>
              <a:t>Warm baby, happy baby…</a:t>
            </a:r>
          </a:p>
        </p:txBody>
      </p:sp>
      <p:sp>
        <p:nvSpPr>
          <p:cNvPr id="18438" name="Content Placeholder 2"/>
          <p:cNvSpPr txBox="1">
            <a:spLocks/>
          </p:cNvSpPr>
          <p:nvPr/>
        </p:nvSpPr>
        <p:spPr bwMode="auto">
          <a:xfrm>
            <a:off x="4032250" y="1711325"/>
            <a:ext cx="26844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8890" tIns="44445" rIns="88890" bIns="44445"/>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buFontTx/>
              <a:buNone/>
            </a:pPr>
            <a:r>
              <a:rPr lang="en-US" altLang="en-US" sz="2400">
                <a:solidFill>
                  <a:srgbClr val="292929"/>
                </a:solidFill>
                <a:latin typeface="Arial" panose="020B0604020202020204" pitchFamily="34" charset="0"/>
              </a:rPr>
              <a:t>R-13 cavity insulation</a:t>
            </a:r>
          </a:p>
          <a:p>
            <a:pPr eaLnBrk="1" hangingPunct="1">
              <a:buFontTx/>
              <a:buNone/>
            </a:pPr>
            <a:r>
              <a:rPr lang="en-US" altLang="en-US" sz="2400" u="sng">
                <a:solidFill>
                  <a:srgbClr val="292929"/>
                </a:solidFill>
                <a:latin typeface="Arial" panose="020B0604020202020204" pitchFamily="34" charset="0"/>
              </a:rPr>
              <a:t>CONCLUSION</a:t>
            </a:r>
            <a:r>
              <a:rPr lang="en-US" altLang="en-US" sz="2400">
                <a:solidFill>
                  <a:srgbClr val="292929"/>
                </a:solidFill>
                <a:latin typeface="Arial" panose="020B0604020202020204" pitchFamily="34" charset="0"/>
              </a:rPr>
              <a:t>: </a:t>
            </a:r>
          </a:p>
          <a:p>
            <a:pPr eaLnBrk="1" hangingPunct="1">
              <a:buFontTx/>
              <a:buNone/>
            </a:pPr>
            <a:r>
              <a:rPr lang="en-US" altLang="en-US" sz="2400">
                <a:solidFill>
                  <a:srgbClr val="292929"/>
                </a:solidFill>
                <a:latin typeface="Arial" panose="020B0604020202020204" pitchFamily="34" charset="0"/>
              </a:rPr>
              <a:t>Uh Oh, baby ate sweater…</a:t>
            </a:r>
          </a:p>
        </p:txBody>
      </p:sp>
      <p:pic>
        <p:nvPicPr>
          <p:cNvPr id="18439" name="Picture 8" descr="http://construction.com/CE/CE_images/2013/Nov_Dryvit-System-Inc-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20850"/>
            <a:ext cx="32004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http://construction.com/CE/CE_images/2013/Nov_Dryvit-System-Inc-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3927475"/>
            <a:ext cx="3200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Content Placeholder 2"/>
          <p:cNvSpPr txBox="1">
            <a:spLocks/>
          </p:cNvSpPr>
          <p:nvPr/>
        </p:nvSpPr>
        <p:spPr bwMode="auto">
          <a:xfrm>
            <a:off x="1055688" y="6075363"/>
            <a:ext cx="297656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buFontTx/>
              <a:buNone/>
            </a:pPr>
            <a:r>
              <a:rPr lang="en-US" altLang="en-US" sz="1200">
                <a:latin typeface="Times New Roman" panose="02020603050405020304" pitchFamily="18" charset="0"/>
                <a:hlinkClick r:id="rId4"/>
              </a:rPr>
              <a:t>Source: Dryvit/DOW</a:t>
            </a:r>
            <a:endParaRPr lang="en-US" altLang="en-US" sz="1200">
              <a:latin typeface="Times New Roman" panose="02020603050405020304" pitchFamily="18" charset="0"/>
            </a:endParaRPr>
          </a:p>
          <a:p>
            <a:pPr eaLnBrk="1" hangingPunct="1">
              <a:buFontTx/>
              <a:buNone/>
            </a:pPr>
            <a:r>
              <a:rPr lang="en-US" altLang="en-US" sz="1200">
                <a:latin typeface="Times New Roman" panose="02020603050405020304" pitchFamily="18" charset="0"/>
                <a:hlinkClick r:id="rId4"/>
              </a:rPr>
              <a:t>http://continuingeducation.construction.com/article.php?L=38&amp;C=1147&amp;P=3</a:t>
            </a:r>
            <a:endParaRPr lang="en-US" altLang="en-US" sz="1200">
              <a:latin typeface="Times New Roman" panose="02020603050405020304" pitchFamily="18" charset="0"/>
            </a:endParaRPr>
          </a:p>
          <a:p>
            <a:pPr eaLnBrk="1" hangingPunct="1">
              <a:buFontTx/>
              <a:buNone/>
            </a:pPr>
            <a:endParaRPr lang="en-US" altLang="en-US" sz="1600">
              <a:latin typeface="Times New Roman" panose="02020603050405020304" pitchFamily="18" charset="0"/>
            </a:endParaRPr>
          </a:p>
        </p:txBody>
      </p:sp>
      <p:sp>
        <p:nvSpPr>
          <p:cNvPr id="18442" name="TextBox 11"/>
          <p:cNvSpPr txBox="1">
            <a:spLocks noChangeArrowheads="1"/>
          </p:cNvSpPr>
          <p:nvPr/>
        </p:nvSpPr>
        <p:spPr bwMode="auto">
          <a:xfrm>
            <a:off x="9220200" y="2319338"/>
            <a:ext cx="2457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marL="0" lvl="3" indent="0" eaLnBrk="1" hangingPunct="1">
              <a:spcBef>
                <a:spcPct val="0"/>
              </a:spcBef>
              <a:buFontTx/>
              <a:buNone/>
            </a:pPr>
            <a:r>
              <a:rPr lang="en-US" altLang="en-US" sz="1200">
                <a:solidFill>
                  <a:srgbClr val="FF0000"/>
                </a:solidFill>
                <a:latin typeface="Times New Roman" panose="02020603050405020304" pitchFamily="18" charset="0"/>
                <a:hlinkClick r:id="rId5"/>
              </a:rPr>
              <a:t>Source:  FreeImages.com/Hector Landaeta</a:t>
            </a:r>
            <a:r>
              <a:rPr lang="en-US" altLang="en-US" sz="1200">
                <a:solidFill>
                  <a:srgbClr val="FF0000"/>
                </a:solidFill>
                <a:latin typeface="Times New Roman" panose="02020603050405020304" pitchFamily="18" charset="0"/>
              </a:rPr>
              <a:t> </a:t>
            </a:r>
          </a:p>
        </p:txBody>
      </p:sp>
      <p:sp>
        <p:nvSpPr>
          <p:cNvPr id="18443" name="TextBox 12"/>
          <p:cNvSpPr txBox="1">
            <a:spLocks noChangeArrowheads="1"/>
          </p:cNvSpPr>
          <p:nvPr/>
        </p:nvSpPr>
        <p:spPr bwMode="auto">
          <a:xfrm>
            <a:off x="7156450" y="6257925"/>
            <a:ext cx="222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1200">
                <a:latin typeface="Times New Roman" panose="02020603050405020304" pitchFamily="18" charset="0"/>
              </a:rPr>
              <a:t> </a:t>
            </a:r>
          </a:p>
        </p:txBody>
      </p:sp>
      <p:pic>
        <p:nvPicPr>
          <p:cNvPr id="1844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54863" y="4075113"/>
            <a:ext cx="2778125"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TextBox 14"/>
          <p:cNvSpPr txBox="1">
            <a:spLocks noChangeArrowheads="1"/>
          </p:cNvSpPr>
          <p:nvPr/>
        </p:nvSpPr>
        <p:spPr bwMode="auto">
          <a:xfrm>
            <a:off x="7108825" y="6165850"/>
            <a:ext cx="3195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1200">
                <a:latin typeface="Times New Roman" panose="02020603050405020304" pitchFamily="18" charset="0"/>
              </a:rPr>
              <a:t>Source: </a:t>
            </a:r>
            <a:r>
              <a:rPr lang="en-US" altLang="en-US" sz="1200">
                <a:latin typeface="Times New Roman" panose="02020603050405020304" pitchFamily="18" charset="0"/>
                <a:hlinkClick r:id="rId7"/>
              </a:rPr>
              <a:t>http://www.flickr.com/photos/vatobob</a:t>
            </a:r>
            <a:r>
              <a:rPr lang="en-US" altLang="en-US" sz="1200">
                <a:latin typeface="Times New Roman" panose="02020603050405020304" pitchFamily="18" charset="0"/>
              </a:rPr>
              <a:t> </a:t>
            </a:r>
          </a:p>
          <a:p>
            <a:pPr eaLnBrk="1" hangingPunct="1">
              <a:spcBef>
                <a:spcPct val="0"/>
              </a:spcBef>
              <a:buFontTx/>
              <a:buNone/>
            </a:pPr>
            <a:r>
              <a:rPr lang="en-US" altLang="en-US" sz="1200">
                <a:latin typeface="Times New Roman" panose="02020603050405020304" pitchFamily="18" charset="0"/>
              </a:rPr>
              <a:t>(Wikimedia commons – well-clothed baby)</a:t>
            </a:r>
          </a:p>
        </p:txBody>
      </p:sp>
      <p:pic>
        <p:nvPicPr>
          <p:cNvPr id="18446" name="Picture 15"/>
          <p:cNvPicPr>
            <a:picLocks noChangeAspect="1"/>
          </p:cNvPicPr>
          <p:nvPr/>
        </p:nvPicPr>
        <p:blipFill>
          <a:blip r:embed="rId8">
            <a:extLst>
              <a:ext uri="{28A0092B-C50C-407E-A947-70E740481C1C}">
                <a14:useLocalDpi xmlns:a14="http://schemas.microsoft.com/office/drawing/2010/main" val="0"/>
              </a:ext>
            </a:extLst>
          </a:blip>
          <a:srcRect t="11723"/>
          <a:stretch>
            <a:fillRect/>
          </a:stretch>
        </p:blipFill>
        <p:spPr bwMode="auto">
          <a:xfrm>
            <a:off x="7397750" y="1633538"/>
            <a:ext cx="170656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1. Thermal Control</a:t>
            </a:r>
          </a:p>
        </p:txBody>
      </p:sp>
      <p:graphicFrame>
        <p:nvGraphicFramePr>
          <p:cNvPr id="2" name="Content Placeholder 1"/>
          <p:cNvGraphicFramePr>
            <a:graphicFrameLocks noGrp="1"/>
          </p:cNvGraphicFramePr>
          <p:nvPr>
            <p:ph idx="1"/>
          </p:nvPr>
        </p:nvGraphicFramePr>
        <p:xfrm>
          <a:off x="939800" y="1668463"/>
          <a:ext cx="10363200" cy="3382962"/>
        </p:xfrm>
        <a:graphic>
          <a:graphicData uri="http://schemas.openxmlformats.org/drawingml/2006/table">
            <a:tbl>
              <a:tblPr firstRow="1" bandRow="1">
                <a:tableStyleId>{5C22544A-7EE6-4342-B048-85BDC9FD1C3A}</a:tableStyleId>
              </a:tblPr>
              <a:tblGrid>
                <a:gridCol w="2072640">
                  <a:extLst>
                    <a:ext uri="{9D8B030D-6E8A-4147-A177-3AD203B41FA5}">
                      <a16:colId xmlns:a16="http://schemas.microsoft.com/office/drawing/2014/main" val="20000"/>
                    </a:ext>
                  </a:extLst>
                </a:gridCol>
                <a:gridCol w="2072640">
                  <a:extLst>
                    <a:ext uri="{9D8B030D-6E8A-4147-A177-3AD203B41FA5}">
                      <a16:colId xmlns:a16="http://schemas.microsoft.com/office/drawing/2014/main" val="20001"/>
                    </a:ext>
                  </a:extLst>
                </a:gridCol>
                <a:gridCol w="2072640">
                  <a:extLst>
                    <a:ext uri="{9D8B030D-6E8A-4147-A177-3AD203B41FA5}">
                      <a16:colId xmlns:a16="http://schemas.microsoft.com/office/drawing/2014/main" val="20002"/>
                    </a:ext>
                  </a:extLst>
                </a:gridCol>
                <a:gridCol w="2072640">
                  <a:extLst>
                    <a:ext uri="{9D8B030D-6E8A-4147-A177-3AD203B41FA5}">
                      <a16:colId xmlns:a16="http://schemas.microsoft.com/office/drawing/2014/main" val="20003"/>
                    </a:ext>
                  </a:extLst>
                </a:gridCol>
                <a:gridCol w="2072640">
                  <a:extLst>
                    <a:ext uri="{9D8B030D-6E8A-4147-A177-3AD203B41FA5}">
                      <a16:colId xmlns:a16="http://schemas.microsoft.com/office/drawing/2014/main" val="20004"/>
                    </a:ext>
                  </a:extLst>
                </a:gridCol>
              </a:tblGrid>
              <a:tr h="670056">
                <a:tc rowSpan="2">
                  <a:txBody>
                    <a:bodyPr/>
                    <a:lstStyle/>
                    <a:p>
                      <a:r>
                        <a:rPr lang="en-US" sz="1800" dirty="0" smtClean="0"/>
                        <a:t>Wall Construction &amp; Insulation Strategy:</a:t>
                      </a:r>
                      <a:endParaRPr lang="en-US" sz="1800" dirty="0"/>
                    </a:p>
                  </a:txBody>
                  <a:tcPr marT="45716" marB="45716"/>
                </a:tc>
                <a:tc gridSpan="2">
                  <a:txBody>
                    <a:bodyPr/>
                    <a:lstStyle/>
                    <a:p>
                      <a:pPr algn="ctr"/>
                      <a:r>
                        <a:rPr lang="en-US" sz="1800" dirty="0" smtClean="0"/>
                        <a:t>2x6@16”oc Wood Frame Wall</a:t>
                      </a:r>
                      <a:endParaRPr lang="en-US" sz="1800" dirty="0"/>
                    </a:p>
                  </a:txBody>
                  <a:tcPr marT="45716" marB="45716"/>
                </a:tc>
                <a:tc hMerge="1">
                  <a:txBody>
                    <a:bodyPr/>
                    <a:lstStyle/>
                    <a:p>
                      <a:endParaRPr lang="en-US" dirty="0"/>
                    </a:p>
                  </a:txBody>
                  <a:tcPr/>
                </a:tc>
                <a:tc gridSpan="2">
                  <a:txBody>
                    <a:bodyPr/>
                    <a:lstStyle/>
                    <a:p>
                      <a:pPr algn="ctr"/>
                      <a:r>
                        <a:rPr lang="en-US" sz="1800" dirty="0" smtClean="0"/>
                        <a:t>Cold-Formed Steel Stud Wall</a:t>
                      </a:r>
                      <a:endParaRPr lang="en-US" sz="1800" dirty="0"/>
                    </a:p>
                  </a:txBody>
                  <a:tcPr marT="45716" marB="45716"/>
                </a:tc>
                <a:tc hMerge="1">
                  <a:txBody>
                    <a:bodyPr/>
                    <a:lstStyle/>
                    <a:p>
                      <a:endParaRPr lang="en-US" dirty="0"/>
                    </a:p>
                  </a:txBody>
                  <a:tcPr/>
                </a:tc>
                <a:extLst>
                  <a:ext uri="{0D108BD9-81ED-4DB2-BD59-A6C34878D82A}">
                    <a16:rowId xmlns:a16="http://schemas.microsoft.com/office/drawing/2014/main" val="10000"/>
                  </a:ext>
                </a:extLst>
              </a:tr>
              <a:tr h="686398">
                <a:tc vMerge="1">
                  <a:txBody>
                    <a:bodyPr/>
                    <a:lstStyle/>
                    <a:p>
                      <a:endParaRPr lang="en-US" dirty="0"/>
                    </a:p>
                  </a:txBody>
                  <a:tcPr/>
                </a:tc>
                <a:tc>
                  <a:txBody>
                    <a:bodyPr/>
                    <a:lstStyle/>
                    <a:p>
                      <a:pPr algn="ctr"/>
                      <a:r>
                        <a:rPr lang="en-US" sz="1800" dirty="0" smtClean="0"/>
                        <a:t>“R25”</a:t>
                      </a:r>
                      <a:r>
                        <a:rPr lang="en-US" sz="1800" baseline="0" dirty="0" smtClean="0"/>
                        <a:t> </a:t>
                      </a:r>
                    </a:p>
                    <a:p>
                      <a:pPr algn="ctr"/>
                      <a:r>
                        <a:rPr lang="en-US" sz="1800" baseline="0" dirty="0" smtClean="0"/>
                        <a:t>(cavity only)</a:t>
                      </a:r>
                      <a:endParaRPr lang="en-US" sz="1800" dirty="0"/>
                    </a:p>
                  </a:txBody>
                  <a:tcPr marT="45716" marB="45716" anchor="ctr"/>
                </a:tc>
                <a:tc>
                  <a:txBody>
                    <a:bodyPr/>
                    <a:lstStyle/>
                    <a:p>
                      <a:pPr algn="ctr"/>
                      <a:r>
                        <a:rPr lang="en-US" sz="1800" dirty="0" smtClean="0"/>
                        <a:t>“R20+5”</a:t>
                      </a:r>
                    </a:p>
                    <a:p>
                      <a:pPr algn="ctr"/>
                      <a:r>
                        <a:rPr lang="en-US" sz="1800" dirty="0" smtClean="0"/>
                        <a:t>(cavity + ci)</a:t>
                      </a:r>
                      <a:endParaRPr lang="en-US" sz="1800" dirty="0"/>
                    </a:p>
                  </a:txBody>
                  <a:tcPr marT="45716" marB="45716" anchor="ctr"/>
                </a:tc>
                <a:tc>
                  <a:txBody>
                    <a:bodyPr/>
                    <a:lstStyle/>
                    <a:p>
                      <a:pPr algn="ctr"/>
                      <a:r>
                        <a:rPr lang="en-US" sz="1800" dirty="0" smtClean="0"/>
                        <a:t>“R19”</a:t>
                      </a:r>
                    </a:p>
                    <a:p>
                      <a:pPr algn="ctr"/>
                      <a:r>
                        <a:rPr lang="en-US" sz="1800" dirty="0" smtClean="0"/>
                        <a:t>(cavity</a:t>
                      </a:r>
                      <a:r>
                        <a:rPr lang="en-US" sz="1800" baseline="0" dirty="0" smtClean="0"/>
                        <a:t> only)</a:t>
                      </a:r>
                      <a:endParaRPr lang="en-US" sz="1800" dirty="0"/>
                    </a:p>
                  </a:txBody>
                  <a:tcPr marT="45716" marB="45716" anchor="ctr"/>
                </a:tc>
                <a:tc>
                  <a:txBody>
                    <a:bodyPr/>
                    <a:lstStyle/>
                    <a:p>
                      <a:pPr algn="ctr"/>
                      <a:r>
                        <a:rPr lang="en-US" sz="1800" dirty="0" smtClean="0"/>
                        <a:t>“R13+6”</a:t>
                      </a:r>
                    </a:p>
                    <a:p>
                      <a:pPr algn="ctr"/>
                      <a:r>
                        <a:rPr lang="en-US" sz="1800" dirty="0" smtClean="0"/>
                        <a:t>(cavity + ci)</a:t>
                      </a:r>
                      <a:endParaRPr lang="en-US" sz="1800" dirty="0"/>
                    </a:p>
                  </a:txBody>
                  <a:tcPr marT="45716" marB="45716" anchor="ctr"/>
                </a:tc>
                <a:extLst>
                  <a:ext uri="{0D108BD9-81ED-4DB2-BD59-A6C34878D82A}">
                    <a16:rowId xmlns:a16="http://schemas.microsoft.com/office/drawing/2014/main" val="10001"/>
                  </a:ext>
                </a:extLst>
              </a:tr>
              <a:tr h="686398">
                <a:tc>
                  <a:txBody>
                    <a:bodyPr/>
                    <a:lstStyle/>
                    <a:p>
                      <a:r>
                        <a:rPr lang="en-US" sz="1800" dirty="0" smtClean="0"/>
                        <a:t>Total Nominal R-value</a:t>
                      </a:r>
                      <a:r>
                        <a:rPr lang="en-US" sz="1800" baseline="0" dirty="0" smtClean="0"/>
                        <a:t> of Insulation:</a:t>
                      </a:r>
                      <a:endParaRPr lang="en-US" sz="1800" dirty="0"/>
                    </a:p>
                  </a:txBody>
                  <a:tcPr marT="45716" marB="45716">
                    <a:lnB w="12700" cap="flat" cmpd="sng" algn="ctr">
                      <a:solidFill>
                        <a:schemeClr val="tx1"/>
                      </a:solidFill>
                      <a:prstDash val="solid"/>
                      <a:round/>
                      <a:headEnd type="none" w="med" len="med"/>
                      <a:tailEnd type="none" w="med" len="med"/>
                    </a:lnB>
                  </a:tcPr>
                </a:tc>
                <a:tc>
                  <a:txBody>
                    <a:bodyPr/>
                    <a:lstStyle/>
                    <a:p>
                      <a:pPr algn="ctr"/>
                      <a:r>
                        <a:rPr lang="en-US" sz="1800" dirty="0" smtClean="0"/>
                        <a:t>R25</a:t>
                      </a:r>
                      <a:endParaRPr lang="en-US" sz="1800" dirty="0"/>
                    </a:p>
                  </a:txBody>
                  <a:tcPr marT="45716" marB="45716" anchor="ctr">
                    <a:lnB w="12700" cap="flat" cmpd="sng" algn="ctr">
                      <a:solidFill>
                        <a:schemeClr val="tx1"/>
                      </a:solidFill>
                      <a:prstDash val="solid"/>
                      <a:round/>
                      <a:headEnd type="none" w="med" len="med"/>
                      <a:tailEnd type="none" w="med" len="med"/>
                    </a:lnB>
                  </a:tcPr>
                </a:tc>
                <a:tc>
                  <a:txBody>
                    <a:bodyPr/>
                    <a:lstStyle/>
                    <a:p>
                      <a:pPr algn="ctr"/>
                      <a:r>
                        <a:rPr lang="en-US" sz="1800" dirty="0" smtClean="0"/>
                        <a:t>R25</a:t>
                      </a:r>
                      <a:endParaRPr lang="en-US" sz="1800" dirty="0"/>
                    </a:p>
                  </a:txBody>
                  <a:tcPr marT="45716" marB="45716" anchor="ctr">
                    <a:lnB w="12700" cap="flat" cmpd="sng" algn="ctr">
                      <a:solidFill>
                        <a:schemeClr val="tx1"/>
                      </a:solidFill>
                      <a:prstDash val="solid"/>
                      <a:round/>
                      <a:headEnd type="none" w="med" len="med"/>
                      <a:tailEnd type="none" w="med" len="med"/>
                    </a:lnB>
                  </a:tcPr>
                </a:tc>
                <a:tc>
                  <a:txBody>
                    <a:bodyPr/>
                    <a:lstStyle/>
                    <a:p>
                      <a:pPr algn="ctr"/>
                      <a:r>
                        <a:rPr lang="en-US" sz="1800" dirty="0" smtClean="0"/>
                        <a:t>R19</a:t>
                      </a:r>
                      <a:endParaRPr lang="en-US" sz="1800" dirty="0"/>
                    </a:p>
                  </a:txBody>
                  <a:tcPr marT="45716" marB="45716" anchor="ctr">
                    <a:lnB w="12700" cap="flat" cmpd="sng" algn="ctr">
                      <a:solidFill>
                        <a:schemeClr val="tx1"/>
                      </a:solidFill>
                      <a:prstDash val="solid"/>
                      <a:round/>
                      <a:headEnd type="none" w="med" len="med"/>
                      <a:tailEnd type="none" w="med" len="med"/>
                    </a:lnB>
                  </a:tcPr>
                </a:tc>
                <a:tc>
                  <a:txBody>
                    <a:bodyPr/>
                    <a:lstStyle/>
                    <a:p>
                      <a:pPr algn="ctr"/>
                      <a:r>
                        <a:rPr lang="en-US" sz="1800" dirty="0" smtClean="0"/>
                        <a:t>R19</a:t>
                      </a:r>
                      <a:endParaRPr lang="en-US" sz="1800" dirty="0"/>
                    </a:p>
                  </a:txBody>
                  <a:tcPr marT="45716" marB="45716"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70056">
                <a:tc>
                  <a:txBody>
                    <a:bodyPr/>
                    <a:lstStyle/>
                    <a:p>
                      <a:r>
                        <a:rPr lang="en-US" sz="1800" dirty="0" smtClean="0"/>
                        <a:t>U-factor</a:t>
                      </a:r>
                      <a:endParaRPr lang="en-US" sz="1800" dirty="0"/>
                    </a:p>
                  </a:txBody>
                  <a:tcPr marT="45716" marB="45716" anchor="ctr">
                    <a:lnT w="12700" cap="flat" cmpd="sng" algn="ctr">
                      <a:solidFill>
                        <a:schemeClr val="tx1"/>
                      </a:solidFill>
                      <a:prstDash val="solid"/>
                      <a:round/>
                      <a:headEnd type="none" w="med" len="med"/>
                      <a:tailEnd type="none" w="med" len="med"/>
                    </a:lnT>
                  </a:tcPr>
                </a:tc>
                <a:tc>
                  <a:txBody>
                    <a:bodyPr/>
                    <a:lstStyle/>
                    <a:p>
                      <a:pPr algn="ctr"/>
                      <a:r>
                        <a:rPr lang="en-US" sz="1800" dirty="0" smtClean="0"/>
                        <a:t>0.0573</a:t>
                      </a:r>
                      <a:endParaRPr lang="en-US" sz="1800" dirty="0"/>
                    </a:p>
                  </a:txBody>
                  <a:tcPr marT="45716" marB="45716" anchor="ctr">
                    <a:lnT w="12700" cap="flat" cmpd="sng" algn="ctr">
                      <a:solidFill>
                        <a:schemeClr val="tx1"/>
                      </a:solidFill>
                      <a:prstDash val="solid"/>
                      <a:round/>
                      <a:headEnd type="none" w="med" len="med"/>
                      <a:tailEnd type="none" w="med" len="med"/>
                    </a:lnT>
                  </a:tcPr>
                </a:tc>
                <a:tc>
                  <a:txBody>
                    <a:bodyPr/>
                    <a:lstStyle/>
                    <a:p>
                      <a:pPr algn="ctr"/>
                      <a:r>
                        <a:rPr lang="en-US" sz="1800" dirty="0" smtClean="0"/>
                        <a:t>0.0464</a:t>
                      </a:r>
                      <a:endParaRPr lang="en-US" sz="1800" dirty="0"/>
                    </a:p>
                  </a:txBody>
                  <a:tcPr marT="45716" marB="45716" anchor="ctr">
                    <a:lnT w="12700" cap="flat" cmpd="sng" algn="ctr">
                      <a:solidFill>
                        <a:schemeClr val="tx1"/>
                      </a:solidFill>
                      <a:prstDash val="solid"/>
                      <a:round/>
                      <a:headEnd type="none" w="med" len="med"/>
                      <a:tailEnd type="none" w="med" len="med"/>
                    </a:lnT>
                  </a:tcPr>
                </a:tc>
                <a:tc>
                  <a:txBody>
                    <a:bodyPr/>
                    <a:lstStyle/>
                    <a:p>
                      <a:pPr algn="ctr"/>
                      <a:r>
                        <a:rPr lang="en-US" sz="1800" dirty="0" smtClean="0"/>
                        <a:t>0.0905</a:t>
                      </a:r>
                      <a:endParaRPr lang="en-US" sz="1800" dirty="0"/>
                    </a:p>
                  </a:txBody>
                  <a:tcPr marT="45716" marB="45716" anchor="ctr">
                    <a:lnT w="12700" cap="flat" cmpd="sng" algn="ctr">
                      <a:solidFill>
                        <a:schemeClr val="tx1"/>
                      </a:solidFill>
                      <a:prstDash val="solid"/>
                      <a:round/>
                      <a:headEnd type="none" w="med" len="med"/>
                      <a:tailEnd type="none" w="med" len="med"/>
                    </a:lnT>
                  </a:tcPr>
                </a:tc>
                <a:tc>
                  <a:txBody>
                    <a:bodyPr/>
                    <a:lstStyle/>
                    <a:p>
                      <a:pPr algn="ctr"/>
                      <a:r>
                        <a:rPr lang="en-US" sz="1800" dirty="0" smtClean="0"/>
                        <a:t>0.0639</a:t>
                      </a:r>
                      <a:endParaRPr lang="en-US" sz="1800" dirty="0"/>
                    </a:p>
                  </a:txBody>
                  <a:tcPr marT="45716" marB="45716"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670056">
                <a:tc>
                  <a:txBody>
                    <a:bodyPr/>
                    <a:lstStyle/>
                    <a:p>
                      <a:r>
                        <a:rPr lang="en-US" sz="1800" b="1" dirty="0" smtClean="0"/>
                        <a:t>Effective R-value</a:t>
                      </a:r>
                      <a:endParaRPr lang="en-US" sz="1800" b="1" dirty="0"/>
                    </a:p>
                  </a:txBody>
                  <a:tcPr marT="45716" marB="45716" anchor="ctr"/>
                </a:tc>
                <a:tc>
                  <a:txBody>
                    <a:bodyPr/>
                    <a:lstStyle/>
                    <a:p>
                      <a:pPr algn="ctr"/>
                      <a:r>
                        <a:rPr lang="en-US" sz="1800" b="1" dirty="0" smtClean="0"/>
                        <a:t>17.5</a:t>
                      </a:r>
                      <a:endParaRPr lang="en-US" sz="1800" b="1" dirty="0"/>
                    </a:p>
                  </a:txBody>
                  <a:tcPr marT="45716" marB="45716" anchor="ctr"/>
                </a:tc>
                <a:tc>
                  <a:txBody>
                    <a:bodyPr/>
                    <a:lstStyle/>
                    <a:p>
                      <a:pPr algn="ctr"/>
                      <a:r>
                        <a:rPr lang="en-US" sz="1800" b="1" dirty="0" smtClean="0"/>
                        <a:t>21.6</a:t>
                      </a:r>
                      <a:endParaRPr lang="en-US" sz="1800" b="1" dirty="0"/>
                    </a:p>
                  </a:txBody>
                  <a:tcPr marT="45716" marB="45716" anchor="ctr"/>
                </a:tc>
                <a:tc>
                  <a:txBody>
                    <a:bodyPr/>
                    <a:lstStyle/>
                    <a:p>
                      <a:pPr algn="ctr"/>
                      <a:r>
                        <a:rPr lang="en-US" sz="1800" b="1" dirty="0" smtClean="0"/>
                        <a:t>11.1</a:t>
                      </a:r>
                      <a:endParaRPr lang="en-US" sz="1800" b="1" dirty="0"/>
                    </a:p>
                  </a:txBody>
                  <a:tcPr marT="45716" marB="45716" anchor="ctr"/>
                </a:tc>
                <a:tc>
                  <a:txBody>
                    <a:bodyPr/>
                    <a:lstStyle/>
                    <a:p>
                      <a:pPr algn="ctr"/>
                      <a:r>
                        <a:rPr lang="en-US" sz="1800" b="1" dirty="0" smtClean="0"/>
                        <a:t>15.7</a:t>
                      </a:r>
                      <a:endParaRPr lang="en-US" sz="1800" b="1" dirty="0"/>
                    </a:p>
                  </a:txBody>
                  <a:tcPr marT="45716" marB="45716" anchor="ctr"/>
                </a:tc>
                <a:extLst>
                  <a:ext uri="{0D108BD9-81ED-4DB2-BD59-A6C34878D82A}">
                    <a16:rowId xmlns:a16="http://schemas.microsoft.com/office/drawing/2014/main" val="10004"/>
                  </a:ext>
                </a:extLst>
              </a:tr>
            </a:tbl>
          </a:graphicData>
        </a:graphic>
      </p:graphicFrame>
      <p:sp>
        <p:nvSpPr>
          <p:cNvPr id="19497" name="TextBox 3"/>
          <p:cNvSpPr txBox="1">
            <a:spLocks noChangeArrowheads="1"/>
          </p:cNvSpPr>
          <p:nvPr/>
        </p:nvSpPr>
        <p:spPr bwMode="auto">
          <a:xfrm>
            <a:off x="914400" y="5076825"/>
            <a:ext cx="5865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*See Table 1 in paper for detailed calculations</a:t>
            </a:r>
          </a:p>
        </p:txBody>
      </p:sp>
      <p:sp>
        <p:nvSpPr>
          <p:cNvPr id="19498" name="TextBox 4"/>
          <p:cNvSpPr txBox="1">
            <a:spLocks noChangeArrowheads="1"/>
          </p:cNvSpPr>
          <p:nvPr/>
        </p:nvSpPr>
        <p:spPr bwMode="auto">
          <a:xfrm>
            <a:off x="4573588" y="1219200"/>
            <a:ext cx="3438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TABLE 1 (abbreviated*)</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1. Thermal Control</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Observations from Table 1:</a:t>
            </a:r>
          </a:p>
          <a:p>
            <a:pPr marL="990575" lvl="1" indent="-380990" defTabSz="1219170" fontAlgn="auto">
              <a:spcAft>
                <a:spcPts val="0"/>
              </a:spcAft>
              <a:defRPr/>
            </a:pPr>
            <a:r>
              <a:rPr lang="en-US" sz="2667" smtClean="0"/>
              <a:t>Wood Frame: R20+5ci wall has 20% better U-factor / Effective R than R25 cavity insulation only wall</a:t>
            </a:r>
          </a:p>
          <a:p>
            <a:pPr marL="990575" lvl="1" indent="-380990" defTabSz="1219170" fontAlgn="auto">
              <a:spcAft>
                <a:spcPts val="0"/>
              </a:spcAft>
              <a:defRPr/>
            </a:pPr>
            <a:r>
              <a:rPr lang="en-US" sz="2667" smtClean="0"/>
              <a:t>Steel Frame: R13+6ci wall has 40% better U-factor / Effective R than R19 cavity insulation only wall</a:t>
            </a:r>
          </a:p>
          <a:p>
            <a:pPr marL="990575" lvl="1" indent="-380990" defTabSz="1219170" fontAlgn="auto">
              <a:spcAft>
                <a:spcPts val="0"/>
              </a:spcAft>
              <a:defRPr/>
            </a:pPr>
            <a:r>
              <a:rPr lang="en-US" sz="2667" smtClean="0"/>
              <a:t>These comparisons each have the same total nominal R-value of insulation components, but very different performance.</a:t>
            </a:r>
          </a:p>
          <a:p>
            <a:pPr marL="457189" indent="-457189" defTabSz="1219170" fontAlgn="auto">
              <a:spcAft>
                <a:spcPts val="0"/>
              </a:spcAft>
              <a:defRPr/>
            </a:pPr>
            <a:endParaRPr lang="en-US" sz="2667"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1. Thermal Control</a:t>
            </a:r>
          </a:p>
        </p:txBody>
      </p:sp>
      <p:sp>
        <p:nvSpPr>
          <p:cNvPr id="4" name="Content Placeholder 3"/>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dirty="0"/>
              <a:t>“R20+5” and “R13+6” symbolizes an insulation strategy (hybrid) with cavity and continuous insulation components</a:t>
            </a:r>
          </a:p>
          <a:p>
            <a:pPr marL="990575" lvl="1" indent="-380990" defTabSz="1219170" fontAlgn="auto">
              <a:spcAft>
                <a:spcPts val="0"/>
              </a:spcAft>
              <a:defRPr/>
            </a:pPr>
            <a:r>
              <a:rPr lang="en-US" sz="2667" dirty="0"/>
              <a:t>It is not a math equation: “R20+5” ≠ “R25” and “R13+6” ≠ “R19”</a:t>
            </a:r>
          </a:p>
          <a:p>
            <a:pPr marL="990575" lvl="1" indent="-380990" defTabSz="1219170" fontAlgn="auto">
              <a:spcAft>
                <a:spcPts val="0"/>
              </a:spcAft>
              <a:defRPr/>
            </a:pPr>
            <a:r>
              <a:rPr lang="en-US" sz="2667" dirty="0"/>
              <a:t>Similarly, a “4x4” truck is not a “16” truck</a:t>
            </a:r>
            <a:r>
              <a:rPr lang="en-US" sz="2667" dirty="0" smtClean="0"/>
              <a:t>.</a:t>
            </a:r>
            <a:endParaRPr lang="en-US" sz="2667" dirty="0"/>
          </a:p>
        </p:txBody>
      </p:sp>
      <p:pic>
        <p:nvPicPr>
          <p:cNvPr id="21508" name="Picture 4"/>
          <p:cNvPicPr>
            <a:picLocks noChangeAspect="1"/>
          </p:cNvPicPr>
          <p:nvPr/>
        </p:nvPicPr>
        <p:blipFill>
          <a:blip r:embed="rId2">
            <a:extLst>
              <a:ext uri="{28A0092B-C50C-407E-A947-70E740481C1C}">
                <a14:useLocalDpi xmlns:a14="http://schemas.microsoft.com/office/drawing/2010/main" val="0"/>
              </a:ext>
            </a:extLst>
          </a:blip>
          <a:srcRect l="273" t="375" r="20728" b="-375"/>
          <a:stretch>
            <a:fillRect/>
          </a:stretch>
        </p:blipFill>
        <p:spPr bwMode="auto">
          <a:xfrm>
            <a:off x="1371600" y="4030663"/>
            <a:ext cx="27813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1. Thermal Control</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Insulation location matters because continuous insulation mitigates framing thermal bridges; cavity insulation does not.</a:t>
            </a:r>
          </a:p>
          <a:p>
            <a:pPr marL="457189" indent="-457189" defTabSz="1219170" fontAlgn="auto">
              <a:spcAft>
                <a:spcPts val="0"/>
              </a:spcAft>
              <a:defRPr/>
            </a:pPr>
            <a:r>
              <a:rPr lang="en-US" sz="2667" smtClean="0"/>
              <a:t>Adding cavity and continuous insulation R-values is like adding apples and oranges and is prohibited by the energy code as a means of compliance.</a:t>
            </a:r>
          </a:p>
          <a:p>
            <a:pPr marL="990575" lvl="1" indent="-380990" defTabSz="1219170" fontAlgn="auto">
              <a:spcAft>
                <a:spcPts val="0"/>
              </a:spcAft>
              <a:defRPr/>
            </a:pPr>
            <a:r>
              <a:rPr lang="en-US" sz="2667" smtClean="0"/>
              <a:t>You can add cavity insulation R-values where multiple materials are in the cavity (apples + apples).</a:t>
            </a:r>
          </a:p>
          <a:p>
            <a:pPr marL="990575" lvl="1" indent="-380990" defTabSz="1219170" fontAlgn="auto">
              <a:spcAft>
                <a:spcPts val="0"/>
              </a:spcAft>
              <a:defRPr/>
            </a:pPr>
            <a:r>
              <a:rPr lang="en-US" sz="2667" smtClean="0"/>
              <a:t>You can add continuous insulation R-values where multiple layers are used (oranges + oranges).</a:t>
            </a:r>
          </a:p>
          <a:p>
            <a:pPr marL="457189" indent="-457189" defTabSz="1219170" fontAlgn="auto">
              <a:spcAft>
                <a:spcPts val="0"/>
              </a:spcAft>
              <a:defRPr/>
            </a:pPr>
            <a:endParaRPr lang="en-US" sz="2667"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52400" y="0"/>
            <a:ext cx="12801600" cy="701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3555" name="Title 1"/>
          <p:cNvSpPr>
            <a:spLocks noGrp="1"/>
          </p:cNvSpPr>
          <p:nvPr>
            <p:ph type="title"/>
          </p:nvPr>
        </p:nvSpPr>
        <p:spPr>
          <a:xfrm>
            <a:off x="914400" y="381000"/>
            <a:ext cx="10744200" cy="996950"/>
          </a:xfrm>
        </p:spPr>
        <p:txBody>
          <a:bodyPr/>
          <a:lstStyle/>
          <a:p>
            <a:r>
              <a:rPr lang="en-US" altLang="en-US" smtClean="0"/>
              <a:t>1. Thermal Control – </a:t>
            </a:r>
            <a:r>
              <a:rPr lang="en-US" altLang="en-US" sz="2800" smtClean="0"/>
              <a:t>Using CI to mitigate thermal bridges:</a:t>
            </a:r>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l="53299" t="48534" r="17467" b="13724"/>
          <a:stretch>
            <a:fillRect/>
          </a:stretch>
        </p:blipFill>
        <p:spPr bwMode="auto">
          <a:xfrm>
            <a:off x="4419600" y="1355725"/>
            <a:ext cx="2847975" cy="2058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7" name="TextBox 5"/>
          <p:cNvSpPr txBox="1">
            <a:spLocks noChangeArrowheads="1"/>
          </p:cNvSpPr>
          <p:nvPr/>
        </p:nvSpPr>
        <p:spPr bwMode="auto">
          <a:xfrm>
            <a:off x="4568825" y="5210175"/>
            <a:ext cx="23082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INSULATED PARAPET DETAILS</a:t>
            </a:r>
          </a:p>
          <a:p>
            <a:pPr eaLnBrk="1" hangingPunct="1">
              <a:spcBef>
                <a:spcPct val="0"/>
              </a:spcBef>
              <a:buFontTx/>
              <a:buNone/>
            </a:pPr>
            <a:r>
              <a:rPr lang="en-US" altLang="en-US" sz="1400">
                <a:latin typeface="Times New Roman" panose="02020603050405020304" pitchFamily="18" charset="0"/>
              </a:rPr>
              <a:t>(Payette/AIA report)</a:t>
            </a:r>
          </a:p>
        </p:txBody>
      </p:sp>
      <p:pic>
        <p:nvPicPr>
          <p:cNvPr id="23558" name="Picture 6" descr="http://buildingscience.com.678elmp02.blackmesh.com/sites/default/files/migrate/jpg/BSI081_NIST_Figure_01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1355725"/>
            <a:ext cx="2597150" cy="1719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9" name="Picture 7" descr="http://buildingscience.com.678elmp02.blackmesh.com/sites/default/files/migrate/jpg/BSI081_NIST_Figure_02_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2425" y="3146425"/>
            <a:ext cx="2282825" cy="1719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60" name="TextBox 8"/>
          <p:cNvSpPr txBox="1">
            <a:spLocks noChangeArrowheads="1"/>
          </p:cNvSpPr>
          <p:nvPr/>
        </p:nvSpPr>
        <p:spPr bwMode="auto">
          <a:xfrm>
            <a:off x="1266825" y="6186488"/>
            <a:ext cx="3578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1200" i="1">
                <a:latin typeface="Times New Roman" panose="02020603050405020304" pitchFamily="18" charset="0"/>
              </a:rPr>
              <a:t>Example Details from BSI-081: Zeroing In (J. Lstiburek, Building Science Corp) as used on NIST NZERTF Project</a:t>
            </a:r>
            <a:endParaRPr lang="en-US" altLang="en-US" sz="1200">
              <a:latin typeface="Times New Roman" panose="02020603050405020304" pitchFamily="18" charset="0"/>
            </a:endParaRPr>
          </a:p>
        </p:txBody>
      </p:sp>
      <p:pic>
        <p:nvPicPr>
          <p:cNvPr id="23561" name="Picture 9" descr="http://buildingscience.com.678elmp02.blackmesh.com/sites/default/files/migrate/jpg/BSI081_NIST_Figure_04_we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0363" y="4933950"/>
            <a:ext cx="2266950" cy="1300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62" name="Picture 10"/>
          <p:cNvPicPr>
            <a:picLocks noChangeAspect="1" noChangeArrowheads="1"/>
          </p:cNvPicPr>
          <p:nvPr/>
        </p:nvPicPr>
        <p:blipFill>
          <a:blip r:embed="rId6">
            <a:extLst>
              <a:ext uri="{28A0092B-C50C-407E-A947-70E740481C1C}">
                <a14:useLocalDpi xmlns:a14="http://schemas.microsoft.com/office/drawing/2010/main" val="0"/>
              </a:ext>
            </a:extLst>
          </a:blip>
          <a:srcRect l="14667" t="54031" r="69153" b="20969"/>
          <a:stretch>
            <a:fillRect/>
          </a:stretch>
        </p:blipFill>
        <p:spPr bwMode="auto">
          <a:xfrm>
            <a:off x="4568825" y="3490913"/>
            <a:ext cx="2159000" cy="1643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63"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l="25101" t="11827" r="23639" b="21237"/>
          <a:stretch>
            <a:fillRect/>
          </a:stretch>
        </p:blipFill>
        <p:spPr bwMode="auto">
          <a:xfrm>
            <a:off x="7267575" y="4070350"/>
            <a:ext cx="2681288" cy="2112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64" name="TextBox 12"/>
          <p:cNvSpPr txBox="1">
            <a:spLocks noChangeArrowheads="1"/>
          </p:cNvSpPr>
          <p:nvPr/>
        </p:nvSpPr>
        <p:spPr bwMode="auto">
          <a:xfrm>
            <a:off x="7656513" y="6127750"/>
            <a:ext cx="1739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OFFSET SHELF ANGLE</a:t>
            </a:r>
          </a:p>
          <a:p>
            <a:pPr eaLnBrk="1" hangingPunct="1">
              <a:spcBef>
                <a:spcPct val="0"/>
              </a:spcBef>
              <a:buFontTx/>
              <a:buNone/>
            </a:pPr>
            <a:r>
              <a:rPr lang="en-US" altLang="en-US" sz="1400">
                <a:latin typeface="Times New Roman" panose="02020603050405020304" pitchFamily="18" charset="0"/>
              </a:rPr>
              <a:t>(AISC/SEI article)</a:t>
            </a:r>
          </a:p>
        </p:txBody>
      </p:sp>
      <p:pic>
        <p:nvPicPr>
          <p:cNvPr id="23565" name="Picture 13"/>
          <p:cNvPicPr>
            <a:picLocks noChangeAspect="1"/>
          </p:cNvPicPr>
          <p:nvPr/>
        </p:nvPicPr>
        <p:blipFill>
          <a:blip r:embed="rId8" cstate="print">
            <a:extLst>
              <a:ext uri="{28A0092B-C50C-407E-A947-70E740481C1C}">
                <a14:useLocalDpi xmlns:a14="http://schemas.microsoft.com/office/drawing/2010/main" val="0"/>
              </a:ext>
            </a:extLst>
          </a:blip>
          <a:srcRect l="25832" t="2789" r="1085" b="4008"/>
          <a:stretch>
            <a:fillRect/>
          </a:stretch>
        </p:blipFill>
        <p:spPr bwMode="auto">
          <a:xfrm>
            <a:off x="7610475" y="1355725"/>
            <a:ext cx="2074863" cy="1790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66" name="TextBox 14"/>
          <p:cNvSpPr txBox="1">
            <a:spLocks noChangeArrowheads="1"/>
          </p:cNvSpPr>
          <p:nvPr/>
        </p:nvSpPr>
        <p:spPr bwMode="auto">
          <a:xfrm>
            <a:off x="7778750" y="3173413"/>
            <a:ext cx="22431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INSULATED WINDOW ROUGH OPENING DETAIL</a:t>
            </a:r>
          </a:p>
          <a:p>
            <a:pPr eaLnBrk="1" hangingPunct="1">
              <a:spcBef>
                <a:spcPct val="0"/>
              </a:spcBef>
              <a:buFontTx/>
              <a:buNone/>
            </a:pPr>
            <a:r>
              <a:rPr lang="en-US" altLang="en-US" sz="1400">
                <a:latin typeface="Times New Roman" panose="02020603050405020304" pitchFamily="18" charset="0"/>
              </a:rPr>
              <a:t>(USACE report)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779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0"/>
            <a:ext cx="12801600" cy="701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4579" name="Title 1"/>
          <p:cNvSpPr>
            <a:spLocks noGrp="1"/>
          </p:cNvSpPr>
          <p:nvPr>
            <p:ph type="title"/>
          </p:nvPr>
        </p:nvSpPr>
        <p:spPr>
          <a:xfrm>
            <a:off x="228600" y="381000"/>
            <a:ext cx="5715000" cy="1676400"/>
          </a:xfrm>
        </p:spPr>
        <p:txBody>
          <a:bodyPr/>
          <a:lstStyle/>
          <a:p>
            <a:r>
              <a:rPr lang="en-US" altLang="en-US" smtClean="0"/>
              <a:t>1. Thermal Control</a:t>
            </a:r>
            <a:br>
              <a:rPr lang="en-US" altLang="en-US" smtClean="0"/>
            </a:br>
            <a:r>
              <a:rPr lang="en-US" altLang="en-US" smtClean="0"/>
              <a:t> – </a:t>
            </a:r>
            <a:r>
              <a:rPr lang="en-US" altLang="en-US" sz="2400" smtClean="0"/>
              <a:t>Using CI to mitigate thermal bridges:</a:t>
            </a:r>
          </a:p>
        </p:txBody>
      </p:sp>
      <p:sp>
        <p:nvSpPr>
          <p:cNvPr id="2" name="Rectangle 1"/>
          <p:cNvSpPr>
            <a:spLocks noRot="1" noChangeAspect="1" noMove="1" noResize="1" noEditPoints="1" noAdjustHandles="1" noChangeArrowheads="1" noChangeShapeType="1" noTextEdit="1"/>
          </p:cNvSpPr>
          <p:nvPr/>
        </p:nvSpPr>
        <p:spPr>
          <a:xfrm>
            <a:off x="6019800" y="494596"/>
            <a:ext cx="6096000" cy="6133217"/>
          </a:xfrm>
          <a:prstGeom prst="rect">
            <a:avLst/>
          </a:prstGeom>
          <a:blipFill rotWithShape="0">
            <a:blip r:embed="rId2"/>
            <a:stretch>
              <a:fillRect l="-1100" t="-497" b="-895"/>
            </a:stretch>
          </a:blipFill>
        </p:spPr>
        <p:txBody>
          <a:bodyPr/>
          <a:lstStyle/>
          <a:p>
            <a:pPr eaLnBrk="1" fontAlgn="auto" hangingPunct="1">
              <a:spcBef>
                <a:spcPts val="0"/>
              </a:spcBef>
              <a:spcAft>
                <a:spcPts val="0"/>
              </a:spcAft>
              <a:defRPr/>
            </a:pPr>
            <a:r>
              <a:rPr lang="en-US" sz="1350">
                <a:noFill/>
                <a:latin typeface="+mn-lt"/>
              </a:rPr>
              <a:t> </a:t>
            </a:r>
          </a:p>
        </p:txBody>
      </p:sp>
      <p:pic>
        <p:nvPicPr>
          <p:cNvPr id="24581" name="Picture 15"/>
          <p:cNvPicPr>
            <a:picLocks noChangeAspect="1"/>
          </p:cNvPicPr>
          <p:nvPr/>
        </p:nvPicPr>
        <p:blipFill>
          <a:blip r:embed="rId3">
            <a:extLst>
              <a:ext uri="{28A0092B-C50C-407E-A947-70E740481C1C}">
                <a14:useLocalDpi xmlns:a14="http://schemas.microsoft.com/office/drawing/2010/main" val="0"/>
              </a:ext>
            </a:extLst>
          </a:blip>
          <a:srcRect l="18385" t="13873" r="50111" b="21962"/>
          <a:stretch>
            <a:fillRect/>
          </a:stretch>
        </p:blipFill>
        <p:spPr bwMode="auto">
          <a:xfrm>
            <a:off x="1447800" y="2293938"/>
            <a:ext cx="34290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16"/>
          <p:cNvSpPr txBox="1">
            <a:spLocks noChangeArrowheads="1"/>
          </p:cNvSpPr>
          <p:nvPr/>
        </p:nvSpPr>
        <p:spPr bwMode="auto">
          <a:xfrm>
            <a:off x="1676400" y="6249988"/>
            <a:ext cx="2654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fontAlgn="base">
              <a:spcBef>
                <a:spcPct val="0"/>
              </a:spcBef>
              <a:spcAft>
                <a:spcPct val="0"/>
              </a:spcAft>
              <a:defRPr sz="1300">
                <a:solidFill>
                  <a:schemeClr val="tx1"/>
                </a:solidFill>
                <a:latin typeface="Calibri" panose="020F0502020204030204" pitchFamily="34" charset="0"/>
              </a:defRPr>
            </a:lvl6pPr>
            <a:lvl7pPr marL="2971800" indent="-228600" defTabSz="685800" fontAlgn="base">
              <a:spcBef>
                <a:spcPct val="0"/>
              </a:spcBef>
              <a:spcAft>
                <a:spcPct val="0"/>
              </a:spcAft>
              <a:defRPr sz="1300">
                <a:solidFill>
                  <a:schemeClr val="tx1"/>
                </a:solidFill>
                <a:latin typeface="Calibri" panose="020F0502020204030204" pitchFamily="34" charset="0"/>
              </a:defRPr>
            </a:lvl7pPr>
            <a:lvl8pPr marL="3429000" indent="-228600" defTabSz="685800" fontAlgn="base">
              <a:spcBef>
                <a:spcPct val="0"/>
              </a:spcBef>
              <a:spcAft>
                <a:spcPct val="0"/>
              </a:spcAft>
              <a:defRPr sz="1300">
                <a:solidFill>
                  <a:schemeClr val="tx1"/>
                </a:solidFill>
                <a:latin typeface="Calibri" panose="020F0502020204030204" pitchFamily="34" charset="0"/>
              </a:defRPr>
            </a:lvl8pPr>
            <a:lvl9pPr marL="3886200" indent="-228600" defTabSz="685800" fontAlgn="base">
              <a:spcBef>
                <a:spcPct val="0"/>
              </a:spcBef>
              <a:spcAft>
                <a:spcPct val="0"/>
              </a:spcAft>
              <a:defRPr sz="1300">
                <a:solidFill>
                  <a:schemeClr val="tx1"/>
                </a:solidFill>
                <a:latin typeface="Calibri" panose="020F0502020204030204" pitchFamily="34" charset="0"/>
              </a:defRPr>
            </a:lvl9pPr>
          </a:lstStyle>
          <a:p>
            <a:pPr eaLnBrk="1" hangingPunct="1"/>
            <a:r>
              <a:rPr lang="en-US" altLang="en-US" sz="1400">
                <a:latin typeface="Times New Roman" panose="02020603050405020304" pitchFamily="18" charset="0"/>
              </a:rPr>
              <a:t>Source:  BC Hydro BETB Guide / Morrison Hershfield LTD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2. Water Vapor Control</a:t>
            </a:r>
          </a:p>
        </p:txBody>
      </p:sp>
      <p:sp>
        <p:nvSpPr>
          <p:cNvPr id="3" name="Content Placeholder 2"/>
          <p:cNvSpPr>
            <a:spLocks noGrp="1"/>
          </p:cNvSpPr>
          <p:nvPr>
            <p:ph idx="1"/>
          </p:nvPr>
        </p:nvSpPr>
        <p:spPr>
          <a:xfrm>
            <a:off x="609600" y="1498600"/>
            <a:ext cx="6858000" cy="3962400"/>
          </a:xfrm>
        </p:spPr>
        <p:txBody>
          <a:bodyPr/>
          <a:lstStyle/>
          <a:p>
            <a:pPr marL="457189" indent="-457189" defTabSz="1219170" fontAlgn="auto">
              <a:spcAft>
                <a:spcPts val="0"/>
              </a:spcAft>
              <a:defRPr/>
            </a:pPr>
            <a:r>
              <a:rPr lang="en-US" sz="2667" dirty="0" smtClean="0"/>
              <a:t>Where properly used, CI helps to lower risk of:</a:t>
            </a:r>
          </a:p>
          <a:p>
            <a:pPr marL="990575" lvl="1" indent="-380990" defTabSz="1219170" fontAlgn="auto">
              <a:spcAft>
                <a:spcPts val="0"/>
              </a:spcAft>
              <a:defRPr/>
            </a:pPr>
            <a:r>
              <a:rPr lang="en-US" sz="2667" dirty="0" smtClean="0"/>
              <a:t>Condensation</a:t>
            </a:r>
          </a:p>
          <a:p>
            <a:pPr marL="990575" lvl="1" indent="-380990" defTabSz="1219170" fontAlgn="auto">
              <a:spcAft>
                <a:spcPts val="0"/>
              </a:spcAft>
              <a:defRPr/>
            </a:pPr>
            <a:r>
              <a:rPr lang="en-US" sz="2667" dirty="0" smtClean="0"/>
              <a:t>Moisture accumulation and cycling in building materials</a:t>
            </a:r>
          </a:p>
          <a:p>
            <a:pPr marL="990575" lvl="1" indent="-380990" defTabSz="1219170" fontAlgn="auto">
              <a:spcAft>
                <a:spcPts val="0"/>
              </a:spcAft>
              <a:defRPr/>
            </a:pPr>
            <a:r>
              <a:rPr lang="en-US" sz="2667" dirty="0" smtClean="0"/>
              <a:t>Material damage (rot, corrosion, etc.)</a:t>
            </a:r>
          </a:p>
          <a:p>
            <a:pPr marL="990575" lvl="1" indent="-380990" defTabSz="1219170" fontAlgn="auto">
              <a:spcAft>
                <a:spcPts val="0"/>
              </a:spcAft>
              <a:defRPr/>
            </a:pPr>
            <a:r>
              <a:rPr lang="en-US" sz="2667" dirty="0" smtClean="0"/>
              <a:t>Expansion and contraction of materials</a:t>
            </a:r>
          </a:p>
          <a:p>
            <a:pPr marL="990575" lvl="1" indent="-380990" defTabSz="1219170" fontAlgn="auto">
              <a:spcAft>
                <a:spcPts val="0"/>
              </a:spcAft>
              <a:defRPr/>
            </a:pPr>
            <a:r>
              <a:rPr lang="en-US" sz="2667" dirty="0" smtClean="0"/>
              <a:t>Mold</a:t>
            </a:r>
            <a:endParaRPr lang="en-US" sz="2667" dirty="0"/>
          </a:p>
        </p:txBody>
      </p:sp>
      <p:pic>
        <p:nvPicPr>
          <p:cNvPr id="25604" name="Picture 2" descr="http://www.weatherproof-windows.co.uk/images/condensation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375" y="142875"/>
            <a:ext cx="3541713"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2828925"/>
            <a:ext cx="3544888"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2. Water Vapor Control</a:t>
            </a:r>
          </a:p>
        </p:txBody>
      </p:sp>
      <p:sp>
        <p:nvSpPr>
          <p:cNvPr id="8" name="Content Placeholder 2"/>
          <p:cNvSpPr txBox="1">
            <a:spLocks/>
          </p:cNvSpPr>
          <p:nvPr/>
        </p:nvSpPr>
        <p:spPr bwMode="auto">
          <a:xfrm>
            <a:off x="404813" y="1624013"/>
            <a:ext cx="11285537"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kern="0" dirty="0" smtClean="0"/>
              <a:t>Water vapor control involves two simple concepts:</a:t>
            </a:r>
          </a:p>
          <a:p>
            <a:pPr lvl="1">
              <a:defRPr/>
            </a:pPr>
            <a:r>
              <a:rPr lang="en-US" sz="2400" kern="0" dirty="0" smtClean="0"/>
              <a:t>Minimize the risk of the assembly getting wet due to water vapor diffusion (condensation or adsorption)</a:t>
            </a:r>
          </a:p>
          <a:p>
            <a:pPr lvl="1">
              <a:defRPr/>
            </a:pPr>
            <a:r>
              <a:rPr lang="en-US" sz="2400" kern="0" dirty="0" smtClean="0"/>
              <a:t>Optimize the ability of the assembly to dry in relation to its risk of getting wet</a:t>
            </a:r>
          </a:p>
        </p:txBody>
      </p:sp>
      <p:pic>
        <p:nvPicPr>
          <p:cNvPr id="26628" name="Content Placeholder 7"/>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927100" y="3886200"/>
            <a:ext cx="38735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Content Placeholder 7"/>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616825" y="3832225"/>
            <a:ext cx="419417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800600" y="3832225"/>
            <a:ext cx="2816225" cy="1754188"/>
          </a:xfrm>
          <a:prstGeom prst="rect">
            <a:avLst/>
          </a:prstGeom>
          <a:noFill/>
        </p:spPr>
        <p:txBody>
          <a:bodyPr>
            <a:spAutoFit/>
          </a:bodyPr>
          <a:lstStyle/>
          <a:p>
            <a:pPr eaLnBrk="1" fontAlgn="auto" hangingPunct="1">
              <a:spcBef>
                <a:spcPts val="0"/>
              </a:spcBef>
              <a:spcAft>
                <a:spcPts val="0"/>
              </a:spcAft>
              <a:defRPr/>
            </a:pPr>
            <a:r>
              <a:rPr lang="en-US" sz="1350" dirty="0">
                <a:latin typeface="+mn-lt"/>
              </a:rPr>
              <a:t>Two “Code-Compliant” Walls:</a:t>
            </a:r>
          </a:p>
          <a:p>
            <a:pPr marL="285750" indent="-285750" eaLnBrk="1" fontAlgn="auto" hangingPunct="1">
              <a:spcBef>
                <a:spcPts val="0"/>
              </a:spcBef>
              <a:spcAft>
                <a:spcPts val="0"/>
              </a:spcAft>
              <a:buFont typeface="Arial" panose="020B0604020202020204" pitchFamily="34" charset="0"/>
              <a:buChar char="•"/>
              <a:defRPr/>
            </a:pPr>
            <a:r>
              <a:rPr lang="en-US" sz="1350" dirty="0">
                <a:latin typeface="+mn-lt"/>
              </a:rPr>
              <a:t>Left – moisture cycling </a:t>
            </a:r>
            <a:r>
              <a:rPr lang="en-US" sz="1350" u="sng" dirty="0">
                <a:latin typeface="+mn-lt"/>
              </a:rPr>
              <a:t>below</a:t>
            </a:r>
            <a:r>
              <a:rPr lang="en-US" sz="1350" dirty="0">
                <a:latin typeface="+mn-lt"/>
              </a:rPr>
              <a:t> 20% MC</a:t>
            </a:r>
          </a:p>
          <a:p>
            <a:pPr marL="285750" indent="-285750" eaLnBrk="1" fontAlgn="auto" hangingPunct="1">
              <a:spcBef>
                <a:spcPts val="0"/>
              </a:spcBef>
              <a:spcAft>
                <a:spcPts val="0"/>
              </a:spcAft>
              <a:buFont typeface="Arial" panose="020B0604020202020204" pitchFamily="34" charset="0"/>
              <a:buChar char="•"/>
              <a:defRPr/>
            </a:pPr>
            <a:r>
              <a:rPr lang="en-US" sz="1350" dirty="0">
                <a:latin typeface="+mn-lt"/>
              </a:rPr>
              <a:t>Right – moisture cycling </a:t>
            </a:r>
            <a:r>
              <a:rPr lang="en-US" sz="1350" u="sng" dirty="0">
                <a:latin typeface="+mn-lt"/>
              </a:rPr>
              <a:t>above</a:t>
            </a:r>
            <a:r>
              <a:rPr lang="en-US" sz="1350" dirty="0">
                <a:latin typeface="+mn-lt"/>
              </a:rPr>
              <a:t> 20% MC</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2. Water Vapor Control</a:t>
            </a:r>
          </a:p>
        </p:txBody>
      </p:sp>
      <p:sp>
        <p:nvSpPr>
          <p:cNvPr id="3" name="Content Placeholder 2"/>
          <p:cNvSpPr>
            <a:spLocks noGrp="1"/>
          </p:cNvSpPr>
          <p:nvPr>
            <p:ph idx="1"/>
          </p:nvPr>
        </p:nvSpPr>
        <p:spPr>
          <a:xfrm>
            <a:off x="609600" y="1498600"/>
            <a:ext cx="10972800" cy="4368800"/>
          </a:xfrm>
        </p:spPr>
        <p:txBody>
          <a:bodyPr>
            <a:normAutofit fontScale="92500" lnSpcReduction="10000"/>
          </a:bodyPr>
          <a:lstStyle/>
          <a:p>
            <a:pPr marL="457189" indent="-457189" defTabSz="1219170" fontAlgn="auto">
              <a:spcAft>
                <a:spcPts val="0"/>
              </a:spcAft>
              <a:defRPr/>
            </a:pPr>
            <a:r>
              <a:rPr lang="en-US" sz="2667" dirty="0" smtClean="0"/>
              <a:t>Two design approaches:</a:t>
            </a:r>
          </a:p>
          <a:p>
            <a:pPr marL="990575" lvl="1" indent="-380990" defTabSz="1219170" fontAlgn="auto">
              <a:spcAft>
                <a:spcPts val="0"/>
              </a:spcAft>
              <a:defRPr/>
            </a:pPr>
            <a:r>
              <a:rPr lang="en-US" sz="2667" dirty="0" smtClean="0"/>
              <a:t>Vapor </a:t>
            </a:r>
            <a:r>
              <a:rPr lang="en-US" sz="2667" dirty="0" err="1" smtClean="0"/>
              <a:t>Permeance</a:t>
            </a:r>
            <a:r>
              <a:rPr lang="en-US" sz="2667" dirty="0" smtClean="0"/>
              <a:t> Controlled Design (Traditional)</a:t>
            </a:r>
          </a:p>
          <a:p>
            <a:pPr marL="1523962" lvl="2" indent="-304792" defTabSz="1219170" fontAlgn="auto">
              <a:spcAft>
                <a:spcPts val="0"/>
              </a:spcAft>
              <a:defRPr/>
            </a:pPr>
            <a:r>
              <a:rPr lang="en-US" dirty="0" smtClean="0"/>
              <a:t>Relies on interior vapor retarders; ignores vapor </a:t>
            </a:r>
            <a:r>
              <a:rPr lang="en-US" dirty="0" err="1" smtClean="0"/>
              <a:t>permeance</a:t>
            </a:r>
            <a:r>
              <a:rPr lang="en-US" dirty="0" smtClean="0"/>
              <a:t> of exterior layers and amount of insulation which makes materials cold</a:t>
            </a:r>
          </a:p>
          <a:p>
            <a:pPr marL="1523962" lvl="2" indent="-304792" defTabSz="1219170" fontAlgn="auto">
              <a:spcAft>
                <a:spcPts val="0"/>
              </a:spcAft>
              <a:defRPr/>
            </a:pPr>
            <a:r>
              <a:rPr lang="en-US" dirty="0" smtClean="0"/>
              <a:t>Prone to condensation or high humidity inside the assembly leading to moisture accumulation &amp; seasonal cycling</a:t>
            </a:r>
          </a:p>
          <a:p>
            <a:pPr marL="990575" lvl="1" indent="-380990" defTabSz="1219170" fontAlgn="auto">
              <a:spcAft>
                <a:spcPts val="0"/>
              </a:spcAft>
              <a:defRPr/>
            </a:pPr>
            <a:r>
              <a:rPr lang="en-US" sz="2667" dirty="0" smtClean="0"/>
              <a:t>Temperature Controlled Design (Contemporary)</a:t>
            </a:r>
          </a:p>
          <a:p>
            <a:pPr marL="1523962" lvl="2" indent="-304792" defTabSz="1219170" fontAlgn="auto">
              <a:spcAft>
                <a:spcPts val="0"/>
              </a:spcAft>
              <a:defRPr/>
            </a:pPr>
            <a:r>
              <a:rPr lang="en-US" dirty="0" smtClean="0"/>
              <a:t>Relies on a combination of continuous insulation and vapor retarders to control temperature of protected materials within the assembly</a:t>
            </a:r>
          </a:p>
          <a:p>
            <a:pPr marL="1523962" lvl="2" indent="-304792" defTabSz="1219170" fontAlgn="auto">
              <a:spcAft>
                <a:spcPts val="0"/>
              </a:spcAft>
              <a:defRPr/>
            </a:pPr>
            <a:r>
              <a:rPr lang="en-US" dirty="0" smtClean="0"/>
              <a:t>Reduces risk of condensation and high internal humidity levels</a:t>
            </a:r>
          </a:p>
          <a:p>
            <a:pPr marL="1523962" lvl="2" indent="-304792" defTabSz="1219170" fontAlgn="auto">
              <a:spcAft>
                <a:spcPts val="0"/>
              </a:spcAft>
              <a:defRPr/>
            </a:pPr>
            <a:r>
              <a:rPr lang="en-US" dirty="0" smtClean="0"/>
              <a:t>Stable &amp; dry conditions for the structure year-round.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2. Water Vapor Control</a:t>
            </a:r>
          </a:p>
        </p:txBody>
      </p:sp>
      <p:pic>
        <p:nvPicPr>
          <p:cNvPr id="296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77925"/>
            <a:ext cx="975360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2. Water Vapor Control</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How do you design for water vapor control with CI?</a:t>
            </a:r>
          </a:p>
          <a:p>
            <a:pPr marL="990575" lvl="1" indent="-380990" defTabSz="1219170" fontAlgn="auto">
              <a:spcAft>
                <a:spcPts val="0"/>
              </a:spcAft>
              <a:defRPr/>
            </a:pPr>
            <a:r>
              <a:rPr lang="en-US" sz="2667" smtClean="0"/>
              <a:t>You use a temperature controlled design approach</a:t>
            </a:r>
          </a:p>
          <a:p>
            <a:pPr marL="457189" indent="-457189" defTabSz="1219170" fontAlgn="auto">
              <a:spcAft>
                <a:spcPts val="0"/>
              </a:spcAft>
              <a:defRPr/>
            </a:pPr>
            <a:r>
              <a:rPr lang="en-US" sz="2667" smtClean="0"/>
              <a:t>Simple:</a:t>
            </a:r>
          </a:p>
          <a:p>
            <a:pPr marL="990575" lvl="1" indent="-380990" defTabSz="1219170" fontAlgn="auto">
              <a:spcAft>
                <a:spcPts val="0"/>
              </a:spcAft>
              <a:defRPr/>
            </a:pPr>
            <a:r>
              <a:rPr lang="en-US" sz="2667" smtClean="0"/>
              <a:t>Determine Climate Zone (Figure 2)</a:t>
            </a:r>
          </a:p>
          <a:p>
            <a:pPr marL="990575" lvl="1" indent="-380990" defTabSz="1219170" fontAlgn="auto">
              <a:spcAft>
                <a:spcPts val="0"/>
              </a:spcAft>
              <a:defRPr/>
            </a:pPr>
            <a:r>
              <a:rPr lang="en-US" sz="2667" smtClean="0"/>
              <a:t>Select appropriate interior vapor retarder and insulation ratio (Table 2)</a:t>
            </a:r>
            <a:endParaRPr lang="en-US" sz="2667"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t>2. Water Vapor Control</a:t>
            </a:r>
          </a:p>
        </p:txBody>
      </p:sp>
      <p:pic>
        <p:nvPicPr>
          <p:cNvPr id="31747" name="image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66800"/>
            <a:ext cx="7772400"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1"/>
          <p:cNvSpPr txBox="1">
            <a:spLocks noChangeArrowheads="1"/>
          </p:cNvSpPr>
          <p:nvPr/>
        </p:nvSpPr>
        <p:spPr bwMode="auto">
          <a:xfrm>
            <a:off x="3783013" y="5562600"/>
            <a:ext cx="432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Figure 2. U.S. Climate Zone Map</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2. Water Vapor Control</a:t>
            </a:r>
          </a:p>
        </p:txBody>
      </p:sp>
      <p:pic>
        <p:nvPicPr>
          <p:cNvPr id="32771" name="Picture 1"/>
          <p:cNvPicPr>
            <a:picLocks noChangeAspect="1"/>
          </p:cNvPicPr>
          <p:nvPr/>
        </p:nvPicPr>
        <p:blipFill>
          <a:blip r:embed="rId2">
            <a:extLst>
              <a:ext uri="{28A0092B-C50C-407E-A947-70E740481C1C}">
                <a14:useLocalDpi xmlns:a14="http://schemas.microsoft.com/office/drawing/2010/main" val="0"/>
              </a:ext>
            </a:extLst>
          </a:blip>
          <a:srcRect l="23125" t="28889" r="24374" b="16666"/>
          <a:stretch>
            <a:fillRect/>
          </a:stretch>
        </p:blipFill>
        <p:spPr bwMode="auto">
          <a:xfrm>
            <a:off x="2035175" y="1087438"/>
            <a:ext cx="76422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3"/>
          <p:cNvSpPr txBox="1">
            <a:spLocks noChangeArrowheads="1"/>
          </p:cNvSpPr>
          <p:nvPr/>
        </p:nvSpPr>
        <p:spPr bwMode="auto">
          <a:xfrm>
            <a:off x="2035175" y="5557838"/>
            <a:ext cx="787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2400">
                <a:solidFill>
                  <a:srgbClr val="FF0000"/>
                </a:solidFill>
                <a:latin typeface="Times New Roman" panose="02020603050405020304" pitchFamily="18" charset="0"/>
              </a:rPr>
              <a:t>See Table 2 in report for important table notes &amp; commentary!</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2. Water Vapor Control</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Example Design:</a:t>
            </a:r>
          </a:p>
          <a:p>
            <a:pPr marL="990575" lvl="1" indent="-380990" defTabSz="1219170" fontAlgn="auto">
              <a:spcAft>
                <a:spcPts val="0"/>
              </a:spcAft>
              <a:defRPr/>
            </a:pPr>
            <a:r>
              <a:rPr lang="en-US" sz="2667" smtClean="0"/>
              <a:t>“R20+5ci” 2x6 wall</a:t>
            </a:r>
          </a:p>
          <a:p>
            <a:pPr marL="990575" lvl="1" indent="-380990" defTabSz="1219170" fontAlgn="auto">
              <a:spcAft>
                <a:spcPts val="0"/>
              </a:spcAft>
              <a:defRPr/>
            </a:pPr>
            <a:r>
              <a:rPr lang="en-US" sz="2667" smtClean="0"/>
              <a:t>Insulation Ratio (IR) = Re/Ri = 5/20 = 0.25</a:t>
            </a:r>
          </a:p>
          <a:p>
            <a:pPr marL="1523962" lvl="2" indent="-304792" defTabSz="1219170" fontAlgn="auto">
              <a:spcAft>
                <a:spcPts val="0"/>
              </a:spcAft>
              <a:defRPr/>
            </a:pPr>
            <a:r>
              <a:rPr lang="en-US" smtClean="0"/>
              <a:t>With Class III VR, Table 2 shows it works in CZ 1-4+</a:t>
            </a:r>
          </a:p>
          <a:p>
            <a:pPr marL="1523962" lvl="2" indent="-304792" defTabSz="1219170" fontAlgn="auto">
              <a:spcAft>
                <a:spcPts val="0"/>
              </a:spcAft>
              <a:defRPr/>
            </a:pPr>
            <a:r>
              <a:rPr lang="en-US" smtClean="0"/>
              <a:t>With Class I or II VR, Table 2 shows it works in CZ 1-6+ </a:t>
            </a:r>
          </a:p>
          <a:p>
            <a:pPr marL="990575" lvl="1" indent="-380990" defTabSz="1219170" fontAlgn="auto">
              <a:spcAft>
                <a:spcPts val="0"/>
              </a:spcAft>
              <a:defRPr/>
            </a:pPr>
            <a:r>
              <a:rPr lang="en-US" sz="2667" smtClean="0"/>
              <a:t>For colder climates, just use required insulation ratio for specified vapor retarder.</a:t>
            </a:r>
          </a:p>
          <a:p>
            <a:pPr marL="990575" lvl="1" indent="-380990" defTabSz="1219170" fontAlgn="auto">
              <a:spcAft>
                <a:spcPts val="0"/>
              </a:spcAft>
              <a:defRPr/>
            </a:pPr>
            <a:endParaRPr lang="en-US" sz="2667"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t>2. Water Vapor Control</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Example (cont’d) </a:t>
            </a:r>
          </a:p>
          <a:p>
            <a:pPr marL="990575" lvl="1" indent="-380990" defTabSz="1219170" fontAlgn="auto">
              <a:spcAft>
                <a:spcPts val="0"/>
              </a:spcAft>
              <a:defRPr/>
            </a:pPr>
            <a:r>
              <a:rPr lang="en-US" sz="2667" smtClean="0"/>
              <a:t>Table 2, Note ‘e’:  Where Class I or II VR is used with low-perm FPIS, the VR must have a “wet cup” (ASTM E96 Procedure B) vapor permeance of 1 perm or greater.</a:t>
            </a:r>
          </a:p>
          <a:p>
            <a:pPr marL="1523962" lvl="2" indent="-304792" defTabSz="1219170" fontAlgn="auto">
              <a:spcAft>
                <a:spcPts val="0"/>
              </a:spcAft>
              <a:defRPr/>
            </a:pPr>
            <a:r>
              <a:rPr lang="en-US" smtClean="0"/>
              <a:t>Why?  To promote drying to the interior of incidental or unintended water intrusion! – safety factor.</a:t>
            </a:r>
          </a:p>
          <a:p>
            <a:pPr marL="1523962" lvl="2" indent="-304792" defTabSz="1219170" fontAlgn="auto">
              <a:spcAft>
                <a:spcPts val="0"/>
              </a:spcAft>
              <a:defRPr/>
            </a:pPr>
            <a:r>
              <a:rPr lang="en-US" smtClean="0"/>
              <a:t>This means a “smart” (responsive) vapor retarder, like Kraft paper or other proprietary alternatives. </a:t>
            </a:r>
          </a:p>
          <a:p>
            <a:pPr marL="990575" lvl="1" indent="-380990" defTabSz="1219170" fontAlgn="auto">
              <a:spcAft>
                <a:spcPts val="0"/>
              </a:spcAft>
              <a:defRPr/>
            </a:pPr>
            <a:r>
              <a:rPr lang="en-US" sz="2667" smtClean="0"/>
              <a:t>Data from numerous field studies shows walls with appropriate use of FPIS are consistently dry and stable (ASTM STP 1599).</a:t>
            </a:r>
            <a:endParaRPr lang="en-US" sz="2667"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OUTLINE</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Introduction</a:t>
            </a:r>
          </a:p>
          <a:p>
            <a:pPr marL="457189" indent="-457189" defTabSz="1219170" fontAlgn="auto">
              <a:spcAft>
                <a:spcPts val="0"/>
              </a:spcAft>
              <a:defRPr/>
            </a:pPr>
            <a:r>
              <a:rPr lang="en-US" sz="2667" smtClean="0"/>
              <a:t>Background</a:t>
            </a:r>
          </a:p>
          <a:p>
            <a:pPr marL="457189" indent="-457189" defTabSz="1219170" fontAlgn="auto">
              <a:spcAft>
                <a:spcPts val="0"/>
              </a:spcAft>
              <a:defRPr/>
            </a:pPr>
            <a:r>
              <a:rPr lang="en-US" sz="2667" smtClean="0"/>
              <a:t>CI Applications and Functions</a:t>
            </a:r>
          </a:p>
          <a:p>
            <a:pPr marL="457189" indent="-457189" defTabSz="1219170" fontAlgn="auto">
              <a:spcAft>
                <a:spcPts val="0"/>
              </a:spcAft>
              <a:defRPr/>
            </a:pPr>
            <a:r>
              <a:rPr lang="en-US" sz="2667" smtClean="0"/>
              <a:t>Coordination with Other Building Code Requirements</a:t>
            </a:r>
          </a:p>
          <a:p>
            <a:pPr marL="457189" indent="-457189" defTabSz="1219170" fontAlgn="auto">
              <a:spcAft>
                <a:spcPts val="0"/>
              </a:spcAft>
              <a:defRPr/>
            </a:pPr>
            <a:r>
              <a:rPr lang="en-US" sz="2667" smtClean="0"/>
              <a:t>Conclusion &amp; Questions</a:t>
            </a:r>
            <a:endParaRPr lang="en-US" sz="2667"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2. Water Vapor Control</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Another way to show insulation ratios:</a:t>
            </a:r>
            <a:endParaRPr lang="en-US" sz="2667" dirty="0"/>
          </a:p>
        </p:txBody>
      </p:sp>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25" y="2139950"/>
            <a:ext cx="5592763"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5" name="Group 5"/>
          <p:cNvGrpSpPr>
            <a:grpSpLocks/>
          </p:cNvGrpSpPr>
          <p:nvPr/>
        </p:nvGrpSpPr>
        <p:grpSpPr bwMode="auto">
          <a:xfrm>
            <a:off x="6719888" y="2120900"/>
            <a:ext cx="5126037" cy="3481388"/>
            <a:chOff x="7281332" y="1347658"/>
            <a:chExt cx="4279605" cy="2760472"/>
          </a:xfrm>
        </p:grpSpPr>
        <p:sp>
          <p:nvSpPr>
            <p:cNvPr id="7" name="Rectangle 6"/>
            <p:cNvSpPr/>
            <p:nvPr/>
          </p:nvSpPr>
          <p:spPr>
            <a:xfrm>
              <a:off x="8659712" y="1736617"/>
              <a:ext cx="172298" cy="2338785"/>
            </a:xfrm>
            <a:prstGeom prst="rect">
              <a:avLst/>
            </a:prstGeom>
            <a:solidFill>
              <a:srgbClr val="FBBE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cxnSp>
          <p:nvCxnSpPr>
            <p:cNvPr id="8" name="Straight Connector 7"/>
            <p:cNvCxnSpPr/>
            <p:nvPr/>
          </p:nvCxnSpPr>
          <p:spPr>
            <a:xfrm>
              <a:off x="9360830" y="1700112"/>
              <a:ext cx="0" cy="2375290"/>
            </a:xfrm>
            <a:prstGeom prst="line">
              <a:avLst/>
            </a:prstGeom>
            <a:ln w="31750">
              <a:solidFill>
                <a:schemeClr val="tx2"/>
              </a:solidFill>
              <a:prstDash val="sysDash"/>
            </a:ln>
          </p:spPr>
          <p:style>
            <a:lnRef idx="1">
              <a:schemeClr val="accent1"/>
            </a:lnRef>
            <a:fillRef idx="0">
              <a:schemeClr val="accent1"/>
            </a:fillRef>
            <a:effectRef idx="0">
              <a:schemeClr val="accent1"/>
            </a:effectRef>
            <a:fontRef idx="minor">
              <a:schemeClr val="tx1"/>
            </a:fontRef>
          </p:style>
        </p:cxnSp>
        <p:pic>
          <p:nvPicPr>
            <p:cNvPr id="9" name="Picture 2" descr="http://i.stack.imgur.com/dbEI3.png"/>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922486" y="2676806"/>
              <a:ext cx="2375064" cy="48758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9386013" y="1700112"/>
              <a:ext cx="50364" cy="2375290"/>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en-US" sz="1350"/>
            </a:p>
          </p:txBody>
        </p:sp>
        <p:sp>
          <p:nvSpPr>
            <p:cNvPr id="35850" name="TextBox 10"/>
            <p:cNvSpPr txBox="1">
              <a:spLocks noChangeArrowheads="1"/>
            </p:cNvSpPr>
            <p:nvPr/>
          </p:nvSpPr>
          <p:spPr bwMode="auto">
            <a:xfrm>
              <a:off x="9605255" y="2627001"/>
              <a:ext cx="19556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 Vapor Retarder </a:t>
              </a:r>
            </a:p>
            <a:p>
              <a:pPr eaLnBrk="1" hangingPunct="1">
                <a:spcBef>
                  <a:spcPct val="0"/>
                </a:spcBef>
                <a:buFontTx/>
                <a:buNone/>
              </a:pPr>
              <a:r>
                <a:rPr lang="en-US" altLang="en-US" sz="1400">
                  <a:latin typeface="Times New Roman" panose="02020603050405020304" pitchFamily="18" charset="0"/>
                </a:rPr>
                <a:t>(Class I, II, or III depending on Re/Ri and climate)</a:t>
              </a:r>
            </a:p>
          </p:txBody>
        </p:sp>
        <p:sp>
          <p:nvSpPr>
            <p:cNvPr id="35851" name="TextBox 11"/>
            <p:cNvSpPr txBox="1">
              <a:spLocks noChangeArrowheads="1"/>
            </p:cNvSpPr>
            <p:nvPr/>
          </p:nvSpPr>
          <p:spPr bwMode="auto">
            <a:xfrm>
              <a:off x="7281332" y="1762540"/>
              <a:ext cx="1252459"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algn="r" eaLnBrk="1" hangingPunct="1">
                <a:spcBef>
                  <a:spcPct val="0"/>
                </a:spcBef>
                <a:buFontTx/>
                <a:buNone/>
              </a:pPr>
              <a:r>
                <a:rPr lang="en-US" altLang="en-US" sz="1400">
                  <a:latin typeface="Times New Roman" panose="02020603050405020304" pitchFamily="18" charset="0"/>
                </a:rPr>
                <a:t>Exterior CI </a:t>
              </a:r>
            </a:p>
            <a:p>
              <a:pPr algn="r" eaLnBrk="1" hangingPunct="1">
                <a:spcBef>
                  <a:spcPct val="0"/>
                </a:spcBef>
                <a:buFontTx/>
                <a:buNone/>
              </a:pPr>
              <a:r>
                <a:rPr lang="en-US" altLang="en-US" sz="1400">
                  <a:latin typeface="Times New Roman" panose="02020603050405020304" pitchFamily="18" charset="0"/>
                </a:rPr>
                <a:t>(low perm)</a:t>
              </a:r>
            </a:p>
            <a:p>
              <a:pPr algn="r" eaLnBrk="1" hangingPunct="1">
                <a:spcBef>
                  <a:spcPct val="0"/>
                </a:spcBef>
                <a:buFontTx/>
                <a:buNone/>
              </a:pPr>
              <a:endParaRPr lang="en-US" altLang="en-US" sz="1400">
                <a:latin typeface="Times New Roman" panose="02020603050405020304" pitchFamily="18" charset="0"/>
              </a:endParaRPr>
            </a:p>
            <a:p>
              <a:pPr algn="r" eaLnBrk="1" hangingPunct="1">
                <a:spcBef>
                  <a:spcPct val="0"/>
                </a:spcBef>
                <a:buFontTx/>
                <a:buNone/>
              </a:pPr>
              <a:r>
                <a:rPr lang="en-US" altLang="en-US" sz="1400">
                  <a:latin typeface="Times New Roman" panose="02020603050405020304" pitchFamily="18" charset="0"/>
                </a:rPr>
                <a:t>Interior Cavity Insulation</a:t>
              </a:r>
            </a:p>
            <a:p>
              <a:pPr eaLnBrk="1" hangingPunct="1">
                <a:spcBef>
                  <a:spcPct val="0"/>
                </a:spcBef>
                <a:buFontTx/>
                <a:buNone/>
              </a:pPr>
              <a:endParaRPr lang="en-US" altLang="en-US" sz="1400">
                <a:latin typeface="Times New Roman" panose="02020603050405020304" pitchFamily="18" charset="0"/>
              </a:endParaRPr>
            </a:p>
            <a:p>
              <a:pPr eaLnBrk="1" hangingPunct="1">
                <a:spcBef>
                  <a:spcPct val="0"/>
                </a:spcBef>
                <a:buFontTx/>
                <a:buNone/>
              </a:pPr>
              <a:endParaRPr lang="en-US" altLang="en-US" sz="1400">
                <a:latin typeface="Times New Roman" panose="02020603050405020304" pitchFamily="18" charset="0"/>
              </a:endParaRPr>
            </a:p>
          </p:txBody>
        </p:sp>
        <p:cxnSp>
          <p:nvCxnSpPr>
            <p:cNvPr id="13" name="Straight Connector 12"/>
            <p:cNvCxnSpPr/>
            <p:nvPr/>
          </p:nvCxnSpPr>
          <p:spPr>
            <a:xfrm flipV="1">
              <a:off x="8855866" y="1411855"/>
              <a:ext cx="0" cy="2652217"/>
            </a:xfrm>
            <a:prstGeom prst="line">
              <a:avLst/>
            </a:prstGeom>
          </p:spPr>
          <p:style>
            <a:lnRef idx="1">
              <a:schemeClr val="dk1"/>
            </a:lnRef>
            <a:fillRef idx="0">
              <a:schemeClr val="dk1"/>
            </a:fillRef>
            <a:effectRef idx="0">
              <a:schemeClr val="dk1"/>
            </a:effectRef>
            <a:fontRef idx="minor">
              <a:schemeClr val="tx1"/>
            </a:fontRef>
          </p:style>
        </p:cxnSp>
        <p:sp>
          <p:nvSpPr>
            <p:cNvPr id="35853" name="TextBox 13"/>
            <p:cNvSpPr txBox="1">
              <a:spLocks noChangeArrowheads="1"/>
            </p:cNvSpPr>
            <p:nvPr/>
          </p:nvSpPr>
          <p:spPr bwMode="auto">
            <a:xfrm>
              <a:off x="8454409" y="1347658"/>
              <a:ext cx="382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R</a:t>
              </a:r>
              <a:r>
                <a:rPr lang="en-US" altLang="en-US" sz="2400" baseline="-25000">
                  <a:latin typeface="Times New Roman" panose="02020603050405020304" pitchFamily="18" charset="0"/>
                </a:rPr>
                <a:t>e</a:t>
              </a:r>
            </a:p>
          </p:txBody>
        </p:sp>
        <p:sp>
          <p:nvSpPr>
            <p:cNvPr id="35854" name="TextBox 14"/>
            <p:cNvSpPr txBox="1">
              <a:spLocks noChangeArrowheads="1"/>
            </p:cNvSpPr>
            <p:nvPr/>
          </p:nvSpPr>
          <p:spPr bwMode="auto">
            <a:xfrm>
              <a:off x="8941702" y="1354172"/>
              <a:ext cx="344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R</a:t>
              </a:r>
              <a:r>
                <a:rPr lang="en-US" altLang="en-US" sz="2400" baseline="-25000">
                  <a:latin typeface="Times New Roman" panose="02020603050405020304" pitchFamily="18" charset="0"/>
                </a:rPr>
                <a:t>i</a:t>
              </a:r>
            </a:p>
          </p:txBody>
        </p:sp>
        <p:cxnSp>
          <p:nvCxnSpPr>
            <p:cNvPr id="16" name="Straight Connector 15"/>
            <p:cNvCxnSpPr/>
            <p:nvPr/>
          </p:nvCxnSpPr>
          <p:spPr>
            <a:xfrm flipV="1">
              <a:off x="9367457" y="2800273"/>
              <a:ext cx="274350" cy="1749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72835" y="1910326"/>
              <a:ext cx="298208" cy="127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508621" y="2553555"/>
              <a:ext cx="530146" cy="2127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2. Water Vapor Control</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Wall Calculator for Energy Code (U-factor) and Building Code Vapor Control Compliance Check: </a:t>
            </a:r>
            <a:r>
              <a:rPr lang="en-US" sz="2667" smtClean="0">
                <a:hlinkClick r:id="rId2"/>
              </a:rPr>
              <a:t>www.continuousinsulation.org</a:t>
            </a:r>
            <a:r>
              <a:rPr lang="en-US" sz="2667" smtClean="0"/>
              <a:t> </a:t>
            </a:r>
            <a:endParaRPr lang="en-US" sz="2667" dirty="0"/>
          </a:p>
        </p:txBody>
      </p:sp>
      <p:pic>
        <p:nvPicPr>
          <p:cNvPr id="36868" name="Picture 1"/>
          <p:cNvPicPr>
            <a:picLocks noChangeAspect="1"/>
          </p:cNvPicPr>
          <p:nvPr/>
        </p:nvPicPr>
        <p:blipFill>
          <a:blip r:embed="rId3">
            <a:extLst>
              <a:ext uri="{28A0092B-C50C-407E-A947-70E740481C1C}">
                <a14:useLocalDpi xmlns:a14="http://schemas.microsoft.com/office/drawing/2010/main" val="0"/>
              </a:ext>
            </a:extLst>
          </a:blip>
          <a:srcRect l="22501" t="25555" r="21249" b="8888"/>
          <a:stretch>
            <a:fillRect/>
          </a:stretch>
        </p:blipFill>
        <p:spPr bwMode="auto">
          <a:xfrm>
            <a:off x="609600" y="2590800"/>
            <a:ext cx="61610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838200" y="439738"/>
            <a:ext cx="10363200" cy="762000"/>
          </a:xfrm>
        </p:spPr>
        <p:txBody>
          <a:bodyPr/>
          <a:lstStyle/>
          <a:p>
            <a:r>
              <a:rPr lang="en-US" altLang="en-US" smtClean="0"/>
              <a:t>2. Water Vapor Control</a:t>
            </a:r>
          </a:p>
        </p:txBody>
      </p:sp>
      <p:pic>
        <p:nvPicPr>
          <p:cNvPr id="37891" name="Picture 3"/>
          <p:cNvPicPr>
            <a:picLocks noChangeAspect="1"/>
          </p:cNvPicPr>
          <p:nvPr/>
        </p:nvPicPr>
        <p:blipFill>
          <a:blip r:embed="rId2">
            <a:extLst>
              <a:ext uri="{28A0092B-C50C-407E-A947-70E740481C1C}">
                <a14:useLocalDpi xmlns:a14="http://schemas.microsoft.com/office/drawing/2010/main" val="0"/>
              </a:ext>
            </a:extLst>
          </a:blip>
          <a:srcRect l="23125" t="22223" r="21875" b="14722"/>
          <a:stretch>
            <a:fillRect/>
          </a:stretch>
        </p:blipFill>
        <p:spPr bwMode="auto">
          <a:xfrm>
            <a:off x="1828800" y="1219200"/>
            <a:ext cx="8382000"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2. Water Vapor Control</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Caveats (for all design approaches and assemblies):</a:t>
            </a:r>
          </a:p>
          <a:p>
            <a:pPr marL="990575" lvl="1" indent="-380990" defTabSz="1219170" fontAlgn="auto">
              <a:spcAft>
                <a:spcPts val="0"/>
              </a:spcAft>
              <a:defRPr/>
            </a:pPr>
            <a:r>
              <a:rPr lang="en-US" sz="2667" smtClean="0"/>
              <a:t>Assumes “normal” indoor RH conditions</a:t>
            </a:r>
          </a:p>
          <a:p>
            <a:pPr marL="1523962" lvl="2" indent="-304792" defTabSz="1219170" fontAlgn="auto">
              <a:spcAft>
                <a:spcPts val="0"/>
              </a:spcAft>
              <a:defRPr/>
            </a:pPr>
            <a:r>
              <a:rPr lang="en-US" smtClean="0"/>
              <a:t>Where high indoor RH (e.g., pools, saunas, etc.) additional consideration required (e.g., increased IR, lower permeance VR, better building ventilation and dehumidification, or combination )</a:t>
            </a:r>
            <a:endParaRPr lang="en-US" dirty="0" smtClean="0"/>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t="4041"/>
          <a:stretch>
            <a:fillRect/>
          </a:stretch>
        </p:blipFill>
        <p:spPr bwMode="auto">
          <a:xfrm>
            <a:off x="3543300" y="3843338"/>
            <a:ext cx="5753100" cy="270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2. Water Vapor Control</a:t>
            </a:r>
          </a:p>
        </p:txBody>
      </p:sp>
      <p:sp>
        <p:nvSpPr>
          <p:cNvPr id="3" name="Content Placeholder 2"/>
          <p:cNvSpPr>
            <a:spLocks noGrp="1"/>
          </p:cNvSpPr>
          <p:nvPr>
            <p:ph idx="1"/>
          </p:nvPr>
        </p:nvSpPr>
        <p:spPr>
          <a:xfrm>
            <a:off x="609600" y="1498600"/>
            <a:ext cx="7162800" cy="4368800"/>
          </a:xfrm>
        </p:spPr>
        <p:txBody>
          <a:bodyPr>
            <a:normAutofit fontScale="92500" lnSpcReduction="10000"/>
          </a:bodyPr>
          <a:lstStyle/>
          <a:p>
            <a:pPr marL="457189" indent="-457189" defTabSz="1219170" fontAlgn="auto">
              <a:spcAft>
                <a:spcPts val="0"/>
              </a:spcAft>
              <a:defRPr/>
            </a:pPr>
            <a:r>
              <a:rPr lang="en-US" sz="2667" dirty="0" smtClean="0"/>
              <a:t>Caveats (for all design approaches and assemblies):</a:t>
            </a:r>
          </a:p>
          <a:p>
            <a:pPr marL="990575" lvl="1" indent="-380990" defTabSz="1219170" fontAlgn="auto">
              <a:spcAft>
                <a:spcPts val="0"/>
              </a:spcAft>
              <a:defRPr/>
            </a:pPr>
            <a:r>
              <a:rPr lang="en-US" sz="2667" dirty="0" smtClean="0"/>
              <a:t>Adequate (code-compliant or better) air leakage control to avoid “flanking” of VR</a:t>
            </a:r>
          </a:p>
          <a:p>
            <a:pPr marL="1523962" lvl="2" indent="-304792" defTabSz="1219170" fontAlgn="auto">
              <a:spcAft>
                <a:spcPts val="0"/>
              </a:spcAft>
              <a:defRPr/>
            </a:pPr>
            <a:r>
              <a:rPr lang="en-US" dirty="0" smtClean="0"/>
              <a:t>Walls with adequate CI tend to reduce moisture control threat of air leakage</a:t>
            </a:r>
          </a:p>
          <a:p>
            <a:pPr marL="990575" lvl="1" indent="-380990" defTabSz="1219170" fontAlgn="auto">
              <a:spcAft>
                <a:spcPts val="0"/>
              </a:spcAft>
              <a:defRPr/>
            </a:pPr>
            <a:r>
              <a:rPr lang="en-US" sz="2667" dirty="0" smtClean="0"/>
              <a:t>Adequate (code-compliant or better) rain water control</a:t>
            </a:r>
          </a:p>
          <a:p>
            <a:pPr marL="1523962" lvl="2" indent="-304792" defTabSz="1219170" fontAlgn="auto">
              <a:spcAft>
                <a:spcPts val="0"/>
              </a:spcAft>
              <a:defRPr/>
            </a:pPr>
            <a:r>
              <a:rPr lang="en-US" dirty="0" smtClean="0"/>
              <a:t>Appropriate use and installation of WRB and flashings</a:t>
            </a:r>
          </a:p>
          <a:p>
            <a:pPr marL="1523962" lvl="2" indent="-304792" defTabSz="1219170" fontAlgn="auto">
              <a:spcAft>
                <a:spcPts val="0"/>
              </a:spcAft>
              <a:defRPr/>
            </a:pPr>
            <a:r>
              <a:rPr lang="en-US" dirty="0" smtClean="0"/>
              <a:t>Poor control of rain water will cause any wall assembly to fail.</a:t>
            </a:r>
            <a:endParaRPr lang="en-US" dirty="0"/>
          </a:p>
        </p:txBody>
      </p:sp>
      <p:pic>
        <p:nvPicPr>
          <p:cNvPr id="3994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2551113"/>
            <a:ext cx="2195513"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Content Placeholder 7" descr="\\NEWPORT\Newport\Projects\HUD Durability by Design\Chapter 4 - Moisture\Graphics\Wind driven rain map inches per ye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6088" y="0"/>
            <a:ext cx="399415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7"/>
          <p:cNvPicPr>
            <a:picLocks noChangeAspect="1"/>
          </p:cNvPicPr>
          <p:nvPr/>
        </p:nvPicPr>
        <p:blipFill>
          <a:blip r:embed="rId4">
            <a:extLst>
              <a:ext uri="{28A0092B-C50C-407E-A947-70E740481C1C}">
                <a14:useLocalDpi xmlns:a14="http://schemas.microsoft.com/office/drawing/2010/main" val="0"/>
              </a:ext>
            </a:extLst>
          </a:blip>
          <a:srcRect l="2721" r="18361"/>
          <a:stretch>
            <a:fillRect/>
          </a:stretch>
        </p:blipFill>
        <p:spPr bwMode="auto">
          <a:xfrm>
            <a:off x="8066088" y="3087688"/>
            <a:ext cx="220980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2. Water Vapor Control</a:t>
            </a:r>
          </a:p>
        </p:txBody>
      </p:sp>
      <p:sp>
        <p:nvSpPr>
          <p:cNvPr id="3" name="Content Placeholder 2"/>
          <p:cNvSpPr>
            <a:spLocks noGrp="1"/>
          </p:cNvSpPr>
          <p:nvPr>
            <p:ph idx="1"/>
          </p:nvPr>
        </p:nvSpPr>
        <p:spPr>
          <a:xfrm>
            <a:off x="609600" y="1498600"/>
            <a:ext cx="6172200" cy="4368800"/>
          </a:xfrm>
        </p:spPr>
        <p:txBody>
          <a:bodyPr>
            <a:normAutofit fontScale="92500" lnSpcReduction="10000"/>
          </a:bodyPr>
          <a:lstStyle/>
          <a:p>
            <a:pPr marL="457189" indent="-457189" defTabSz="1219170" fontAlgn="auto">
              <a:spcAft>
                <a:spcPts val="0"/>
              </a:spcAft>
              <a:defRPr/>
            </a:pPr>
            <a:r>
              <a:rPr lang="en-US" sz="2667" dirty="0" smtClean="0"/>
              <a:t>Inward Vapor Drive &amp; Reservoir Claddings</a:t>
            </a:r>
          </a:p>
          <a:p>
            <a:pPr marL="990575" lvl="1" indent="-380990" defTabSz="1219170" fontAlgn="auto">
              <a:spcAft>
                <a:spcPts val="0"/>
              </a:spcAft>
              <a:defRPr/>
            </a:pPr>
            <a:r>
              <a:rPr lang="en-US" sz="2667" dirty="0" smtClean="0"/>
              <a:t>Modern experience and codes now are beginning to recognize that reservoir claddings (like stucco or adhered veneers) absorb rainwater (wow!).</a:t>
            </a:r>
          </a:p>
          <a:p>
            <a:pPr marL="990575" lvl="1" indent="-380990" defTabSz="1219170" fontAlgn="auto">
              <a:spcAft>
                <a:spcPts val="0"/>
              </a:spcAft>
              <a:defRPr/>
            </a:pPr>
            <a:r>
              <a:rPr lang="en-US" sz="2667" dirty="0" smtClean="0"/>
              <a:t>After rain, then the sun drives that water inward in the form of water vapor (stucco dries inward and outward).</a:t>
            </a:r>
          </a:p>
        </p:txBody>
      </p:sp>
      <p:pic>
        <p:nvPicPr>
          <p:cNvPr id="40964" name="Picture 1"/>
          <p:cNvPicPr>
            <a:picLocks noChangeAspect="1"/>
          </p:cNvPicPr>
          <p:nvPr/>
        </p:nvPicPr>
        <p:blipFill>
          <a:blip r:embed="rId2">
            <a:extLst>
              <a:ext uri="{28A0092B-C50C-407E-A947-70E740481C1C}">
                <a14:useLocalDpi xmlns:a14="http://schemas.microsoft.com/office/drawing/2010/main" val="0"/>
              </a:ext>
            </a:extLst>
          </a:blip>
          <a:srcRect l="24374" t="42223" r="39375" b="14444"/>
          <a:stretch>
            <a:fillRect/>
          </a:stretch>
        </p:blipFill>
        <p:spPr bwMode="auto">
          <a:xfrm>
            <a:off x="6934200" y="457200"/>
            <a:ext cx="50292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2. Water Vapor Control</a:t>
            </a:r>
          </a:p>
        </p:txBody>
      </p:sp>
      <p:sp>
        <p:nvSpPr>
          <p:cNvPr id="3" name="Content Placeholder 2"/>
          <p:cNvSpPr>
            <a:spLocks noGrp="1"/>
          </p:cNvSpPr>
          <p:nvPr>
            <p:ph idx="1"/>
          </p:nvPr>
        </p:nvSpPr>
        <p:spPr>
          <a:xfrm>
            <a:off x="609600" y="1498600"/>
            <a:ext cx="5943600" cy="4292600"/>
          </a:xfrm>
        </p:spPr>
        <p:txBody>
          <a:bodyPr>
            <a:normAutofit lnSpcReduction="10000"/>
          </a:bodyPr>
          <a:lstStyle/>
          <a:p>
            <a:pPr marL="457189" indent="-457189" defTabSz="1219170" fontAlgn="auto">
              <a:spcAft>
                <a:spcPts val="0"/>
              </a:spcAft>
              <a:defRPr/>
            </a:pPr>
            <a:r>
              <a:rPr lang="en-US" sz="2667" dirty="0" smtClean="0"/>
              <a:t>Inward vapor drives can exceed the worst outward vapor drives during winter</a:t>
            </a:r>
          </a:p>
          <a:p>
            <a:pPr marL="457189" indent="-457189" defTabSz="1219170" fontAlgn="auto">
              <a:spcAft>
                <a:spcPts val="0"/>
              </a:spcAft>
              <a:defRPr/>
            </a:pPr>
            <a:r>
              <a:rPr lang="en-US" sz="2667" dirty="0" smtClean="0"/>
              <a:t>This is why anchored veneers (like brick) have used a vented airspace for ages</a:t>
            </a:r>
          </a:p>
          <a:p>
            <a:pPr marL="457189" indent="-457189" defTabSz="1219170" fontAlgn="auto">
              <a:spcAft>
                <a:spcPts val="0"/>
              </a:spcAft>
              <a:defRPr/>
            </a:pPr>
            <a:r>
              <a:rPr lang="en-US" sz="2667" dirty="0" smtClean="0"/>
              <a:t>Particularly problematic in Moist (A) and Marine (C) Climate Regions and especially the “warm-humid” region (Figure 2).</a:t>
            </a:r>
          </a:p>
        </p:txBody>
      </p:sp>
      <p:pic>
        <p:nvPicPr>
          <p:cNvPr id="4198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04800"/>
            <a:ext cx="497681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249988" y="4191000"/>
            <a:ext cx="5888037" cy="307975"/>
          </a:xfrm>
          <a:prstGeom prst="rect">
            <a:avLst/>
          </a:prstGeom>
          <a:noFill/>
        </p:spPr>
        <p:txBody>
          <a:bodyPr wrap="none">
            <a:spAutoFit/>
          </a:bodyPr>
          <a:lstStyle/>
          <a:p>
            <a:pPr eaLnBrk="1" fontAlgn="auto" hangingPunct="1">
              <a:spcBef>
                <a:spcPts val="0"/>
              </a:spcBef>
              <a:spcAft>
                <a:spcPts val="0"/>
              </a:spcAft>
              <a:defRPr/>
            </a:pPr>
            <a:r>
              <a:rPr lang="en-US" sz="1400" dirty="0">
                <a:solidFill>
                  <a:schemeClr val="accent2">
                    <a:lumMod val="75000"/>
                  </a:schemeClr>
                </a:solidFill>
                <a:latin typeface="+mn-lt"/>
                <a:hlinkClick r:id="rId3"/>
              </a:rPr>
              <a:t>http://www.greenbuildingadvisor.com/blogs/dept/musings/all-about-wall-rot</a:t>
            </a:r>
            <a:r>
              <a:rPr lang="en-US" sz="1400" dirty="0">
                <a:solidFill>
                  <a:schemeClr val="accent2">
                    <a:lumMod val="75000"/>
                  </a:schemeClr>
                </a:solidFill>
                <a:latin typeface="+mn-lt"/>
              </a:rPr>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t>2. Water Vapor Control</a:t>
            </a:r>
          </a:p>
        </p:txBody>
      </p:sp>
      <p:sp>
        <p:nvSpPr>
          <p:cNvPr id="3" name="Content Placeholder 2"/>
          <p:cNvSpPr>
            <a:spLocks noGrp="1"/>
          </p:cNvSpPr>
          <p:nvPr>
            <p:ph idx="1"/>
          </p:nvPr>
        </p:nvSpPr>
        <p:spPr>
          <a:xfrm>
            <a:off x="609600" y="1498600"/>
            <a:ext cx="6629400" cy="3962400"/>
          </a:xfrm>
        </p:spPr>
        <p:txBody>
          <a:bodyPr/>
          <a:lstStyle/>
          <a:p>
            <a:pPr marL="457189" indent="-457189" defTabSz="1219170" fontAlgn="auto">
              <a:spcAft>
                <a:spcPts val="0"/>
              </a:spcAft>
              <a:defRPr/>
            </a:pPr>
            <a:r>
              <a:rPr lang="en-US" sz="2667" dirty="0" smtClean="0"/>
              <a:t>Solutions for inward water vapor drives in moist climates:</a:t>
            </a:r>
          </a:p>
          <a:p>
            <a:pPr marL="990575" lvl="1" indent="-380990" defTabSz="1219170" fontAlgn="auto">
              <a:spcAft>
                <a:spcPts val="0"/>
              </a:spcAft>
              <a:defRPr/>
            </a:pPr>
            <a:r>
              <a:rPr lang="en-US" sz="2667" dirty="0" smtClean="0"/>
              <a:t>Back ventilation of reservoir cladding</a:t>
            </a:r>
          </a:p>
          <a:p>
            <a:pPr marL="990575" lvl="1" indent="-380990" defTabSz="1219170" fontAlgn="auto">
              <a:spcAft>
                <a:spcPts val="0"/>
              </a:spcAft>
              <a:defRPr/>
            </a:pPr>
            <a:r>
              <a:rPr lang="en-US" sz="2667" dirty="0" smtClean="0"/>
              <a:t>Use of low-perm (&lt;~5 perm) FPIS continuous insulation to block inward vapor drive</a:t>
            </a:r>
          </a:p>
          <a:p>
            <a:pPr marL="1523962" lvl="2" indent="-304792" defTabSz="1219170" fontAlgn="auto">
              <a:spcAft>
                <a:spcPts val="0"/>
              </a:spcAft>
              <a:defRPr/>
            </a:pPr>
            <a:r>
              <a:rPr lang="en-US" dirty="0" smtClean="0"/>
              <a:t>Means of drainage still required as always important</a:t>
            </a:r>
            <a:endParaRPr lang="en-US" dirty="0"/>
          </a:p>
        </p:txBody>
      </p:sp>
      <p:pic>
        <p:nvPicPr>
          <p:cNvPr id="43012" name="Picture 7"/>
          <p:cNvPicPr>
            <a:picLocks noChangeAspect="1"/>
          </p:cNvPicPr>
          <p:nvPr/>
        </p:nvPicPr>
        <p:blipFill>
          <a:blip r:embed="rId2">
            <a:extLst>
              <a:ext uri="{28A0092B-C50C-407E-A947-70E740481C1C}">
                <a14:useLocalDpi xmlns:a14="http://schemas.microsoft.com/office/drawing/2010/main" val="0"/>
              </a:ext>
            </a:extLst>
          </a:blip>
          <a:srcRect l="46249" t="33333" r="39375" b="29968"/>
          <a:stretch>
            <a:fillRect/>
          </a:stretch>
        </p:blipFill>
        <p:spPr bwMode="auto">
          <a:xfrm>
            <a:off x="8610600" y="381000"/>
            <a:ext cx="2971800"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2. Water Vapor Control</a:t>
            </a:r>
          </a:p>
        </p:txBody>
      </p:sp>
      <p:pic>
        <p:nvPicPr>
          <p:cNvPr id="44035" name="Picture 1"/>
          <p:cNvPicPr>
            <a:picLocks noChangeAspect="1"/>
          </p:cNvPicPr>
          <p:nvPr/>
        </p:nvPicPr>
        <p:blipFill>
          <a:blip r:embed="rId2">
            <a:extLst>
              <a:ext uri="{28A0092B-C50C-407E-A947-70E740481C1C}">
                <a14:useLocalDpi xmlns:a14="http://schemas.microsoft.com/office/drawing/2010/main" val="0"/>
              </a:ext>
            </a:extLst>
          </a:blip>
          <a:srcRect l="22501" t="32547" r="20625" b="34119"/>
          <a:stretch>
            <a:fillRect/>
          </a:stretch>
        </p:blipFill>
        <p:spPr bwMode="auto">
          <a:xfrm>
            <a:off x="568325" y="2154238"/>
            <a:ext cx="11166475" cy="36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3"/>
          <p:cNvSpPr txBox="1">
            <a:spLocks noChangeArrowheads="1"/>
          </p:cNvSpPr>
          <p:nvPr/>
        </p:nvSpPr>
        <p:spPr bwMode="auto">
          <a:xfrm>
            <a:off x="796925" y="1323975"/>
            <a:ext cx="7013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New code proposal related to ci application with stucco</a:t>
            </a:r>
          </a:p>
          <a:p>
            <a:pPr eaLnBrk="1" hangingPunct="1">
              <a:spcBef>
                <a:spcPct val="0"/>
              </a:spcBef>
              <a:buFontTx/>
              <a:buNone/>
            </a:pPr>
            <a:r>
              <a:rPr lang="en-US" altLang="en-US" sz="2400">
                <a:latin typeface="Times New Roman" panose="02020603050405020304" pitchFamily="18" charset="0"/>
              </a:rPr>
              <a:t>to mitigate inward vapor drive: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2. Water Vapor Control</a:t>
            </a:r>
          </a:p>
        </p:txBody>
      </p:sp>
      <p:sp>
        <p:nvSpPr>
          <p:cNvPr id="6" name="Content Placeholder 5"/>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dirty="0"/>
              <a:t>Additional Resources:</a:t>
            </a:r>
          </a:p>
          <a:p>
            <a:pPr marL="990575" lvl="1" indent="-380990" defTabSz="1219170" fontAlgn="auto">
              <a:spcAft>
                <a:spcPts val="0"/>
              </a:spcAft>
              <a:defRPr/>
            </a:pPr>
            <a:r>
              <a:rPr lang="en-US" sz="2000" dirty="0"/>
              <a:t>ABTG Research Report No. 1701-01 (2017),  </a:t>
            </a:r>
            <a:r>
              <a:rPr lang="en-US" sz="2000" i="1" dirty="0"/>
              <a:t>Model Moisture Control Guidelines for Light-Frame Walls: A Building Code Supplement for Builders, Designers, and Building Officials</a:t>
            </a:r>
          </a:p>
          <a:p>
            <a:pPr marL="990575" lvl="1" indent="-380990" defTabSz="1219170" fontAlgn="auto">
              <a:spcAft>
                <a:spcPts val="0"/>
              </a:spcAft>
              <a:defRPr/>
            </a:pPr>
            <a:r>
              <a:rPr lang="en-US" sz="2000" dirty="0"/>
              <a:t>ASTM STP 1599 (2017), </a:t>
            </a:r>
            <a:r>
              <a:rPr lang="en-US" sz="2000" i="1" dirty="0"/>
              <a:t>Assessment of </a:t>
            </a:r>
            <a:r>
              <a:rPr lang="en-US" sz="2000" i="1" dirty="0" err="1"/>
              <a:t>Hygrothermal</a:t>
            </a:r>
            <a:r>
              <a:rPr lang="en-US" sz="2000" i="1" dirty="0"/>
              <a:t> Performance and Design Guidance for Modern Light-Frame Wall Assemblies</a:t>
            </a:r>
          </a:p>
          <a:p>
            <a:pPr marL="990575" lvl="1" indent="-380990" defTabSz="1219170" fontAlgn="auto">
              <a:spcAft>
                <a:spcPts val="0"/>
              </a:spcAft>
              <a:defRPr/>
            </a:pPr>
            <a:r>
              <a:rPr lang="en-US" sz="2000" dirty="0"/>
              <a:t>ABTG Research Report No. 1401-03 (2015), </a:t>
            </a:r>
            <a:r>
              <a:rPr lang="en-US" sz="2000" i="1" dirty="0"/>
              <a:t>Assessment of Water Vapor Control Methods for Modern Insulated Light-frame Wall Assemblies</a:t>
            </a:r>
          </a:p>
          <a:p>
            <a:pPr marL="990575" lvl="1" indent="-380990" defTabSz="1219170" fontAlgn="auto">
              <a:spcAft>
                <a:spcPts val="0"/>
              </a:spcAft>
              <a:defRPr/>
            </a:pPr>
            <a:r>
              <a:rPr lang="en-US" sz="2000" i="1" dirty="0"/>
              <a:t>Durability by Design, 2</a:t>
            </a:r>
            <a:r>
              <a:rPr lang="en-US" sz="2000" i="1" baseline="30000" dirty="0"/>
              <a:t>nd</a:t>
            </a:r>
            <a:r>
              <a:rPr lang="en-US" sz="2000" i="1" dirty="0"/>
              <a:t> Edition: A Professional’s Guide to Durable Home Design </a:t>
            </a:r>
            <a:r>
              <a:rPr lang="en-US" sz="2000" dirty="0"/>
              <a:t>(2015), U.S. HUD</a:t>
            </a:r>
          </a:p>
          <a:p>
            <a:pPr marL="457189" indent="-457189" defTabSz="1219170" fontAlgn="auto">
              <a:spcAft>
                <a:spcPts val="0"/>
              </a:spcAft>
              <a:defRPr/>
            </a:pPr>
            <a:r>
              <a:rPr lang="en-US" sz="2400" dirty="0"/>
              <a:t>Most are available for free download at </a:t>
            </a:r>
            <a:r>
              <a:rPr lang="en-US" sz="2400" b="1" dirty="0">
                <a:solidFill>
                  <a:srgbClr val="0070C0"/>
                </a:solidFill>
                <a:hlinkClick r:id="rId2"/>
              </a:rPr>
              <a:t>www.continuousinsulation.org</a:t>
            </a:r>
            <a:r>
              <a:rPr lang="en-US" sz="2400" b="1" dirty="0">
                <a:solidFill>
                  <a:srgbClr val="0070C0"/>
                </a:solidFill>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INTRODUCTION</a:t>
            </a:r>
          </a:p>
        </p:txBody>
      </p:sp>
      <p:sp>
        <p:nvSpPr>
          <p:cNvPr id="3" name="Content Placeholder 2"/>
          <p:cNvSpPr>
            <a:spLocks noGrp="1"/>
          </p:cNvSpPr>
          <p:nvPr>
            <p:ph idx="1"/>
          </p:nvPr>
        </p:nvSpPr>
        <p:spPr>
          <a:xfrm>
            <a:off x="609600" y="1498600"/>
            <a:ext cx="5410200" cy="3962400"/>
          </a:xfrm>
        </p:spPr>
        <p:txBody>
          <a:bodyPr/>
          <a:lstStyle/>
          <a:p>
            <a:pPr marL="457189" indent="-457189" defTabSz="1219170" fontAlgn="auto">
              <a:spcAft>
                <a:spcPts val="0"/>
              </a:spcAft>
              <a:defRPr/>
            </a:pPr>
            <a:r>
              <a:rPr lang="en-US" sz="2667" dirty="0" smtClean="0"/>
              <a:t>Continuous insulation (ci) has many building applications:</a:t>
            </a:r>
          </a:p>
          <a:p>
            <a:pPr marL="990575" lvl="1" indent="-380990" defTabSz="1219170" fontAlgn="auto">
              <a:spcAft>
                <a:spcPts val="0"/>
              </a:spcAft>
              <a:defRPr/>
            </a:pPr>
            <a:r>
              <a:rPr lang="en-US" sz="2667" dirty="0" smtClean="0"/>
              <a:t>Walls</a:t>
            </a:r>
          </a:p>
          <a:p>
            <a:pPr marL="990575" lvl="1" indent="-380990" defTabSz="1219170" fontAlgn="auto">
              <a:spcAft>
                <a:spcPts val="0"/>
              </a:spcAft>
              <a:defRPr/>
            </a:pPr>
            <a:r>
              <a:rPr lang="en-US" sz="2667" dirty="0" smtClean="0"/>
              <a:t>Roofs</a:t>
            </a:r>
          </a:p>
          <a:p>
            <a:pPr marL="990575" lvl="1" indent="-380990" defTabSz="1219170" fontAlgn="auto">
              <a:spcAft>
                <a:spcPts val="0"/>
              </a:spcAft>
              <a:defRPr/>
            </a:pPr>
            <a:r>
              <a:rPr lang="en-US" sz="2667" dirty="0" smtClean="0"/>
              <a:t>Foundations</a:t>
            </a:r>
          </a:p>
          <a:p>
            <a:pPr marL="990575" lvl="1" indent="-380990" defTabSz="1219170" fontAlgn="auto">
              <a:spcAft>
                <a:spcPts val="0"/>
              </a:spcAft>
              <a:defRPr/>
            </a:pPr>
            <a:r>
              <a:rPr lang="en-US" sz="2667" dirty="0" smtClean="0"/>
              <a:t>Floors</a:t>
            </a:r>
            <a:endParaRPr lang="en-US" sz="2667" dirty="0"/>
          </a:p>
        </p:txBody>
      </p:sp>
      <p:pic>
        <p:nvPicPr>
          <p:cNvPr id="8196" name="Picture 4" descr="C:\Users\Jay\Desktop\ARES\Photos\Steel Building with Foam Sheathing (Manassas, VA 2011)\DSCN05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17500"/>
            <a:ext cx="3276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C:\Users\Jay\Desktop\ARES\Photos\Steel Building with Foam Sheathing (Manassas, VA 2011)\DSCN05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3163" y="342900"/>
            <a:ext cx="1824037"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C:\Users\Jay\Desktop\ARES\Photos\Continuous Insulation\RMAX\RMAX ci house.jpg"/>
          <p:cNvPicPr>
            <a:picLocks noChangeAspect="1" noChangeArrowheads="1"/>
          </p:cNvPicPr>
          <p:nvPr/>
        </p:nvPicPr>
        <p:blipFill>
          <a:blip r:embed="rId4">
            <a:extLst>
              <a:ext uri="{28A0092B-C50C-407E-A947-70E740481C1C}">
                <a14:useLocalDpi xmlns:a14="http://schemas.microsoft.com/office/drawing/2010/main" val="0"/>
              </a:ext>
            </a:extLst>
          </a:blip>
          <a:srcRect l="4604"/>
          <a:stretch>
            <a:fillRect/>
          </a:stretch>
        </p:blipFill>
        <p:spPr bwMode="auto">
          <a:xfrm>
            <a:off x="6781800" y="2692400"/>
            <a:ext cx="32766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descr="C:\Users\Jay\Desktop\ARES\Photos\Continuous Insulation\Foam Sheathing Installation Examples (Dow)\Inside-outside corner.jpg"/>
          <p:cNvPicPr>
            <a:picLocks noChangeAspect="1" noChangeArrowheads="1"/>
          </p:cNvPicPr>
          <p:nvPr/>
        </p:nvPicPr>
        <p:blipFill>
          <a:blip r:embed="rId5">
            <a:extLst>
              <a:ext uri="{28A0092B-C50C-407E-A947-70E740481C1C}">
                <a14:useLocalDpi xmlns:a14="http://schemas.microsoft.com/office/drawing/2010/main" val="0"/>
              </a:ext>
            </a:extLst>
          </a:blip>
          <a:srcRect b="11317"/>
          <a:stretch>
            <a:fillRect/>
          </a:stretch>
        </p:blipFill>
        <p:spPr bwMode="auto">
          <a:xfrm>
            <a:off x="10058400" y="2679700"/>
            <a:ext cx="1828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3. Water-Resistive Barrier (WRB)</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When properly qualified, FPIS continuous insulation can also be used as the WRB system (see next slide)</a:t>
            </a:r>
          </a:p>
          <a:p>
            <a:pPr marL="457189" indent="-457189" defTabSz="1219170" fontAlgn="auto">
              <a:spcAft>
                <a:spcPts val="0"/>
              </a:spcAft>
              <a:defRPr/>
            </a:pPr>
            <a:r>
              <a:rPr lang="en-US" sz="2667" smtClean="0"/>
              <a:t>Test requirements are some of the most stringent in the industry (e.g., ASTM E331 wall spray test with 6.24psf pressure difference)</a:t>
            </a:r>
          </a:p>
          <a:p>
            <a:pPr marL="457189" indent="-457189" defTabSz="1219170" fontAlgn="auto">
              <a:spcAft>
                <a:spcPts val="0"/>
              </a:spcAft>
              <a:defRPr/>
            </a:pPr>
            <a:r>
              <a:rPr lang="en-US" sz="2667" smtClean="0"/>
              <a:t>Joint sealing components also individually tested for weatherization/durability and water-resistance</a:t>
            </a:r>
          </a:p>
          <a:p>
            <a:pPr marL="457189" indent="-457189" defTabSz="1219170" fontAlgn="auto">
              <a:spcAft>
                <a:spcPts val="0"/>
              </a:spcAft>
              <a:defRPr/>
            </a:pPr>
            <a:r>
              <a:rPr lang="en-US" sz="2667" smtClean="0"/>
              <a:t>Use FPIS manufacturer’s approved materials and installation instructions; don’t substitute</a:t>
            </a:r>
            <a:endParaRPr lang="en-US" sz="2667"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3. Water-Resistive Barrier (WRB)</a:t>
            </a:r>
          </a:p>
        </p:txBody>
      </p:sp>
      <p:pic>
        <p:nvPicPr>
          <p:cNvPr id="2" name="Content Placeholder 1"/>
          <p:cNvPicPr>
            <a:picLocks noGrp="1" noChangeAspect="1"/>
          </p:cNvPicPr>
          <p:nvPr>
            <p:ph idx="1"/>
          </p:nvPr>
        </p:nvPicPr>
        <p:blipFill>
          <a:blip r:embed="rId2"/>
          <a:stretch>
            <a:fillRect/>
          </a:stretch>
        </p:blipFill>
        <p:spPr>
          <a:xfrm>
            <a:off x="823913" y="1960563"/>
            <a:ext cx="5195887" cy="3897312"/>
          </a:xfrm>
          <a:solidFill>
            <a:schemeClr val="bg2">
              <a:lumMod val="20000"/>
              <a:lumOff val="80000"/>
            </a:schemeClr>
          </a:solidFill>
        </p:spPr>
      </p:pic>
      <p:pic>
        <p:nvPicPr>
          <p:cNvPr id="4710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4450" y="1933575"/>
            <a:ext cx="35052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t>4. Air Barrier (AB)</a:t>
            </a:r>
          </a:p>
        </p:txBody>
      </p:sp>
      <p:sp>
        <p:nvSpPr>
          <p:cNvPr id="4" name="Content Placeholder 3"/>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dirty="0"/>
              <a:t>FPIS continuous insulation can also be used as an air barrier</a:t>
            </a:r>
          </a:p>
          <a:p>
            <a:pPr marL="457189" indent="-457189" defTabSz="1219170" fontAlgn="auto">
              <a:spcAft>
                <a:spcPts val="0"/>
              </a:spcAft>
              <a:defRPr/>
            </a:pPr>
            <a:r>
              <a:rPr lang="en-US" sz="2667" dirty="0"/>
              <a:t>Deemed to comply in IECC and ASHRAE 90.1 (i.e., XPS and </a:t>
            </a:r>
            <a:r>
              <a:rPr lang="en-US" sz="2667" dirty="0" err="1"/>
              <a:t>Polyiso</a:t>
            </a:r>
            <a:r>
              <a:rPr lang="en-US" sz="2667" dirty="0"/>
              <a:t>, min ½” thick)</a:t>
            </a:r>
          </a:p>
          <a:p>
            <a:pPr marL="457189" indent="-457189" defTabSz="1219170" fontAlgn="auto">
              <a:spcAft>
                <a:spcPts val="0"/>
              </a:spcAft>
              <a:defRPr/>
            </a:pPr>
            <a:r>
              <a:rPr lang="en-US" sz="2667" dirty="0"/>
              <a:t>Alternatively, can comply with material air permeability limits per ASTM testing.</a:t>
            </a:r>
          </a:p>
          <a:p>
            <a:pPr marL="457189" indent="-457189" defTabSz="1219170" fontAlgn="auto">
              <a:spcAft>
                <a:spcPts val="0"/>
              </a:spcAft>
              <a:defRPr/>
            </a:pPr>
            <a:r>
              <a:rPr lang="en-US" sz="2667" dirty="0"/>
              <a:t>If using FPIS WRB system per building code, then taped/sealed joints also serve as means to create a continuous air barrier system as required by the energy code</a:t>
            </a:r>
            <a:r>
              <a:rPr lang="en-US" sz="2667" dirty="0" smtClean="0"/>
              <a:t>.</a:t>
            </a:r>
            <a:endParaRPr lang="en-US" sz="2667"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t>5. Foundations</a:t>
            </a:r>
          </a:p>
        </p:txBody>
      </p:sp>
      <p:sp>
        <p:nvSpPr>
          <p:cNvPr id="3" name="Content Placeholder 2"/>
          <p:cNvSpPr>
            <a:spLocks noGrp="1"/>
          </p:cNvSpPr>
          <p:nvPr>
            <p:ph idx="1"/>
          </p:nvPr>
        </p:nvSpPr>
        <p:spPr>
          <a:xfrm>
            <a:off x="609600" y="1498600"/>
            <a:ext cx="5410200" cy="4292600"/>
          </a:xfrm>
        </p:spPr>
        <p:txBody>
          <a:bodyPr/>
          <a:lstStyle/>
          <a:p>
            <a:pPr marL="457189" indent="-457189" defTabSz="1219170" fontAlgn="auto">
              <a:spcAft>
                <a:spcPts val="0"/>
              </a:spcAft>
              <a:defRPr/>
            </a:pPr>
            <a:r>
              <a:rPr lang="en-US" sz="2667" dirty="0" smtClean="0"/>
              <a:t>FPIS continuous insulation is considered a “hall of fame” insulation method for basement walls by DOE Building America Program</a:t>
            </a:r>
          </a:p>
          <a:p>
            <a:pPr marL="990575" lvl="1" indent="-380990" defTabSz="1219170" fontAlgn="auto">
              <a:spcAft>
                <a:spcPts val="0"/>
              </a:spcAft>
              <a:defRPr/>
            </a:pPr>
            <a:r>
              <a:rPr lang="en-US" sz="2667" dirty="0" smtClean="0"/>
              <a:t>Improved energy efficiency and moisture resistance</a:t>
            </a:r>
            <a:endParaRPr lang="en-US" sz="2667" dirty="0"/>
          </a:p>
        </p:txBody>
      </p:sp>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l="52951" t="25926" r="17882" b="25310"/>
          <a:stretch>
            <a:fillRect/>
          </a:stretch>
        </p:blipFill>
        <p:spPr bwMode="auto">
          <a:xfrm>
            <a:off x="6400800" y="304800"/>
            <a:ext cx="5486400" cy="49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5. Foundations</a:t>
            </a:r>
          </a:p>
        </p:txBody>
      </p:sp>
      <p:sp>
        <p:nvSpPr>
          <p:cNvPr id="3" name="Content Placeholder 2"/>
          <p:cNvSpPr>
            <a:spLocks noGrp="1"/>
          </p:cNvSpPr>
          <p:nvPr>
            <p:ph idx="1"/>
          </p:nvPr>
        </p:nvSpPr>
        <p:spPr>
          <a:xfrm>
            <a:off x="609600" y="1498600"/>
            <a:ext cx="4800600" cy="4292600"/>
          </a:xfrm>
        </p:spPr>
        <p:txBody>
          <a:bodyPr>
            <a:normAutofit lnSpcReduction="10000"/>
          </a:bodyPr>
          <a:lstStyle/>
          <a:p>
            <a:pPr marL="457189" indent="-457189" defTabSz="1219170" fontAlgn="auto">
              <a:spcAft>
                <a:spcPts val="0"/>
              </a:spcAft>
              <a:defRPr/>
            </a:pPr>
            <a:r>
              <a:rPr lang="en-US" sz="2667" dirty="0" smtClean="0"/>
              <a:t>Also, works great for unvented (conditioned) crawlspaces</a:t>
            </a:r>
          </a:p>
          <a:p>
            <a:pPr marL="990575" lvl="1" indent="-380990" defTabSz="1219170" fontAlgn="auto">
              <a:spcAft>
                <a:spcPts val="0"/>
              </a:spcAft>
              <a:defRPr/>
            </a:pPr>
            <a:r>
              <a:rPr lang="en-US" sz="2667" dirty="0" smtClean="0"/>
              <a:t>Allows ductwork in conditioned space; warm floor; no moist air foundation vents; storage</a:t>
            </a:r>
          </a:p>
          <a:p>
            <a:pPr marL="990575" lvl="1" indent="-380990" defTabSz="1219170" fontAlgn="auto">
              <a:spcAft>
                <a:spcPts val="0"/>
              </a:spcAft>
              <a:defRPr/>
            </a:pPr>
            <a:r>
              <a:rPr lang="en-US" sz="2667" dirty="0" smtClean="0"/>
              <a:t>Place insulation only at crawlspace perimeter, not between every joist</a:t>
            </a:r>
            <a:endParaRPr lang="en-US" sz="2667" dirty="0"/>
          </a:p>
        </p:txBody>
      </p:sp>
      <p:pic>
        <p:nvPicPr>
          <p:cNvPr id="501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635000"/>
            <a:ext cx="6265863"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p:cNvPicPr>
            <a:picLocks noChangeAspect="1" noChangeArrowheads="1"/>
          </p:cNvPicPr>
          <p:nvPr/>
        </p:nvPicPr>
        <p:blipFill>
          <a:blip r:embed="rId3">
            <a:extLst>
              <a:ext uri="{28A0092B-C50C-407E-A947-70E740481C1C}">
                <a14:useLocalDpi xmlns:a14="http://schemas.microsoft.com/office/drawing/2010/main" val="0"/>
              </a:ext>
            </a:extLst>
          </a:blip>
          <a:srcRect l="27953" t="20679" r="39063" b="13271"/>
          <a:stretch>
            <a:fillRect/>
          </a:stretch>
        </p:blipFill>
        <p:spPr bwMode="auto">
          <a:xfrm>
            <a:off x="9409113" y="266700"/>
            <a:ext cx="25336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smtClean="0"/>
              <a:t>5. Foundations</a:t>
            </a:r>
          </a:p>
        </p:txBody>
      </p:sp>
      <p:sp>
        <p:nvSpPr>
          <p:cNvPr id="3" name="Content Placeholder 2"/>
          <p:cNvSpPr>
            <a:spLocks noGrp="1"/>
          </p:cNvSpPr>
          <p:nvPr>
            <p:ph idx="1"/>
          </p:nvPr>
        </p:nvSpPr>
        <p:spPr>
          <a:xfrm>
            <a:off x="609600" y="1498600"/>
            <a:ext cx="5486400" cy="3962400"/>
          </a:xfrm>
        </p:spPr>
        <p:txBody>
          <a:bodyPr/>
          <a:lstStyle/>
          <a:p>
            <a:pPr marL="457189" indent="-457189" defTabSz="1219170" fontAlgn="auto">
              <a:spcAft>
                <a:spcPts val="0"/>
              </a:spcAft>
              <a:defRPr/>
            </a:pPr>
            <a:r>
              <a:rPr lang="en-US" sz="2667" dirty="0" smtClean="0"/>
              <a:t>Heated and Unheated Slabs</a:t>
            </a:r>
          </a:p>
          <a:p>
            <a:pPr marL="990575" lvl="1" indent="-380990" defTabSz="1219170" fontAlgn="auto">
              <a:spcAft>
                <a:spcPts val="0"/>
              </a:spcAft>
              <a:defRPr/>
            </a:pPr>
            <a:r>
              <a:rPr lang="en-US" sz="2667" dirty="0" smtClean="0"/>
              <a:t>Improved energy savings, comfort, condensation control</a:t>
            </a:r>
            <a:endParaRPr lang="en-US" sz="2667" dirty="0"/>
          </a:p>
        </p:txBody>
      </p:sp>
      <p:pic>
        <p:nvPicPr>
          <p:cNvPr id="51204" name="Picture 4"/>
          <p:cNvPicPr>
            <a:picLocks noChangeAspect="1" noChangeArrowheads="1"/>
          </p:cNvPicPr>
          <p:nvPr/>
        </p:nvPicPr>
        <p:blipFill>
          <a:blip r:embed="rId2">
            <a:extLst>
              <a:ext uri="{28A0092B-C50C-407E-A947-70E740481C1C}">
                <a14:useLocalDpi xmlns:a14="http://schemas.microsoft.com/office/drawing/2010/main" val="0"/>
              </a:ext>
            </a:extLst>
          </a:blip>
          <a:srcRect l="32986" t="22531" r="31770" b="11111"/>
          <a:stretch>
            <a:fillRect/>
          </a:stretch>
        </p:blipFill>
        <p:spPr bwMode="auto">
          <a:xfrm>
            <a:off x="6781800" y="457200"/>
            <a:ext cx="49530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5. Foundations</a:t>
            </a:r>
          </a:p>
        </p:txBody>
      </p:sp>
      <p:sp>
        <p:nvSpPr>
          <p:cNvPr id="3" name="Content Placeholder 2"/>
          <p:cNvSpPr>
            <a:spLocks noGrp="1"/>
          </p:cNvSpPr>
          <p:nvPr>
            <p:ph idx="1"/>
          </p:nvPr>
        </p:nvSpPr>
        <p:spPr>
          <a:xfrm>
            <a:off x="609600" y="1498600"/>
            <a:ext cx="6553200" cy="3962400"/>
          </a:xfrm>
        </p:spPr>
        <p:txBody>
          <a:bodyPr/>
          <a:lstStyle/>
          <a:p>
            <a:pPr marL="457189" indent="-457189" defTabSz="1219170" fontAlgn="auto">
              <a:spcAft>
                <a:spcPts val="0"/>
              </a:spcAft>
              <a:defRPr/>
            </a:pPr>
            <a:r>
              <a:rPr lang="en-US" sz="2667" dirty="0" smtClean="0"/>
              <a:t>Frost-Protected Shallow Foundations</a:t>
            </a:r>
          </a:p>
          <a:p>
            <a:pPr marL="990575" lvl="1" indent="-380990" defTabSz="1219170" fontAlgn="auto">
              <a:spcAft>
                <a:spcPts val="0"/>
              </a:spcAft>
              <a:defRPr/>
            </a:pPr>
            <a:r>
              <a:rPr lang="en-US" sz="2667" dirty="0" smtClean="0"/>
              <a:t>Energy Savings and Construction Cost Savings ($$$)</a:t>
            </a:r>
          </a:p>
          <a:p>
            <a:pPr marL="990575" lvl="1" indent="-380990" defTabSz="1219170" fontAlgn="auto">
              <a:spcAft>
                <a:spcPts val="0"/>
              </a:spcAft>
              <a:defRPr/>
            </a:pPr>
            <a:r>
              <a:rPr lang="en-US" sz="2667" dirty="0" smtClean="0"/>
              <a:t>ASCE 32 standard, IRC, and IBC</a:t>
            </a:r>
          </a:p>
        </p:txBody>
      </p:sp>
      <p:pic>
        <p:nvPicPr>
          <p:cNvPr id="52228" name="Picture 4" descr="fig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457200"/>
            <a:ext cx="4038600"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5. Foundations</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Floor over Unconditioned Space (e.g., vented crawlspace or raised coastal foundation, etc.)</a:t>
            </a:r>
          </a:p>
          <a:p>
            <a:pPr marL="990575" lvl="1" indent="-380990" defTabSz="1219170" fontAlgn="auto">
              <a:spcAft>
                <a:spcPts val="0"/>
              </a:spcAft>
              <a:defRPr/>
            </a:pPr>
            <a:r>
              <a:rPr lang="en-US" sz="2667" smtClean="0"/>
              <a:t>Improved comfort, energy savings, and moisture control</a:t>
            </a:r>
          </a:p>
          <a:p>
            <a:pPr marL="990575" lvl="1" indent="-380990" defTabSz="1219170" fontAlgn="auto">
              <a:spcAft>
                <a:spcPts val="0"/>
              </a:spcAft>
              <a:defRPr/>
            </a:pPr>
            <a:r>
              <a:rPr lang="en-US" sz="2667" smtClean="0"/>
              <a:t>Same as sideways wall or upside-down roof.</a:t>
            </a:r>
            <a:endParaRPr lang="en-US" sz="2667" dirty="0"/>
          </a:p>
        </p:txBody>
      </p:sp>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l="36632" t="31790" r="22917" b="32716"/>
          <a:stretch>
            <a:fillRect/>
          </a:stretch>
        </p:blipFill>
        <p:spPr bwMode="auto">
          <a:xfrm>
            <a:off x="609600" y="3519488"/>
            <a:ext cx="4953000"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6. Roofs</a:t>
            </a:r>
          </a:p>
        </p:txBody>
      </p:sp>
      <p:sp>
        <p:nvSpPr>
          <p:cNvPr id="3" name="Content Placeholder 2"/>
          <p:cNvSpPr>
            <a:spLocks noGrp="1"/>
          </p:cNvSpPr>
          <p:nvPr>
            <p:ph idx="1"/>
          </p:nvPr>
        </p:nvSpPr>
        <p:spPr>
          <a:xfrm>
            <a:off x="609600" y="1498600"/>
            <a:ext cx="4267200" cy="4292600"/>
          </a:xfrm>
        </p:spPr>
        <p:txBody>
          <a:bodyPr>
            <a:normAutofit lnSpcReduction="10000"/>
          </a:bodyPr>
          <a:lstStyle/>
          <a:p>
            <a:pPr marL="457189" indent="-457189" defTabSz="1219170" fontAlgn="auto">
              <a:spcAft>
                <a:spcPts val="0"/>
              </a:spcAft>
              <a:defRPr/>
            </a:pPr>
            <a:r>
              <a:rPr lang="en-US" sz="2667" dirty="0" smtClean="0"/>
              <a:t>Commonly used for low-slope roofs as “above deck” continuous insulation</a:t>
            </a:r>
          </a:p>
          <a:p>
            <a:pPr marL="990575" lvl="1" indent="-380990" defTabSz="1219170" fontAlgn="auto">
              <a:spcAft>
                <a:spcPts val="0"/>
              </a:spcAft>
              <a:defRPr/>
            </a:pPr>
            <a:r>
              <a:rPr lang="en-US" sz="2667" dirty="0" smtClean="0"/>
              <a:t>Under roof membrane (most common)</a:t>
            </a:r>
          </a:p>
          <a:p>
            <a:pPr marL="990575" lvl="1" indent="-380990" defTabSz="1219170" fontAlgn="auto">
              <a:spcAft>
                <a:spcPts val="0"/>
              </a:spcAft>
              <a:defRPr/>
            </a:pPr>
            <a:r>
              <a:rPr lang="en-US" sz="2667" dirty="0" smtClean="0"/>
              <a:t>Over roof membrane (Protected Membrane Roof System) </a:t>
            </a:r>
            <a:endParaRPr lang="en-US" sz="2667" dirty="0"/>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l="9029" t="25926" r="22917" b="16666"/>
          <a:stretch>
            <a:fillRect/>
          </a:stretch>
        </p:blipFill>
        <p:spPr bwMode="auto">
          <a:xfrm>
            <a:off x="5029200" y="749300"/>
            <a:ext cx="68580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mtClean="0"/>
              <a:t>6. Roofs</a:t>
            </a:r>
          </a:p>
        </p:txBody>
      </p:sp>
      <p:sp>
        <p:nvSpPr>
          <p:cNvPr id="3" name="Content Placeholder 2"/>
          <p:cNvSpPr>
            <a:spLocks noGrp="1"/>
          </p:cNvSpPr>
          <p:nvPr>
            <p:ph idx="1"/>
          </p:nvPr>
        </p:nvSpPr>
        <p:spPr>
          <a:xfrm>
            <a:off x="609600" y="1498600"/>
            <a:ext cx="6248400" cy="3962400"/>
          </a:xfrm>
        </p:spPr>
        <p:txBody>
          <a:bodyPr/>
          <a:lstStyle/>
          <a:p>
            <a:pPr marL="457189" indent="-457189" defTabSz="1219170" fontAlgn="auto">
              <a:spcAft>
                <a:spcPts val="0"/>
              </a:spcAft>
              <a:defRPr/>
            </a:pPr>
            <a:r>
              <a:rPr lang="en-US" sz="2667" dirty="0" smtClean="0"/>
              <a:t>Also, used for steep slope roofs</a:t>
            </a:r>
          </a:p>
          <a:p>
            <a:pPr marL="990575" lvl="1" indent="-380990" defTabSz="1219170" fontAlgn="auto">
              <a:spcAft>
                <a:spcPts val="0"/>
              </a:spcAft>
              <a:defRPr/>
            </a:pPr>
            <a:r>
              <a:rPr lang="en-US" sz="2667" dirty="0" smtClean="0"/>
              <a:t>Cathedral roofs</a:t>
            </a:r>
          </a:p>
          <a:p>
            <a:pPr marL="990575" lvl="1" indent="-380990" defTabSz="1219170" fontAlgn="auto">
              <a:spcAft>
                <a:spcPts val="0"/>
              </a:spcAft>
              <a:defRPr/>
            </a:pPr>
            <a:r>
              <a:rPr lang="en-US" sz="2667" dirty="0" smtClean="0"/>
              <a:t>Attic roofs (puts ducts in</a:t>
            </a:r>
            <a:br>
              <a:rPr lang="en-US" sz="2667" dirty="0" smtClean="0"/>
            </a:br>
            <a:r>
              <a:rPr lang="en-US" sz="2667" dirty="0" smtClean="0"/>
              <a:t>condition space)</a:t>
            </a:r>
          </a:p>
          <a:p>
            <a:pPr marL="990575" lvl="1" indent="-380990" defTabSz="1219170" fontAlgn="auto">
              <a:spcAft>
                <a:spcPts val="0"/>
              </a:spcAft>
              <a:defRPr/>
            </a:pPr>
            <a:r>
              <a:rPr lang="en-US" sz="2667" dirty="0" smtClean="0"/>
              <a:t>Improved energy efficiency</a:t>
            </a:r>
          </a:p>
          <a:p>
            <a:pPr marL="990575" lvl="1" indent="-380990" defTabSz="1219170" fontAlgn="auto">
              <a:spcAft>
                <a:spcPts val="0"/>
              </a:spcAft>
              <a:defRPr/>
            </a:pPr>
            <a:r>
              <a:rPr lang="en-US" sz="2667" dirty="0" smtClean="0"/>
              <a:t>Converts vented attic into storage or living space</a:t>
            </a:r>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l="49654" t="18520" r="4514" b="14507"/>
          <a:stretch>
            <a:fillRect/>
          </a:stretch>
        </p:blipFill>
        <p:spPr bwMode="auto">
          <a:xfrm>
            <a:off x="7391400" y="457200"/>
            <a:ext cx="4572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1"/>
          <p:cNvSpPr txBox="1">
            <a:spLocks noChangeArrowheads="1"/>
          </p:cNvSpPr>
          <p:nvPr/>
        </p:nvSpPr>
        <p:spPr bwMode="auto">
          <a:xfrm>
            <a:off x="7391400" y="4456113"/>
            <a:ext cx="457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Vented nail-base roof deck panel (image courtesy GAF)</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INTRODUCTION</a:t>
            </a:r>
          </a:p>
        </p:txBody>
      </p:sp>
      <p:sp>
        <p:nvSpPr>
          <p:cNvPr id="6" name="Content Placeholder 5"/>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dirty="0"/>
              <a:t>Definition (IECC, ASHRAE 90.1):</a:t>
            </a:r>
          </a:p>
          <a:p>
            <a:pPr marL="990575" lvl="1" indent="-380990" defTabSz="1219170" fontAlgn="auto">
              <a:spcAft>
                <a:spcPts val="0"/>
              </a:spcAft>
              <a:defRPr/>
            </a:pPr>
            <a:r>
              <a:rPr lang="en-US" sz="2667" b="1" i="1" dirty="0"/>
              <a:t>Continuous insulation (</a:t>
            </a:r>
            <a:r>
              <a:rPr lang="en-US" sz="2667" b="1" i="1" dirty="0" err="1"/>
              <a:t>c.i.</a:t>
            </a:r>
            <a:r>
              <a:rPr lang="en-US" sz="2667" b="1" i="1" dirty="0"/>
              <a:t>):</a:t>
            </a:r>
            <a:r>
              <a:rPr lang="en-US" sz="2667" dirty="0"/>
              <a:t> insulation that is uncompressed and continuous across all structural members without thermal bridges other than fasteners and service openings. It is installed on the interior or exterior or is integral to any opaque surface of the building envelope</a:t>
            </a:r>
            <a:r>
              <a:rPr lang="en-US" sz="2667" dirty="0" smtClean="0"/>
              <a:t>.</a:t>
            </a:r>
            <a:endParaRPr lang="en-US" sz="2667"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t>COORDINATION WITH OTHER BUILDING CODE REQUIREMENTS</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Cladding Attachment</a:t>
            </a:r>
          </a:p>
          <a:p>
            <a:pPr marL="457189" indent="-457189" defTabSz="1219170" fontAlgn="auto">
              <a:spcAft>
                <a:spcPts val="0"/>
              </a:spcAft>
              <a:defRPr/>
            </a:pPr>
            <a:r>
              <a:rPr lang="en-US" sz="2667" smtClean="0"/>
              <a:t>Window/Door Installation</a:t>
            </a:r>
          </a:p>
          <a:p>
            <a:pPr marL="457189" indent="-457189" defTabSz="1219170" fontAlgn="auto">
              <a:spcAft>
                <a:spcPts val="0"/>
              </a:spcAft>
              <a:defRPr/>
            </a:pPr>
            <a:r>
              <a:rPr lang="en-US" sz="2667" smtClean="0"/>
              <a:t>Wall Bracing</a:t>
            </a:r>
          </a:p>
          <a:p>
            <a:pPr marL="457189" indent="-457189" defTabSz="1219170" fontAlgn="auto">
              <a:spcAft>
                <a:spcPts val="0"/>
              </a:spcAft>
              <a:defRPr/>
            </a:pPr>
            <a:r>
              <a:rPr lang="en-US" sz="2667" smtClean="0"/>
              <a:t>Wind Resistance</a:t>
            </a:r>
          </a:p>
          <a:p>
            <a:pPr marL="457189" indent="-457189" defTabSz="1219170" fontAlgn="auto">
              <a:spcAft>
                <a:spcPts val="0"/>
              </a:spcAft>
              <a:defRPr/>
            </a:pPr>
            <a:r>
              <a:rPr lang="en-US" sz="2667" smtClean="0"/>
              <a:t>Fire Safety and Use of FPIS</a:t>
            </a:r>
            <a:endParaRPr lang="en-US" sz="2667"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t>1. Cladding Attachment</a:t>
            </a:r>
          </a:p>
        </p:txBody>
      </p:sp>
      <p:sp>
        <p:nvSpPr>
          <p:cNvPr id="4" name="Content Placeholder 3"/>
          <p:cNvSpPr>
            <a:spLocks noGrp="1"/>
          </p:cNvSpPr>
          <p:nvPr>
            <p:ph idx="1"/>
          </p:nvPr>
        </p:nvSpPr>
        <p:spPr>
          <a:xfrm>
            <a:off x="609600" y="1498600"/>
            <a:ext cx="5638800" cy="4292600"/>
          </a:xfrm>
        </p:spPr>
        <p:txBody>
          <a:bodyPr>
            <a:normAutofit lnSpcReduction="10000"/>
          </a:bodyPr>
          <a:lstStyle/>
          <a:p>
            <a:pPr marL="457189" indent="-457189" defTabSz="1219170" fontAlgn="auto">
              <a:spcAft>
                <a:spcPts val="0"/>
              </a:spcAft>
              <a:defRPr/>
            </a:pPr>
            <a:r>
              <a:rPr lang="en-US" sz="2800" dirty="0"/>
              <a:t>Prescriptive provisions for attachment of cladding and furring through FPIS to wood and steel framing:</a:t>
            </a:r>
          </a:p>
          <a:p>
            <a:pPr marL="990575" lvl="1" indent="-380990" defTabSz="1219170" fontAlgn="auto">
              <a:spcAft>
                <a:spcPts val="0"/>
              </a:spcAft>
              <a:defRPr/>
            </a:pPr>
            <a:r>
              <a:rPr lang="en-US" sz="2667" dirty="0"/>
              <a:t>Commercial: </a:t>
            </a:r>
            <a:r>
              <a:rPr lang="en-US" sz="2667" dirty="0" smtClean="0"/>
              <a:t>IBC </a:t>
            </a:r>
            <a:r>
              <a:rPr lang="en-US" sz="2667" dirty="0"/>
              <a:t>Chapter 26</a:t>
            </a:r>
          </a:p>
          <a:p>
            <a:pPr marL="990575" lvl="1" indent="-380990" defTabSz="1219170" fontAlgn="auto">
              <a:spcAft>
                <a:spcPts val="0"/>
              </a:spcAft>
              <a:defRPr/>
            </a:pPr>
            <a:r>
              <a:rPr lang="en-US" sz="2667" dirty="0"/>
              <a:t>Residential: IRC Section R703</a:t>
            </a:r>
          </a:p>
          <a:p>
            <a:pPr marL="457189" indent="-457189" defTabSz="1219170" fontAlgn="auto">
              <a:spcAft>
                <a:spcPts val="0"/>
              </a:spcAft>
              <a:defRPr/>
            </a:pPr>
            <a:r>
              <a:rPr lang="en-US" sz="2800" dirty="0"/>
              <a:t>Proprietary fasteners &amp; brackets</a:t>
            </a:r>
          </a:p>
          <a:p>
            <a:pPr marL="457189" indent="-457189" defTabSz="1219170" fontAlgn="auto">
              <a:spcAft>
                <a:spcPts val="0"/>
              </a:spcAft>
              <a:defRPr/>
            </a:pPr>
            <a:r>
              <a:rPr lang="en-US" sz="2800" dirty="0"/>
              <a:t>Additional resources at </a:t>
            </a:r>
            <a:r>
              <a:rPr lang="en-US" sz="2800" dirty="0" smtClean="0">
                <a:hlinkClick r:id="rId2"/>
              </a:rPr>
              <a:t>www.continuousinsulation.org</a:t>
            </a:r>
            <a:endParaRPr lang="en-US" sz="2800" dirty="0"/>
          </a:p>
        </p:txBody>
      </p:sp>
      <p:pic>
        <p:nvPicPr>
          <p:cNvPr id="57348" name="image2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524000"/>
            <a:ext cx="53435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Box 1"/>
          <p:cNvSpPr txBox="1">
            <a:spLocks noChangeArrowheads="1"/>
          </p:cNvSpPr>
          <p:nvPr/>
        </p:nvSpPr>
        <p:spPr bwMode="auto">
          <a:xfrm>
            <a:off x="6705600" y="3830638"/>
            <a:ext cx="5191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NOTE: Design procedure can be used to also design structural connections (e.g., roof or deck ledgers) through FPIS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t>1. Cladding Attachment</a:t>
            </a:r>
          </a:p>
        </p:txBody>
      </p:sp>
      <p:pic>
        <p:nvPicPr>
          <p:cNvPr id="58371" name="Picture 1"/>
          <p:cNvPicPr>
            <a:picLocks noChangeAspect="1"/>
          </p:cNvPicPr>
          <p:nvPr/>
        </p:nvPicPr>
        <p:blipFill>
          <a:blip r:embed="rId2">
            <a:extLst>
              <a:ext uri="{28A0092B-C50C-407E-A947-70E740481C1C}">
                <a14:useLocalDpi xmlns:a14="http://schemas.microsoft.com/office/drawing/2010/main" val="0"/>
              </a:ext>
            </a:extLst>
          </a:blip>
          <a:srcRect l="23125" t="24445" r="22501" b="34445"/>
          <a:stretch>
            <a:fillRect/>
          </a:stretch>
        </p:blipFill>
        <p:spPr bwMode="auto">
          <a:xfrm>
            <a:off x="866775" y="914400"/>
            <a:ext cx="109283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3"/>
          <p:cNvSpPr txBox="1">
            <a:spLocks noChangeArrowheads="1"/>
          </p:cNvSpPr>
          <p:nvPr/>
        </p:nvSpPr>
        <p:spPr bwMode="auto">
          <a:xfrm>
            <a:off x="2057400" y="5562600"/>
            <a:ext cx="765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2018 IBC – similar tables also for wood framing and furring connections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mtClean="0"/>
              <a:t>2. Window/Door Installation </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dirty="0" smtClean="0"/>
              <a:t>Standard installation detail</a:t>
            </a:r>
            <a:endParaRPr lang="en-US" sz="2667" dirty="0"/>
          </a:p>
        </p:txBody>
      </p:sp>
      <p:pic>
        <p:nvPicPr>
          <p:cNvPr id="59396" name="Picture 1"/>
          <p:cNvPicPr>
            <a:picLocks noChangeAspect="1"/>
          </p:cNvPicPr>
          <p:nvPr/>
        </p:nvPicPr>
        <p:blipFill>
          <a:blip r:embed="rId2">
            <a:extLst>
              <a:ext uri="{28A0092B-C50C-407E-A947-70E740481C1C}">
                <a14:useLocalDpi xmlns:a14="http://schemas.microsoft.com/office/drawing/2010/main" val="0"/>
              </a:ext>
            </a:extLst>
          </a:blip>
          <a:srcRect l="25626" t="34444" r="26875" b="21111"/>
          <a:stretch>
            <a:fillRect/>
          </a:stretch>
        </p:blipFill>
        <p:spPr bwMode="auto">
          <a:xfrm>
            <a:off x="1752600" y="2133600"/>
            <a:ext cx="81534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smtClean="0"/>
              <a:t>2. Window/Door Installation</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Window Buck / Picture Frame (blocking) Detail</a:t>
            </a:r>
            <a:endParaRPr lang="en-US" sz="2667" dirty="0"/>
          </a:p>
        </p:txBody>
      </p:sp>
      <p:pic>
        <p:nvPicPr>
          <p:cNvPr id="60420" name="Picture 1"/>
          <p:cNvPicPr>
            <a:picLocks noChangeAspect="1"/>
          </p:cNvPicPr>
          <p:nvPr/>
        </p:nvPicPr>
        <p:blipFill>
          <a:blip r:embed="rId2">
            <a:extLst>
              <a:ext uri="{28A0092B-C50C-407E-A947-70E740481C1C}">
                <a14:useLocalDpi xmlns:a14="http://schemas.microsoft.com/office/drawing/2010/main" val="0"/>
              </a:ext>
            </a:extLst>
          </a:blip>
          <a:srcRect l="21875" t="42223" r="23125" b="22221"/>
          <a:stretch>
            <a:fillRect/>
          </a:stretch>
        </p:blipFill>
        <p:spPr bwMode="auto">
          <a:xfrm>
            <a:off x="609600" y="2209800"/>
            <a:ext cx="9317038"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smtClean="0"/>
              <a:t>2. Window/Door Installation</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Consult with window/door manufacturer</a:t>
            </a:r>
          </a:p>
          <a:p>
            <a:pPr marL="990575" lvl="1" indent="-380990" defTabSz="1219170" fontAlgn="auto">
              <a:spcAft>
                <a:spcPts val="0"/>
              </a:spcAft>
              <a:defRPr/>
            </a:pPr>
            <a:r>
              <a:rPr lang="en-US" sz="2667" smtClean="0"/>
              <a:t>May have relevant installation procedure for warranty</a:t>
            </a:r>
          </a:p>
          <a:p>
            <a:pPr marL="457189" indent="-457189" defTabSz="1219170" fontAlgn="auto">
              <a:spcAft>
                <a:spcPts val="0"/>
              </a:spcAft>
              <a:defRPr/>
            </a:pPr>
            <a:r>
              <a:rPr lang="en-US" sz="2667" smtClean="0"/>
              <a:t>Consult with design professional for unique conditions</a:t>
            </a:r>
          </a:p>
          <a:p>
            <a:pPr marL="457189" indent="-457189" defTabSz="1219170" fontAlgn="auto">
              <a:spcAft>
                <a:spcPts val="0"/>
              </a:spcAft>
              <a:defRPr/>
            </a:pPr>
            <a:r>
              <a:rPr lang="en-US" sz="2667" smtClean="0"/>
              <a:t>AAMA 540 – provides test method to evaluate fenestration  installation procedures</a:t>
            </a:r>
          </a:p>
          <a:p>
            <a:pPr marL="457189" indent="-457189" defTabSz="1219170" fontAlgn="auto">
              <a:spcAft>
                <a:spcPts val="0"/>
              </a:spcAft>
              <a:defRPr/>
            </a:pPr>
            <a:r>
              <a:rPr lang="en-US" sz="2667" smtClean="0"/>
              <a:t>FPIS WRB system manufacturers test with specific flashing details &amp; materials for windows/doors/penetrations</a:t>
            </a:r>
          </a:p>
          <a:p>
            <a:pPr marL="990575" lvl="1" indent="-380990" defTabSz="1219170" fontAlgn="auto">
              <a:spcAft>
                <a:spcPts val="0"/>
              </a:spcAft>
              <a:defRPr/>
            </a:pPr>
            <a:r>
              <a:rPr lang="en-US" sz="2667" smtClean="0"/>
              <a:t>Consult FPIS manufacturer’s installation instructions</a:t>
            </a:r>
            <a:endParaRPr lang="en-US" sz="2667"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smtClean="0"/>
              <a:t>3. Wall Bracing / 4. Wind Resistance </a:t>
            </a:r>
          </a:p>
        </p:txBody>
      </p:sp>
      <p:sp>
        <p:nvSpPr>
          <p:cNvPr id="4" name="Content Placeholder 3"/>
          <p:cNvSpPr>
            <a:spLocks noGrp="1"/>
          </p:cNvSpPr>
          <p:nvPr>
            <p:ph idx="1"/>
          </p:nvPr>
        </p:nvSpPr>
        <p:spPr>
          <a:xfrm>
            <a:off x="609600" y="1498600"/>
            <a:ext cx="10972800" cy="4368800"/>
          </a:xfrm>
        </p:spPr>
        <p:txBody>
          <a:bodyPr>
            <a:normAutofit fontScale="92500"/>
          </a:bodyPr>
          <a:lstStyle/>
          <a:p>
            <a:pPr marL="457189" indent="-457189" defTabSz="1219170" fontAlgn="auto">
              <a:spcAft>
                <a:spcPts val="0"/>
              </a:spcAft>
              <a:defRPr/>
            </a:pPr>
            <a:r>
              <a:rPr lang="en-US" sz="2667" dirty="0"/>
              <a:t>FPIS is NOT wall bracing – must use as </a:t>
            </a:r>
            <a:r>
              <a:rPr lang="en-US" sz="2667" dirty="0" err="1"/>
              <a:t>oversheathing</a:t>
            </a:r>
            <a:r>
              <a:rPr lang="en-US" sz="2667" dirty="0"/>
              <a:t> or with diagonal braces (e.g., wood let-in or metal X bracing)</a:t>
            </a:r>
          </a:p>
          <a:p>
            <a:pPr marL="990575" lvl="1" indent="-380990" defTabSz="1219170" fontAlgn="auto">
              <a:spcAft>
                <a:spcPts val="0"/>
              </a:spcAft>
              <a:defRPr/>
            </a:pPr>
            <a:r>
              <a:rPr lang="en-US" sz="2400" dirty="0"/>
              <a:t>Can also use as </a:t>
            </a:r>
            <a:r>
              <a:rPr lang="en-US" sz="2400" dirty="0" err="1"/>
              <a:t>undersheathing</a:t>
            </a:r>
            <a:r>
              <a:rPr lang="en-US" sz="2400" dirty="0"/>
              <a:t> (e.g., Extended Plate Wall or Huber Zip-R, etc.) with adjusted framing/fastening to maintain bracing strength</a:t>
            </a:r>
          </a:p>
          <a:p>
            <a:pPr marL="990575" lvl="1" indent="-380990" defTabSz="1219170" fontAlgn="auto">
              <a:spcAft>
                <a:spcPts val="0"/>
              </a:spcAft>
              <a:defRPr/>
            </a:pPr>
            <a:r>
              <a:rPr lang="en-US" sz="2400" dirty="0"/>
              <a:t>Some FPIS materials are laminated to structural sheathing materials/facers for bracing; refer to specific manufacturer code compliance data.</a:t>
            </a:r>
          </a:p>
          <a:p>
            <a:pPr marL="457189" indent="-457189" defTabSz="1219170" fontAlgn="auto">
              <a:spcAft>
                <a:spcPts val="0"/>
              </a:spcAft>
              <a:defRPr/>
            </a:pPr>
            <a:r>
              <a:rPr lang="en-US" sz="2667" dirty="0"/>
              <a:t>FPIS and installation/fastening is typically intended only for temporary exposure to wind during construction</a:t>
            </a:r>
          </a:p>
          <a:p>
            <a:pPr marL="990575" lvl="1" indent="-380990" defTabSz="1219170" fontAlgn="auto">
              <a:spcAft>
                <a:spcPts val="0"/>
              </a:spcAft>
              <a:defRPr/>
            </a:pPr>
            <a:r>
              <a:rPr lang="en-US" sz="2400" dirty="0"/>
              <a:t>For wind pressure rating of FPIS where installed over open cavities and fastened to resist 100% of design wind load, refer to manufacturer data per ANSI/SBCA FS100 standard</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mtClean="0"/>
              <a:t>5. Fire Safety and Use of FPIS</a:t>
            </a:r>
          </a:p>
        </p:txBody>
      </p:sp>
      <p:sp>
        <p:nvSpPr>
          <p:cNvPr id="3" name="Content Placeholder 2"/>
          <p:cNvSpPr>
            <a:spLocks noGrp="1"/>
          </p:cNvSpPr>
          <p:nvPr>
            <p:ph idx="1"/>
          </p:nvPr>
        </p:nvSpPr>
        <p:spPr>
          <a:xfrm>
            <a:off x="609600" y="1498600"/>
            <a:ext cx="6781800" cy="4368800"/>
          </a:xfrm>
        </p:spPr>
        <p:txBody>
          <a:bodyPr/>
          <a:lstStyle/>
          <a:p>
            <a:pPr marL="457189" indent="-457189" defTabSz="1219170" fontAlgn="auto">
              <a:spcAft>
                <a:spcPts val="0"/>
              </a:spcAft>
              <a:defRPr/>
            </a:pPr>
            <a:r>
              <a:rPr lang="en-US" sz="2667" dirty="0" smtClean="0"/>
              <a:t>Some of the most stringent fire safety requirements for any material.</a:t>
            </a:r>
          </a:p>
          <a:p>
            <a:pPr marL="457189" indent="-457189" defTabSz="1219170" fontAlgn="auto">
              <a:spcAft>
                <a:spcPts val="0"/>
              </a:spcAft>
              <a:defRPr/>
            </a:pPr>
            <a:r>
              <a:rPr lang="en-US" sz="2667" dirty="0" smtClean="0"/>
              <a:t>Decades of successful experience with code compliant construction.</a:t>
            </a:r>
          </a:p>
          <a:p>
            <a:pPr marL="457189" indent="-457189" defTabSz="1219170" fontAlgn="auto">
              <a:spcAft>
                <a:spcPts val="0"/>
              </a:spcAft>
              <a:defRPr/>
            </a:pPr>
            <a:r>
              <a:rPr lang="en-US" sz="2667" dirty="0" smtClean="0"/>
              <a:t>Recent international fires (e.g., Grenfell) result of non-compliant construction.</a:t>
            </a:r>
          </a:p>
          <a:p>
            <a:pPr marL="457189" indent="-457189" defTabSz="1219170" fontAlgn="auto">
              <a:spcAft>
                <a:spcPts val="0"/>
              </a:spcAft>
              <a:defRPr/>
            </a:pPr>
            <a:r>
              <a:rPr lang="en-US" sz="2667" dirty="0" smtClean="0"/>
              <a:t>Solution: compliance and enforcement</a:t>
            </a:r>
          </a:p>
        </p:txBody>
      </p:sp>
      <p:pic>
        <p:nvPicPr>
          <p:cNvPr id="63492" name="Picture 1"/>
          <p:cNvPicPr>
            <a:picLocks noChangeAspect="1"/>
          </p:cNvPicPr>
          <p:nvPr/>
        </p:nvPicPr>
        <p:blipFill>
          <a:blip r:embed="rId2">
            <a:extLst>
              <a:ext uri="{28A0092B-C50C-407E-A947-70E740481C1C}">
                <a14:useLocalDpi xmlns:a14="http://schemas.microsoft.com/office/drawing/2010/main" val="0"/>
              </a:ext>
            </a:extLst>
          </a:blip>
          <a:srcRect l="25000" t="15556" r="40625" b="5556"/>
          <a:stretch>
            <a:fillRect/>
          </a:stretch>
        </p:blipFill>
        <p:spPr bwMode="auto">
          <a:xfrm>
            <a:off x="7696200" y="304800"/>
            <a:ext cx="4191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mtClean="0"/>
              <a:t>5. Fire Safety and Use of FPIS</a:t>
            </a:r>
          </a:p>
        </p:txBody>
      </p:sp>
      <p:sp>
        <p:nvSpPr>
          <p:cNvPr id="4" name="Content Placeholder 3"/>
          <p:cNvSpPr>
            <a:spLocks noGrp="1"/>
          </p:cNvSpPr>
          <p:nvPr>
            <p:ph idx="1"/>
          </p:nvPr>
        </p:nvSpPr>
        <p:spPr>
          <a:xfrm>
            <a:off x="609600" y="1498600"/>
            <a:ext cx="10972800" cy="4368800"/>
          </a:xfrm>
        </p:spPr>
        <p:txBody>
          <a:bodyPr>
            <a:normAutofit fontScale="92500" lnSpcReduction="10000"/>
          </a:bodyPr>
          <a:lstStyle/>
          <a:p>
            <a:pPr marL="457189" indent="-457189" defTabSz="1219170" fontAlgn="auto">
              <a:spcAft>
                <a:spcPts val="0"/>
              </a:spcAft>
              <a:defRPr/>
            </a:pPr>
            <a:r>
              <a:rPr lang="en-US" sz="2800" dirty="0"/>
              <a:t>Example Code Requirements (IBC 2603, IRC R316):</a:t>
            </a:r>
          </a:p>
          <a:p>
            <a:pPr marL="990575" lvl="1" indent="-380990" defTabSz="1219170" fontAlgn="auto">
              <a:spcAft>
                <a:spcPts val="0"/>
              </a:spcAft>
              <a:defRPr/>
            </a:pPr>
            <a:r>
              <a:rPr lang="en-US" sz="2200" dirty="0"/>
              <a:t>Flame Spread &amp; Smoke Development Index (max 75/450 or 25/450, depending on application)</a:t>
            </a:r>
          </a:p>
          <a:p>
            <a:pPr marL="990575" lvl="1" indent="-380990" defTabSz="1219170" fontAlgn="auto">
              <a:spcAft>
                <a:spcPts val="0"/>
              </a:spcAft>
              <a:defRPr/>
            </a:pPr>
            <a:r>
              <a:rPr lang="en-US" sz="2200" dirty="0"/>
              <a:t>Thermal barrier to separate from interior (e.g. ½” GWB)</a:t>
            </a:r>
          </a:p>
          <a:p>
            <a:pPr marL="990575" lvl="1" indent="-380990" defTabSz="1219170" fontAlgn="auto">
              <a:spcAft>
                <a:spcPts val="0"/>
              </a:spcAft>
              <a:defRPr/>
            </a:pPr>
            <a:r>
              <a:rPr lang="en-US" sz="2200" dirty="0"/>
              <a:t>Ignition barriers (attic and crawlspace applications)</a:t>
            </a:r>
          </a:p>
          <a:p>
            <a:pPr marL="990575" lvl="1" indent="-380990" defTabSz="1219170" fontAlgn="auto">
              <a:spcAft>
                <a:spcPts val="0"/>
              </a:spcAft>
              <a:defRPr/>
            </a:pPr>
            <a:r>
              <a:rPr lang="en-US" sz="2200" dirty="0"/>
              <a:t>NFPA 285 testing for Type I, II, III, and IV commercial buildings  </a:t>
            </a:r>
          </a:p>
          <a:p>
            <a:pPr marL="1523962" lvl="2" indent="-304792" defTabSz="1219170" fontAlgn="auto">
              <a:spcAft>
                <a:spcPts val="0"/>
              </a:spcAft>
              <a:defRPr/>
            </a:pPr>
            <a:r>
              <a:rPr lang="en-US" sz="2000" dirty="0"/>
              <a:t>Full-scale two-story fire test with compartment fire exiting window in lower story – addresses all failure modes and most common source for exterior fires</a:t>
            </a:r>
          </a:p>
          <a:p>
            <a:pPr marL="990575" lvl="1" indent="-380990" defTabSz="1219170" fontAlgn="auto">
              <a:spcAft>
                <a:spcPts val="0"/>
              </a:spcAft>
              <a:defRPr/>
            </a:pPr>
            <a:r>
              <a:rPr lang="en-US" sz="2200" dirty="0"/>
              <a:t>Special full scale testing per code may allow certain applications without ignition or thermal barrier, etc. (check with manufacturer)</a:t>
            </a:r>
          </a:p>
          <a:p>
            <a:pPr marL="457189" indent="-457189" defTabSz="1219170" fontAlgn="auto">
              <a:spcAft>
                <a:spcPts val="0"/>
              </a:spcAft>
              <a:defRPr/>
            </a:pPr>
            <a:r>
              <a:rPr lang="en-US" sz="2400" b="1" dirty="0"/>
              <a:t>Afternoon session: </a:t>
            </a:r>
            <a:r>
              <a:rPr lang="en-US" sz="2400" dirty="0"/>
              <a:t>“Foam Plastic Insulation: Fire Safety for Exterior </a:t>
            </a:r>
            <a:r>
              <a:rPr lang="en-US" sz="2400" dirty="0" smtClean="0"/>
              <a:t>Walls” (</a:t>
            </a:r>
            <a:r>
              <a:rPr lang="en-US" sz="2400" dirty="0"/>
              <a:t>Koscher and Ross)</a:t>
            </a:r>
          </a:p>
          <a:p>
            <a:pPr marL="457189" indent="-457189" defTabSz="1219170" fontAlgn="auto">
              <a:spcAft>
                <a:spcPts val="0"/>
              </a:spcAft>
              <a:defRPr/>
            </a:pPr>
            <a:r>
              <a:rPr lang="en-US" sz="2400" b="1" dirty="0"/>
              <a:t>Additional Resources:  </a:t>
            </a:r>
            <a:r>
              <a:rPr lang="en-US" sz="2400" dirty="0" smtClean="0">
                <a:hlinkClick r:id="rId2"/>
              </a:rPr>
              <a:t>www.continuousinsulation.org/fire-performance</a:t>
            </a:r>
            <a:endParaRPr lang="en-US" sz="24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smtClean="0"/>
              <a:t>CONCLUSION</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There are many applications for FPIS in walls, foundations, floors, and roofs.</a:t>
            </a:r>
          </a:p>
          <a:p>
            <a:pPr marL="457189" indent="-457189" defTabSz="1219170" fontAlgn="auto">
              <a:spcAft>
                <a:spcPts val="0"/>
              </a:spcAft>
              <a:defRPr/>
            </a:pPr>
            <a:r>
              <a:rPr lang="en-US" sz="2667" smtClean="0"/>
              <a:t>Benefits include improved thermal, moisture, durability, and comfort performance.</a:t>
            </a:r>
          </a:p>
          <a:p>
            <a:pPr marL="457189" indent="-457189" defTabSz="1219170" fontAlgn="auto">
              <a:spcAft>
                <a:spcPts val="0"/>
              </a:spcAft>
              <a:defRPr/>
            </a:pPr>
            <a:r>
              <a:rPr lang="en-US" sz="2667" smtClean="0"/>
              <a:t>Significant experience and technical information is available for appropriate and code-compliant use</a:t>
            </a:r>
          </a:p>
          <a:p>
            <a:pPr marL="990575" lvl="1" indent="-380990" defTabSz="1219170" fontAlgn="auto">
              <a:spcAft>
                <a:spcPts val="0"/>
              </a:spcAft>
              <a:defRPr/>
            </a:pPr>
            <a:r>
              <a:rPr lang="en-US" sz="2667" smtClean="0"/>
              <a:t>Refer to </a:t>
            </a:r>
            <a:r>
              <a:rPr lang="en-US" sz="2667" smtClean="0">
                <a:hlinkClick r:id="rId2"/>
              </a:rPr>
              <a:t>www.continuousinsulation.org</a:t>
            </a:r>
            <a:r>
              <a:rPr lang="en-US" sz="2667" smtClean="0"/>
              <a:t> </a:t>
            </a:r>
            <a:endParaRPr lang="en-US" sz="2667"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INTRODUCTION</a:t>
            </a:r>
          </a:p>
        </p:txBody>
      </p:sp>
      <p:sp>
        <p:nvSpPr>
          <p:cNvPr id="4" name="Content Placeholder 3"/>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dirty="0"/>
              <a:t>Relevant Codes and Standards include:</a:t>
            </a:r>
          </a:p>
          <a:p>
            <a:pPr marL="990575" lvl="1" indent="-380990" defTabSz="1219170" fontAlgn="auto">
              <a:spcAft>
                <a:spcPts val="0"/>
              </a:spcAft>
              <a:defRPr/>
            </a:pPr>
            <a:r>
              <a:rPr lang="en-US" sz="2667" dirty="0"/>
              <a:t>ASTM C578  (polystyrene EPS or XPS foam board) ~ R4 to R5/in</a:t>
            </a:r>
          </a:p>
          <a:p>
            <a:pPr marL="990575" lvl="1" indent="-380990" defTabSz="1219170" fontAlgn="auto">
              <a:spcAft>
                <a:spcPts val="0"/>
              </a:spcAft>
              <a:defRPr/>
            </a:pPr>
            <a:r>
              <a:rPr lang="en-US" sz="2667" dirty="0"/>
              <a:t>ASTM C1289 (</a:t>
            </a:r>
            <a:r>
              <a:rPr lang="en-US" sz="2667" dirty="0" err="1"/>
              <a:t>polyisocyanurate</a:t>
            </a:r>
            <a:r>
              <a:rPr lang="en-US" sz="2667" dirty="0"/>
              <a:t> foam board) ~ R6/in</a:t>
            </a:r>
          </a:p>
          <a:p>
            <a:pPr marL="990575" lvl="1" indent="-380990" defTabSz="1219170" fontAlgn="auto">
              <a:spcAft>
                <a:spcPts val="0"/>
              </a:spcAft>
              <a:defRPr/>
            </a:pPr>
            <a:r>
              <a:rPr lang="en-US" sz="2667" dirty="0"/>
              <a:t>IECC/IRC Chapter 11 – Model energy conservation code</a:t>
            </a:r>
          </a:p>
          <a:p>
            <a:pPr marL="990575" lvl="1" indent="-380990" defTabSz="1219170" fontAlgn="auto">
              <a:spcAft>
                <a:spcPts val="0"/>
              </a:spcAft>
              <a:defRPr/>
            </a:pPr>
            <a:r>
              <a:rPr lang="en-US" sz="2667" dirty="0"/>
              <a:t>ASHRAE 90.1 – Model energy conservation standard (commercial)</a:t>
            </a:r>
          </a:p>
          <a:p>
            <a:pPr marL="990575" lvl="1" indent="-380990" defTabSz="1219170" fontAlgn="auto">
              <a:spcAft>
                <a:spcPts val="0"/>
              </a:spcAft>
              <a:defRPr/>
            </a:pPr>
            <a:r>
              <a:rPr lang="en-US" sz="2667" dirty="0"/>
              <a:t>IBC – Model commercial building code</a:t>
            </a:r>
          </a:p>
          <a:p>
            <a:pPr marL="990575" lvl="1" indent="-380990" defTabSz="1219170" fontAlgn="auto">
              <a:spcAft>
                <a:spcPts val="0"/>
              </a:spcAft>
              <a:defRPr/>
            </a:pPr>
            <a:r>
              <a:rPr lang="en-US" sz="2667" dirty="0"/>
              <a:t>IRC – Model residential building </a:t>
            </a:r>
            <a:r>
              <a:rPr lang="en-US" sz="2667" dirty="0" smtClean="0"/>
              <a:t>code</a:t>
            </a:r>
            <a:endParaRPr lang="en-US" sz="2667"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smtClean="0"/>
              <a:t>CONCLUSION</a:t>
            </a:r>
          </a:p>
        </p:txBody>
      </p:sp>
      <p:sp>
        <p:nvSpPr>
          <p:cNvPr id="3" name="Content Placeholder 2"/>
          <p:cNvSpPr>
            <a:spLocks noGrp="1"/>
          </p:cNvSpPr>
          <p:nvPr>
            <p:ph idx="1"/>
          </p:nvPr>
        </p:nvSpPr>
        <p:spPr>
          <a:xfrm>
            <a:off x="609600" y="1498600"/>
            <a:ext cx="5105400" cy="3962400"/>
          </a:xfrm>
        </p:spPr>
        <p:txBody>
          <a:bodyPr/>
          <a:lstStyle/>
          <a:p>
            <a:pPr marL="457189" indent="-457189" defTabSz="1219170" fontAlgn="auto">
              <a:spcAft>
                <a:spcPts val="0"/>
              </a:spcAft>
              <a:defRPr/>
            </a:pPr>
            <a:r>
              <a:rPr lang="en-US" sz="2667" dirty="0" smtClean="0"/>
              <a:t>THANK YOU – </a:t>
            </a:r>
            <a:br>
              <a:rPr lang="en-US" sz="2667" dirty="0" smtClean="0"/>
            </a:br>
            <a:r>
              <a:rPr lang="en-US" sz="2667" dirty="0" smtClean="0"/>
              <a:t>ANY QUESTIONS?</a:t>
            </a:r>
            <a:endParaRPr lang="en-US" sz="2667" dirty="0"/>
          </a:p>
        </p:txBody>
      </p:sp>
      <p:pic>
        <p:nvPicPr>
          <p:cNvPr id="665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4938" y="1295400"/>
            <a:ext cx="5097462"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1"/>
          <p:cNvSpPr txBox="1">
            <a:spLocks noChangeArrowheads="1"/>
          </p:cNvSpPr>
          <p:nvPr/>
        </p:nvSpPr>
        <p:spPr bwMode="auto">
          <a:xfrm>
            <a:off x="6656388" y="1504950"/>
            <a:ext cx="19891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Wingdings" panose="05000000000000000000" pitchFamily="2" charset="2"/>
              <a:buChar char="§"/>
              <a:defRPr sz="26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indent="-285750">
              <a:spcBef>
                <a:spcPct val="20000"/>
              </a:spcBef>
              <a:buFont typeface="Arial" panose="020B0604020202020204" pitchFamily="34" charset="0"/>
              <a:buChar char="•"/>
              <a:defRPr sz="26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indent="-228600">
              <a:spcBef>
                <a:spcPct val="20000"/>
              </a:spcBef>
              <a:buFont typeface="Yu Gothic Medium" panose="020B0500000000000000" pitchFamily="34" charset="-128"/>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indent="-228600">
              <a:spcBef>
                <a:spcPct val="20000"/>
              </a:spcBef>
              <a:buFont typeface="Wingdings" panose="05000000000000000000" pitchFamily="2" charset="2"/>
              <a:buChar char="§"/>
              <a:defRPr sz="24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25146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6pPr>
            <a:lvl7pPr marL="29718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7pPr>
            <a:lvl8pPr marL="34290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8pPr>
            <a:lvl9pPr marL="3886200" indent="-228600" defTabSz="685800" fontAlgn="base">
              <a:spcBef>
                <a:spcPct val="20000"/>
              </a:spcBef>
              <a:spcAft>
                <a:spcPct val="0"/>
              </a:spcAft>
              <a:buFont typeface="Arial" panose="020B0604020202020204" pitchFamily="34" charset="0"/>
              <a:buChar char="•"/>
              <a:defRPr sz="24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9pPr>
          </a:lstStyle>
          <a:p>
            <a:pPr eaLnBrk="1" hangingPunct="1">
              <a:spcBef>
                <a:spcPct val="0"/>
              </a:spcBef>
              <a:buFontTx/>
              <a:buChar char="•"/>
            </a:pPr>
            <a:r>
              <a:rPr lang="en-US" altLang="en-US" sz="1800" b="1">
                <a:solidFill>
                  <a:schemeClr val="bg1"/>
                </a:solidFill>
                <a:latin typeface="Calibri" panose="020F0502020204030204" pitchFamily="34" charset="0"/>
              </a:rPr>
              <a:t>Zero Energy </a:t>
            </a:r>
          </a:p>
          <a:p>
            <a:pPr eaLnBrk="1" hangingPunct="1">
              <a:spcBef>
                <a:spcPct val="0"/>
              </a:spcBef>
              <a:buFontTx/>
              <a:buChar char="•"/>
            </a:pPr>
            <a:r>
              <a:rPr lang="en-US" altLang="en-US" sz="1800" b="1">
                <a:solidFill>
                  <a:schemeClr val="bg1"/>
                </a:solidFill>
                <a:latin typeface="Calibri" panose="020F0502020204030204" pitchFamily="34" charset="0"/>
              </a:rPr>
              <a:t>WRB </a:t>
            </a:r>
          </a:p>
          <a:p>
            <a:pPr eaLnBrk="1" hangingPunct="1">
              <a:spcBef>
                <a:spcPct val="0"/>
              </a:spcBef>
              <a:buFontTx/>
              <a:buChar char="•"/>
            </a:pPr>
            <a:r>
              <a:rPr lang="en-US" altLang="en-US" sz="1800" b="1">
                <a:solidFill>
                  <a:schemeClr val="bg1"/>
                </a:solidFill>
                <a:latin typeface="Calibri" panose="020F0502020204030204" pitchFamily="34" charset="0"/>
              </a:rPr>
              <a:t>AB </a:t>
            </a:r>
          </a:p>
          <a:p>
            <a:pPr eaLnBrk="1" hangingPunct="1">
              <a:spcBef>
                <a:spcPct val="0"/>
              </a:spcBef>
              <a:buFontTx/>
              <a:buChar char="•"/>
            </a:pPr>
            <a:r>
              <a:rPr lang="en-US" altLang="en-US" sz="1800" b="1">
                <a:solidFill>
                  <a:schemeClr val="bg1"/>
                </a:solidFill>
                <a:latin typeface="Calibri" panose="020F0502020204030204" pitchFamily="34" charset="0"/>
              </a:rPr>
              <a:t>WVC</a:t>
            </a:r>
            <a:endParaRPr lang="en-US" altLang="en-US" sz="1800">
              <a:solidFill>
                <a:schemeClr val="bg1"/>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t>INTRODUCTION</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Additional Resources: </a:t>
            </a:r>
            <a:r>
              <a:rPr lang="en-US" sz="2667" smtClean="0">
                <a:hlinkClick r:id="rId2"/>
              </a:rPr>
              <a:t>www.continuousinsulation.org</a:t>
            </a:r>
            <a:r>
              <a:rPr lang="en-US" sz="2667" smtClean="0"/>
              <a:t> </a:t>
            </a:r>
          </a:p>
          <a:p>
            <a:pPr marL="990575" lvl="1" indent="-380990" defTabSz="1219170" fontAlgn="auto">
              <a:spcAft>
                <a:spcPts val="0"/>
              </a:spcAft>
              <a:defRPr/>
            </a:pPr>
            <a:r>
              <a:rPr lang="en-US" sz="2667" smtClean="0"/>
              <a:t>Design guides</a:t>
            </a:r>
          </a:p>
          <a:p>
            <a:pPr marL="990575" lvl="1" indent="-380990" defTabSz="1219170" fontAlgn="auto">
              <a:spcAft>
                <a:spcPts val="0"/>
              </a:spcAft>
              <a:defRPr/>
            </a:pPr>
            <a:r>
              <a:rPr lang="en-US" sz="2667" smtClean="0"/>
              <a:t>On-line calculator tools (U-factor/R-value + moisture control)</a:t>
            </a:r>
          </a:p>
          <a:p>
            <a:pPr marL="990575" lvl="1" indent="-380990" defTabSz="1219170" fontAlgn="auto">
              <a:spcAft>
                <a:spcPts val="0"/>
              </a:spcAft>
              <a:defRPr/>
            </a:pPr>
            <a:r>
              <a:rPr lang="en-US" sz="2667" smtClean="0"/>
              <a:t>Construction details</a:t>
            </a:r>
          </a:p>
          <a:p>
            <a:pPr marL="990575" lvl="1" indent="-380990" defTabSz="1219170" fontAlgn="auto">
              <a:spcAft>
                <a:spcPts val="0"/>
              </a:spcAft>
              <a:defRPr/>
            </a:pPr>
            <a:r>
              <a:rPr lang="en-US" sz="2667" smtClean="0"/>
              <a:t>Installation guidance</a:t>
            </a:r>
          </a:p>
          <a:p>
            <a:pPr marL="990575" lvl="1" indent="-380990" defTabSz="1219170" fontAlgn="auto">
              <a:spcAft>
                <a:spcPts val="0"/>
              </a:spcAft>
              <a:defRPr/>
            </a:pPr>
            <a:r>
              <a:rPr lang="en-US" sz="2667" smtClean="0"/>
              <a:t>Code compliance resources &amp; evaluation reports</a:t>
            </a:r>
          </a:p>
          <a:p>
            <a:pPr marL="990575" lvl="1" indent="-380990" defTabSz="1219170" fontAlgn="auto">
              <a:spcAft>
                <a:spcPts val="0"/>
              </a:spcAft>
              <a:defRPr/>
            </a:pPr>
            <a:r>
              <a:rPr lang="en-US" sz="2667" smtClean="0"/>
              <a:t>Research reports</a:t>
            </a:r>
            <a:endParaRPr lang="en-US" sz="2667"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BACKGROUND</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CI is not a new concept:</a:t>
            </a:r>
          </a:p>
          <a:p>
            <a:pPr marL="990575" lvl="1" indent="-380990" defTabSz="1219170" fontAlgn="auto">
              <a:spcAft>
                <a:spcPts val="0"/>
              </a:spcAft>
              <a:defRPr/>
            </a:pPr>
            <a:r>
              <a:rPr lang="en-US" sz="2667" smtClean="0"/>
              <a:t>Wood board sheathing was recognized for ~R-1 insulating value in the early 1900s</a:t>
            </a:r>
          </a:p>
          <a:p>
            <a:pPr marL="990575" lvl="1" indent="-380990" defTabSz="1219170" fontAlgn="auto">
              <a:spcAft>
                <a:spcPts val="0"/>
              </a:spcAft>
              <a:defRPr/>
            </a:pPr>
            <a:r>
              <a:rPr lang="en-US" sz="2667" smtClean="0"/>
              <a:t>Wood fiberboard (~R2.6/in) was invented in the late 1800s (based on paper-making technology) and used for insulating sheathing by early 1900s</a:t>
            </a:r>
            <a:endParaRPr lang="en-US" sz="2667"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BACKGROUND</a:t>
            </a:r>
          </a:p>
        </p:txBody>
      </p:sp>
      <p:sp>
        <p:nvSpPr>
          <p:cNvPr id="3" name="Content Placeholder 2"/>
          <p:cNvSpPr>
            <a:spLocks noGrp="1"/>
          </p:cNvSpPr>
          <p:nvPr>
            <p:ph idx="1"/>
          </p:nvPr>
        </p:nvSpPr>
        <p:spPr>
          <a:xfrm>
            <a:off x="609600" y="1498600"/>
            <a:ext cx="10972800" cy="3962400"/>
          </a:xfrm>
        </p:spPr>
        <p:txBody>
          <a:bodyPr/>
          <a:lstStyle/>
          <a:p>
            <a:pPr marL="457189" indent="-457189" defTabSz="1219170" fontAlgn="auto">
              <a:spcAft>
                <a:spcPts val="0"/>
              </a:spcAft>
              <a:defRPr/>
            </a:pPr>
            <a:r>
              <a:rPr lang="en-US" sz="2667" smtClean="0"/>
              <a:t>CI technology in recent decades:</a:t>
            </a:r>
          </a:p>
          <a:p>
            <a:pPr marL="990575" lvl="1" indent="-380990" defTabSz="1219170" fontAlgn="auto">
              <a:spcAft>
                <a:spcPts val="0"/>
              </a:spcAft>
              <a:defRPr/>
            </a:pPr>
            <a:r>
              <a:rPr lang="en-US" sz="2667" smtClean="0"/>
              <a:t>1940s-1950s, “appearance of plastic foam created a huge revolution”</a:t>
            </a:r>
          </a:p>
          <a:p>
            <a:pPr marL="990575" lvl="1" indent="-380990" defTabSz="1219170" fontAlgn="auto">
              <a:spcAft>
                <a:spcPts val="0"/>
              </a:spcAft>
              <a:defRPr/>
            </a:pPr>
            <a:r>
              <a:rPr lang="en-US" sz="2667" smtClean="0"/>
              <a:t>1970’s oil crisis helped draw attention to foam plastic insulating sheathing used as continuous insulation</a:t>
            </a:r>
          </a:p>
          <a:p>
            <a:pPr marL="990575" lvl="1" indent="-380990" defTabSz="1219170" fontAlgn="auto">
              <a:spcAft>
                <a:spcPts val="0"/>
              </a:spcAft>
              <a:defRPr/>
            </a:pPr>
            <a:r>
              <a:rPr lang="en-US" sz="2667" smtClean="0"/>
              <a:t>Modern energy codes include continuous insulation on the basis of energy savings and economic cost-benefits</a:t>
            </a:r>
          </a:p>
          <a:p>
            <a:pPr marL="1523962" lvl="2" indent="-304792" defTabSz="1219170" fontAlgn="auto">
              <a:spcAft>
                <a:spcPts val="0"/>
              </a:spcAft>
              <a:defRPr/>
            </a:pPr>
            <a:r>
              <a:rPr lang="en-US" smtClean="0"/>
              <a:t>Environment (e.g., GWP reduction), durability, and comfort also are an important drivers for improved building envelopes</a:t>
            </a:r>
          </a:p>
          <a:p>
            <a:pPr marL="990575" lvl="1" indent="-380990" defTabSz="1219170" fontAlgn="auto">
              <a:spcAft>
                <a:spcPts val="0"/>
              </a:spcAft>
              <a:defRPr/>
            </a:pPr>
            <a:endParaRPr lang="en-US" sz="2667"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BTG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BTGTheme" id="{0338EBC7-BD9C-4EA0-867A-14D8FE6492D9}" vid="{6D12B05F-9F8F-4E9E-84F2-86219FE07D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ABTGTheme</Template>
  <TotalTime>3934</TotalTime>
  <Words>2750</Words>
  <Application>Microsoft Office PowerPoint</Application>
  <PresentationFormat>Widescreen</PresentationFormat>
  <Paragraphs>327</Paragraphs>
  <Slides>60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Calibri</vt:lpstr>
      <vt:lpstr>Arial</vt:lpstr>
      <vt:lpstr>Yu Gothic</vt:lpstr>
      <vt:lpstr>Wingdings</vt:lpstr>
      <vt:lpstr>Yu Gothic Light</vt:lpstr>
      <vt:lpstr>Yu Gothic Medium</vt:lpstr>
      <vt:lpstr>Segoe UI</vt:lpstr>
      <vt:lpstr>Times New Roman</vt:lpstr>
      <vt:lpstr>ABTGTheme</vt:lpstr>
      <vt:lpstr>Continuous Insulation: Research, Applications, and Resources for Walls, Roofs, and Foundations</vt:lpstr>
      <vt:lpstr>PowerPoint Presentation</vt:lpstr>
      <vt:lpstr>OUTLINE</vt:lpstr>
      <vt:lpstr>INTRODUCTION</vt:lpstr>
      <vt:lpstr>INTRODUCTION</vt:lpstr>
      <vt:lpstr>INTRODUCTION</vt:lpstr>
      <vt:lpstr>INTRODUCTION</vt:lpstr>
      <vt:lpstr>BACKGROUND</vt:lpstr>
      <vt:lpstr>BACKGROUND</vt:lpstr>
      <vt:lpstr>BACKGROUND</vt:lpstr>
      <vt:lpstr>BACKGROUND</vt:lpstr>
      <vt:lpstr>CI APPLICATIONS &amp; FUNCTIONS</vt:lpstr>
      <vt:lpstr>1. Thermal Control</vt:lpstr>
      <vt:lpstr>1. Thermal Control</vt:lpstr>
      <vt:lpstr>1. Thermal Control</vt:lpstr>
      <vt:lpstr>1. Thermal Control</vt:lpstr>
      <vt:lpstr>1. Thermal Control</vt:lpstr>
      <vt:lpstr>1. Thermal Control</vt:lpstr>
      <vt:lpstr>1. Thermal Control – Using CI to mitigate thermal bridges:</vt:lpstr>
      <vt:lpstr>1. Thermal Control  – Using CI to mitigate thermal bridges:</vt:lpstr>
      <vt:lpstr>2. Water Vapor Control</vt:lpstr>
      <vt:lpstr>2. Water Vapor Control</vt:lpstr>
      <vt:lpstr>2. Water Vapor Control</vt:lpstr>
      <vt:lpstr>2. Water Vapor Control</vt:lpstr>
      <vt:lpstr>2. Water Vapor Control</vt:lpstr>
      <vt:lpstr>2. Water Vapor Control</vt:lpstr>
      <vt:lpstr>2. Water Vapor Control</vt:lpstr>
      <vt:lpstr>2. Water Vapor Control</vt:lpstr>
      <vt:lpstr>2. Water Vapor Control</vt:lpstr>
      <vt:lpstr>2. Water Vapor Control</vt:lpstr>
      <vt:lpstr>2. Water Vapor Control</vt:lpstr>
      <vt:lpstr>2. Water Vapor Control</vt:lpstr>
      <vt:lpstr>2. Water Vapor Control</vt:lpstr>
      <vt:lpstr>2. Water Vapor Control</vt:lpstr>
      <vt:lpstr>2. Water Vapor Control</vt:lpstr>
      <vt:lpstr>2. Water Vapor Control</vt:lpstr>
      <vt:lpstr>2. Water Vapor Control</vt:lpstr>
      <vt:lpstr>2. Water Vapor Control</vt:lpstr>
      <vt:lpstr>2. Water Vapor Control</vt:lpstr>
      <vt:lpstr>3. Water-Resistive Barrier (WRB)</vt:lpstr>
      <vt:lpstr>3. Water-Resistive Barrier (WRB)</vt:lpstr>
      <vt:lpstr>4. Air Barrier (AB)</vt:lpstr>
      <vt:lpstr>5. Foundations</vt:lpstr>
      <vt:lpstr>5. Foundations</vt:lpstr>
      <vt:lpstr>5. Foundations</vt:lpstr>
      <vt:lpstr>5. Foundations</vt:lpstr>
      <vt:lpstr>5. Foundations</vt:lpstr>
      <vt:lpstr>6. Roofs</vt:lpstr>
      <vt:lpstr>6. Roofs</vt:lpstr>
      <vt:lpstr>COORDINATION WITH OTHER BUILDING CODE REQUIREMENTS</vt:lpstr>
      <vt:lpstr>1. Cladding Attachment</vt:lpstr>
      <vt:lpstr>1. Cladding Attachment</vt:lpstr>
      <vt:lpstr>2. Window/Door Installation </vt:lpstr>
      <vt:lpstr>2. Window/Door Installation</vt:lpstr>
      <vt:lpstr>2. Window/Door Installation</vt:lpstr>
      <vt:lpstr>3. Wall Bracing / 4. Wind Resistance </vt:lpstr>
      <vt:lpstr>5. Fire Safety and Use of FPIS</vt:lpstr>
      <vt:lpstr>5. Fire Safety and Use of FPIS</vt:lpstr>
      <vt:lpstr>CONCLUSION</vt:lpstr>
      <vt:lpstr>CONCLUSION</vt:lpstr>
    </vt:vector>
  </TitlesOfParts>
  <Company>RCI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Myers</dc:creator>
  <cp:lastModifiedBy>Mindy Caldwell</cp:lastModifiedBy>
  <cp:revision>156</cp:revision>
  <cp:lastPrinted>2019-02-07T22:02:22Z</cp:lastPrinted>
  <dcterms:created xsi:type="dcterms:W3CDTF">2006-01-06T17:55:23Z</dcterms:created>
  <dcterms:modified xsi:type="dcterms:W3CDTF">2021-08-19T21:31:21Z</dcterms:modified>
</cp:coreProperties>
</file>