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DB7876E-3114-4E87-94A1-9D5039E7C9C0}">
          <p14:sldIdLst>
            <p14:sldId id="256"/>
            <p14:sldId id="257"/>
            <p14:sldId id="258"/>
            <p14:sldId id="259"/>
            <p14:sldId id="260"/>
            <p14:sldId id="261"/>
            <p14:sldId id="262"/>
            <p14:sldId id="263"/>
            <p14:sldId id="264"/>
            <p14:sldId id="265"/>
          </p14:sldIdLst>
        </p14:section>
        <p14:section name="Model Guidelines" id="{81B24291-0091-4ED6-A554-418A749DF5C5}">
          <p14:sldIdLst>
            <p14:sldId id="266"/>
          </p14:sldIdLst>
        </p14:section>
        <p14:section name="Section 2.0" id="{ED801680-2099-4FF9-89C3-6317CD610601}">
          <p14:sldIdLst>
            <p14:sldId id="267"/>
            <p14:sldId id="268"/>
            <p14:sldId id="269"/>
            <p14:sldId id="270"/>
            <p14:sldId id="271"/>
            <p14:sldId id="272"/>
            <p14:sldId id="273"/>
            <p14:sldId id="274"/>
            <p14:sldId id="275"/>
          </p14:sldIdLst>
        </p14:section>
        <p14:section name="Section 3.0" id="{73910072-83CC-4139-AB22-900B16A48F7C}">
          <p14:sldIdLst>
            <p14:sldId id="277"/>
            <p14:sldId id="278"/>
            <p14:sldId id="279"/>
            <p14:sldId id="280"/>
            <p14:sldId id="281"/>
            <p14:sldId id="282"/>
            <p14:sldId id="283"/>
            <p14:sldId id="284"/>
            <p14:sldId id="285"/>
            <p14:sldId id="286"/>
            <p14:sldId id="287"/>
            <p14:sldId id="288"/>
            <p14:sldId id="289"/>
          </p14:sldIdLst>
        </p14:section>
        <p14:section name="Section 4.0" id="{EA929F12-88AD-413E-BCE4-A13FF55E5A0A}">
          <p14:sldIdLst>
            <p14:sldId id="290"/>
            <p14:sldId id="291"/>
          </p14:sldIdLst>
        </p14:section>
        <p14:section name="Section 5.0" id="{48BE1697-E545-474E-802E-B147D8802833}">
          <p14:sldIdLst>
            <p14:sldId id="292"/>
            <p14:sldId id="293"/>
          </p14:sldIdLst>
        </p14:section>
        <p14:section name="Section 6.0" id="{1E90E588-BDC7-4963-8744-91A67C95BE98}">
          <p14:sldIdLst>
            <p14:sldId id="294"/>
          </p14:sldIdLst>
        </p14:section>
        <p14:section name="References" id="{D76433FB-E8F0-42A0-8A01-26B6471BE685}">
          <p14:sldIdLst>
            <p14:sldId id="29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3" autoAdjust="0"/>
    <p:restoredTop sz="94660"/>
  </p:normalViewPr>
  <p:slideViewPr>
    <p:cSldViewPr>
      <p:cViewPr varScale="1">
        <p:scale>
          <a:sx n="152" d="100"/>
          <a:sy n="152" d="100"/>
        </p:scale>
        <p:origin x="240" y="13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1259933"/>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
        <p:nvSpPr>
          <p:cNvPr id="6" name="Rectangle 5"/>
          <p:cNvSpPr/>
          <p:nvPr userDrawn="1"/>
        </p:nvSpPr>
        <p:spPr>
          <a:xfrm>
            <a:off x="0" y="417195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grpSp>
        <p:nvGrpSpPr>
          <p:cNvPr id="9" name="Group 8"/>
          <p:cNvGrpSpPr/>
          <p:nvPr userDrawn="1"/>
        </p:nvGrpSpPr>
        <p:grpSpPr>
          <a:xfrm>
            <a:off x="838022" y="742950"/>
            <a:ext cx="7459980" cy="3639389"/>
            <a:chOff x="2459002" y="1779470"/>
            <a:chExt cx="7459980" cy="3639389"/>
          </a:xfrm>
        </p:grpSpPr>
        <p:sp>
          <p:nvSpPr>
            <p:cNvPr id="10" name="Rectangle 9"/>
            <p:cNvSpPr/>
            <p:nvPr/>
          </p:nvSpPr>
          <p:spPr>
            <a:xfrm>
              <a:off x="2459002" y="1779470"/>
              <a:ext cx="7459980" cy="3144089"/>
            </a:xfrm>
            <a:prstGeom prst="rect">
              <a:avLst/>
            </a:prstGeom>
            <a:ln w="19050"/>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ctr">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r>
                <a:rPr lang="en-US" sz="1350" dirty="0" smtClean="0">
                  <a:latin typeface="Yu Gothic" panose="020B0400000000000000" pitchFamily="34" charset="-128"/>
                  <a:ea typeface="Yu Gothic" panose="020B0400000000000000" pitchFamily="34" charset="-128"/>
                </a:rPr>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rPr>
                <a:t>generally accepted engineering practice to develop research supporting the </a:t>
              </a:r>
              <a:r>
                <a:rPr lang="en-US" sz="1350" dirty="0" smtClean="0">
                  <a:latin typeface="Yu Gothic" panose="020B0400000000000000" pitchFamily="34" charset="-128"/>
                  <a:ea typeface="Yu Gothic" panose="020B0400000000000000" pitchFamily="34" charset="-128"/>
                </a:rPr>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a:t>
              </a:r>
              <a:r>
                <a:rPr lang="en-US" sz="1350" dirty="0" smtClean="0">
                  <a:latin typeface="Yu Gothic" panose="020B0400000000000000" pitchFamily="34" charset="-128"/>
                  <a:ea typeface="Yu Gothic" panose="020B0400000000000000" pitchFamily="34" charset="-128"/>
                </a:rPr>
                <a:t>design and installation of foam sheathing. ABTG’s educational program work </a:t>
              </a:r>
              <a:r>
                <a:rPr lang="en-US" sz="1350" dirty="0" smtClean="0">
                  <a:latin typeface="Yu Gothic" panose="020B0400000000000000" pitchFamily="34" charset="-128"/>
                  <a:ea typeface="Yu Gothic" panose="020B0400000000000000" pitchFamily="34" charset="-128"/>
                </a:rPr>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with respect </a:t>
              </a:r>
              <a:r>
                <a:rPr lang="en-US" sz="1350" dirty="0" smtClean="0">
                  <a:latin typeface="Yu Gothic" panose="020B0400000000000000" pitchFamily="34" charset="-128"/>
                  <a:ea typeface="Yu Gothic" panose="020B0400000000000000" pitchFamily="34" charset="-128"/>
                </a:rPr>
                <a:t>to foam sheathing is </a:t>
              </a:r>
              <a:r>
                <a:rPr lang="en-US" sz="1350" dirty="0" smtClean="0">
                  <a:latin typeface="Yu Gothic" panose="020B0400000000000000" pitchFamily="34" charset="-128"/>
                  <a:ea typeface="Yu Gothic" panose="020B0400000000000000" pitchFamily="34" charset="-128"/>
                </a:rPr>
                <a:t>supported by </a:t>
              </a:r>
              <a:r>
                <a:rPr lang="en-US" sz="1350" dirty="0" smtClean="0">
                  <a:latin typeface="Yu Gothic" panose="020B0400000000000000" pitchFamily="34" charset="-128"/>
                  <a:ea typeface="Yu Gothic" panose="020B0400000000000000" pitchFamily="34" charset="-128"/>
                </a:rPr>
                <a:t>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of </a:t>
              </a:r>
              <a:r>
                <a:rPr lang="en-US" sz="1350" dirty="0" smtClean="0">
                  <a:latin typeface="Yu Gothic" panose="020B0400000000000000" pitchFamily="34" charset="-128"/>
                  <a:ea typeface="Yu Gothic" panose="020B0400000000000000" pitchFamily="34" charset="-128"/>
                </a:rPr>
                <a:t>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ctr">
                <a:buNone/>
              </a:pPr>
              <a:endParaRPr lang="en-US" sz="1350" dirty="0" smtClean="0">
                <a:latin typeface="Yu Gothic" panose="020B0400000000000000" pitchFamily="34" charset="-128"/>
                <a:ea typeface="Yu Gothic" panose="020B0400000000000000" pitchFamily="34" charset="-128"/>
              </a:endParaRPr>
            </a:p>
            <a:p>
              <a:pPr marL="57149" indent="0" algn="ctr">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p>
            <a:p>
              <a:pPr marL="57149" indent="0" algn="ctr">
                <a:buNone/>
              </a:pP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u="sng"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sp>
          <p:nvSpPr>
            <p:cNvPr id="11" name="TextBox 10"/>
            <p:cNvSpPr txBox="1"/>
            <p:nvPr/>
          </p:nvSpPr>
          <p:spPr>
            <a:xfrm>
              <a:off x="3893332" y="5111082"/>
              <a:ext cx="4591321" cy="307777"/>
            </a:xfrm>
            <a:prstGeom prst="rect">
              <a:avLst/>
            </a:prstGeom>
            <a:noFill/>
          </p:spPr>
          <p:txBody>
            <a:bodyPr wrap="none" rtlCol="0">
              <a:spAutoFit/>
            </a:bodyPr>
            <a:lstStyle/>
            <a:p>
              <a:pPr algn="ctr"/>
              <a:r>
                <a:rPr lang="en-US" altLang="en-US" sz="1400" dirty="0" smtClean="0">
                  <a:latin typeface="Yu Gothic" panose="020B0400000000000000" pitchFamily="34" charset="-128"/>
                  <a:ea typeface="Yu Gothic" panose="020B0400000000000000" pitchFamily="34" charset="-128"/>
                  <a:cs typeface="Segoe UI" panose="020B0502040204020203" pitchFamily="34" charset="0"/>
                </a:rPr>
                <a:t>Copyright © 2020 Applied Building Technology Group</a:t>
              </a: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327319" y="4094028"/>
              <a:ext cx="2371725" cy="4779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42596" y="3963677"/>
              <a:ext cx="4464786" cy="715581"/>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2725355" y="3818659"/>
              <a:ext cx="6927273"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67464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0"/>
          <a:srcRect t="48748" r="-28" b="13547"/>
          <a:stretch/>
        </p:blipFill>
        <p:spPr>
          <a:xfrm>
            <a:off x="0" y="4507264"/>
            <a:ext cx="9144000" cy="636236"/>
          </a:xfrm>
          <a:prstGeom prst="rect">
            <a:avLst/>
          </a:prstGeom>
        </p:spPr>
      </p:pic>
      <p:pic>
        <p:nvPicPr>
          <p:cNvPr id="5" name="Picture 4"/>
          <p:cNvPicPr>
            <a:picLocks noChangeAspect="1"/>
          </p:cNvPicPr>
          <p:nvPr userDrawn="1"/>
        </p:nvPicPr>
        <p:blipFill rotWithShape="1">
          <a:blip r:embed="rId11"/>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62" r:id="rId4"/>
    <p:sldLayoutId id="2147483664" r:id="rId5"/>
    <p:sldLayoutId id="2147483672" r:id="rId6"/>
    <p:sldLayoutId id="2147483666" r:id="rId7"/>
    <p:sldLayoutId id="2147483667" r:id="rId8"/>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www.appliedbuildingtech.com/rr/1701-0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ppliedbuildingtech.com/rr/1701-01"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Moisture Control Guidelines </a:t>
            </a:r>
            <a:r>
              <a:rPr lang="en-US" dirty="0" smtClean="0"/>
              <a:t>for </a:t>
            </a:r>
            <a:br>
              <a:rPr lang="en-US" dirty="0" smtClean="0"/>
            </a:br>
            <a:r>
              <a:rPr lang="en-US" dirty="0" smtClean="0"/>
              <a:t>Light-Frame </a:t>
            </a:r>
            <a:r>
              <a:rPr lang="en-US" dirty="0"/>
              <a:t>Walls</a:t>
            </a:r>
          </a:p>
        </p:txBody>
      </p:sp>
      <p:sp>
        <p:nvSpPr>
          <p:cNvPr id="5" name="Text Placeholder 4"/>
          <p:cNvSpPr>
            <a:spLocks noGrp="1"/>
          </p:cNvSpPr>
          <p:nvPr>
            <p:ph type="body" sz="quarter" idx="10"/>
          </p:nvPr>
        </p:nvSpPr>
        <p:spPr/>
        <p:txBody>
          <a:bodyPr/>
          <a:lstStyle/>
          <a:p>
            <a:r>
              <a:rPr lang="en-US" dirty="0"/>
              <a:t>Educational </a:t>
            </a:r>
            <a:r>
              <a:rPr lang="en-US" dirty="0" smtClean="0"/>
              <a:t>Overview</a:t>
            </a:r>
          </a:p>
          <a:p>
            <a:r>
              <a:rPr lang="en-US" dirty="0" smtClean="0"/>
              <a:t>Revised March 17, 2020</a:t>
            </a:r>
            <a:endParaRPr lang="en-US" dirty="0"/>
          </a:p>
        </p:txBody>
      </p:sp>
    </p:spTree>
    <p:extLst>
      <p:ext uri="{BB962C8B-B14F-4D97-AF65-F5344CB8AC3E}">
        <p14:creationId xmlns:p14="http://schemas.microsoft.com/office/powerpoint/2010/main" val="272570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Qualifiers</a:t>
            </a:r>
          </a:p>
        </p:txBody>
      </p:sp>
      <p:sp>
        <p:nvSpPr>
          <p:cNvPr id="3" name="Content Placeholder 2"/>
          <p:cNvSpPr>
            <a:spLocks noGrp="1"/>
          </p:cNvSpPr>
          <p:nvPr>
            <p:ph idx="1"/>
          </p:nvPr>
        </p:nvSpPr>
        <p:spPr/>
        <p:txBody>
          <a:bodyPr/>
          <a:lstStyle/>
          <a:p>
            <a:r>
              <a:rPr lang="en-US" sz="1400" dirty="0"/>
              <a:t>Second, these provisions assume a reasonable level of construction quality control. Significant defects in any one of the moisture control practices addressed herein may erode or negate the benefits of some or all of them</a:t>
            </a:r>
            <a:r>
              <a:rPr lang="en-US" sz="1400" dirty="0" smtClean="0"/>
              <a:t>. </a:t>
            </a:r>
            <a:endParaRPr lang="en-US" sz="1400" dirty="0"/>
          </a:p>
          <a:p>
            <a:r>
              <a:rPr lang="en-US" sz="1400" dirty="0"/>
              <a:t>For example, major defects in flashing resulting in rain water penetration can easily overwhelm any reasonable attempt to control other wetting mechanisms, even when significant drying potential is provided</a:t>
            </a:r>
            <a:r>
              <a:rPr lang="en-US" sz="1400" dirty="0" smtClean="0"/>
              <a:t>. </a:t>
            </a:r>
            <a:endParaRPr lang="en-US" sz="1400" dirty="0"/>
          </a:p>
          <a:p>
            <a:r>
              <a:rPr lang="en-US" sz="1400" dirty="0"/>
              <a:t>Similarly, a major defect in complying with water vapor and air-leakage control can negate the benefits of even a perfect execution of measures to prevent rain water intrusion</a:t>
            </a:r>
            <a:r>
              <a:rPr lang="en-US" sz="1400" dirty="0" smtClean="0"/>
              <a:t>. </a:t>
            </a:r>
            <a:endParaRPr lang="en-US" sz="1400" dirty="0"/>
          </a:p>
          <a:p>
            <a:r>
              <a:rPr lang="en-US" sz="1400" dirty="0"/>
              <a:t>In summary, a building system is only as strong and durable as its weakest link.</a:t>
            </a:r>
          </a:p>
        </p:txBody>
      </p:sp>
    </p:spTree>
    <p:extLst>
      <p:ext uri="{BB962C8B-B14F-4D97-AF65-F5344CB8AC3E}">
        <p14:creationId xmlns:p14="http://schemas.microsoft.com/office/powerpoint/2010/main" val="184879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GUIDELINES</a:t>
            </a:r>
          </a:p>
        </p:txBody>
      </p:sp>
      <p:sp>
        <p:nvSpPr>
          <p:cNvPr id="3" name="Content Placeholder 2"/>
          <p:cNvSpPr>
            <a:spLocks noGrp="1"/>
          </p:cNvSpPr>
          <p:nvPr>
            <p:ph idx="1"/>
          </p:nvPr>
        </p:nvSpPr>
        <p:spPr/>
        <p:txBody>
          <a:bodyPr/>
          <a:lstStyle/>
          <a:p>
            <a:r>
              <a:rPr lang="en-US" b="1" dirty="0"/>
              <a:t>1.0 General</a:t>
            </a:r>
            <a:r>
              <a:rPr lang="en-US" b="1" dirty="0" smtClean="0"/>
              <a:t>. </a:t>
            </a:r>
            <a:r>
              <a:rPr lang="en-US" dirty="0" smtClean="0"/>
              <a:t>Light-frame</a:t>
            </a:r>
            <a:r>
              <a:rPr lang="en-US" dirty="0"/>
              <a:t>, above-grade exterior wall assemblies shall comply with the locally applicable building and energy conservation codes, and the supplemental requirements of Sections 2.0, 3.0, 4.0, 5.0, and 6.0. Alternative solutions shall be permitted in accordance with provisions for alternative means and methods of design and construction in the locally applicable building </a:t>
            </a:r>
            <a:r>
              <a:rPr lang="en-US" dirty="0" smtClean="0"/>
              <a:t>code</a:t>
            </a:r>
            <a:r>
              <a:rPr lang="en-US" dirty="0"/>
              <a:t>.</a:t>
            </a:r>
          </a:p>
        </p:txBody>
      </p:sp>
    </p:spTree>
    <p:extLst>
      <p:ext uri="{BB962C8B-B14F-4D97-AF65-F5344CB8AC3E}">
        <p14:creationId xmlns:p14="http://schemas.microsoft.com/office/powerpoint/2010/main" val="3280239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r>
              <a:rPr lang="en-US" b="1" dirty="0"/>
              <a:t>2.1 General. </a:t>
            </a:r>
            <a:r>
              <a:rPr lang="en-US" dirty="0"/>
              <a:t>Exterior wall coverings, water-resistive barriers, fenestration, flashings, and other exterior wall components shall be designed, specified, and installed to resist rain water intrusion in accordance with the locally applicable building code and the corresponding product manufacturers’ installation instructions. The water-resistance of water-resistive barriers and fenestration products and their installation methods shall comply with Section 2.2 or the locally applicable building code, whichever is more stringent. The additional requirements of Sections 2.3 and 2.4 shall be provided as applicable and, where not required, shall be permitted</a:t>
            </a:r>
            <a:r>
              <a:rPr lang="en-US" dirty="0" smtClean="0"/>
              <a:t>.</a:t>
            </a:r>
            <a:endParaRPr lang="en-US" dirty="0"/>
          </a:p>
        </p:txBody>
      </p:sp>
    </p:spTree>
    <p:extLst>
      <p:ext uri="{BB962C8B-B14F-4D97-AF65-F5344CB8AC3E}">
        <p14:creationId xmlns:p14="http://schemas.microsoft.com/office/powerpoint/2010/main" val="208496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r>
              <a:rPr lang="en-US" b="1" dirty="0"/>
              <a:t>2.2 Wall System Water Resistance</a:t>
            </a:r>
            <a:r>
              <a:rPr lang="en-US" b="1" dirty="0" smtClean="0"/>
              <a:t>. </a:t>
            </a:r>
            <a:r>
              <a:rPr lang="en-US" dirty="0" smtClean="0"/>
              <a:t>In </a:t>
            </a:r>
            <a:r>
              <a:rPr lang="en-US" dirty="0"/>
              <a:t>addition to other criteria necessary for code-compliance and in-service performance, water-resistive barrier assemblies including accessories, installation methods, and flashing or interfacing details for continuity of water resistance shall be qualified and specified in accordance with Section 2.2.1. Fenestration products shall comply with and be specified in accordance with Section 2.2.2. </a:t>
            </a:r>
          </a:p>
        </p:txBody>
      </p:sp>
    </p:spTree>
    <p:extLst>
      <p:ext uri="{BB962C8B-B14F-4D97-AF65-F5344CB8AC3E}">
        <p14:creationId xmlns:p14="http://schemas.microsoft.com/office/powerpoint/2010/main" val="2598537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r>
              <a:rPr lang="en-US" sz="1400" b="1" dirty="0"/>
              <a:t>2.2.1 </a:t>
            </a:r>
            <a:r>
              <a:rPr lang="en-US" sz="1400" dirty="0"/>
              <a:t>The water-resistive barrier assembly shall be tested in accordance with ASTM </a:t>
            </a:r>
            <a:r>
              <a:rPr lang="en-US" sz="1400" dirty="0" smtClean="0"/>
              <a:t>E331 [</a:t>
            </a:r>
            <a:r>
              <a:rPr lang="en-US" sz="1400" dirty="0"/>
              <a:t>4] using the following qualification and specification criteria:</a:t>
            </a:r>
          </a:p>
          <a:p>
            <a:pPr lvl="1"/>
            <a:r>
              <a:rPr lang="en-US" sz="1400" dirty="0"/>
              <a:t>The minimum test pressure differential shall be 15% of the allowable stress design wind load for a building wall determined in accordance with ASCE </a:t>
            </a:r>
            <a:r>
              <a:rPr lang="en-US" sz="1400" dirty="0" smtClean="0"/>
              <a:t>7 [</a:t>
            </a:r>
            <a:r>
              <a:rPr lang="en-US" sz="1400" dirty="0"/>
              <a:t>5], the locally applicable building code, or Table 1 and Figure 1 for the intended design conditions.</a:t>
            </a:r>
          </a:p>
          <a:p>
            <a:pPr lvl="1"/>
            <a:r>
              <a:rPr lang="en-US" sz="1400" dirty="0"/>
              <a:t>The minimum water-spray test duration at the qualifying test pressure shall not be less than 15 minutes with a minimum total test duration of 1 hour at a test pressure differential of not less than 3 psf</a:t>
            </a:r>
            <a:r>
              <a:rPr lang="en-US" sz="1400" dirty="0" smtClean="0"/>
              <a:t>. </a:t>
            </a:r>
            <a:endParaRPr lang="en-US" sz="1400" dirty="0"/>
          </a:p>
          <a:p>
            <a:pPr lvl="1"/>
            <a:r>
              <a:rPr lang="en-US" sz="1400" dirty="0"/>
              <a:t>At the qualifying test pressure differential, no water leakage shall pass through the water-resistive barrier or related installation details and onto wall framing materials concealed behind the water-resistive barrier.</a:t>
            </a:r>
          </a:p>
          <a:p>
            <a:pPr lvl="1"/>
            <a:r>
              <a:rPr lang="en-US" sz="1400" dirty="0"/>
              <a:t>Where the water-resistive barrier is tested together with and concealed by a cladding material (not tested exposed without cladding), the test result shall be applicable for use only with the particular cladding and installation method</a:t>
            </a:r>
            <a:r>
              <a:rPr lang="en-US" sz="1400" dirty="0" smtClean="0"/>
              <a:t>.</a:t>
            </a:r>
            <a:endParaRPr lang="en-US" sz="1400" dirty="0"/>
          </a:p>
        </p:txBody>
      </p:sp>
    </p:spTree>
    <p:extLst>
      <p:ext uri="{BB962C8B-B14F-4D97-AF65-F5344CB8AC3E}">
        <p14:creationId xmlns:p14="http://schemas.microsoft.com/office/powerpoint/2010/main" val="4091652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r>
              <a:rPr lang="en-US" sz="1800" b="1" dirty="0"/>
              <a:t>2.2.2 </a:t>
            </a:r>
            <a:r>
              <a:rPr lang="en-US" sz="1800" dirty="0"/>
              <a:t>Fenestration products shall comply with and be specified in accordance with the locally applicable building code and </a:t>
            </a:r>
            <a:r>
              <a:rPr lang="en-US" sz="1800" dirty="0" smtClean="0"/>
              <a:t>NAFS [</a:t>
            </a:r>
            <a:r>
              <a:rPr lang="en-US" sz="1800" dirty="0"/>
              <a:t>6]. The fenestration product’s structural design wind pressure rating shall be equal to or greater than the allowable stress design wind load determined in accordance with Table 1 and Figure 1, ASCE 7, or the locally applicable building code for the building site and fenestration location on the building configuration</a:t>
            </a:r>
            <a:r>
              <a:rPr lang="en-US" sz="1800" dirty="0" smtClean="0"/>
              <a:t>. </a:t>
            </a:r>
            <a:endParaRPr lang="en-US" sz="1800" dirty="0"/>
          </a:p>
          <a:p>
            <a:r>
              <a:rPr lang="en-US" sz="1800" b="1" i="1" dirty="0"/>
              <a:t>User Note: </a:t>
            </a:r>
            <a:r>
              <a:rPr lang="en-US" sz="1800" i="1" dirty="0"/>
              <a:t>For Canada, water resistance test pressures and ratings for fenestration must comply with wind-driven rain design pressures as required by A440S1-09 [7].</a:t>
            </a:r>
          </a:p>
          <a:p>
            <a:endParaRPr lang="en-US" dirty="0"/>
          </a:p>
        </p:txBody>
      </p:sp>
    </p:spTree>
    <p:extLst>
      <p:ext uri="{BB962C8B-B14F-4D97-AF65-F5344CB8AC3E}">
        <p14:creationId xmlns:p14="http://schemas.microsoft.com/office/powerpoint/2010/main" val="910151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r>
              <a:rPr lang="en-US" sz="1800" b="1" dirty="0"/>
              <a:t>2.3 Fenestration Pan Flashing and Rough Opening Air-Leakage Sealing. </a:t>
            </a:r>
            <a:r>
              <a:rPr lang="en-US" sz="1800" dirty="0"/>
              <a:t>Where the annual wind-driven rain receipt is greater than 16 inches per year in accordance with Figure 2, all rough openings for unprotected exterior windows and doors shall have sill or threshold pan flashing installed that is capable of draining intruded water outward onto the surface of the concealed water-resistive barrier or directly to the exterior of the cladding</a:t>
            </a:r>
            <a:r>
              <a:rPr lang="en-US" sz="1800" dirty="0" smtClean="0"/>
              <a:t>. </a:t>
            </a:r>
            <a:r>
              <a:rPr lang="en-US" sz="1800" dirty="0"/>
              <a:t>The interior edge of the pan flashing and the rough opening gap around the window or door frame interior perimeter shall be sealed to prevent air-leakage and promote pressure equalization of the rough opening gap</a:t>
            </a:r>
            <a:r>
              <a:rPr lang="en-US" sz="1800" dirty="0" smtClean="0"/>
              <a:t>.</a:t>
            </a:r>
            <a:endParaRPr lang="en-US" sz="1800" dirty="0"/>
          </a:p>
        </p:txBody>
      </p:sp>
    </p:spTree>
    <p:extLst>
      <p:ext uri="{BB962C8B-B14F-4D97-AF65-F5344CB8AC3E}">
        <p14:creationId xmlns:p14="http://schemas.microsoft.com/office/powerpoint/2010/main" val="3221657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r>
              <a:rPr lang="en-US" sz="1600" b="1" dirty="0"/>
              <a:t>2.4 Drainage Space. </a:t>
            </a:r>
            <a:r>
              <a:rPr lang="en-US" sz="1600" dirty="0"/>
              <a:t>Where the annual wind-driven rain hazard is greater than 32 inches per year in accordance with Figure 2, a means of drainage shall be provided in accordance with one of the following:</a:t>
            </a:r>
          </a:p>
          <a:p>
            <a:r>
              <a:rPr lang="en-US" sz="1600" dirty="0"/>
              <a:t>A drained and unobstructed air space not less than 3/16-inch-thick located between the water-resistive barrier and the cladding; </a:t>
            </a:r>
          </a:p>
          <a:p>
            <a:r>
              <a:rPr lang="en-US" sz="1600" dirty="0"/>
              <a:t>An open drainage material, not less than ¼-inch thick and with a cross-section area that is not less than 80 percent open, installed between the cladding and backing; </a:t>
            </a:r>
          </a:p>
          <a:p>
            <a:r>
              <a:rPr lang="en-US" sz="1600" dirty="0"/>
              <a:t>Hollow-backed metal or vinyl siding loosely fastened to the backing substrate; or, </a:t>
            </a:r>
          </a:p>
          <a:p>
            <a:r>
              <a:rPr lang="en-US" sz="1600" dirty="0"/>
              <a:t>An alternative drainage design with drainage performance at least equivalent to Items 1, 2, or 3, or not less than 90% drainage efficiency as measured in accordance Annex A.2 of ASTM </a:t>
            </a:r>
            <a:r>
              <a:rPr lang="en-US" sz="1600" dirty="0" smtClean="0"/>
              <a:t>E2925 [</a:t>
            </a:r>
            <a:r>
              <a:rPr lang="en-US" sz="1600" dirty="0"/>
              <a:t>14] or ASTM </a:t>
            </a:r>
            <a:r>
              <a:rPr lang="en-US" sz="1600" dirty="0" smtClean="0"/>
              <a:t>E2273 [15].</a:t>
            </a:r>
            <a:endParaRPr lang="en-US" sz="1600" dirty="0"/>
          </a:p>
        </p:txBody>
      </p:sp>
    </p:spTree>
    <p:extLst>
      <p:ext uri="{BB962C8B-B14F-4D97-AF65-F5344CB8AC3E}">
        <p14:creationId xmlns:p14="http://schemas.microsoft.com/office/powerpoint/2010/main" val="297356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Control of Rain Water Intrusion to Reduce Wetting Potential</a:t>
            </a:r>
          </a:p>
        </p:txBody>
      </p:sp>
      <p:sp>
        <p:nvSpPr>
          <p:cNvPr id="3" name="Content Placeholder 2"/>
          <p:cNvSpPr>
            <a:spLocks noGrp="1"/>
          </p:cNvSpPr>
          <p:nvPr>
            <p:ph idx="1"/>
          </p:nvPr>
        </p:nvSpPr>
        <p:spPr/>
        <p:txBody>
          <a:bodyPr/>
          <a:lstStyle/>
          <a:p>
            <a:pPr marL="0" indent="0" algn="ctr">
              <a:buNone/>
            </a:pPr>
            <a:r>
              <a:rPr lang="en-US" sz="1400" b="1" dirty="0" smtClean="0"/>
              <a:t>TABLE 1</a:t>
            </a:r>
          </a:p>
          <a:p>
            <a:pPr marL="0" indent="0" algn="ctr">
              <a:buNone/>
            </a:pPr>
            <a:r>
              <a:rPr lang="en-US" sz="1400" b="1" dirty="0" smtClean="0"/>
              <a:t>WATER-RESISTANCE TEST PRESSURES FOR FENESTRATION PRODUCTS AND WATER-RESISTIVE BARRIERS IN COORDINATION WITH REQUIRED ALLOWABLE STRESS STRUCTURAL DESIGN WIND LOADS</a:t>
            </a:r>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822091414"/>
              </p:ext>
            </p:extLst>
          </p:nvPr>
        </p:nvGraphicFramePr>
        <p:xfrm>
          <a:off x="1219200" y="1885950"/>
          <a:ext cx="6710364" cy="3124197"/>
        </p:xfrm>
        <a:graphic>
          <a:graphicData uri="http://schemas.openxmlformats.org/drawingml/2006/table">
            <a:tbl>
              <a:tblPr firstRow="1" firstCol="1" bandRow="1">
                <a:tableStyleId>{5C22544A-7EE6-4342-B048-85BDC9FD1C3A}</a:tableStyleId>
              </a:tblPr>
              <a:tblGrid>
                <a:gridCol w="626021">
                  <a:extLst>
                    <a:ext uri="{9D8B030D-6E8A-4147-A177-3AD203B41FA5}">
                      <a16:colId xmlns:a16="http://schemas.microsoft.com/office/drawing/2014/main" val="1881664431"/>
                    </a:ext>
                  </a:extLst>
                </a:gridCol>
                <a:gridCol w="1054535">
                  <a:extLst>
                    <a:ext uri="{9D8B030D-6E8A-4147-A177-3AD203B41FA5}">
                      <a16:colId xmlns:a16="http://schemas.microsoft.com/office/drawing/2014/main" val="1826839699"/>
                    </a:ext>
                  </a:extLst>
                </a:gridCol>
                <a:gridCol w="514356">
                  <a:extLst>
                    <a:ext uri="{9D8B030D-6E8A-4147-A177-3AD203B41FA5}">
                      <a16:colId xmlns:a16="http://schemas.microsoft.com/office/drawing/2014/main" val="2416898857"/>
                    </a:ext>
                  </a:extLst>
                </a:gridCol>
                <a:gridCol w="502492">
                  <a:extLst>
                    <a:ext uri="{9D8B030D-6E8A-4147-A177-3AD203B41FA5}">
                      <a16:colId xmlns:a16="http://schemas.microsoft.com/office/drawing/2014/main" val="2421709874"/>
                    </a:ext>
                  </a:extLst>
                </a:gridCol>
                <a:gridCol w="593220">
                  <a:extLst>
                    <a:ext uri="{9D8B030D-6E8A-4147-A177-3AD203B41FA5}">
                      <a16:colId xmlns:a16="http://schemas.microsoft.com/office/drawing/2014/main" val="1750711671"/>
                    </a:ext>
                  </a:extLst>
                </a:gridCol>
                <a:gridCol w="593220">
                  <a:extLst>
                    <a:ext uri="{9D8B030D-6E8A-4147-A177-3AD203B41FA5}">
                      <a16:colId xmlns:a16="http://schemas.microsoft.com/office/drawing/2014/main" val="1901036414"/>
                    </a:ext>
                  </a:extLst>
                </a:gridCol>
                <a:gridCol w="565304">
                  <a:extLst>
                    <a:ext uri="{9D8B030D-6E8A-4147-A177-3AD203B41FA5}">
                      <a16:colId xmlns:a16="http://schemas.microsoft.com/office/drawing/2014/main" val="1489298320"/>
                    </a:ext>
                  </a:extLst>
                </a:gridCol>
                <a:gridCol w="565304">
                  <a:extLst>
                    <a:ext uri="{9D8B030D-6E8A-4147-A177-3AD203B41FA5}">
                      <a16:colId xmlns:a16="http://schemas.microsoft.com/office/drawing/2014/main" val="814443362"/>
                    </a:ext>
                  </a:extLst>
                </a:gridCol>
                <a:gridCol w="565304">
                  <a:extLst>
                    <a:ext uri="{9D8B030D-6E8A-4147-A177-3AD203B41FA5}">
                      <a16:colId xmlns:a16="http://schemas.microsoft.com/office/drawing/2014/main" val="1537038925"/>
                    </a:ext>
                  </a:extLst>
                </a:gridCol>
                <a:gridCol w="565304">
                  <a:extLst>
                    <a:ext uri="{9D8B030D-6E8A-4147-A177-3AD203B41FA5}">
                      <a16:colId xmlns:a16="http://schemas.microsoft.com/office/drawing/2014/main" val="978815537"/>
                    </a:ext>
                  </a:extLst>
                </a:gridCol>
                <a:gridCol w="565304">
                  <a:extLst>
                    <a:ext uri="{9D8B030D-6E8A-4147-A177-3AD203B41FA5}">
                      <a16:colId xmlns:a16="http://schemas.microsoft.com/office/drawing/2014/main" val="3689506203"/>
                    </a:ext>
                  </a:extLst>
                </a:gridCol>
              </a:tblGrid>
              <a:tr h="798604">
                <a:tc rowSpan="3">
                  <a:txBody>
                    <a:bodyPr/>
                    <a:lstStyle/>
                    <a:p>
                      <a:pPr marL="0" marR="0" algn="ctr">
                        <a:spcBef>
                          <a:spcPts val="0"/>
                        </a:spcBef>
                        <a:spcAft>
                          <a:spcPts val="0"/>
                        </a:spcAft>
                      </a:pPr>
                      <a:r>
                        <a:rPr lang="en-US" sz="1200" dirty="0">
                          <a:effectLst/>
                        </a:rPr>
                        <a:t>Mapped Wind Speed (Fig 1)</a:t>
                      </a:r>
                    </a:p>
                    <a:p>
                      <a:pPr marL="0" marR="0" algn="ctr">
                        <a:spcBef>
                          <a:spcPts val="0"/>
                        </a:spcBef>
                        <a:spcAft>
                          <a:spcPts val="0"/>
                        </a:spcAft>
                      </a:pPr>
                      <a:r>
                        <a:rPr lang="en-US" sz="1200" dirty="0">
                          <a:effectLst/>
                        </a:rPr>
                        <a:t>(mph)</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200" dirty="0">
                          <a:effectLst/>
                        </a:rPr>
                        <a:t>Allowable Stress Structural Design Wind Loads</a:t>
                      </a:r>
                    </a:p>
                    <a:p>
                      <a:pPr marL="0" marR="0" algn="ctr">
                        <a:spcBef>
                          <a:spcPts val="0"/>
                        </a:spcBef>
                        <a:spcAft>
                          <a:spcPts val="0"/>
                        </a:spcAft>
                      </a:pPr>
                      <a:r>
                        <a:rPr lang="en-US" sz="1200" dirty="0">
                          <a:effectLst/>
                        </a:rPr>
                        <a:t>(psf)</a:t>
                      </a:r>
                      <a:r>
                        <a:rPr lang="en-US" sz="1200" baseline="300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lgn="ctr">
                        <a:spcBef>
                          <a:spcPts val="0"/>
                        </a:spcBef>
                        <a:spcAft>
                          <a:spcPts val="0"/>
                        </a:spcAft>
                      </a:pPr>
                      <a:r>
                        <a:rPr lang="en-US" sz="1200" dirty="0">
                          <a:effectLst/>
                        </a:rPr>
                        <a:t>Minimum Required Fenestration Structural Design Pressure Rating (psf)</a:t>
                      </a:r>
                      <a:r>
                        <a:rPr lang="en-US" sz="1200" baseline="30000" dirty="0">
                          <a:effectLst/>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a:effectLst/>
                        </a:rPr>
                        <a:t>Minimum Required Wall System and Fenestration Water-Resistance Test Pressure (psf)</a:t>
                      </a:r>
                      <a:r>
                        <a:rPr lang="en-US" sz="1200" baseline="30000" dirty="0">
                          <a:effectLst/>
                        </a:rPr>
                        <a:t>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a:effectLst/>
                        </a:rPr>
                        <a:t>Minimum WRB Water-Resistance Test Pressure for Exposed WRB Test Condition (psf)</a:t>
                      </a:r>
                      <a:r>
                        <a:rPr lang="en-US" sz="1200" baseline="30000" dirty="0">
                          <a:effectLst/>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2700476"/>
                  </a:ext>
                </a:extLst>
              </a:tr>
              <a:tr h="289538">
                <a:tc vMerge="1">
                  <a:txBody>
                    <a:bodyPr/>
                    <a:lstStyle/>
                    <a:p>
                      <a:endParaRPr lang="en-US"/>
                    </a:p>
                  </a:txBody>
                  <a:tcPr/>
                </a:tc>
                <a:tc vMerge="1">
                  <a:txBody>
                    <a:bodyPr/>
                    <a:lstStyle/>
                    <a:p>
                      <a:endParaRPr lang="en-US"/>
                    </a:p>
                  </a:txBody>
                  <a:tcPr/>
                </a:tc>
                <a:tc gridSpan="3">
                  <a:txBody>
                    <a:bodyPr/>
                    <a:lstStyle/>
                    <a:p>
                      <a:pPr marL="0" marR="0" algn="ctr">
                        <a:spcBef>
                          <a:spcPts val="0"/>
                        </a:spcBef>
                        <a:spcAft>
                          <a:spcPts val="0"/>
                        </a:spcAft>
                      </a:pPr>
                      <a:r>
                        <a:rPr lang="en-US" sz="1200">
                          <a:effectLst/>
                        </a:rPr>
                        <a:t>Wind Exposure</a:t>
                      </a:r>
                      <a:r>
                        <a:rPr lang="en-US" sz="1200" baseline="300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a:effectLst/>
                        </a:rPr>
                        <a:t>Wind Exposure</a:t>
                      </a:r>
                      <a:r>
                        <a:rPr lang="en-US" sz="1200" baseline="300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a:effectLst/>
                        </a:rPr>
                        <a:t>Wind Exposure</a:t>
                      </a:r>
                      <a:r>
                        <a:rPr lang="en-US" sz="1200" baseline="300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5328302"/>
                  </a:ext>
                </a:extLst>
              </a:tr>
              <a:tr h="2075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D</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D</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20766586"/>
                  </a:ext>
                </a:extLst>
              </a:tr>
              <a:tr h="207560">
                <a:tc>
                  <a:txBody>
                    <a:bodyPr/>
                    <a:lstStyle/>
                    <a:p>
                      <a:pPr marL="0" marR="0" algn="ctr">
                        <a:spcBef>
                          <a:spcPts val="0"/>
                        </a:spcBef>
                        <a:spcAft>
                          <a:spcPts val="0"/>
                        </a:spcAft>
                      </a:pPr>
                      <a:r>
                        <a:rPr lang="en-US" sz="1200">
                          <a:effectLst/>
                        </a:rPr>
                        <a:t>≤110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-17.0 / +13.1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17.0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23.8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28.9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3.6</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4.4</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1324630"/>
                  </a:ext>
                </a:extLst>
              </a:tr>
              <a:tr h="199651">
                <a:tc>
                  <a:txBody>
                    <a:bodyPr/>
                    <a:lstStyle/>
                    <a:p>
                      <a:pPr marL="0" marR="0" algn="ctr">
                        <a:spcBef>
                          <a:spcPts val="0"/>
                        </a:spcBef>
                        <a:spcAft>
                          <a:spcPts val="0"/>
                        </a:spcAft>
                      </a:pPr>
                      <a:r>
                        <a:rPr lang="en-US" sz="1200">
                          <a:effectLst/>
                        </a:rPr>
                        <a:t>115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-19.0 / +14.3</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26.6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32.3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46037359"/>
                  </a:ext>
                </a:extLst>
              </a:tr>
              <a:tr h="207560">
                <a:tc>
                  <a:txBody>
                    <a:bodyPr/>
                    <a:lstStyle/>
                    <a:p>
                      <a:pPr marL="0" marR="0" algn="ctr">
                        <a:spcBef>
                          <a:spcPts val="0"/>
                        </a:spcBef>
                        <a:spcAft>
                          <a:spcPts val="0"/>
                        </a:spcAft>
                      </a:pPr>
                      <a:r>
                        <a:rPr lang="en-US" sz="1200">
                          <a:effectLst/>
                        </a:rPr>
                        <a:t>120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-20.0 / +15.5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28.0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34.0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3.6</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95210580"/>
                  </a:ext>
                </a:extLst>
              </a:tr>
              <a:tr h="199651">
                <a:tc>
                  <a:txBody>
                    <a:bodyPr/>
                    <a:lstStyle/>
                    <a:p>
                      <a:pPr marL="0" marR="0" algn="ctr">
                        <a:spcBef>
                          <a:spcPts val="0"/>
                        </a:spcBef>
                        <a:spcAft>
                          <a:spcPts val="0"/>
                        </a:spcAft>
                      </a:pPr>
                      <a:r>
                        <a:rPr lang="en-US" sz="1200">
                          <a:effectLst/>
                        </a:rPr>
                        <a:t>130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-24.0 / +18.2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24.0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33.6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40.8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3.6</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91316093"/>
                  </a:ext>
                </a:extLst>
              </a:tr>
              <a:tr h="207560">
                <a:tc>
                  <a:txBody>
                    <a:bodyPr/>
                    <a:lstStyle/>
                    <a:p>
                      <a:pPr marL="0" marR="0" algn="ctr">
                        <a:spcBef>
                          <a:spcPts val="0"/>
                        </a:spcBef>
                        <a:spcAft>
                          <a:spcPts val="0"/>
                        </a:spcAft>
                      </a:pPr>
                      <a:r>
                        <a:rPr lang="en-US" sz="1200">
                          <a:effectLst/>
                        </a:rPr>
                        <a:t>140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-28.0 / +21.2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28.0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39.2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47.6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57674071"/>
                  </a:ext>
                </a:extLst>
              </a:tr>
              <a:tr h="199651">
                <a:tc>
                  <a:txBody>
                    <a:bodyPr/>
                    <a:lstStyle/>
                    <a:p>
                      <a:pPr marL="0" marR="0" algn="ctr">
                        <a:spcBef>
                          <a:spcPts val="0"/>
                        </a:spcBef>
                        <a:spcAft>
                          <a:spcPts val="0"/>
                        </a:spcAft>
                      </a:pPr>
                      <a:r>
                        <a:rPr lang="en-US" sz="1200">
                          <a:effectLst/>
                        </a:rPr>
                        <a:t>150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-32.0 / +24.3</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32.0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44.8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54.4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4.8</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6.7</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3.4</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4.7</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5.7</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33770176"/>
                  </a:ext>
                </a:extLst>
              </a:tr>
              <a:tr h="207560">
                <a:tc>
                  <a:txBody>
                    <a:bodyPr/>
                    <a:lstStyle/>
                    <a:p>
                      <a:pPr marL="0" marR="0" algn="ctr">
                        <a:spcBef>
                          <a:spcPts val="0"/>
                        </a:spcBef>
                        <a:spcAft>
                          <a:spcPts val="0"/>
                        </a:spcAft>
                      </a:pPr>
                      <a:r>
                        <a:rPr lang="en-US" sz="1200">
                          <a:effectLst/>
                        </a:rPr>
                        <a:t>160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-37.0 / +27.7</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37.0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51.8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62.9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5.6</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7.8</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6.7</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274059"/>
                  </a:ext>
                </a:extLst>
              </a:tr>
              <a:tr h="199651">
                <a:tc>
                  <a:txBody>
                    <a:bodyPr/>
                    <a:lstStyle/>
                    <a:p>
                      <a:pPr marL="0" marR="0" algn="ctr">
                        <a:spcBef>
                          <a:spcPts val="0"/>
                        </a:spcBef>
                        <a:spcAft>
                          <a:spcPts val="0"/>
                        </a:spcAft>
                      </a:pPr>
                      <a:r>
                        <a:rPr lang="en-US" sz="1200">
                          <a:effectLst/>
                        </a:rPr>
                        <a:t>170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-41.0 / +31.2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57.4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69.7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8.7</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4.3</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5514954"/>
                  </a:ext>
                </a:extLst>
              </a:tr>
              <a:tr h="199651">
                <a:tc>
                  <a:txBody>
                    <a:bodyPr/>
                    <a:lstStyle/>
                    <a:p>
                      <a:pPr marL="0" marR="0" algn="ctr">
                        <a:spcBef>
                          <a:spcPts val="0"/>
                        </a:spcBef>
                        <a:spcAft>
                          <a:spcPts val="0"/>
                        </a:spcAft>
                      </a:pPr>
                      <a:r>
                        <a:rPr lang="en-US" sz="1200">
                          <a:effectLst/>
                        </a:rPr>
                        <a:t>180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-46.8 / +35.0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46.8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65.6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79.6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9.8</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83527575"/>
                  </a:ext>
                </a:extLst>
              </a:tr>
            </a:tbl>
          </a:graphicData>
        </a:graphic>
      </p:graphicFrame>
    </p:spTree>
    <p:extLst>
      <p:ext uri="{BB962C8B-B14F-4D97-AF65-F5344CB8AC3E}">
        <p14:creationId xmlns:p14="http://schemas.microsoft.com/office/powerpoint/2010/main" val="3799807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
            <a:ext cx="8229600" cy="857250"/>
          </a:xfrm>
        </p:spPr>
        <p:txBody>
          <a:bodyPr/>
          <a:lstStyle/>
          <a:p>
            <a:r>
              <a:rPr lang="en-US" dirty="0"/>
              <a:t>2.0 Control of Rain Water Intrusion to Reduce Wetting Potential</a:t>
            </a:r>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2824" t="3273" r="5035" b="3941"/>
          <a:stretch/>
        </p:blipFill>
        <p:spPr bwMode="auto">
          <a:xfrm>
            <a:off x="2343315" y="971550"/>
            <a:ext cx="4457369" cy="3484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472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9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t>2.0 Control of Rain Water Intrusion to Reduce Wetting Potential</a:t>
            </a:r>
          </a:p>
        </p:txBody>
      </p:sp>
      <p:pic>
        <p:nvPicPr>
          <p:cNvPr id="3" name="Content Placeholder 4"/>
          <p:cNvPicPr>
            <a:picLocks noChangeAspect="1"/>
          </p:cNvPicPr>
          <p:nvPr/>
        </p:nvPicPr>
        <p:blipFill>
          <a:blip r:embed="rId2"/>
          <a:stretch>
            <a:fillRect/>
          </a:stretch>
        </p:blipFill>
        <p:spPr>
          <a:xfrm>
            <a:off x="1470714" y="971550"/>
            <a:ext cx="6202572" cy="3428999"/>
          </a:xfrm>
          <a:prstGeom prst="rect">
            <a:avLst/>
          </a:prstGeom>
        </p:spPr>
      </p:pic>
    </p:spTree>
    <p:extLst>
      <p:ext uri="{BB962C8B-B14F-4D97-AF65-F5344CB8AC3E}">
        <p14:creationId xmlns:p14="http://schemas.microsoft.com/office/powerpoint/2010/main" val="115662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600" b="1" dirty="0"/>
              <a:t>3.1 General. </a:t>
            </a:r>
            <a:r>
              <a:rPr lang="en-US" sz="1600" dirty="0" smtClean="0"/>
              <a:t>The </a:t>
            </a:r>
            <a:r>
              <a:rPr lang="en-US" sz="1600" dirty="0"/>
              <a:t>location and properties of insulation components, vapor retarders, and other material layers on light frame, above-grade exterior wall assemblies as illustrated in Figure 3 shall comply with Table 2(A) or Table 2(B). The requirements of Sections 3.2, 3.3, and 3.4 shall be additionally satisfied as applicable. Where insulation is used as a means to control water vapor in accordance with Table 2(B), insulation solutions also shall comply with the locally applicable energy conservation code.</a:t>
            </a:r>
          </a:p>
          <a:p>
            <a:r>
              <a:rPr lang="en-US" sz="1600" b="1" dirty="0"/>
              <a:t>Exception:</a:t>
            </a:r>
            <a:r>
              <a:rPr lang="en-US" sz="1600" dirty="0"/>
              <a:t> Table 2(B) shall be used where the net water vapor permeance of material layers on the exterior side of wall studs is unquantified or does not comply with the minimum net water vapor permeance values in Table 2(A) for the climate and specified interior vapor retarder class. </a:t>
            </a:r>
          </a:p>
        </p:txBody>
      </p:sp>
    </p:spTree>
    <p:extLst>
      <p:ext uri="{BB962C8B-B14F-4D97-AF65-F5344CB8AC3E}">
        <p14:creationId xmlns:p14="http://schemas.microsoft.com/office/powerpoint/2010/main" val="1275454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b="1" i="1" dirty="0"/>
              <a:t>User Note: </a:t>
            </a:r>
            <a:r>
              <a:rPr lang="en-US" i="1" dirty="0"/>
              <a:t>A means of determining net water vapor permeance is provided in footnote ‘b’ of Table 2(A). Use of Table 2(A) and other provisions in this section require the availability and use of the water vapor permeance properties of specified material layers. These properties should be obtained from manufacturer data for the specified materials using test methods as indicated herein. Preferably, this data should be based on testing by an approved agency or approved source (e.g., certified independent, third-party laboratory). </a:t>
            </a:r>
          </a:p>
        </p:txBody>
      </p:sp>
    </p:spTree>
    <p:extLst>
      <p:ext uri="{BB962C8B-B14F-4D97-AF65-F5344CB8AC3E}">
        <p14:creationId xmlns:p14="http://schemas.microsoft.com/office/powerpoint/2010/main" val="1016111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600" b="1" dirty="0"/>
              <a:t>3.2 Drying Potential for Moist Climates with Severe Wind-Driven Rain. </a:t>
            </a:r>
            <a:r>
              <a:rPr lang="en-US" sz="1600" dirty="0" smtClean="0"/>
              <a:t>In </a:t>
            </a:r>
            <a:r>
              <a:rPr lang="en-US" sz="1600" dirty="0"/>
              <a:t>climates with an annual wind-driven rain receipt exceeding 32 inches in accordance with Figure 2, inward or outward drying potential of the wall assembly shall be provided by one of the following practices in addition to maintaining compliance with Section 3.1:</a:t>
            </a:r>
          </a:p>
          <a:p>
            <a:pPr lvl="1"/>
            <a:r>
              <a:rPr lang="en-US" sz="1600" dirty="0"/>
              <a:t>Drying to the exterior – The minimum net permeance of exterior material layers, including the exterior sheathing, water-resistive barrier, and any unvented air-impermeable cladding, shall be 1.5 perms or greater as measured by ASTM </a:t>
            </a:r>
            <a:r>
              <a:rPr lang="en-US" sz="1600" dirty="0" smtClean="0"/>
              <a:t>E96 [23</a:t>
            </a:r>
            <a:r>
              <a:rPr lang="en-US" sz="1600" dirty="0"/>
              <a:t>] Procedure B (wet cup), or</a:t>
            </a:r>
          </a:p>
          <a:p>
            <a:pPr lvl="1"/>
            <a:r>
              <a:rPr lang="en-US" sz="1600" dirty="0"/>
              <a:t>Drying to the interior – The minimum net permeance of interior material layers, including the interior vapor retarder and interior finishes, shall be 1.5 perms or greater as measured by ASTM </a:t>
            </a:r>
            <a:r>
              <a:rPr lang="en-US" sz="1600" dirty="0" smtClean="0"/>
              <a:t>E96 </a:t>
            </a:r>
            <a:r>
              <a:rPr lang="en-US" sz="1600" dirty="0"/>
              <a:t>Procedure B (wet cup</a:t>
            </a:r>
            <a:r>
              <a:rPr lang="en-US" sz="1600" dirty="0" smtClean="0"/>
              <a:t>).</a:t>
            </a:r>
            <a:endParaRPr lang="en-US" sz="1600" dirty="0"/>
          </a:p>
        </p:txBody>
      </p:sp>
    </p:spTree>
    <p:extLst>
      <p:ext uri="{BB962C8B-B14F-4D97-AF65-F5344CB8AC3E}">
        <p14:creationId xmlns:p14="http://schemas.microsoft.com/office/powerpoint/2010/main" val="31889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800" b="1" i="1" dirty="0"/>
              <a:t>User Note: </a:t>
            </a:r>
            <a:r>
              <a:rPr lang="en-US" sz="1800" i="1" dirty="0"/>
              <a:t>Where using Item 1 above with Table 2(A) in areas with greater than 32 in/</a:t>
            </a:r>
            <a:r>
              <a:rPr lang="en-US" sz="1800" i="1" dirty="0" err="1"/>
              <a:t>yr</a:t>
            </a:r>
            <a:r>
              <a:rPr lang="en-US" sz="1800" i="1" dirty="0"/>
              <a:t> wind-driven rain per Figure 2, the minimum net water vapor permeance of 1.5 perms for exterior material layers may over-ride the minimum values for the same provided in Table 2(A) to ensure adequate drying potential to the exterior. Similarly, where using Item 2 above with Table 2(B) in areas with greater than 32 in/</a:t>
            </a:r>
            <a:r>
              <a:rPr lang="en-US" sz="1800" i="1" dirty="0" err="1"/>
              <a:t>yr</a:t>
            </a:r>
            <a:r>
              <a:rPr lang="en-US" sz="1800" i="1" dirty="0"/>
              <a:t> wind-driven rain per Figure 2, the selection of interior vapor retarder becomes limited to a Class II (Kraft paper) or Class III vapor retarder to ensure adequate drying potential to the interior. In either case, increasing net water vapor permeance to the exterior or interior, respectively, will improve drying potential of the assembly, but must be done in coordination with Section 3.1</a:t>
            </a:r>
            <a:r>
              <a:rPr lang="en-US" sz="1800" i="1" dirty="0" smtClean="0"/>
              <a:t>.</a:t>
            </a:r>
            <a:endParaRPr lang="en-US" sz="1800" i="1" dirty="0"/>
          </a:p>
        </p:txBody>
      </p:sp>
    </p:spTree>
    <p:extLst>
      <p:ext uri="{BB962C8B-B14F-4D97-AF65-F5344CB8AC3E}">
        <p14:creationId xmlns:p14="http://schemas.microsoft.com/office/powerpoint/2010/main" val="1083262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200" b="1" dirty="0"/>
              <a:t>3.3 Reservoir Claddings (Solar-Driven Inward Water Vapor Drive</a:t>
            </a:r>
            <a:r>
              <a:rPr lang="en-US" sz="1200" b="1" dirty="0" smtClean="0"/>
              <a:t>). </a:t>
            </a:r>
            <a:r>
              <a:rPr lang="en-US" sz="1200" dirty="0"/>
              <a:t>Reservoir claddings include Portland cement stucco, adhered masonry veneers, anchored masonry veneer, cement siding panels, and other claddings that have water absorption greater than 3% (volumetric moisture content) as measured in accordance with ASTM </a:t>
            </a:r>
            <a:r>
              <a:rPr lang="en-US" sz="1200" dirty="0" smtClean="0"/>
              <a:t>C209 [</a:t>
            </a:r>
            <a:r>
              <a:rPr lang="en-US" sz="1200" dirty="0"/>
              <a:t>25] 2-hour soak test</a:t>
            </a:r>
            <a:r>
              <a:rPr lang="en-US" sz="1200" dirty="0" smtClean="0"/>
              <a:t>. For </a:t>
            </a:r>
            <a:r>
              <a:rPr lang="en-US" sz="1200" dirty="0"/>
              <a:t>reservoir claddings used in Moist (A) and Marine (C) regions of Figure 2 where the wind-driven rain is greater than 16 in/</a:t>
            </a:r>
            <a:r>
              <a:rPr lang="en-US" sz="1200" dirty="0" err="1"/>
              <a:t>yr</a:t>
            </a:r>
            <a:r>
              <a:rPr lang="en-US" sz="1200" dirty="0"/>
              <a:t> and where installed over moisture sensitive wall materials such as wood-based or gypsum-based sheathing, one of the following practices shall be used in addition to maintaining compliance with Section 3.1:</a:t>
            </a:r>
          </a:p>
          <a:p>
            <a:pPr lvl="1"/>
            <a:r>
              <a:rPr lang="en-US" sz="1200" dirty="0"/>
              <a:t>A drained and ventilated air space, complying with or exceeding the minimum requirements of Items 1, 2, or 4 of Section 2.4, located behind the reservoir cladding to the exterior side of the water-resistive barrier with ventilation air outlets and inlets at the top and bottom of each air space.</a:t>
            </a:r>
          </a:p>
          <a:p>
            <a:pPr lvl="1"/>
            <a:r>
              <a:rPr lang="en-US" sz="1200" dirty="0"/>
              <a:t>An alternative drainage and ventilation design with drainage complying with Item 4 of Section 2.4 and with ventilation performance at least equivalent to Items 1 or 2 of Section 2.4 with ventilation air outlets and inlets included. Ventilation performance shall be measured in accordance with Annex A1 of ASTM </a:t>
            </a:r>
            <a:r>
              <a:rPr lang="en-US" sz="1200" dirty="0" smtClean="0"/>
              <a:t>E2925 [14].</a:t>
            </a:r>
            <a:endParaRPr lang="en-US" sz="1200" dirty="0"/>
          </a:p>
        </p:txBody>
      </p:sp>
    </p:spTree>
    <p:extLst>
      <p:ext uri="{BB962C8B-B14F-4D97-AF65-F5344CB8AC3E}">
        <p14:creationId xmlns:p14="http://schemas.microsoft.com/office/powerpoint/2010/main" val="3631508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600" b="1" dirty="0"/>
              <a:t>Exceptions: </a:t>
            </a:r>
            <a:r>
              <a:rPr lang="en-US" sz="1600" dirty="0"/>
              <a:t>An air space for ventilation shall not be required for any of the following conditions:</a:t>
            </a:r>
          </a:p>
          <a:p>
            <a:pPr lvl="1"/>
            <a:r>
              <a:rPr lang="en-US" sz="1600" dirty="0"/>
              <a:t>Foam plastic insulating sheathing complying with ASTM </a:t>
            </a:r>
            <a:r>
              <a:rPr lang="en-US" sz="1600" dirty="0" smtClean="0"/>
              <a:t>C578 </a:t>
            </a:r>
            <a:r>
              <a:rPr lang="en-US" sz="1600" dirty="0"/>
              <a:t>or ASTM </a:t>
            </a:r>
            <a:r>
              <a:rPr lang="en-US" sz="1600" dirty="0" smtClean="0"/>
              <a:t>C1289 </a:t>
            </a:r>
            <a:r>
              <a:rPr lang="en-US" sz="1600" dirty="0"/>
              <a:t>located between the reservoir cladding and underlying moisture sensitive wall materials. A drainage space shall be provided in accordance with Section 2.4 as applicable and compliance with Section 3.1 shall be maintained.</a:t>
            </a:r>
          </a:p>
          <a:p>
            <a:pPr lvl="1"/>
            <a:r>
              <a:rPr lang="en-US" sz="1600" dirty="0"/>
              <a:t>A water-resistive barrier, a substantially </a:t>
            </a:r>
            <a:r>
              <a:rPr lang="en-US" sz="1600" dirty="0" err="1"/>
              <a:t>nonwater</a:t>
            </a:r>
            <a:r>
              <a:rPr lang="en-US" sz="1600" dirty="0"/>
              <a:t>-absorbing layer, a bond-break layer, or combination of these materials between the reservoir cladding and underlying moisture sensitive wall materials provide a net water vapor permeance not exceeding 10 perms where each material’s water vapor permeance is measured by ASTM </a:t>
            </a:r>
            <a:r>
              <a:rPr lang="en-US" sz="1600" dirty="0" smtClean="0"/>
              <a:t>E96</a:t>
            </a:r>
            <a:r>
              <a:rPr lang="en-US" sz="1600" dirty="0"/>
              <a:t>, Procedure B. A drainage space shall be provided in accordance with Section 2.4 as applicable and compliance with Section 3.1 shall be </a:t>
            </a:r>
            <a:r>
              <a:rPr lang="en-US" sz="1600" dirty="0" smtClean="0"/>
              <a:t>maintained</a:t>
            </a:r>
            <a:r>
              <a:rPr lang="en-US" sz="1600" dirty="0"/>
              <a:t>.</a:t>
            </a:r>
          </a:p>
        </p:txBody>
      </p:sp>
    </p:spTree>
    <p:extLst>
      <p:ext uri="{BB962C8B-B14F-4D97-AF65-F5344CB8AC3E}">
        <p14:creationId xmlns:p14="http://schemas.microsoft.com/office/powerpoint/2010/main" val="2866952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800" b="1" i="1" dirty="0"/>
              <a:t>User Note: </a:t>
            </a:r>
            <a:r>
              <a:rPr lang="en-US" sz="1800" i="1" dirty="0"/>
              <a:t>Where Exception 1 is used, the application of foam plastic insulating sheathing must comply with Section 3.1 and Table 2(B), particularly in the colder climate zones. Where Exception 2 is used, the permeance of the exterior material layers must comply with Section 3.1 and Table 2(A) or, otherwise, be insulated in accordance with Table 2(B), particularly in the colder climate zones and where the net water vapor permeance on the exterior side of the assembly is substantially less than 10 perms. The selection of an interior vapor retarder will also be affected by these design decisions to maintain compliance with Section 3.1 and also Section 3.2 where applicable</a:t>
            </a:r>
            <a:r>
              <a:rPr lang="en-US" sz="1800" i="1" dirty="0" smtClean="0"/>
              <a:t>.</a:t>
            </a:r>
            <a:endParaRPr lang="en-US" sz="1800" i="1" dirty="0"/>
          </a:p>
        </p:txBody>
      </p:sp>
    </p:spTree>
    <p:extLst>
      <p:ext uri="{BB962C8B-B14F-4D97-AF65-F5344CB8AC3E}">
        <p14:creationId xmlns:p14="http://schemas.microsoft.com/office/powerpoint/2010/main" val="3333826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800" b="1" dirty="0"/>
              <a:t>3.4 Walls with Non-reservoir Claddings in Warm-Humid Climates (Inward Vapor Drive). </a:t>
            </a:r>
            <a:r>
              <a:rPr lang="en-US" sz="1800" dirty="0" smtClean="0"/>
              <a:t>In </a:t>
            </a:r>
            <a:r>
              <a:rPr lang="en-US" sz="1800" dirty="0"/>
              <a:t>the “warm-humid” climate region of Figure 2, the net water vapor permeance of material layers located on the exterior side of wall studs shall not exceed a net water vapor permeance of 20 perms where the permeance of each material layer is based on ASTM </a:t>
            </a:r>
            <a:r>
              <a:rPr lang="en-US" sz="1800" dirty="0" smtClean="0"/>
              <a:t>E96 </a:t>
            </a:r>
            <a:r>
              <a:rPr lang="en-US" sz="1800" dirty="0"/>
              <a:t>Procedure B (wet cup</a:t>
            </a:r>
            <a:r>
              <a:rPr lang="en-US" sz="1800" dirty="0" smtClean="0"/>
              <a:t>). </a:t>
            </a:r>
            <a:endParaRPr lang="en-US" sz="1800" dirty="0"/>
          </a:p>
          <a:p>
            <a:pPr lvl="1"/>
            <a:r>
              <a:rPr lang="en-US" sz="1800" dirty="0"/>
              <a:t>Exception</a:t>
            </a:r>
            <a:r>
              <a:rPr lang="en-US" sz="1800" dirty="0" smtClean="0"/>
              <a:t>: The </a:t>
            </a:r>
            <a:r>
              <a:rPr lang="en-US" sz="1800" dirty="0"/>
              <a:t>net water vapor permeance of materials to the exterior side of wall studs shall be permitted to exceed 20 perms where spray foam is applied in the wall cavity at an installed thickness as necessary to be non-vapor permeable and air impermeable.</a:t>
            </a:r>
          </a:p>
          <a:p>
            <a:endParaRPr lang="en-US" dirty="0"/>
          </a:p>
        </p:txBody>
      </p:sp>
    </p:spTree>
    <p:extLst>
      <p:ext uri="{BB962C8B-B14F-4D97-AF65-F5344CB8AC3E}">
        <p14:creationId xmlns:p14="http://schemas.microsoft.com/office/powerpoint/2010/main" val="252645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r>
              <a:rPr lang="en-US" sz="1600" b="1" i="1" dirty="0"/>
              <a:t>User Note</a:t>
            </a:r>
            <a:r>
              <a:rPr lang="en-US" sz="1600" b="1" i="1" dirty="0" smtClean="0"/>
              <a:t>: </a:t>
            </a:r>
            <a:r>
              <a:rPr lang="en-US" sz="1600" i="1" dirty="0" smtClean="0"/>
              <a:t>While </a:t>
            </a:r>
            <a:r>
              <a:rPr lang="en-US" sz="1600" i="1" dirty="0"/>
              <a:t>Section 3.3 focused on material layers (and air space) between a reservoir cladding and water sensitive wall materials such as wood-based and gypsum-based sheathing, Section 3.4 focuses on all material layers to the exterior side of the assembly (including the exterior sheathing layer). In this case, it is the net water vapor permeance of all the exterior layers (sheathing, WRB, and unvented claddings) that are required to comply with the 20 perm maximum for net water vapor permeance</a:t>
            </a:r>
            <a:r>
              <a:rPr lang="en-US" sz="1600" i="1" dirty="0" smtClean="0"/>
              <a:t>. Thus</a:t>
            </a:r>
            <a:r>
              <a:rPr lang="en-US" sz="1600" i="1" dirty="0"/>
              <a:t>, some layers could substantially exceed the 20 perm limit if there is at least one layer that complies with the 20 perm limit. For example, typical wood sheathing materials (e.g., OSB or plywood) have a wet cup water vapor permeance well below 20 perms</a:t>
            </a:r>
            <a:r>
              <a:rPr lang="en-US" sz="1600" i="1" dirty="0" smtClean="0"/>
              <a:t>. Thus</a:t>
            </a:r>
            <a:r>
              <a:rPr lang="en-US" sz="1600" i="1" dirty="0"/>
              <a:t>, a water-resistive barrier with unlimited water vapor permeance can be used. A means to determine net water vapor permeance of multiple layers is addressed in note ‘b’ of Table 2(A</a:t>
            </a:r>
            <a:r>
              <a:rPr lang="en-US" sz="1600" i="1" dirty="0" smtClean="0"/>
              <a:t>).</a:t>
            </a:r>
            <a:endParaRPr lang="en-US" sz="1600" i="1" dirty="0"/>
          </a:p>
        </p:txBody>
      </p:sp>
    </p:spTree>
    <p:extLst>
      <p:ext uri="{BB962C8B-B14F-4D97-AF65-F5344CB8AC3E}">
        <p14:creationId xmlns:p14="http://schemas.microsoft.com/office/powerpoint/2010/main" val="186633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This Research Report provides actionable guidelines to effectively consider, evaluate, and manage the balance of wetting and drying potential in common above-grade, light-frame wall assemblies in a broad range of climate conditions</a:t>
            </a:r>
            <a:r>
              <a:rPr lang="en-US" dirty="0" smtClean="0"/>
              <a:t>. </a:t>
            </a:r>
            <a:endParaRPr lang="en-US" dirty="0"/>
          </a:p>
          <a:p>
            <a:r>
              <a:rPr lang="en-US" dirty="0"/>
              <a:t>This objective involves the appropriate use and integration of a wide variety of light-frame wall construction methods and materials including various cladding types, water-resistive barrier types, insulation types, and vapor retarder types or classes. </a:t>
            </a:r>
          </a:p>
        </p:txBody>
      </p:sp>
    </p:spTree>
    <p:extLst>
      <p:ext uri="{BB962C8B-B14F-4D97-AF65-F5344CB8AC3E}">
        <p14:creationId xmlns:p14="http://schemas.microsoft.com/office/powerpoint/2010/main" val="1778146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pPr marL="0" indent="0" algn="ctr">
              <a:buNone/>
            </a:pPr>
            <a:r>
              <a:rPr lang="en-US" sz="1400" b="1" dirty="0"/>
              <a:t>TABLE 2(A)</a:t>
            </a:r>
          </a:p>
          <a:p>
            <a:pPr marL="0" indent="0" algn="ctr">
              <a:buNone/>
            </a:pPr>
            <a:r>
              <a:rPr lang="en-US" sz="1400" b="1" dirty="0"/>
              <a:t>MINIMUM NET WATER VAPOR PERMEANCE (WVP) FOR MATERIAL LAYERS LOCATED ON THE EXTERIOR SIDE OF WALL </a:t>
            </a:r>
            <a:r>
              <a:rPr lang="en-US" sz="1400" b="1" dirty="0" smtClean="0"/>
              <a:t>STUDS </a:t>
            </a:r>
            <a:r>
              <a:rPr lang="en-US" sz="1400" b="1" baseline="30000" dirty="0" smtClean="0"/>
              <a:t>a, b, c</a:t>
            </a:r>
            <a:endParaRPr lang="en-US" sz="1400" b="1" baseline="30000" dirty="0"/>
          </a:p>
          <a:p>
            <a:pPr marL="0" indent="0" algn="ctr">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157370570"/>
              </p:ext>
            </p:extLst>
          </p:nvPr>
        </p:nvGraphicFramePr>
        <p:xfrm>
          <a:off x="1524000" y="1958183"/>
          <a:ext cx="6248400" cy="2899568"/>
        </p:xfrm>
        <a:graphic>
          <a:graphicData uri="http://schemas.openxmlformats.org/drawingml/2006/table">
            <a:tbl>
              <a:tblPr firstRow="1" firstCol="1" bandRow="1">
                <a:tableStyleId>{5C22544A-7EE6-4342-B048-85BDC9FD1C3A}</a:tableStyleId>
              </a:tblPr>
              <a:tblGrid>
                <a:gridCol w="1672815">
                  <a:extLst>
                    <a:ext uri="{9D8B030D-6E8A-4147-A177-3AD203B41FA5}">
                      <a16:colId xmlns:a16="http://schemas.microsoft.com/office/drawing/2014/main" val="776270072"/>
                    </a:ext>
                  </a:extLst>
                </a:gridCol>
                <a:gridCol w="1672815">
                  <a:extLst>
                    <a:ext uri="{9D8B030D-6E8A-4147-A177-3AD203B41FA5}">
                      <a16:colId xmlns:a16="http://schemas.microsoft.com/office/drawing/2014/main" val="1161841970"/>
                    </a:ext>
                  </a:extLst>
                </a:gridCol>
                <a:gridCol w="1451385">
                  <a:extLst>
                    <a:ext uri="{9D8B030D-6E8A-4147-A177-3AD203B41FA5}">
                      <a16:colId xmlns:a16="http://schemas.microsoft.com/office/drawing/2014/main" val="1519849634"/>
                    </a:ext>
                  </a:extLst>
                </a:gridCol>
                <a:gridCol w="1451385">
                  <a:extLst>
                    <a:ext uri="{9D8B030D-6E8A-4147-A177-3AD203B41FA5}">
                      <a16:colId xmlns:a16="http://schemas.microsoft.com/office/drawing/2014/main" val="1872355216"/>
                    </a:ext>
                  </a:extLst>
                </a:gridCol>
              </a:tblGrid>
              <a:tr h="263597">
                <a:tc rowSpan="2">
                  <a:txBody>
                    <a:bodyPr/>
                    <a:lstStyle/>
                    <a:p>
                      <a:pPr marL="0" marR="0" algn="ctr">
                        <a:spcBef>
                          <a:spcPts val="0"/>
                        </a:spcBef>
                        <a:spcAft>
                          <a:spcPts val="0"/>
                        </a:spcAft>
                      </a:pPr>
                      <a:r>
                        <a:rPr lang="en-US" sz="1200" dirty="0">
                          <a:effectLst/>
                        </a:rPr>
                        <a:t>Climate Zone</a:t>
                      </a:r>
                    </a:p>
                    <a:p>
                      <a:pPr marL="0" marR="0" algn="ctr">
                        <a:spcBef>
                          <a:spcPts val="0"/>
                        </a:spcBef>
                        <a:spcAft>
                          <a:spcPts val="0"/>
                        </a:spcAft>
                      </a:pPr>
                      <a:r>
                        <a:rPr lang="en-US" sz="1200" dirty="0">
                          <a:effectLst/>
                        </a:rPr>
                        <a:t>(Fig. 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lgn="ctr">
                        <a:spcBef>
                          <a:spcPts val="0"/>
                        </a:spcBef>
                        <a:spcAft>
                          <a:spcPts val="0"/>
                        </a:spcAft>
                      </a:pPr>
                      <a:r>
                        <a:rPr lang="en-US" sz="1200" dirty="0">
                          <a:effectLst/>
                        </a:rPr>
                        <a:t>Interior Vapor Retarder Class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3453101"/>
                  </a:ext>
                </a:extLst>
              </a:tr>
              <a:tr h="263597">
                <a:tc vMerge="1">
                  <a:txBody>
                    <a:bodyPr/>
                    <a:lstStyle/>
                    <a:p>
                      <a:endParaRPr lang="en-US"/>
                    </a:p>
                  </a:txBody>
                  <a:tcPr/>
                </a:tc>
                <a:tc>
                  <a:txBody>
                    <a:bodyPr/>
                    <a:lstStyle/>
                    <a:p>
                      <a:pPr marL="0" marR="0" algn="ctr">
                        <a:spcBef>
                          <a:spcPts val="0"/>
                        </a:spcBef>
                        <a:spcAft>
                          <a:spcPts val="0"/>
                        </a:spcAft>
                      </a:pPr>
                      <a:r>
                        <a:rPr lang="en-US" sz="1200">
                          <a:effectLst/>
                        </a:rPr>
                        <a:t>Class I</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Class II</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Class III</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2960881"/>
                  </a:ext>
                </a:extLst>
              </a:tr>
              <a:tr h="263597">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NP</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r>
                        <a:rPr lang="en-US" sz="1200" baseline="30000">
                          <a:effectLst/>
                        </a:rPr>
                        <a:t>d</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 minimum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69534090"/>
                  </a:ext>
                </a:extLst>
              </a:tr>
              <a:tr h="263597">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r>
                        <a:rPr lang="en-US" sz="1200" baseline="30000">
                          <a:effectLst/>
                        </a:rPr>
                        <a:t>d</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 minimum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22266082"/>
                  </a:ext>
                </a:extLst>
              </a:tr>
              <a:tr h="263597">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No minimum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 minimum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83275915"/>
                  </a:ext>
                </a:extLst>
              </a:tr>
              <a:tr h="527195">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0.5 perm (Marine 4) and otherwise NP</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0.5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 perm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43820883"/>
                  </a:ext>
                </a:extLst>
              </a:tr>
              <a:tr h="263597">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0.5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 perm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89415202"/>
                  </a:ext>
                </a:extLst>
              </a:tr>
              <a:tr h="263597">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15 perm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85338066"/>
                  </a:ext>
                </a:extLst>
              </a:tr>
              <a:tr h="263597">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NP</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36808027"/>
                  </a:ext>
                </a:extLst>
              </a:tr>
              <a:tr h="263597">
                <a:tc>
                  <a:txBody>
                    <a:bodyPr/>
                    <a:lstStyle/>
                    <a:p>
                      <a:pPr marL="0" marR="0" algn="ctr">
                        <a:spcBef>
                          <a:spcPts val="0"/>
                        </a:spcBef>
                        <a:spcAft>
                          <a:spcPts val="0"/>
                        </a:spcAft>
                      </a:pPr>
                      <a:r>
                        <a:rPr lang="en-US" sz="1200">
                          <a:effectLst/>
                        </a:rPr>
                        <a:t>8</a:t>
                      </a:r>
                      <a:r>
                        <a:rPr lang="en-US" sz="1200" baseline="30000">
                          <a:effectLst/>
                        </a:rPr>
                        <a:t>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 perm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NP</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NP</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20181937"/>
                  </a:ext>
                </a:extLst>
              </a:tr>
            </a:tbl>
          </a:graphicData>
        </a:graphic>
      </p:graphicFrame>
    </p:spTree>
    <p:extLst>
      <p:ext uri="{BB962C8B-B14F-4D97-AF65-F5344CB8AC3E}">
        <p14:creationId xmlns:p14="http://schemas.microsoft.com/office/powerpoint/2010/main" val="2381754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Control of Water Vapor Diffusion to Manage Wetting and Drying Potential</a:t>
            </a:r>
          </a:p>
        </p:txBody>
      </p:sp>
      <p:sp>
        <p:nvSpPr>
          <p:cNvPr id="3" name="Content Placeholder 2"/>
          <p:cNvSpPr>
            <a:spLocks noGrp="1"/>
          </p:cNvSpPr>
          <p:nvPr>
            <p:ph idx="1"/>
          </p:nvPr>
        </p:nvSpPr>
        <p:spPr/>
        <p:txBody>
          <a:bodyPr/>
          <a:lstStyle/>
          <a:p>
            <a:pPr marL="0" indent="0" algn="ctr">
              <a:buNone/>
            </a:pPr>
            <a:r>
              <a:rPr lang="en-US" sz="1400" b="1" dirty="0"/>
              <a:t>TABLE 2(B)</a:t>
            </a:r>
          </a:p>
          <a:p>
            <a:pPr marL="0" indent="0" algn="ctr">
              <a:buNone/>
            </a:pPr>
            <a:r>
              <a:rPr lang="en-US" sz="1400" b="1" dirty="0"/>
              <a:t>MINIMUM INSULATION RATIO OR CONTINUOUS INSULATION R-VALUE FOR LIGHT-FRAME WALLS WHERE EXTERIOR CONTINUOUS INSULATION (ci) IS </a:t>
            </a:r>
            <a:r>
              <a:rPr lang="en-US" sz="1400" b="1" dirty="0" smtClean="0"/>
              <a:t>USED </a:t>
            </a:r>
            <a:r>
              <a:rPr lang="en-US" sz="1400" b="1" baseline="30000" dirty="0" smtClean="0"/>
              <a:t>a, b, c, d</a:t>
            </a:r>
            <a:endParaRPr lang="en-US" sz="1400" b="1" baseline="30000" dirty="0"/>
          </a:p>
          <a:p>
            <a:pPr marL="0" indent="0">
              <a:buNone/>
            </a:pP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309347524"/>
              </p:ext>
            </p:extLst>
          </p:nvPr>
        </p:nvGraphicFramePr>
        <p:xfrm>
          <a:off x="1097280" y="1885951"/>
          <a:ext cx="6949440" cy="2895598"/>
        </p:xfrm>
        <a:graphic>
          <a:graphicData uri="http://schemas.openxmlformats.org/drawingml/2006/table">
            <a:tbl>
              <a:tblPr firstRow="1" firstCol="1" bandRow="1">
                <a:tableStyleId>{5C22544A-7EE6-4342-B048-85BDC9FD1C3A}</a:tableStyleId>
              </a:tblPr>
              <a:tblGrid>
                <a:gridCol w="1087120">
                  <a:extLst>
                    <a:ext uri="{9D8B030D-6E8A-4147-A177-3AD203B41FA5}">
                      <a16:colId xmlns:a16="http://schemas.microsoft.com/office/drawing/2014/main" val="2733253894"/>
                    </a:ext>
                  </a:extLst>
                </a:gridCol>
                <a:gridCol w="1252220">
                  <a:extLst>
                    <a:ext uri="{9D8B030D-6E8A-4147-A177-3AD203B41FA5}">
                      <a16:colId xmlns:a16="http://schemas.microsoft.com/office/drawing/2014/main" val="3314594948"/>
                    </a:ext>
                  </a:extLst>
                </a:gridCol>
                <a:gridCol w="1152525">
                  <a:extLst>
                    <a:ext uri="{9D8B030D-6E8A-4147-A177-3AD203B41FA5}">
                      <a16:colId xmlns:a16="http://schemas.microsoft.com/office/drawing/2014/main" val="3695975137"/>
                    </a:ext>
                  </a:extLst>
                </a:gridCol>
                <a:gridCol w="1152525">
                  <a:extLst>
                    <a:ext uri="{9D8B030D-6E8A-4147-A177-3AD203B41FA5}">
                      <a16:colId xmlns:a16="http://schemas.microsoft.com/office/drawing/2014/main" val="3140625653"/>
                    </a:ext>
                  </a:extLst>
                </a:gridCol>
                <a:gridCol w="1152525">
                  <a:extLst>
                    <a:ext uri="{9D8B030D-6E8A-4147-A177-3AD203B41FA5}">
                      <a16:colId xmlns:a16="http://schemas.microsoft.com/office/drawing/2014/main" val="3011918978"/>
                    </a:ext>
                  </a:extLst>
                </a:gridCol>
                <a:gridCol w="1152525">
                  <a:extLst>
                    <a:ext uri="{9D8B030D-6E8A-4147-A177-3AD203B41FA5}">
                      <a16:colId xmlns:a16="http://schemas.microsoft.com/office/drawing/2014/main" val="49555626"/>
                    </a:ext>
                  </a:extLst>
                </a:gridCol>
              </a:tblGrid>
              <a:tr h="208843">
                <a:tc rowSpan="2">
                  <a:txBody>
                    <a:bodyPr/>
                    <a:lstStyle/>
                    <a:p>
                      <a:pPr marL="0" marR="0" algn="ctr">
                        <a:spcBef>
                          <a:spcPts val="0"/>
                        </a:spcBef>
                        <a:spcAft>
                          <a:spcPts val="0"/>
                        </a:spcAft>
                      </a:pPr>
                      <a:r>
                        <a:rPr lang="en-US" sz="1200" dirty="0">
                          <a:effectLst/>
                        </a:rPr>
                        <a:t>Climate Zone</a:t>
                      </a:r>
                    </a:p>
                    <a:p>
                      <a:pPr marL="0" marR="0" algn="ctr">
                        <a:spcBef>
                          <a:spcPts val="0"/>
                        </a:spcBef>
                        <a:spcAft>
                          <a:spcPts val="0"/>
                        </a:spcAft>
                      </a:pPr>
                      <a:r>
                        <a:rPr lang="en-US" sz="1200" dirty="0">
                          <a:effectLst/>
                        </a:rPr>
                        <a:t>(Fig. 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200" dirty="0">
                          <a:effectLst/>
                        </a:rPr>
                        <a:t>Maximum Heating Degree Days (65F basis)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lgn="ctr">
                        <a:spcBef>
                          <a:spcPts val="0"/>
                        </a:spcBef>
                        <a:spcAft>
                          <a:spcPts val="0"/>
                        </a:spcAft>
                      </a:pPr>
                      <a:r>
                        <a:rPr lang="en-US" sz="1200" dirty="0">
                          <a:effectLst/>
                        </a:rPr>
                        <a:t>Interior Vapor Retarder (VR) </a:t>
                      </a:r>
                      <a:r>
                        <a:rPr lang="en-US" sz="1200" dirty="0" smtClean="0">
                          <a:effectLst/>
                        </a:rPr>
                        <a:t>Class</a:t>
                      </a:r>
                      <a:endParaRPr lang="en-US" sz="1200" dirty="0" smtClean="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dirty="0" smtClean="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958056"/>
                  </a:ext>
                </a:extLst>
              </a:tr>
              <a:tr h="46154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Class I</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Class II</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Class III</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No VR</a:t>
                      </a:r>
                      <a:r>
                        <a:rPr lang="en-US" sz="1200" baseline="30000">
                          <a:effectLst/>
                        </a:rPr>
                        <a:t>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01652692"/>
                  </a:ext>
                </a:extLst>
              </a:tr>
              <a:tr h="330667">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NP</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r>
                        <a:rPr lang="en-US" sz="1200" baseline="30000">
                          <a:effectLst/>
                        </a:rPr>
                        <a:t>f</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R-2ci minimum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R-2ci minimum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46420078"/>
                  </a:ext>
                </a:extLst>
              </a:tr>
              <a:tr h="339369">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NP</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r>
                        <a:rPr lang="en-US" sz="1200" baseline="30000">
                          <a:effectLst/>
                        </a:rPr>
                        <a:t>f</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R-2ci minimum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R-2ci minimum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29645535"/>
                  </a:ext>
                </a:extLst>
              </a:tr>
              <a:tr h="330667">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3,600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R-2ci minimum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R-2ci minimum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48060490"/>
                  </a:ext>
                </a:extLst>
              </a:tr>
              <a:tr h="330667">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5,400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NP</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R-2ci minimum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0.9</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13050167"/>
                  </a:ext>
                </a:extLst>
              </a:tr>
              <a:tr h="223461">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7,200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0.35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1.3</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42503498"/>
                  </a:ext>
                </a:extLst>
              </a:tr>
              <a:tr h="223461">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9,000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1.7</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93922052"/>
                  </a:ext>
                </a:extLst>
              </a:tr>
              <a:tr h="223461">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12,600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0.35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0.35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0.8</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19529550"/>
                  </a:ext>
                </a:extLst>
              </a:tr>
              <a:tr h="223461">
                <a:tc>
                  <a:txBody>
                    <a:bodyPr/>
                    <a:lstStyle/>
                    <a:p>
                      <a:pPr marL="0" marR="0" algn="ctr">
                        <a:spcBef>
                          <a:spcPts val="0"/>
                        </a:spcBef>
                        <a:spcAft>
                          <a:spcPts val="0"/>
                        </a:spcAft>
                      </a:pPr>
                      <a:r>
                        <a:rPr lang="en-US" sz="1200">
                          <a:effectLst/>
                        </a:rPr>
                        <a:t>8</a:t>
                      </a:r>
                      <a:r>
                        <a:rPr lang="en-US" sz="1200" baseline="30000">
                          <a:effectLst/>
                        </a:rPr>
                        <a:t>g</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16,200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2.8</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1779859"/>
                  </a:ext>
                </a:extLst>
              </a:tr>
            </a:tbl>
          </a:graphicData>
        </a:graphic>
      </p:graphicFrame>
    </p:spTree>
    <p:extLst>
      <p:ext uri="{BB962C8B-B14F-4D97-AF65-F5344CB8AC3E}">
        <p14:creationId xmlns:p14="http://schemas.microsoft.com/office/powerpoint/2010/main" val="3469563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t>Typical Wall Assembly with Vapor Permeable Cavity Insulation Only for Use with Table 2(A</a:t>
            </a:r>
            <a:r>
              <a:rPr lang="en-US" dirty="0" smtClean="0"/>
              <a:t>)</a:t>
            </a:r>
            <a:endParaRPr lang="en-US" dirty="0"/>
          </a:p>
        </p:txBody>
      </p:sp>
      <p:pic>
        <p:nvPicPr>
          <p:cNvPr id="4" name="Content Placeholder 3"/>
          <p:cNvPicPr>
            <a:picLocks noChangeAspect="1"/>
          </p:cNvPicPr>
          <p:nvPr/>
        </p:nvPicPr>
        <p:blipFill>
          <a:blip r:embed="rId2"/>
          <a:stretch>
            <a:fillRect/>
          </a:stretch>
        </p:blipFill>
        <p:spPr>
          <a:xfrm>
            <a:off x="2110693" y="971550"/>
            <a:ext cx="4922613" cy="3429000"/>
          </a:xfrm>
          <a:prstGeom prst="rect">
            <a:avLst/>
          </a:prstGeom>
        </p:spPr>
      </p:pic>
    </p:spTree>
    <p:extLst>
      <p:ext uri="{BB962C8B-B14F-4D97-AF65-F5344CB8AC3E}">
        <p14:creationId xmlns:p14="http://schemas.microsoft.com/office/powerpoint/2010/main" val="1584142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a:t>Typical Hybrid Wall Assembly and Exterior Continuous Insulation Only Assembly for Use with Table 2(B)</a:t>
            </a:r>
          </a:p>
        </p:txBody>
      </p:sp>
      <p:pic>
        <p:nvPicPr>
          <p:cNvPr id="3" name="Content Placeholder 4"/>
          <p:cNvPicPr>
            <a:picLocks noChangeAspect="1"/>
          </p:cNvPicPr>
          <p:nvPr/>
        </p:nvPicPr>
        <p:blipFill>
          <a:blip r:embed="rId2"/>
          <a:stretch>
            <a:fillRect/>
          </a:stretch>
        </p:blipFill>
        <p:spPr>
          <a:xfrm>
            <a:off x="47730" y="1200150"/>
            <a:ext cx="9048539" cy="2667000"/>
          </a:xfrm>
          <a:prstGeom prst="rect">
            <a:avLst/>
          </a:prstGeom>
        </p:spPr>
      </p:pic>
      <p:sp>
        <p:nvSpPr>
          <p:cNvPr id="4" name="TextBox 3"/>
          <p:cNvSpPr txBox="1"/>
          <p:nvPr/>
        </p:nvSpPr>
        <p:spPr>
          <a:xfrm>
            <a:off x="3581400" y="3945709"/>
            <a:ext cx="5514869" cy="300082"/>
          </a:xfrm>
          <a:prstGeom prst="rect">
            <a:avLst/>
          </a:prstGeom>
          <a:noFill/>
        </p:spPr>
        <p:txBody>
          <a:bodyPr wrap="square" rtlCol="0">
            <a:spAutoFit/>
          </a:bodyPr>
          <a:lstStyle/>
          <a:p>
            <a:r>
              <a:rPr lang="en-US" dirty="0"/>
              <a:t>Note: Arrangement of control layers is material and climate specific.</a:t>
            </a:r>
          </a:p>
        </p:txBody>
      </p:sp>
    </p:spTree>
    <p:extLst>
      <p:ext uri="{BB962C8B-B14F-4D97-AF65-F5344CB8AC3E}">
        <p14:creationId xmlns:p14="http://schemas.microsoft.com/office/powerpoint/2010/main" val="1866605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Control of Moist Air </a:t>
            </a:r>
            <a:r>
              <a:rPr lang="en-US" dirty="0" smtClean="0"/>
              <a:t>Movement</a:t>
            </a:r>
            <a:endParaRPr lang="en-US" dirty="0"/>
          </a:p>
        </p:txBody>
      </p:sp>
      <p:sp>
        <p:nvSpPr>
          <p:cNvPr id="3" name="Content Placeholder 2"/>
          <p:cNvSpPr>
            <a:spLocks noGrp="1"/>
          </p:cNvSpPr>
          <p:nvPr>
            <p:ph idx="1"/>
          </p:nvPr>
        </p:nvSpPr>
        <p:spPr/>
        <p:txBody>
          <a:bodyPr/>
          <a:lstStyle/>
          <a:p>
            <a:r>
              <a:rPr lang="en-US" b="1" dirty="0"/>
              <a:t>4.1 General. </a:t>
            </a:r>
            <a:r>
              <a:rPr lang="en-US" dirty="0"/>
              <a:t>Air movement into and through building envelope assemblies shall be controlled in accordance with air barrier material and assembly requirements of the locally applicable energy conservation code. The air-barrier location requirements of Section 4.2 shall be permitted as optional practices where not already required by the locally applicable energy conservation code</a:t>
            </a:r>
            <a:r>
              <a:rPr lang="en-US" dirty="0" smtClean="0"/>
              <a:t>. Air </a:t>
            </a:r>
            <a:r>
              <a:rPr lang="en-US" dirty="0"/>
              <a:t>barrier materials and components shall be installed in accordance with the manufacturer’s installation instructions and integrated with other building components and sealed at transitions to maintain a continuous barrier to air leakage. </a:t>
            </a:r>
          </a:p>
        </p:txBody>
      </p:sp>
    </p:spTree>
    <p:extLst>
      <p:ext uri="{BB962C8B-B14F-4D97-AF65-F5344CB8AC3E}">
        <p14:creationId xmlns:p14="http://schemas.microsoft.com/office/powerpoint/2010/main" val="2664033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Control of Moist Air </a:t>
            </a:r>
            <a:r>
              <a:rPr lang="en-US" dirty="0" smtClean="0"/>
              <a:t>Movement</a:t>
            </a:r>
            <a:endParaRPr lang="en-US" dirty="0"/>
          </a:p>
        </p:txBody>
      </p:sp>
      <p:sp>
        <p:nvSpPr>
          <p:cNvPr id="3" name="Content Placeholder 2"/>
          <p:cNvSpPr>
            <a:spLocks noGrp="1"/>
          </p:cNvSpPr>
          <p:nvPr>
            <p:ph idx="1"/>
          </p:nvPr>
        </p:nvSpPr>
        <p:spPr/>
        <p:txBody>
          <a:bodyPr/>
          <a:lstStyle/>
          <a:p>
            <a:r>
              <a:rPr lang="en-US" sz="1600" b="1" dirty="0"/>
              <a:t>4.2 Air barrier location</a:t>
            </a:r>
            <a:r>
              <a:rPr lang="en-US" sz="1600" b="1" dirty="0" smtClean="0"/>
              <a:t>. </a:t>
            </a:r>
            <a:r>
              <a:rPr lang="en-US" sz="1600" dirty="0" smtClean="0"/>
              <a:t>The </a:t>
            </a:r>
            <a:r>
              <a:rPr lang="en-US" sz="1600" dirty="0"/>
              <a:t>air-barrier control layer in a wall assembly shall be permitted to be located in accordance with this section unless otherwise required by the locally applicable energy conservation code.</a:t>
            </a:r>
          </a:p>
          <a:p>
            <a:pPr lvl="1"/>
            <a:r>
              <a:rPr lang="en-US" sz="1600" b="1" dirty="0"/>
              <a:t>4.2.1 Climate Zones 1 and 2</a:t>
            </a:r>
            <a:r>
              <a:rPr lang="en-US" sz="1600" b="1" dirty="0" smtClean="0"/>
              <a:t>. </a:t>
            </a:r>
            <a:r>
              <a:rPr lang="en-US" sz="1600" dirty="0" smtClean="0"/>
              <a:t>Locate </a:t>
            </a:r>
            <a:r>
              <a:rPr lang="en-US" sz="1600" dirty="0"/>
              <a:t>the air barrier control layer on the exterior side of the wall assembly</a:t>
            </a:r>
            <a:r>
              <a:rPr lang="en-US" sz="1600" dirty="0" smtClean="0"/>
              <a:t>. Alternatively</a:t>
            </a:r>
            <a:r>
              <a:rPr lang="en-US" sz="1600" dirty="0"/>
              <a:t>, use spray-applied cavity insulation of a thickness necessary to qualify as an air barrier material.</a:t>
            </a:r>
          </a:p>
          <a:p>
            <a:pPr lvl="1"/>
            <a:r>
              <a:rPr lang="en-US" sz="1600" b="1" dirty="0"/>
              <a:t>4.2.2 Climate Zones 3 and 4</a:t>
            </a:r>
            <a:r>
              <a:rPr lang="en-US" sz="1600" b="1" dirty="0" smtClean="0"/>
              <a:t>. </a:t>
            </a:r>
            <a:r>
              <a:rPr lang="en-US" sz="1600" dirty="0" smtClean="0"/>
              <a:t>The </a:t>
            </a:r>
            <a:r>
              <a:rPr lang="en-US" sz="1600" dirty="0"/>
              <a:t>location of the air barrier control layer shall not be limited.</a:t>
            </a:r>
          </a:p>
          <a:p>
            <a:pPr lvl="1"/>
            <a:r>
              <a:rPr lang="en-US" sz="1600" b="1" dirty="0"/>
              <a:t>4.2.3 Climate Zones 5 through 8</a:t>
            </a:r>
            <a:r>
              <a:rPr lang="en-US" sz="1600" b="1" dirty="0" smtClean="0"/>
              <a:t>. </a:t>
            </a:r>
            <a:r>
              <a:rPr lang="en-US" sz="1600" dirty="0" smtClean="0"/>
              <a:t>Locate </a:t>
            </a:r>
            <a:r>
              <a:rPr lang="en-US" sz="1600" dirty="0"/>
              <a:t>the air barrier control layer on the interior and exterior sides of the wall assembly</a:t>
            </a:r>
            <a:r>
              <a:rPr lang="en-US" sz="1600" dirty="0" smtClean="0"/>
              <a:t>. Alternatively</a:t>
            </a:r>
            <a:r>
              <a:rPr lang="en-US" sz="1600" dirty="0"/>
              <a:t>, use spray-applied cavity insulation of a thickness necessary to qualify as an air barrier material</a:t>
            </a:r>
            <a:r>
              <a:rPr lang="en-US" sz="1600" dirty="0" smtClean="0"/>
              <a:t>.</a:t>
            </a:r>
            <a:endParaRPr lang="en-US" sz="1600" dirty="0"/>
          </a:p>
        </p:txBody>
      </p:sp>
    </p:spTree>
    <p:extLst>
      <p:ext uri="{BB962C8B-B14F-4D97-AF65-F5344CB8AC3E}">
        <p14:creationId xmlns:p14="http://schemas.microsoft.com/office/powerpoint/2010/main" val="1173006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 Control of Initial Construction Moisture</a:t>
            </a:r>
          </a:p>
        </p:txBody>
      </p:sp>
      <p:sp>
        <p:nvSpPr>
          <p:cNvPr id="3" name="Content Placeholder 2"/>
          <p:cNvSpPr>
            <a:spLocks noGrp="1"/>
          </p:cNvSpPr>
          <p:nvPr>
            <p:ph idx="1"/>
          </p:nvPr>
        </p:nvSpPr>
        <p:spPr/>
        <p:txBody>
          <a:bodyPr/>
          <a:lstStyle/>
          <a:p>
            <a:r>
              <a:rPr lang="en-US" b="1" dirty="0"/>
              <a:t>5.1 General</a:t>
            </a:r>
            <a:r>
              <a:rPr lang="en-US" b="1" dirty="0" smtClean="0"/>
              <a:t>. </a:t>
            </a:r>
            <a:r>
              <a:rPr lang="en-US" dirty="0" smtClean="0"/>
              <a:t>The </a:t>
            </a:r>
            <a:r>
              <a:rPr lang="en-US" dirty="0"/>
              <a:t>moisture content of materials at the time of enclosure within exterior wall assemblies shall be controlled to a sufficiently low level to minimize the risk of mold growth or moisture accumulation in sensitive materials as the enclosed materials dry inward or outward by vapor diffusion through the wall enclosure layers (e.g., vapor retarders, interior finishes, exterior sheathing, water-resistive barrier, </a:t>
            </a:r>
            <a:r>
              <a:rPr lang="en-US" dirty="0" smtClean="0"/>
              <a:t>air-barrier). The </a:t>
            </a:r>
            <a:r>
              <a:rPr lang="en-US" dirty="0"/>
              <a:t>control of initial construction moisture shall comply with Sections 5.2 and 5.3 as applicable</a:t>
            </a:r>
            <a:r>
              <a:rPr lang="en-US" dirty="0" smtClean="0"/>
              <a:t>.</a:t>
            </a:r>
            <a:endParaRPr lang="en-US" dirty="0"/>
          </a:p>
        </p:txBody>
      </p:sp>
    </p:spTree>
    <p:extLst>
      <p:ext uri="{BB962C8B-B14F-4D97-AF65-F5344CB8AC3E}">
        <p14:creationId xmlns:p14="http://schemas.microsoft.com/office/powerpoint/2010/main" val="2039377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 Control of Initial Construction Moisture</a:t>
            </a:r>
          </a:p>
        </p:txBody>
      </p:sp>
      <p:sp>
        <p:nvSpPr>
          <p:cNvPr id="3" name="Content Placeholder 2"/>
          <p:cNvSpPr>
            <a:spLocks noGrp="1"/>
          </p:cNvSpPr>
          <p:nvPr>
            <p:ph idx="1"/>
          </p:nvPr>
        </p:nvSpPr>
        <p:spPr/>
        <p:txBody>
          <a:bodyPr/>
          <a:lstStyle/>
          <a:p>
            <a:r>
              <a:rPr lang="en-US" b="1" dirty="0"/>
              <a:t>5.2 Wet-applied insulation materials. </a:t>
            </a:r>
            <a:r>
              <a:rPr lang="en-US" dirty="0"/>
              <a:t>Insulation materials that are wet-applied shall be dried to a moisture content of less than 20% (dry mass basis) prior to their enclosure within a wall assembly</a:t>
            </a:r>
            <a:r>
              <a:rPr lang="en-US" dirty="0" smtClean="0"/>
              <a:t>. Where </a:t>
            </a:r>
            <a:r>
              <a:rPr lang="en-US" dirty="0"/>
              <a:t>more stringent, the wet-applied insulation manufacturer’s installation instructions shall be followed. </a:t>
            </a:r>
          </a:p>
          <a:p>
            <a:r>
              <a:rPr lang="en-US" b="1" dirty="0"/>
              <a:t>5.3 Wood-based framing and sheathing materials</a:t>
            </a:r>
            <a:r>
              <a:rPr lang="en-US" b="1" dirty="0" smtClean="0"/>
              <a:t>. </a:t>
            </a:r>
            <a:r>
              <a:rPr lang="en-US" dirty="0" smtClean="0"/>
              <a:t>Prior </a:t>
            </a:r>
            <a:r>
              <a:rPr lang="en-US" dirty="0"/>
              <a:t>to enclosure of a wall assembly, wood framing and sheathing materials shall be dried to a moisture content of 16% or less (dry mass basis</a:t>
            </a:r>
            <a:r>
              <a:rPr lang="en-US" dirty="0" smtClean="0"/>
              <a:t>). Where </a:t>
            </a:r>
            <a:r>
              <a:rPr lang="en-US" dirty="0"/>
              <a:t>more stringent, the wood-based framing material producer’s installation instructions shall be followed</a:t>
            </a:r>
            <a:r>
              <a:rPr lang="en-US" dirty="0" smtClean="0"/>
              <a:t>.</a:t>
            </a:r>
            <a:endParaRPr lang="en-US" dirty="0"/>
          </a:p>
        </p:txBody>
      </p:sp>
    </p:spTree>
    <p:extLst>
      <p:ext uri="{BB962C8B-B14F-4D97-AF65-F5344CB8AC3E}">
        <p14:creationId xmlns:p14="http://schemas.microsoft.com/office/powerpoint/2010/main" val="3684604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Corrosion Resistance</a:t>
            </a:r>
          </a:p>
        </p:txBody>
      </p:sp>
      <p:sp>
        <p:nvSpPr>
          <p:cNvPr id="3" name="Content Placeholder 2"/>
          <p:cNvSpPr>
            <a:spLocks noGrp="1"/>
          </p:cNvSpPr>
          <p:nvPr>
            <p:ph idx="1"/>
          </p:nvPr>
        </p:nvSpPr>
        <p:spPr/>
        <p:txBody>
          <a:bodyPr/>
          <a:lstStyle/>
          <a:p>
            <a:r>
              <a:rPr lang="en-US" sz="1600" b="1" dirty="0"/>
              <a:t>6.1 General</a:t>
            </a:r>
            <a:r>
              <a:rPr lang="en-US" sz="1600" b="1" dirty="0" smtClean="0"/>
              <a:t>. </a:t>
            </a:r>
            <a:r>
              <a:rPr lang="en-US" sz="1600" dirty="0" smtClean="0"/>
              <a:t>Fasteners</a:t>
            </a:r>
            <a:r>
              <a:rPr lang="en-US" sz="1600" dirty="0"/>
              <a:t>, connectors, stucco lath, metal flashing, and other metal materials that are exposed to the exterior side of the cladding or the water-resistive barrier material shall be corrosion resistant in accordance with the locally applicable building code and the additional requirements of Sections 6.2 or 6.3 as applicable. Contact of dissimilar metals shall be avoided.</a:t>
            </a:r>
          </a:p>
          <a:p>
            <a:r>
              <a:rPr lang="en-US" sz="1600" b="1" dirty="0"/>
              <a:t>6.2 Moderate Corrosion Exposures. </a:t>
            </a:r>
            <a:r>
              <a:rPr lang="en-US" sz="1600" dirty="0"/>
              <a:t>Where the annual wind-driven rain receipt in accordance with Figure 2 is greater than 32 inches, corrosion resistance at least equivalent to hot-dipped galvanized carbon steel shall be provided</a:t>
            </a:r>
            <a:r>
              <a:rPr lang="en-US" sz="1600" dirty="0" smtClean="0"/>
              <a:t>. </a:t>
            </a:r>
            <a:endParaRPr lang="en-US" sz="1600" dirty="0"/>
          </a:p>
          <a:p>
            <a:r>
              <a:rPr lang="en-US" sz="1600" b="1" dirty="0"/>
              <a:t>6.3 Severe Corrosion Exposures. </a:t>
            </a:r>
            <a:r>
              <a:rPr lang="en-US" sz="1600" dirty="0"/>
              <a:t>In areas within 3 miles of coastal salt water bodies, corrosion resistance at least equivalent to stainless steel, copper, anodized aluminum, or other coated or uncoated metals or materials of at least equivalent corrosion resistance shall be used</a:t>
            </a:r>
            <a:r>
              <a:rPr lang="en-US" sz="1600" dirty="0" smtClean="0"/>
              <a:t>.</a:t>
            </a:r>
            <a:endParaRPr lang="en-US" sz="1600" dirty="0"/>
          </a:p>
        </p:txBody>
      </p:sp>
    </p:spTree>
    <p:extLst>
      <p:ext uri="{BB962C8B-B14F-4D97-AF65-F5344CB8AC3E}">
        <p14:creationId xmlns:p14="http://schemas.microsoft.com/office/powerpoint/2010/main" val="2625425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0" indent="0">
              <a:buNone/>
            </a:pPr>
            <a:r>
              <a:rPr lang="en-US" dirty="0"/>
              <a:t>Refer to:</a:t>
            </a:r>
          </a:p>
          <a:p>
            <a:pPr marL="0" indent="0">
              <a:buNone/>
            </a:pPr>
            <a:r>
              <a:rPr lang="en-US" dirty="0">
                <a:hlinkClick r:id="rId2"/>
              </a:rPr>
              <a:t>http://www.appliedbuildingtech.com/rr/1701-01</a:t>
            </a:r>
            <a:endParaRPr lang="en-US" dirty="0"/>
          </a:p>
          <a:p>
            <a:pPr marL="0" indent="0">
              <a:buNone/>
            </a:pPr>
            <a:endParaRPr lang="en-US" dirty="0"/>
          </a:p>
          <a:p>
            <a:pPr marL="0" indent="0">
              <a:buNone/>
            </a:pPr>
            <a:r>
              <a:rPr lang="en-US" dirty="0"/>
              <a:t>Model Moisture Control Guidelines for Light-Frame Walls: A Building Code Supplement for Builders, Designers, and Building Officials</a:t>
            </a:r>
          </a:p>
          <a:p>
            <a:pPr marL="0" indent="0">
              <a:buNone/>
            </a:pPr>
            <a:r>
              <a:rPr lang="en-US" dirty="0"/>
              <a:t>ABTG Research Report No. 1701-01</a:t>
            </a:r>
          </a:p>
          <a:p>
            <a:pPr marL="0" indent="0">
              <a:buNone/>
            </a:pPr>
            <a:r>
              <a:rPr lang="en-US" dirty="0"/>
              <a:t>December 26, </a:t>
            </a:r>
            <a:r>
              <a:rPr lang="en-US" dirty="0" smtClean="0"/>
              <a:t>2017</a:t>
            </a:r>
            <a:endParaRPr lang="en-US" dirty="0"/>
          </a:p>
        </p:txBody>
      </p:sp>
    </p:spTree>
    <p:extLst>
      <p:ext uri="{BB962C8B-B14F-4D97-AF65-F5344CB8AC3E}">
        <p14:creationId xmlns:p14="http://schemas.microsoft.com/office/powerpoint/2010/main" val="329180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p:txBody>
          <a:bodyPr/>
          <a:lstStyle/>
          <a:p>
            <a:r>
              <a:rPr lang="en-US" sz="1400" dirty="0"/>
              <a:t>Therefore, the approach taken herein applies to a multitude of light-frame wall assemblies and material choices, including walls:</a:t>
            </a:r>
          </a:p>
          <a:p>
            <a:pPr lvl="1"/>
            <a:r>
              <a:rPr lang="en-US" sz="1400" dirty="0"/>
              <a:t>with claddings that may or may not store water (e.g., reservoir claddings like Portland cement stucco or adhered masonry veneers) and which may or may not be back-ventilated,</a:t>
            </a:r>
          </a:p>
          <a:p>
            <a:pPr lvl="1"/>
            <a:r>
              <a:rPr lang="en-US" sz="1400" dirty="0"/>
              <a:t>with water-resistive barriers having a wide range of water vapor permeance properties,</a:t>
            </a:r>
          </a:p>
          <a:p>
            <a:pPr lvl="1"/>
            <a:r>
              <a:rPr lang="en-US" sz="1400" dirty="0"/>
              <a:t>with exterior sheathing materials having a wide range of water vapor permeance properties, </a:t>
            </a:r>
          </a:p>
          <a:p>
            <a:pPr lvl="1"/>
            <a:r>
              <a:rPr lang="en-US" sz="1400" dirty="0"/>
              <a:t>with or without exterior continuous insulation and with varying amounts cavity insulation, both of high or low water vapor permeance, </a:t>
            </a:r>
          </a:p>
          <a:p>
            <a:pPr lvl="1"/>
            <a:r>
              <a:rPr lang="en-US" sz="1400" dirty="0"/>
              <a:t>with a variety of interior vapor retarder choices suitable to a given climate or wall assembly condition, and</a:t>
            </a:r>
          </a:p>
          <a:p>
            <a:pPr lvl="1"/>
            <a:r>
              <a:rPr lang="en-US" sz="1400" dirty="0"/>
              <a:t>with various combinations of the above materials in climates with different moisture control implications or challenges (e.g., wind-driven rain</a:t>
            </a:r>
            <a:r>
              <a:rPr lang="en-US" sz="1400" dirty="0" smtClean="0"/>
              <a:t>).</a:t>
            </a:r>
          </a:p>
        </p:txBody>
      </p:sp>
    </p:spTree>
    <p:extLst>
      <p:ext uri="{BB962C8B-B14F-4D97-AF65-F5344CB8AC3E}">
        <p14:creationId xmlns:p14="http://schemas.microsoft.com/office/powerpoint/2010/main" val="69941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t>This presentation is based </a:t>
            </a:r>
            <a:r>
              <a:rPr lang="en-US" dirty="0" smtClean="0"/>
              <a:t>on a research report (</a:t>
            </a:r>
            <a:r>
              <a:rPr lang="en-US" dirty="0" smtClean="0">
                <a:hlinkClick r:id="rId2"/>
              </a:rPr>
              <a:t>ABTG Research Report No. 1701-01</a:t>
            </a:r>
            <a:r>
              <a:rPr lang="en-US" dirty="0" smtClean="0"/>
              <a:t>) which</a:t>
            </a:r>
            <a:r>
              <a:rPr lang="en-US" dirty="0"/>
              <a:t>:</a:t>
            </a:r>
          </a:p>
          <a:p>
            <a:pPr lvl="1"/>
            <a:r>
              <a:rPr lang="en-US" dirty="0"/>
              <a:t>Digests relevant building science knowledge to support risk-consistent and performance-based prescriptive guidelines </a:t>
            </a:r>
          </a:p>
          <a:p>
            <a:pPr lvl="1"/>
            <a:r>
              <a:rPr lang="en-US" dirty="0"/>
              <a:t>Provides a step-by-step worksheet to aid in implementing the </a:t>
            </a:r>
            <a:r>
              <a:rPr lang="en-US" dirty="0" smtClean="0"/>
              <a:t>guidelines</a:t>
            </a:r>
            <a:endParaRPr lang="en-US" dirty="0"/>
          </a:p>
        </p:txBody>
      </p:sp>
      <p:sp>
        <p:nvSpPr>
          <p:cNvPr id="2" name="Title 1"/>
          <p:cNvSpPr>
            <a:spLocks noGrp="1"/>
          </p:cNvSpPr>
          <p:nvPr>
            <p:ph type="title"/>
          </p:nvPr>
        </p:nvSpPr>
        <p:spPr/>
        <p:txBody>
          <a:bodyPr/>
          <a:lstStyle/>
          <a:p>
            <a:r>
              <a:rPr lang="en-US" dirty="0"/>
              <a:t>Technical Basis</a:t>
            </a:r>
          </a:p>
        </p:txBody>
      </p:sp>
      <p:pic>
        <p:nvPicPr>
          <p:cNvPr id="6" name="Content Placeholder 5"/>
          <p:cNvPicPr>
            <a:picLocks noGrp="1" noChangeAspect="1"/>
          </p:cNvPicPr>
          <p:nvPr>
            <p:ph sz="half" idx="2"/>
          </p:nvPr>
        </p:nvPicPr>
        <p:blipFill>
          <a:blip r:embed="rId3"/>
          <a:stretch>
            <a:fillRect/>
          </a:stretch>
        </p:blipFill>
        <p:spPr>
          <a:xfrm>
            <a:off x="4572000" y="822259"/>
            <a:ext cx="4038600" cy="3349691"/>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850503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Based Approach</a:t>
            </a:r>
          </a:p>
        </p:txBody>
      </p:sp>
      <p:sp>
        <p:nvSpPr>
          <p:cNvPr id="6" name="Content Placeholder 5"/>
          <p:cNvSpPr>
            <a:spLocks noGrp="1"/>
          </p:cNvSpPr>
          <p:nvPr>
            <p:ph idx="1"/>
          </p:nvPr>
        </p:nvSpPr>
        <p:spPr/>
        <p:txBody>
          <a:bodyPr/>
          <a:lstStyle/>
          <a:p>
            <a:r>
              <a:rPr lang="en-US" sz="1100" dirty="0"/>
              <a:t>A performance-based approach provides for flexibility and inclusiveness in making component material selections as governed by their method of integration into a variety of plausible and climate-appropriate wall assembly configurations. </a:t>
            </a:r>
          </a:p>
          <a:p>
            <a:r>
              <a:rPr lang="en-US" sz="1100" dirty="0"/>
              <a:t>For example, a relatively high permeance water-resistive barrier may be used with a reservoir cladding like Portland cement stucco in moist climates when properly coupled with the practice of providing back-ventilation of the cladding to avoid high inward wetting potential that is inextricably linked with attempts to achieve high outward drying potential in this case. </a:t>
            </a:r>
          </a:p>
          <a:p>
            <a:r>
              <a:rPr lang="en-US" sz="1100" dirty="0"/>
              <a:t>Similarly, low permeance materials can be used on the exterior side of assemblies with proper selection of interior vapor retarders in coordination with cavity and exterior insulation amounts that vary appropriately with climate to maintain proper balance of wetting and drying potential</a:t>
            </a:r>
            <a:r>
              <a:rPr lang="en-US" sz="1100" dirty="0" smtClean="0"/>
              <a:t>. </a:t>
            </a:r>
            <a:endParaRPr lang="en-US" sz="1100" dirty="0"/>
          </a:p>
          <a:p>
            <a:r>
              <a:rPr lang="en-US" sz="1100" dirty="0"/>
              <a:t>Further, wetting and drying potential cannot be managed effectively by focusing only on properties of one or two materials or components forming only part of a wall system</a:t>
            </a:r>
            <a:r>
              <a:rPr lang="en-US" sz="1100" dirty="0" smtClean="0"/>
              <a:t>. </a:t>
            </a:r>
            <a:endParaRPr lang="en-US" sz="1100" dirty="0"/>
          </a:p>
          <a:p>
            <a:r>
              <a:rPr lang="en-US" sz="1100" dirty="0"/>
              <a:t>These examples speak to the need for an integrated, inclusive, and performance-based approach as the model guidelines included herein strive to provide. </a:t>
            </a:r>
          </a:p>
          <a:p>
            <a:r>
              <a:rPr lang="en-US" sz="1100" dirty="0"/>
              <a:t>These also speak to the importance of avoiding overly broad (too generalized) or, conversely, narrowly interpreted (taken out of context or exclusive) applications of otherwise useful building science concepts and </a:t>
            </a:r>
            <a:r>
              <a:rPr lang="en-US" sz="1100" dirty="0" smtClean="0"/>
              <a:t>principles</a:t>
            </a:r>
            <a:r>
              <a:rPr lang="en-US" sz="1100" dirty="0"/>
              <a:t>.</a:t>
            </a:r>
          </a:p>
        </p:txBody>
      </p:sp>
    </p:spTree>
    <p:extLst>
      <p:ext uri="{BB962C8B-B14F-4D97-AF65-F5344CB8AC3E}">
        <p14:creationId xmlns:p14="http://schemas.microsoft.com/office/powerpoint/2010/main" val="412362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Based Approach</a:t>
            </a:r>
          </a:p>
        </p:txBody>
      </p:sp>
      <p:sp>
        <p:nvSpPr>
          <p:cNvPr id="6" name="Content Placeholder 5"/>
          <p:cNvSpPr>
            <a:spLocks noGrp="1"/>
          </p:cNvSpPr>
          <p:nvPr>
            <p:ph idx="1"/>
          </p:nvPr>
        </p:nvSpPr>
        <p:spPr/>
        <p:txBody>
          <a:bodyPr/>
          <a:lstStyle/>
          <a:p>
            <a:r>
              <a:rPr lang="en-US" sz="1200" dirty="0"/>
              <a:t>The benefits of the above-described guideline approach are manifold:</a:t>
            </a:r>
          </a:p>
          <a:p>
            <a:pPr lvl="1"/>
            <a:r>
              <a:rPr lang="en-US" sz="1200" dirty="0"/>
              <a:t>promotes risk-consistent performance across various conditions of use;</a:t>
            </a:r>
          </a:p>
          <a:p>
            <a:pPr lvl="1"/>
            <a:r>
              <a:rPr lang="en-US" sz="1200" dirty="0"/>
              <a:t>makes key variables affecting moisture control performance more transparent such that they are not inadvertently overlooked, misunderstood, or misused in an attempts to achieve acceptable performance or improve performance;</a:t>
            </a:r>
          </a:p>
          <a:p>
            <a:pPr lvl="1"/>
            <a:r>
              <a:rPr lang="en-US" sz="1200" dirty="0"/>
              <a:t>helps expose potentially harmful misapplications of building science concepts such as “drying potential”, “vapor permeable”, or “double vapor barriers” and brings them into proper balance with a system-based approach to moisture control;</a:t>
            </a:r>
          </a:p>
          <a:p>
            <a:pPr lvl="1"/>
            <a:r>
              <a:rPr lang="en-US" sz="1200" dirty="0"/>
              <a:t>encourages intelligent decision-making, competition, and innovation founded on a level playing field with a more complete and consistent treatment of key interactions between various related design decisions making up a final wall assembly design and component material specifications; and,</a:t>
            </a:r>
          </a:p>
          <a:p>
            <a:pPr lvl="1"/>
            <a:r>
              <a:rPr lang="en-US" sz="1200" dirty="0"/>
              <a:t>Provides actionable prescriptive guidelines that are accessible to a variety of end users including designers, builders, and code officials without requiring specialized knowledge or skill except as needed to implement guidance in a simple “look-up” fashion (e.g., figures, </a:t>
            </a:r>
            <a:r>
              <a:rPr lang="en-US" sz="1200" dirty="0" smtClean="0"/>
              <a:t>tables) </a:t>
            </a:r>
            <a:r>
              <a:rPr lang="en-US" sz="1200" dirty="0"/>
              <a:t>and verify material properties and installation practices for compliance. </a:t>
            </a:r>
          </a:p>
        </p:txBody>
      </p:sp>
    </p:spTree>
    <p:extLst>
      <p:ext uri="{BB962C8B-B14F-4D97-AF65-F5344CB8AC3E}">
        <p14:creationId xmlns:p14="http://schemas.microsoft.com/office/powerpoint/2010/main" val="190499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Based Approach</a:t>
            </a:r>
          </a:p>
        </p:txBody>
      </p:sp>
      <p:sp>
        <p:nvSpPr>
          <p:cNvPr id="6" name="Content Placeholder 5"/>
          <p:cNvSpPr>
            <a:spLocks noGrp="1"/>
          </p:cNvSpPr>
          <p:nvPr>
            <p:ph idx="1"/>
          </p:nvPr>
        </p:nvSpPr>
        <p:spPr/>
        <p:txBody>
          <a:bodyPr/>
          <a:lstStyle/>
          <a:p>
            <a:r>
              <a:rPr lang="en-US" sz="1200" dirty="0"/>
              <a:t>Because current model and state/local building codes address some and not all matters of integrated moisture control for building wall assemblies, solely relying on compliance with minimum code requirements is no guarantee of successful performance</a:t>
            </a:r>
            <a:r>
              <a:rPr lang="en-US" sz="1200" dirty="0" smtClean="0"/>
              <a:t>. In </a:t>
            </a:r>
            <a:r>
              <a:rPr lang="en-US" sz="1200" dirty="0"/>
              <a:t>short, there are hidden risks that can be avoided or better managed with an integrated prescriptive approach that considers all of the key variables affecting performance</a:t>
            </a:r>
            <a:r>
              <a:rPr lang="en-US" sz="1200" dirty="0" smtClean="0"/>
              <a:t>. This </a:t>
            </a:r>
            <a:r>
              <a:rPr lang="en-US" sz="1200" dirty="0"/>
              <a:t>realization forms one of the main reasons for development of the supplemental model guidelines included in this report</a:t>
            </a:r>
            <a:r>
              <a:rPr lang="en-US" sz="1200" dirty="0" smtClean="0"/>
              <a:t>. However</a:t>
            </a:r>
            <a:r>
              <a:rPr lang="en-US" sz="1200" dirty="0"/>
              <a:t>, these model guidelines are not intended to be used as a replacement for locally applicable building and energy code requirements; they are intended to be a supplement to ensure that the intent of the code is satisfied with a greater degree of reliability than may be achieved by merely following somewhat incomplete minimum code requirements. While written in a “mandatory language” style to ensure compatibility of use with the style used in model building codes and standards, these model guidelines are presented “as is” and should not be taken as a definitive or exhaustive representation of standardized or accepted practices</a:t>
            </a:r>
            <a:r>
              <a:rPr lang="en-US" sz="1200" dirty="0" smtClean="0"/>
              <a:t>. Therefore</a:t>
            </a:r>
            <a:r>
              <a:rPr lang="en-US" sz="1200" dirty="0"/>
              <a:t>, the user must assume full responsibility for code compliance and for assessing the suitability of any information in this document for any purpose</a:t>
            </a:r>
            <a:r>
              <a:rPr lang="en-US" sz="1200" dirty="0" smtClean="0"/>
              <a:t>. The </a:t>
            </a:r>
            <a:r>
              <a:rPr lang="en-US" sz="1200" dirty="0"/>
              <a:t>assistance of a properly qualified professional should be sought as needed</a:t>
            </a:r>
            <a:r>
              <a:rPr lang="en-US" sz="1200" dirty="0" smtClean="0"/>
              <a:t>.</a:t>
            </a:r>
            <a:endParaRPr lang="en-US" sz="1200" dirty="0"/>
          </a:p>
        </p:txBody>
      </p:sp>
    </p:spTree>
    <p:extLst>
      <p:ext uri="{BB962C8B-B14F-4D97-AF65-F5344CB8AC3E}">
        <p14:creationId xmlns:p14="http://schemas.microsoft.com/office/powerpoint/2010/main" val="203888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Qualifiers</a:t>
            </a:r>
          </a:p>
        </p:txBody>
      </p:sp>
      <p:sp>
        <p:nvSpPr>
          <p:cNvPr id="3" name="Content Placeholder 2"/>
          <p:cNvSpPr>
            <a:spLocks noGrp="1"/>
          </p:cNvSpPr>
          <p:nvPr>
            <p:ph idx="1"/>
          </p:nvPr>
        </p:nvSpPr>
        <p:spPr/>
        <p:txBody>
          <a:bodyPr/>
          <a:lstStyle/>
          <a:p>
            <a:r>
              <a:rPr lang="en-US" sz="1400" dirty="0"/>
              <a:t>These provisions are predicated on two important qualifiers</a:t>
            </a:r>
            <a:r>
              <a:rPr lang="en-US" sz="1400" dirty="0" smtClean="0"/>
              <a:t>. First</a:t>
            </a:r>
            <a:r>
              <a:rPr lang="en-US" sz="1400" dirty="0"/>
              <a:t>, they are intended for “normal” use, occupancy, and operating conditions for typical light-frame commercial and residential buildings</a:t>
            </a:r>
            <a:r>
              <a:rPr lang="en-US" sz="1400" dirty="0" smtClean="0"/>
              <a:t>. </a:t>
            </a:r>
            <a:endParaRPr lang="en-US" sz="1400" dirty="0"/>
          </a:p>
          <a:p>
            <a:r>
              <a:rPr lang="en-US" sz="1400" dirty="0"/>
              <a:t>Indoor relative humidity conditions should not exceed approximately 60% in the summer and, for the winter season, should not exceed approximately 45% in the warmer climates or 30% in the colder climates</a:t>
            </a:r>
            <a:r>
              <a:rPr lang="en-US" sz="1400" dirty="0" smtClean="0"/>
              <a:t>. </a:t>
            </a:r>
            <a:endParaRPr lang="en-US" sz="1400" dirty="0"/>
          </a:p>
          <a:p>
            <a:r>
              <a:rPr lang="en-US" sz="1400" dirty="0"/>
              <a:t>Building occupants responsible for building operation should monitor and control interior relative humidity by way of minimizing interior moisture loads or managing them by use of properly designed ventilation systems and/or dehumidification. </a:t>
            </a:r>
          </a:p>
          <a:p>
            <a:r>
              <a:rPr lang="en-US" sz="1400" dirty="0"/>
              <a:t>For buildings with occupancy and use conditions that result in significant indoor moisture generation, additional actions should be taken in the design of building envelope assemblies and HVAC equipment; a design professional should be consulted</a:t>
            </a:r>
            <a:r>
              <a:rPr lang="en-US" sz="1400" dirty="0" smtClean="0"/>
              <a:t>. </a:t>
            </a:r>
            <a:endParaRPr lang="en-US" sz="1400" dirty="0"/>
          </a:p>
          <a:p>
            <a:r>
              <a:rPr lang="en-US" sz="1400" dirty="0"/>
              <a:t>Such conditions may include high occupancy buildings, sauna rooms, pool rooms, and other conditions that produce significant indoor moisture loads</a:t>
            </a:r>
            <a:r>
              <a:rPr lang="en-US" sz="1400" dirty="0" smtClean="0"/>
              <a:t>.</a:t>
            </a:r>
            <a:endParaRPr lang="en-US" sz="1400" dirty="0"/>
          </a:p>
        </p:txBody>
      </p:sp>
    </p:spTree>
    <p:extLst>
      <p:ext uri="{BB962C8B-B14F-4D97-AF65-F5344CB8AC3E}">
        <p14:creationId xmlns:p14="http://schemas.microsoft.com/office/powerpoint/2010/main" val="67369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pptx" id="{ADA3757C-7948-4AC9-925D-9208DE1290BA}" vid="{B6CB4614-C9E4-48B8-9766-FBEC9B977B49}"/>
    </a:ext>
  </a:extLst>
</a:theme>
</file>

<file path=docProps/app.xml><?xml version="1.0" encoding="utf-8"?>
<Properties xmlns="http://schemas.openxmlformats.org/officeDocument/2006/extended-properties" xmlns:vt="http://schemas.openxmlformats.org/officeDocument/2006/docPropsVTypes">
  <Template>180525 Sample PPT NEW</Template>
  <TotalTime>0</TotalTime>
  <Words>4619</Words>
  <Application>Microsoft Office PowerPoint</Application>
  <PresentationFormat>On-screen Show (16:9)</PresentationFormat>
  <Paragraphs>344</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Yu Gothic</vt:lpstr>
      <vt:lpstr>Yu Gothic Light</vt:lpstr>
      <vt:lpstr>Yu Gothic Medium</vt:lpstr>
      <vt:lpstr>Arial</vt:lpstr>
      <vt:lpstr>Calibri</vt:lpstr>
      <vt:lpstr>Segoe UI</vt:lpstr>
      <vt:lpstr>Times New Roman</vt:lpstr>
      <vt:lpstr>Wingdings</vt:lpstr>
      <vt:lpstr>ABTG PP Template</vt:lpstr>
      <vt:lpstr>Moisture Control Guidelines for  Light-Frame Walls</vt:lpstr>
      <vt:lpstr>PowerPoint Presentation</vt:lpstr>
      <vt:lpstr>Introduction</vt:lpstr>
      <vt:lpstr>Scope</vt:lpstr>
      <vt:lpstr>Technical Basis</vt:lpstr>
      <vt:lpstr>Performance Based Approach</vt:lpstr>
      <vt:lpstr>Performance Based Approach</vt:lpstr>
      <vt:lpstr>Performance Based Approach</vt:lpstr>
      <vt:lpstr>Qualifiers</vt:lpstr>
      <vt:lpstr>Qualifiers</vt:lpstr>
      <vt:lpstr>MODEL GUIDELINES</vt:lpstr>
      <vt:lpstr>2.0 Control of Rain Water Intrusion to Reduce Wetting Potential</vt:lpstr>
      <vt:lpstr>2.0 Control of Rain Water Intrusion to Reduce Wetting Potential</vt:lpstr>
      <vt:lpstr>2.0 Control of Rain Water Intrusion to Reduce Wetting Potential</vt:lpstr>
      <vt:lpstr>2.0 Control of Rain Water Intrusion to Reduce Wetting Potential</vt:lpstr>
      <vt:lpstr>2.0 Control of Rain Water Intrusion to Reduce Wetting Potential</vt:lpstr>
      <vt:lpstr>2.0 Control of Rain Water Intrusion to Reduce Wetting Potential</vt:lpstr>
      <vt:lpstr>2.0 Control of Rain Water Intrusion to Reduce Wetting Potential</vt:lpstr>
      <vt:lpstr>2.0 Control of Rain Water Intrusion to Reduce Wetting Potential</vt:lpstr>
      <vt:lpstr>2.0 Control of Rain Water Intrusion to Reduce Wetting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3.0 Control of Water Vapor Diffusion to Manage Wetting and Drying Potential</vt:lpstr>
      <vt:lpstr>Typical Wall Assembly with Vapor Permeable Cavity Insulation Only for Use with Table 2(A)</vt:lpstr>
      <vt:lpstr>Typical Hybrid Wall Assembly and Exterior Continuous Insulation Only Assembly for Use with Table 2(B)</vt:lpstr>
      <vt:lpstr>4.0 Control of Moist Air Movement</vt:lpstr>
      <vt:lpstr>4.0 Control of Moist Air Movement</vt:lpstr>
      <vt:lpstr>5.0 Control of Initial Construction Moisture</vt:lpstr>
      <vt:lpstr>5.0 Control of Initial Construction Moisture</vt:lpstr>
      <vt:lpstr>6.0 Corrosion Resistance</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2020-03-17T20:17:24Z</dcterms:created>
  <dcterms:modified xsi:type="dcterms:W3CDTF">2021-06-23T16:02:03Z</dcterms:modified>
</cp:coreProperties>
</file>