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9"/>
  </p:notesMasterIdLst>
  <p:sldIdLst>
    <p:sldId id="259"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52" d="100"/>
          <a:sy n="152" d="100"/>
        </p:scale>
        <p:origin x="426" y="132"/>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62266-46AB-4715-8044-98B75E144663}"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AAEDD-69DA-4164-A5D5-09E5FCCB02E5}" type="slidenum">
              <a:rPr lang="en-US" smtClean="0"/>
              <a:t>‹#›</a:t>
            </a:fld>
            <a:endParaRPr lang="en-US"/>
          </a:p>
        </p:txBody>
      </p:sp>
    </p:spTree>
    <p:extLst>
      <p:ext uri="{BB962C8B-B14F-4D97-AF65-F5344CB8AC3E}">
        <p14:creationId xmlns:p14="http://schemas.microsoft.com/office/powerpoint/2010/main" val="184945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up.codes/viewer/wyoming/ibc-2015/chapter/17/special-inspections-and-tests#17" TargetMode="External"/><Relationship Id="rId3" Type="http://schemas.openxmlformats.org/officeDocument/2006/relationships/hyperlink" Target="http://www.continuousinsulation.org/about" TargetMode="External"/><Relationship Id="rId7" Type="http://schemas.openxmlformats.org/officeDocument/2006/relationships/hyperlink" Target="https://up.codes/viewer/wyoming/ibc-2015/chapter/17/special-inspections-and-tests#1703.1.1" TargetMode="External"/><Relationship Id="rId2" Type="http://schemas.openxmlformats.org/officeDocument/2006/relationships/hyperlink" Target="https://www.appliedbuildingtech.com/content/technical-resources" TargetMode="External"/><Relationship Id="rId1" Type="http://schemas.openxmlformats.org/officeDocument/2006/relationships/slideMaster" Target="../slideMasters/slideMaster1.xml"/><Relationship Id="rId6" Type="http://schemas.openxmlformats.org/officeDocument/2006/relationships/hyperlink" Target="https://up.codes/viewer/wyoming/ibc-2015/chapter/2/definitions#2" TargetMode="External"/><Relationship Id="rId5" Type="http://schemas.openxmlformats.org/officeDocument/2006/relationships/hyperlink" Target="https://up.codes/viewer/wyoming/ibc-2015/chapter/2/definitions#approved_source" TargetMode="External"/><Relationship Id="rId10" Type="http://schemas.openxmlformats.org/officeDocument/2006/relationships/hyperlink" Target="http://www.continuousinsulation.org/" TargetMode="External"/><Relationship Id="rId4" Type="http://schemas.openxmlformats.org/officeDocument/2006/relationships/hyperlink" Target="https://fsc.americanchemistry.com/" TargetMode="External"/><Relationship Id="rId9"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7976" y="4171950"/>
            <a:ext cx="9151976"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rotWithShape="1">
          <a:blip r:embed="rId2"/>
          <a:srcRect l="3189" r="4896"/>
          <a:stretch/>
        </p:blipFill>
        <p:spPr>
          <a:xfrm>
            <a:off x="0" y="1642383"/>
            <a:ext cx="9144000" cy="1834242"/>
          </a:xfrm>
          <a:prstGeom prst="rect">
            <a:avLst/>
          </a:prstGeom>
        </p:spPr>
      </p:pic>
      <p:pic>
        <p:nvPicPr>
          <p:cNvPr id="1028" name="Picture 4" descr="http://www.appliedbuildingtech.com/sites/default/files/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53072" y="3640679"/>
            <a:ext cx="1437022" cy="121707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ctrTitle"/>
          </p:nvPr>
        </p:nvSpPr>
        <p:spPr>
          <a:xfrm>
            <a:off x="228600" y="214313"/>
            <a:ext cx="8686800" cy="826889"/>
          </a:xfrm>
        </p:spPr>
        <p:txBody>
          <a:bodyPr>
            <a:noAutofit/>
          </a:bodyPr>
          <a:lstStyle>
            <a:lvl1pPr algn="l">
              <a:defRPr sz="3200" b="1">
                <a:solidFill>
                  <a:schemeClr val="tx1">
                    <a:lumMod val="50000"/>
                    <a:lumOff val="50000"/>
                  </a:schemeClr>
                </a:solidFill>
              </a:defRPr>
            </a:lvl1pPr>
          </a:lstStyle>
          <a:p>
            <a:r>
              <a:rPr lang="en-US" smtClean="0"/>
              <a:t>Click to edit Master title style</a:t>
            </a:r>
            <a:endParaRPr lang="en-US" dirty="0"/>
          </a:p>
        </p:txBody>
      </p:sp>
      <p:pic>
        <p:nvPicPr>
          <p:cNvPr id="1034" name="Picture 10" descr="A white modern apartment building in Berlin"/>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
          <a:stretch/>
        </p:blipFill>
        <p:spPr bwMode="auto">
          <a:xfrm>
            <a:off x="5410200" y="1638300"/>
            <a:ext cx="3733800" cy="18383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userDrawn="1"/>
        </p:nvCxnSpPr>
        <p:spPr>
          <a:xfrm>
            <a:off x="-7976" y="3390900"/>
            <a:ext cx="9159119" cy="190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hasCustomPrompt="1"/>
          </p:nvPr>
        </p:nvSpPr>
        <p:spPr>
          <a:xfrm>
            <a:off x="228600" y="1809750"/>
            <a:ext cx="4953000" cy="1417096"/>
          </a:xfrm>
        </p:spPr>
        <p:txBody>
          <a:bodyPr anchor="ctr"/>
          <a:lstStyle>
            <a:lvl1pPr marL="0" indent="0" algn="r">
              <a:buNone/>
              <a:defRPr sz="2400" b="1">
                <a:solidFill>
                  <a:schemeClr val="bg1">
                    <a:lumMod val="8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42327436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Usage Language (Slide 2)">
    <p:spTree>
      <p:nvGrpSpPr>
        <p:cNvPr id="1" name=""/>
        <p:cNvGrpSpPr/>
        <p:nvPr/>
      </p:nvGrpSpPr>
      <p:grpSpPr>
        <a:xfrm>
          <a:off x="0" y="0"/>
          <a:ext cx="0" cy="0"/>
          <a:chOff x="0" y="0"/>
          <a:chExt cx="0" cy="0"/>
        </a:xfrm>
      </p:grpSpPr>
      <p:grpSp>
        <p:nvGrpSpPr>
          <p:cNvPr id="4" name="Group 3"/>
          <p:cNvGrpSpPr/>
          <p:nvPr userDrawn="1"/>
        </p:nvGrpSpPr>
        <p:grpSpPr>
          <a:xfrm>
            <a:off x="0" y="469557"/>
            <a:ext cx="9144000" cy="4673943"/>
            <a:chOff x="0" y="626076"/>
            <a:chExt cx="12192000" cy="6231924"/>
          </a:xfrm>
        </p:grpSpPr>
        <p:sp>
          <p:nvSpPr>
            <p:cNvPr id="6" name="Rectangle 5"/>
            <p:cNvSpPr/>
            <p:nvPr userDrawn="1"/>
          </p:nvSpPr>
          <p:spPr>
            <a:xfrm>
              <a:off x="0" y="5562600"/>
              <a:ext cx="12192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p:nvSpPr>
          <p:spPr>
            <a:xfrm>
              <a:off x="3457739" y="6037487"/>
              <a:ext cx="5288200" cy="369332"/>
            </a:xfrm>
            <a:prstGeom prst="rect">
              <a:avLst/>
            </a:prstGeom>
            <a:noFill/>
          </p:spPr>
          <p:txBody>
            <a:bodyPr wrap="none" rtlCol="0">
              <a:spAutoFit/>
            </a:bodyPr>
            <a:lstStyle/>
            <a:p>
              <a:pPr algn="ct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Copyright © </a:t>
              </a: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2018 </a:t>
              </a:r>
              <a:r>
                <a:rPr lang="en-US" altLang="en-US" sz="1200" dirty="0" smtClean="0">
                  <a:latin typeface="Yu Gothic" panose="020B0400000000000000" pitchFamily="34" charset="-128"/>
                  <a:ea typeface="Yu Gothic" panose="020B0400000000000000" pitchFamily="34" charset="-128"/>
                  <a:cs typeface="Segoe UI" panose="020B0502040204020203" pitchFamily="34" charset="0"/>
                </a:rPr>
                <a:t>Applied Building Technology Group</a:t>
              </a:r>
            </a:p>
          </p:txBody>
        </p:sp>
        <p:sp>
          <p:nvSpPr>
            <p:cNvPr id="10" name="Rectangle 9"/>
            <p:cNvSpPr/>
            <p:nvPr/>
          </p:nvSpPr>
          <p:spPr>
            <a:xfrm>
              <a:off x="1373312" y="807309"/>
              <a:ext cx="9346709" cy="3862150"/>
            </a:xfrm>
            <a:prstGeom prst="rect">
              <a:avLst/>
            </a:prstGeom>
            <a:ln w="19050">
              <a:noFill/>
            </a:ln>
          </p:spPr>
          <p:style>
            <a:lnRef idx="2">
              <a:schemeClr val="dk1"/>
            </a:lnRef>
            <a:fillRef idx="1">
              <a:schemeClr val="lt1"/>
            </a:fillRef>
            <a:effectRef idx="0">
              <a:schemeClr val="dk1"/>
            </a:effectRef>
            <a:fontRef idx="minor">
              <a:schemeClr val="dk1"/>
            </a:fontRef>
          </p:style>
          <p:txBody>
            <a:bodyPr lIns="91440" tIns="182880" rIns="182880" bIns="91440" rtlCol="0" anchor="ctr"/>
            <a:lstStyle/>
            <a:p>
              <a:pPr marL="57149" indent="0" algn="l">
                <a:buNone/>
              </a:pPr>
              <a:r>
                <a:rPr lang="en-US" sz="1350" u="sng" dirty="0" smtClean="0">
                  <a:latin typeface="Yu Gothic" panose="020B0400000000000000" pitchFamily="34" charset="-128"/>
                  <a:ea typeface="Yu Gothic" panose="020B0400000000000000" pitchFamily="34" charset="-128"/>
                  <a:hlinkClick r:id="rId2"/>
                </a:rPr>
                <a:t>Applied Building Technology Group (ABTG)</a:t>
              </a:r>
              <a:r>
                <a:rPr lang="en-US" sz="1350" dirty="0" smtClean="0">
                  <a:latin typeface="Yu Gothic" panose="020B0400000000000000" pitchFamily="34" charset="-128"/>
                  <a:ea typeface="Yu Gothic" panose="020B0400000000000000" pitchFamily="34" charset="-128"/>
                </a:rPr>
                <a:t> is committed to using sound science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generally accepted engineering practice to develop research supporting the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reliable design and installation of foam sheathing. ABTG’s educational program work </a:t>
              </a:r>
              <a:r>
                <a:rPr lang="en-US" sz="1350" dirty="0" smtClean="0">
                  <a:latin typeface="Yu Gothic" panose="020B0400000000000000" pitchFamily="34" charset="-128"/>
                  <a:ea typeface="Yu Gothic" panose="020B0400000000000000" pitchFamily="34" charset="-128"/>
                </a:rPr>
                <a:t>with </a:t>
              </a:r>
              <a:r>
                <a:rPr lang="en-US" sz="1350" dirty="0" smtClean="0">
                  <a:latin typeface="Yu Gothic" panose="020B0400000000000000" pitchFamily="34" charset="-128"/>
                  <a:ea typeface="Yu Gothic" panose="020B0400000000000000" pitchFamily="34" charset="-128"/>
                </a:rPr>
                <a:t>respect to foam sheathing is supported by the </a:t>
              </a:r>
              <a:r>
                <a:rPr lang="en-US" sz="1350" u="sng" dirty="0" smtClean="0">
                  <a:latin typeface="Yu Gothic" panose="020B0400000000000000" pitchFamily="34" charset="-128"/>
                  <a:ea typeface="Yu Gothic" panose="020B0400000000000000" pitchFamily="34" charset="-128"/>
                  <a:hlinkClick r:id="rId3"/>
                </a:rPr>
                <a:t>Foam Sheathing Committee (FSC)</a:t>
              </a:r>
              <a:r>
                <a:rPr lang="en-US" sz="1350" dirty="0" smtClean="0">
                  <a:latin typeface="Yu Gothic" panose="020B0400000000000000" pitchFamily="34" charset="-128"/>
                  <a:ea typeface="Yu Gothic" panose="020B0400000000000000" pitchFamily="34" charset="-128"/>
                </a:rPr>
                <a:t> </a:t>
              </a:r>
              <a:r>
                <a:rPr lang="en-US" sz="1350" dirty="0" smtClean="0">
                  <a:latin typeface="Yu Gothic" panose="020B0400000000000000" pitchFamily="34" charset="-128"/>
                  <a:ea typeface="Yu Gothic" panose="020B0400000000000000" pitchFamily="34" charset="-128"/>
                </a:rPr>
                <a:t>of </a:t>
              </a:r>
              <a:r>
                <a:rPr lang="en-US" sz="1350" dirty="0" smtClean="0">
                  <a:latin typeface="Yu Gothic" panose="020B0400000000000000" pitchFamily="34" charset="-128"/>
                  <a:ea typeface="Yu Gothic" panose="020B0400000000000000" pitchFamily="34" charset="-128"/>
                </a:rPr>
                <a:t>the </a:t>
              </a:r>
              <a:r>
                <a:rPr lang="en-US" sz="1350" u="sng" dirty="0" smtClean="0">
                  <a:latin typeface="Yu Gothic" panose="020B0400000000000000" pitchFamily="34" charset="-128"/>
                  <a:ea typeface="Yu Gothic" panose="020B0400000000000000" pitchFamily="34" charset="-128"/>
                  <a:hlinkClick r:id="rId4"/>
                </a:rPr>
                <a:t>American Chemistry Council.</a:t>
              </a:r>
              <a:r>
                <a:rPr lang="en-US" sz="1350" u="sng" dirty="0" smtClean="0">
                  <a:latin typeface="Yu Gothic" panose="020B0400000000000000" pitchFamily="34" charset="-128"/>
                  <a:ea typeface="Yu Gothic" panose="020B0400000000000000" pitchFamily="34" charset="-128"/>
                </a:rPr>
                <a:t> </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buNone/>
              </a:pPr>
              <a:r>
                <a:rPr lang="en-US" sz="1350" dirty="0" smtClean="0">
                  <a:latin typeface="Yu Gothic" panose="020B0400000000000000" pitchFamily="34" charset="-128"/>
                  <a:ea typeface="Yu Gothic" panose="020B0400000000000000" pitchFamily="34" charset="-128"/>
                </a:rPr>
                <a:t>ABTG</a:t>
              </a:r>
              <a:r>
                <a:rPr lang="x-none" sz="1350" dirty="0" smtClean="0">
                  <a:latin typeface="Yu Gothic" panose="020B0400000000000000" pitchFamily="34" charset="-128"/>
                  <a:ea typeface="Yu Gothic" panose="020B0400000000000000" pitchFamily="34" charset="-128"/>
                </a:rPr>
                <a:t> is a </a:t>
              </a:r>
              <a:r>
                <a:rPr lang="x-none" sz="1350" u="sng" dirty="0" smtClean="0">
                  <a:latin typeface="Yu Gothic" panose="020B0400000000000000" pitchFamily="34" charset="-128"/>
                  <a:ea typeface="Yu Gothic" panose="020B0400000000000000" pitchFamily="34" charset="-128"/>
                  <a:hlinkClick r:id="rId2"/>
                </a:rPr>
                <a:t>professional engineering </a:t>
              </a:r>
              <a:r>
                <a:rPr lang="en-US" sz="1350" u="sng" dirty="0" smtClean="0">
                  <a:latin typeface="Yu Gothic" panose="020B0400000000000000" pitchFamily="34" charset="-128"/>
                  <a:ea typeface="Yu Gothic" panose="020B0400000000000000" pitchFamily="34" charset="-128"/>
                  <a:hlinkClick r:id="rId2"/>
                </a:rPr>
                <a:t>firm</a:t>
              </a:r>
              <a:r>
                <a:rPr lang="en-US" sz="1350" u="sng" dirty="0" smtClean="0">
                  <a:latin typeface="Yu Gothic" panose="020B0400000000000000" pitchFamily="34" charset="-128"/>
                  <a:ea typeface="Yu Gothic" panose="020B0400000000000000" pitchFamily="34" charset="-128"/>
                </a:rPr>
                <a:t>, </a:t>
              </a:r>
              <a:r>
                <a:rPr lang="en-US" sz="1350" dirty="0" smtClean="0">
                  <a:latin typeface="Yu Gothic" panose="020B0400000000000000" pitchFamily="34" charset="-128"/>
                  <a:ea typeface="Yu Gothic" panose="020B0400000000000000" pitchFamily="34" charset="-128"/>
                </a:rPr>
                <a:t>an </a:t>
              </a:r>
              <a:r>
                <a:rPr lang="en-US" sz="1350" dirty="0" smtClean="0">
                  <a:latin typeface="Yu Gothic" panose="020B0400000000000000" pitchFamily="34" charset="-128"/>
                  <a:ea typeface="Yu Gothic" panose="020B0400000000000000" pitchFamily="34" charset="-128"/>
                  <a:hlinkClick r:id="rId5"/>
                </a:rPr>
                <a:t>approved source</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6"/>
                </a:rPr>
                <a:t>Chapter 2</a:t>
              </a:r>
              <a:r>
                <a:rPr lang="en-US" sz="1350" dirty="0" smtClean="0">
                  <a:latin typeface="Yu Gothic" panose="020B0400000000000000" pitchFamily="34" charset="-128"/>
                  <a:ea typeface="Yu Gothic" panose="020B0400000000000000" pitchFamily="34" charset="-128"/>
                </a:rPr>
                <a:t> </a:t>
              </a:r>
              <a:br>
                <a:rPr lang="en-US" sz="1350" dirty="0" smtClean="0">
                  <a:latin typeface="Yu Gothic" panose="020B0400000000000000" pitchFamily="34" charset="-128"/>
                  <a:ea typeface="Yu Gothic" panose="020B0400000000000000" pitchFamily="34" charset="-128"/>
                </a:rPr>
              </a:br>
              <a:r>
                <a:rPr lang="en-US" sz="1350" dirty="0" smtClean="0">
                  <a:latin typeface="Yu Gothic" panose="020B0400000000000000" pitchFamily="34" charset="-128"/>
                  <a:ea typeface="Yu Gothic" panose="020B0400000000000000" pitchFamily="34" charset="-128"/>
                </a:rPr>
                <a:t>and </a:t>
              </a:r>
              <a:r>
                <a:rPr lang="en-US" sz="1350" dirty="0" smtClean="0">
                  <a:latin typeface="Yu Gothic" panose="020B0400000000000000" pitchFamily="34" charset="-128"/>
                  <a:ea typeface="Yu Gothic" panose="020B0400000000000000" pitchFamily="34" charset="-128"/>
                  <a:hlinkClick r:id="rId7"/>
                </a:rPr>
                <a:t>independent</a:t>
              </a:r>
              <a:r>
                <a:rPr lang="en-US" sz="1350" dirty="0" smtClean="0">
                  <a:latin typeface="Yu Gothic" panose="020B0400000000000000" pitchFamily="34" charset="-128"/>
                  <a:ea typeface="Yu Gothic" panose="020B0400000000000000" pitchFamily="34" charset="-128"/>
                </a:rPr>
                <a:t> as defined in </a:t>
              </a:r>
              <a:r>
                <a:rPr lang="en-US" sz="1350" dirty="0" smtClean="0">
                  <a:latin typeface="Yu Gothic" panose="020B0400000000000000" pitchFamily="34" charset="-128"/>
                  <a:ea typeface="Yu Gothic" panose="020B0400000000000000" pitchFamily="34" charset="-128"/>
                  <a:hlinkClick r:id="rId8"/>
                </a:rPr>
                <a:t>Chapter 17</a:t>
              </a:r>
              <a:r>
                <a:rPr lang="en-US" sz="1350" dirty="0" smtClean="0">
                  <a:latin typeface="Yu Gothic" panose="020B0400000000000000" pitchFamily="34" charset="-128"/>
                  <a:ea typeface="Yu Gothic" panose="020B0400000000000000" pitchFamily="34" charset="-128"/>
                </a:rPr>
                <a:t> of the IBC</a:t>
              </a:r>
              <a:r>
                <a:rPr lang="en-US" sz="1350" dirty="0" smtClean="0">
                  <a:latin typeface="Yu Gothic" panose="020B0400000000000000" pitchFamily="34" charset="-128"/>
                  <a:ea typeface="Yu Gothic" panose="020B0400000000000000" pitchFamily="34" charset="-128"/>
                </a:rPr>
                <a:t>.</a:t>
              </a:r>
            </a:p>
            <a:p>
              <a:pPr marL="57149" indent="0" algn="l">
                <a:buNone/>
              </a:pPr>
              <a:endParaRPr lang="en-US" sz="1350" dirty="0" smtClean="0">
                <a:latin typeface="Yu Gothic" panose="020B0400000000000000" pitchFamily="34" charset="-128"/>
                <a:ea typeface="Yu Gothic" panose="020B0400000000000000" pitchFamily="34" charset="-128"/>
              </a:endParaRPr>
            </a:p>
            <a:p>
              <a:pPr marL="57149" indent="0" algn="l">
                <a:lnSpc>
                  <a:spcPct val="110000"/>
                </a:lnSpc>
                <a:buNone/>
              </a:pPr>
              <a:r>
                <a:rPr lang="en-US" sz="1050" b="1" kern="1200" dirty="0" smtClean="0">
                  <a:solidFill>
                    <a:schemeClr val="dk1"/>
                  </a:solidFill>
                  <a:effectLst/>
                  <a:latin typeface="Yu Gothic" panose="020B0400000000000000" pitchFamily="34" charset="-128"/>
                  <a:ea typeface="Yu Gothic" panose="020B0400000000000000" pitchFamily="34" charset="-128"/>
                  <a:cs typeface="+mn-cs"/>
                </a:rPr>
                <a:t>DISCLAIMER</a:t>
              </a:r>
              <a:r>
                <a:rPr lang="en-US" sz="1050" kern="1200" dirty="0" smtClean="0">
                  <a:solidFill>
                    <a:schemeClr val="dk1"/>
                  </a:solidFill>
                  <a:effectLst/>
                  <a:latin typeface="Yu Gothic" panose="020B0400000000000000" pitchFamily="34" charset="-128"/>
                  <a:ea typeface="Yu Gothic" panose="020B0400000000000000" pitchFamily="34" charset="-128"/>
                  <a:cs typeface="+mn-cs"/>
                </a:rPr>
                <a:t>: While reasonable effort has been made to ensure the accuracy of the information presented, the actual design, suitability and use of this information for any particular application is the responsibility of the user. Where used in the design of buildings, the design, suitability and use of this information for any particular building is the responsibility of the Owner or the Owner’s authorized agent.</a:t>
              </a:r>
              <a:endParaRPr lang="en-US" sz="1350" dirty="0" smtClean="0">
                <a:latin typeface="Yu Gothic" panose="020B0400000000000000" pitchFamily="34" charset="-128"/>
                <a:ea typeface="Yu Gothic" panose="020B0400000000000000" pitchFamily="34" charset="-128"/>
              </a:endParaRPr>
            </a:p>
            <a:p>
              <a:pPr marL="57149" indent="0" algn="ctr">
                <a:buNone/>
              </a:pPr>
              <a:endParaRPr lang="en-US" sz="1350" dirty="0" smtClean="0">
                <a:latin typeface="Yu Gothic" panose="020B0400000000000000" pitchFamily="34" charset="-128"/>
                <a:ea typeface="Yu Gothic" panose="020B0400000000000000" pitchFamily="34" charset="-128"/>
              </a:endParaRPr>
            </a:p>
          </p:txBody>
        </p:sp>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19609" y="4958118"/>
              <a:ext cx="3162300" cy="6372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373313" y="4784319"/>
              <a:ext cx="5953048" cy="954108"/>
            </a:xfrm>
            <a:prstGeom prst="rect">
              <a:avLst/>
            </a:prstGeom>
            <a:noFill/>
          </p:spPr>
          <p:txBody>
            <a:bodyPr wrap="square" rtlCol="0">
              <a:spAutoFit/>
            </a:bodyPr>
            <a:lstStyle/>
            <a:p>
              <a:pPr marL="57149" indent="0" algn="just">
                <a:buNone/>
              </a:pPr>
              <a:r>
                <a:rPr lang="en-US" sz="1350" b="0" dirty="0" smtClean="0">
                  <a:latin typeface="Yu Gothic Medium" panose="020B0500000000000000" pitchFamily="34" charset="-128"/>
                  <a:ea typeface="Yu Gothic Medium" panose="020B0500000000000000" pitchFamily="34" charset="-128"/>
                </a:rPr>
                <a:t>Foam sheathing research reports, code compliance documents, educational programs and best practices can be found at </a:t>
              </a:r>
              <a:r>
                <a:rPr lang="en-US" sz="1350" b="0" u="sng" dirty="0" smtClean="0">
                  <a:latin typeface="Yu Gothic Medium" panose="020B0500000000000000" pitchFamily="34" charset="-128"/>
                  <a:ea typeface="Yu Gothic Medium" panose="020B0500000000000000" pitchFamily="34" charset="-128"/>
                  <a:hlinkClick r:id="rId10"/>
                </a:rPr>
                <a:t>www.continuousinsulation.org</a:t>
              </a:r>
              <a:r>
                <a:rPr lang="en-US" sz="1350" b="0" dirty="0" smtClean="0">
                  <a:latin typeface="Yu Gothic Medium" panose="020B0500000000000000" pitchFamily="34" charset="-128"/>
                  <a:ea typeface="Yu Gothic Medium" panose="020B0500000000000000" pitchFamily="34" charset="-128"/>
                </a:rPr>
                <a:t>. </a:t>
              </a:r>
            </a:p>
          </p:txBody>
        </p:sp>
        <p:cxnSp>
          <p:nvCxnSpPr>
            <p:cNvPr id="14" name="Straight Connector 13"/>
            <p:cNvCxnSpPr/>
            <p:nvPr/>
          </p:nvCxnSpPr>
          <p:spPr>
            <a:xfrm>
              <a:off x="1483657" y="4590961"/>
              <a:ext cx="9236364"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p:cNvSpPr/>
            <p:nvPr userDrawn="1"/>
          </p:nvSpPr>
          <p:spPr>
            <a:xfrm>
              <a:off x="1238596" y="626076"/>
              <a:ext cx="9717728" cy="52227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Tree>
    <p:extLst>
      <p:ext uri="{BB962C8B-B14F-4D97-AF65-F5344CB8AC3E}">
        <p14:creationId xmlns:p14="http://schemas.microsoft.com/office/powerpoint/2010/main" val="114504618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sage Language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8642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sage Language (Slide 2)">
    <p:spTree>
      <p:nvGrpSpPr>
        <p:cNvPr id="1" name=""/>
        <p:cNvGrpSpPr/>
        <p:nvPr/>
      </p:nvGrpSpPr>
      <p:grpSpPr>
        <a:xfrm>
          <a:off x="0" y="0"/>
          <a:ext cx="0" cy="0"/>
          <a:chOff x="0" y="0"/>
          <a:chExt cx="0" cy="0"/>
        </a:xfrm>
      </p:grpSpPr>
      <p:sp>
        <p:nvSpPr>
          <p:cNvPr id="6" name="Rectangle 5"/>
          <p:cNvSpPr/>
          <p:nvPr userDrawn="1"/>
        </p:nvSpPr>
        <p:spPr>
          <a:xfrm>
            <a:off x="-7976" y="4171950"/>
            <a:ext cx="9151976"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84988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191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123950"/>
            <a:ext cx="8229600" cy="35051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4931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3"/>
            <a:ext cx="4038600" cy="2971797"/>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575"/>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350"/>
            </a:lvl2pPr>
            <a:lvl3pPr marL="1143000" marR="0"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125"/>
            </a:lvl3pPr>
            <a:lvl4pPr marL="1600200" marR="0"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013"/>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013"/>
            </a:lvl5pPr>
            <a:lvl6pPr>
              <a:defRPr sz="1013"/>
            </a:lvl6pPr>
            <a:lvl7pPr>
              <a:defRPr sz="1013"/>
            </a:lvl7pPr>
            <a:lvl8pPr>
              <a:defRPr sz="1013"/>
            </a:lvl8pPr>
            <a:lvl9pPr>
              <a:defRPr sz="1013"/>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16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4" name="Content Placeholder 3"/>
          <p:cNvSpPr>
            <a:spLocks noGrp="1"/>
          </p:cNvSpPr>
          <p:nvPr>
            <p:ph sz="half" idx="2"/>
          </p:nvPr>
        </p:nvSpPr>
        <p:spPr>
          <a:xfrm>
            <a:off x="4648200" y="1200153"/>
            <a:ext cx="4038600" cy="2971797"/>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575"/>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350"/>
            </a:lvl2pPr>
            <a:lvl3pPr marL="1143000" marR="0"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125"/>
            </a:lvl3pPr>
            <a:lvl4pPr marL="1600200" marR="0"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013"/>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013"/>
            </a:lvl5pPr>
            <a:lvl6pPr>
              <a:defRPr sz="1013"/>
            </a:lvl6pPr>
            <a:lvl7pPr>
              <a:defRPr sz="1013"/>
            </a:lvl7pPr>
            <a:lvl8pPr>
              <a:defRPr sz="1013"/>
            </a:lvl8pPr>
            <a:lvl9pPr>
              <a:defRPr sz="1013"/>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smtClean="0">
                <a:ln>
                  <a:noFill/>
                </a:ln>
                <a:solidFill>
                  <a:prstClr val="black"/>
                </a:solidFill>
                <a:effectLst/>
                <a:uLnTx/>
                <a:uFillTx/>
                <a:latin typeface="Yu Gothic" panose="020B0400000000000000" pitchFamily="34" charset="-128"/>
                <a:ea typeface="Yu Gothic" panose="020B0400000000000000" pitchFamily="34" charset="-128"/>
                <a:cs typeface="+mn-cs"/>
              </a:rPr>
              <a:t>Fifth level</a:t>
            </a:r>
            <a:endParaRPr kumimoji="0" lang="en-US" sz="16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sp>
        <p:nvSpPr>
          <p:cNvPr id="15" name="Title 1"/>
          <p:cNvSpPr>
            <a:spLocks noGrp="1"/>
          </p:cNvSpPr>
          <p:nvPr>
            <p:ph type="title"/>
          </p:nvPr>
        </p:nvSpPr>
        <p:spPr>
          <a:xfrm>
            <a:off x="457200" y="152400"/>
            <a:ext cx="8229600" cy="819150"/>
          </a:xfrm>
        </p:spPr>
        <p:txBody>
          <a:bodyPr/>
          <a:lstStyle/>
          <a:p>
            <a:r>
              <a:rPr lang="en-US" smtClean="0"/>
              <a:t>Click to edit Master title style</a:t>
            </a:r>
            <a:endParaRPr lang="en-US"/>
          </a:p>
        </p:txBody>
      </p:sp>
    </p:spTree>
    <p:extLst>
      <p:ext uri="{BB962C8B-B14F-4D97-AF65-F5344CB8AC3E}">
        <p14:creationId xmlns:p14="http://schemas.microsoft.com/office/powerpoint/2010/main" val="3230370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8229600" cy="139064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2756850"/>
            <a:ext cx="8229600" cy="1415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85560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84387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169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143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3000" b="1" i="0" u="none" strike="noStrike" kern="1200" cap="none" spc="0" normalizeH="0" baseline="0" noProof="0" dirty="0" smtClean="0">
                <a:ln>
                  <a:noFill/>
                </a:ln>
                <a:solidFill>
                  <a:prstClr val="black"/>
                </a:solidFill>
                <a:effectLst/>
                <a:uLnTx/>
                <a:uFillTx/>
                <a:latin typeface="Yu Gothic" panose="020B0400000000000000" pitchFamily="34" charset="-128"/>
                <a:ea typeface="Yu Gothic" panose="020B0400000000000000" pitchFamily="34" charset="-128"/>
                <a:cs typeface="+mj-cs"/>
              </a:rPr>
              <a:t>Click to edit Master title style</a:t>
            </a:r>
            <a:endParaRPr lang="en-US" altLang="en-US" dirty="0" smtClean="0"/>
          </a:p>
        </p:txBody>
      </p:sp>
      <p:sp>
        <p:nvSpPr>
          <p:cNvPr id="1027" name="Text Placeholder 2"/>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Yu Gothic" panose="020B0400000000000000" pitchFamily="34" charset="-128"/>
                <a:ea typeface="Yu Gothic" panose="020B0400000000000000" pitchFamily="34" charset="-128"/>
                <a:cs typeface="+mn-cs"/>
              </a:rPr>
              <a:t>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a:pPr>
            <a:r>
              <a:rPr kumimoji="0" lang="en-US" sz="18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Yu Gothic Light" panose="020B0300000000000000" pitchFamily="34" charset="-128"/>
                <a:ea typeface="Yu Gothic Light" panose="020B0300000000000000" pitchFamily="34" charset="-128"/>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Yu Gothic Medium" panose="020B0500000000000000" pitchFamily="34" charset="-128"/>
                <a:ea typeface="Yu Gothic Medium" panose="020B0500000000000000" pitchFamily="34" charset="-128"/>
                <a:cs typeface="+mn-cs"/>
              </a:rPr>
              <a:t>Fifth level</a:t>
            </a:r>
            <a:endParaRPr kumimoji="0" lang="en-US" sz="1600" b="0" i="0" u="none" strike="noStrike" kern="1200" cap="none" spc="0" normalizeH="0" baseline="0" noProof="0" dirty="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p:txBody>
      </p:sp>
      <p:pic>
        <p:nvPicPr>
          <p:cNvPr id="4" name="Picture 3"/>
          <p:cNvPicPr>
            <a:picLocks noChangeAspect="1"/>
          </p:cNvPicPr>
          <p:nvPr userDrawn="1"/>
        </p:nvPicPr>
        <p:blipFill rotWithShape="1">
          <a:blip r:embed="rId11"/>
          <a:srcRect t="48748" r="-28" b="13547"/>
          <a:stretch/>
        </p:blipFill>
        <p:spPr>
          <a:xfrm>
            <a:off x="0" y="4507264"/>
            <a:ext cx="9144000" cy="636236"/>
          </a:xfrm>
          <a:prstGeom prst="rect">
            <a:avLst/>
          </a:prstGeom>
        </p:spPr>
      </p:pic>
      <p:pic>
        <p:nvPicPr>
          <p:cNvPr id="5" name="Picture 4"/>
          <p:cNvPicPr>
            <a:picLocks noChangeAspect="1"/>
          </p:cNvPicPr>
          <p:nvPr userDrawn="1"/>
        </p:nvPicPr>
        <p:blipFill rotWithShape="1">
          <a:blip r:embed="rId12"/>
          <a:srcRect t="1" b="-824"/>
          <a:stretch/>
        </p:blipFill>
        <p:spPr>
          <a:xfrm>
            <a:off x="7978015" y="4161742"/>
            <a:ext cx="1089785" cy="93058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5" r:id="rId3"/>
    <p:sldLayoutId id="2147483674" r:id="rId4"/>
    <p:sldLayoutId id="2147483662" r:id="rId5"/>
    <p:sldLayoutId id="2147483664" r:id="rId6"/>
    <p:sldLayoutId id="2147483672" r:id="rId7"/>
    <p:sldLayoutId id="2147483666" r:id="rId8"/>
    <p:sldLayoutId id="2147483667" r:id="rId9"/>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2475" kern="12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defRPr>
      </a:lvl1pPr>
      <a:lvl2pPr algn="l" rtl="0" eaLnBrk="1" fontAlgn="base" hangingPunct="1">
        <a:spcBef>
          <a:spcPct val="0"/>
        </a:spcBef>
        <a:spcAft>
          <a:spcPct val="0"/>
        </a:spcAft>
        <a:defRPr sz="2475">
          <a:solidFill>
            <a:schemeClr val="bg1"/>
          </a:solidFill>
          <a:latin typeface="Calibri" pitchFamily="34" charset="0"/>
        </a:defRPr>
      </a:lvl2pPr>
      <a:lvl3pPr algn="l" rtl="0" eaLnBrk="1" fontAlgn="base" hangingPunct="1">
        <a:spcBef>
          <a:spcPct val="0"/>
        </a:spcBef>
        <a:spcAft>
          <a:spcPct val="0"/>
        </a:spcAft>
        <a:defRPr sz="2475">
          <a:solidFill>
            <a:schemeClr val="bg1"/>
          </a:solidFill>
          <a:latin typeface="Calibri" pitchFamily="34" charset="0"/>
        </a:defRPr>
      </a:lvl3pPr>
      <a:lvl4pPr algn="l" rtl="0" eaLnBrk="1" fontAlgn="base" hangingPunct="1">
        <a:spcBef>
          <a:spcPct val="0"/>
        </a:spcBef>
        <a:spcAft>
          <a:spcPct val="0"/>
        </a:spcAft>
        <a:defRPr sz="2475">
          <a:solidFill>
            <a:schemeClr val="bg1"/>
          </a:solidFill>
          <a:latin typeface="Calibri" pitchFamily="34" charset="0"/>
        </a:defRPr>
      </a:lvl4pPr>
      <a:lvl5pPr algn="l" rtl="0" eaLnBrk="1" fontAlgn="base" hangingPunct="1">
        <a:spcBef>
          <a:spcPct val="0"/>
        </a:spcBef>
        <a:spcAft>
          <a:spcPct val="0"/>
        </a:spcAft>
        <a:defRPr sz="2475">
          <a:solidFill>
            <a:schemeClr val="bg1"/>
          </a:solidFill>
          <a:latin typeface="Calibri" pitchFamily="34" charset="0"/>
        </a:defRPr>
      </a:lvl5pPr>
      <a:lvl6pPr marL="257175" algn="l" rtl="0" eaLnBrk="1" fontAlgn="base" hangingPunct="1">
        <a:spcBef>
          <a:spcPct val="0"/>
        </a:spcBef>
        <a:spcAft>
          <a:spcPct val="0"/>
        </a:spcAft>
        <a:defRPr sz="2475">
          <a:solidFill>
            <a:schemeClr val="bg1"/>
          </a:solidFill>
          <a:latin typeface="Calibri" pitchFamily="34" charset="0"/>
        </a:defRPr>
      </a:lvl6pPr>
      <a:lvl7pPr marL="514350" algn="l" rtl="0" eaLnBrk="1" fontAlgn="base" hangingPunct="1">
        <a:spcBef>
          <a:spcPct val="0"/>
        </a:spcBef>
        <a:spcAft>
          <a:spcPct val="0"/>
        </a:spcAft>
        <a:defRPr sz="2475">
          <a:solidFill>
            <a:schemeClr val="bg1"/>
          </a:solidFill>
          <a:latin typeface="Calibri" pitchFamily="34" charset="0"/>
        </a:defRPr>
      </a:lvl7pPr>
      <a:lvl8pPr marL="771525" algn="l" rtl="0" eaLnBrk="1" fontAlgn="base" hangingPunct="1">
        <a:spcBef>
          <a:spcPct val="0"/>
        </a:spcBef>
        <a:spcAft>
          <a:spcPct val="0"/>
        </a:spcAft>
        <a:defRPr sz="2475">
          <a:solidFill>
            <a:schemeClr val="bg1"/>
          </a:solidFill>
          <a:latin typeface="Calibri" pitchFamily="34" charset="0"/>
        </a:defRPr>
      </a:lvl8pPr>
      <a:lvl9pPr marL="1028700" algn="l" rtl="0" eaLnBrk="1" fontAlgn="base" hangingPunct="1">
        <a:spcBef>
          <a:spcPct val="0"/>
        </a:spcBef>
        <a:spcAft>
          <a:spcPct val="0"/>
        </a:spcAft>
        <a:defRPr sz="2475">
          <a:solidFill>
            <a:schemeClr val="bg1"/>
          </a:solidFill>
          <a:latin typeface="Calibri" pitchFamily="34" charset="0"/>
        </a:defRPr>
      </a:lvl9pPr>
    </p:titleStyle>
    <p:body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000" kern="1200">
          <a:solidFill>
            <a:schemeClr val="tx1"/>
          </a:solidFill>
          <a:latin typeface="Yu Gothic" panose="020B0400000000000000" pitchFamily="34" charset="-128"/>
          <a:ea typeface="Yu Gothic" panose="020B0400000000000000" pitchFamily="34" charset="-128"/>
          <a:cs typeface="Arial" panose="020B0604020202020204" pitchFamily="34" charset="0"/>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2pPr>
      <a:lvl3pPr marL="1143000" marR="0" indent="-228600" algn="l" defTabSz="914400" rtl="0" eaLnBrk="1" fontAlgn="auto" latinLnBrk="0" hangingPunct="1">
        <a:lnSpc>
          <a:spcPct val="100000"/>
        </a:lnSpc>
        <a:spcBef>
          <a:spcPct val="20000"/>
        </a:spcBef>
        <a:spcAft>
          <a:spcPts val="0"/>
        </a:spcAft>
        <a:buClrTx/>
        <a:buSzTx/>
        <a:buFont typeface="Yu Gothic Medium" panose="020B0500000000000000" pitchFamily="34" charset="-128"/>
        <a:buChar char="―"/>
        <a:tabLst/>
        <a:defRPr sz="18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3pPr>
      <a:lvl4pPr marL="1600200" marR="0" indent="-2286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1800" kern="1200">
          <a:solidFill>
            <a:schemeClr val="tx1"/>
          </a:solidFill>
          <a:latin typeface="Yu Gothic Light" panose="020B0300000000000000" pitchFamily="34" charset="-128"/>
          <a:ea typeface="Yu Gothic Light" panose="020B0300000000000000" pitchFamily="34" charset="-128"/>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800" kern="1200">
          <a:solidFill>
            <a:schemeClr val="tx1"/>
          </a:solidFill>
          <a:latin typeface="Yu Gothic Medium" panose="020B0500000000000000" pitchFamily="34" charset="-128"/>
          <a:ea typeface="Yu Gothic Medium" panose="020B0500000000000000" pitchFamily="34" charset="-128"/>
          <a:cs typeface="Arial" panose="020B0604020202020204"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2.bin"/><Relationship Id="rId10" Type="http://schemas.openxmlformats.org/officeDocument/2006/relationships/image" Target="../media/image24.png"/><Relationship Id="rId4" Type="http://schemas.openxmlformats.org/officeDocument/2006/relationships/image" Target="../media/image21.wmf"/><Relationship Id="rId9"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26.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image" Target="../media/image27.wmf"/></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wmf"/></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8.xml"/><Relationship Id="rId1" Type="http://schemas.openxmlformats.org/officeDocument/2006/relationships/vmlDrawing" Target="../drawings/vmlDrawing5.vml"/><Relationship Id="rId4" Type="http://schemas.openxmlformats.org/officeDocument/2006/relationships/image" Target="../media/image34.wmf"/></Relationships>
</file>

<file path=ppt/slides/_rels/slide37.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www.toolbase.org/" TargetMode="External"/><Relationship Id="rId2" Type="http://schemas.openxmlformats.org/officeDocument/2006/relationships/hyperlink" Target="http://www.iccsafe.org/" TargetMode="External"/><Relationship Id="rId1" Type="http://schemas.openxmlformats.org/officeDocument/2006/relationships/slideLayout" Target="../slideLayouts/slideLayout5.xml"/><Relationship Id="rId6" Type="http://schemas.openxmlformats.org/officeDocument/2006/relationships/hyperlink" Target="http://www.asce.org/" TargetMode="External"/><Relationship Id="rId5" Type="http://schemas.openxmlformats.org/officeDocument/2006/relationships/hyperlink" Target="http://www.huduser.org/" TargetMode="External"/><Relationship Id="rId4" Type="http://schemas.openxmlformats.org/officeDocument/2006/relationships/hyperlink" Target="http://www.nahb.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28600" y="361950"/>
            <a:ext cx="8686800" cy="826889"/>
          </a:xfrm>
        </p:spPr>
        <p:txBody>
          <a:bodyPr/>
          <a:lstStyle/>
          <a:p>
            <a:r>
              <a:rPr lang="en-US" altLang="en-US" dirty="0" smtClean="0"/>
              <a:t>Frost Protected Shallow Foundations</a:t>
            </a:r>
          </a:p>
        </p:txBody>
      </p:sp>
      <p:sp>
        <p:nvSpPr>
          <p:cNvPr id="2052" name="Rectangle 3"/>
          <p:cNvSpPr>
            <a:spLocks noGrp="1" noChangeArrowheads="1"/>
          </p:cNvSpPr>
          <p:nvPr>
            <p:ph type="subTitle" idx="10"/>
          </p:nvPr>
        </p:nvSpPr>
        <p:spPr>
          <a:xfrm>
            <a:off x="228600" y="1809750"/>
            <a:ext cx="4953000" cy="1417638"/>
          </a:xfrm>
        </p:spPr>
        <p:txBody>
          <a:bodyPr/>
          <a:lstStyle/>
          <a:p>
            <a:r>
              <a:rPr lang="en-US" altLang="en-US" dirty="0" smtClean="0"/>
              <a:t>Jay H. Crandell, P.E.</a:t>
            </a:r>
          </a:p>
          <a:p>
            <a:r>
              <a:rPr lang="en-US" altLang="en-US" dirty="0" smtClean="0"/>
              <a:t>ARES Consulting/ABTG</a:t>
            </a:r>
          </a:p>
        </p:txBody>
      </p:sp>
    </p:spTree>
    <p:extLst>
      <p:ext uri="{BB962C8B-B14F-4D97-AF65-F5344CB8AC3E}">
        <p14:creationId xmlns:p14="http://schemas.microsoft.com/office/powerpoint/2010/main" val="3247798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smtClean="0"/>
              <a:t>Heat Loss at Corners (3D)</a:t>
            </a:r>
          </a:p>
        </p:txBody>
      </p:sp>
      <p:pic>
        <p:nvPicPr>
          <p:cNvPr id="10244"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290763" y="894792"/>
            <a:ext cx="4561285" cy="3394472"/>
          </a:xfrm>
          <a:noFill/>
        </p:spPr>
      </p:pic>
      <p:sp>
        <p:nvSpPr>
          <p:cNvPr id="10245" name="AutoShape 5"/>
          <p:cNvSpPr>
            <a:spLocks noChangeArrowheads="1"/>
          </p:cNvSpPr>
          <p:nvPr/>
        </p:nvSpPr>
        <p:spPr bwMode="auto">
          <a:xfrm rot="5400000">
            <a:off x="5188149" y="1250193"/>
            <a:ext cx="732235" cy="364331"/>
          </a:xfrm>
          <a:prstGeom prst="leftArrow">
            <a:avLst>
              <a:gd name="adj1" fmla="val 50000"/>
              <a:gd name="adj2" fmla="val 5024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10246" name="AutoShape 6"/>
          <p:cNvSpPr>
            <a:spLocks noChangeArrowheads="1"/>
          </p:cNvSpPr>
          <p:nvPr/>
        </p:nvSpPr>
        <p:spPr bwMode="auto">
          <a:xfrm rot="8393726">
            <a:off x="5715000" y="1351992"/>
            <a:ext cx="732235" cy="364331"/>
          </a:xfrm>
          <a:prstGeom prst="leftArrow">
            <a:avLst>
              <a:gd name="adj1" fmla="val 50000"/>
              <a:gd name="adj2" fmla="val 5024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10247" name="AutoShape 7"/>
          <p:cNvSpPr>
            <a:spLocks noChangeArrowheads="1"/>
          </p:cNvSpPr>
          <p:nvPr/>
        </p:nvSpPr>
        <p:spPr bwMode="auto">
          <a:xfrm rot="10800000">
            <a:off x="5829300" y="1866342"/>
            <a:ext cx="732235" cy="364331"/>
          </a:xfrm>
          <a:prstGeom prst="leftArrow">
            <a:avLst>
              <a:gd name="adj1" fmla="val 50000"/>
              <a:gd name="adj2" fmla="val 5024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10248" name="Text Box 8"/>
          <p:cNvSpPr txBox="1">
            <a:spLocks noChangeArrowheads="1"/>
          </p:cNvSpPr>
          <p:nvPr/>
        </p:nvSpPr>
        <p:spPr bwMode="auto">
          <a:xfrm>
            <a:off x="1143000" y="3573427"/>
            <a:ext cx="1537972" cy="71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dirty="0"/>
              <a:t>3D heat transfer at outside corners is greater than 2D heat transfer along wall</a:t>
            </a:r>
          </a:p>
        </p:txBody>
      </p:sp>
    </p:spTree>
    <p:extLst>
      <p:ext uri="{BB962C8B-B14F-4D97-AF65-F5344CB8AC3E}">
        <p14:creationId xmlns:p14="http://schemas.microsoft.com/office/powerpoint/2010/main" val="103036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ltLang="en-US" smtClean="0"/>
              <a:t>Two Approaches, Same Principles</a:t>
            </a:r>
            <a:endParaRPr lang="en-US" altLang="en-US"/>
          </a:p>
        </p:txBody>
      </p:sp>
      <p:sp>
        <p:nvSpPr>
          <p:cNvPr id="11268" name="Rectangle 3"/>
          <p:cNvSpPr>
            <a:spLocks noGrp="1" noChangeArrowheads="1"/>
          </p:cNvSpPr>
          <p:nvPr>
            <p:ph type="body" idx="1"/>
          </p:nvPr>
        </p:nvSpPr>
        <p:spPr>
          <a:xfrm>
            <a:off x="457200" y="1123950"/>
            <a:ext cx="3810000" cy="3505199"/>
          </a:xfrm>
        </p:spPr>
        <p:txBody>
          <a:bodyPr/>
          <a:lstStyle/>
          <a:p>
            <a:r>
              <a:rPr lang="en-US" altLang="en-US" dirty="0" smtClean="0"/>
              <a:t>Heated Buildings</a:t>
            </a:r>
            <a:br>
              <a:rPr lang="en-US" altLang="en-US" dirty="0" smtClean="0"/>
            </a:br>
            <a:r>
              <a:rPr lang="en-US" altLang="en-US" dirty="0" smtClean="0"/>
              <a:t>(living spaces</a:t>
            </a:r>
            <a:br>
              <a:rPr lang="en-US" altLang="en-US" dirty="0" smtClean="0"/>
            </a:br>
            <a:r>
              <a:rPr lang="en-US" altLang="en-US" dirty="0" smtClean="0"/>
              <a:t>conditioned ≥ 64o F):</a:t>
            </a:r>
          </a:p>
        </p:txBody>
      </p:sp>
      <p:pic>
        <p:nvPicPr>
          <p:cNvPr id="112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5787" y="998934"/>
            <a:ext cx="4323160" cy="31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068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altLang="en-US" smtClean="0"/>
              <a:t>Two Approaches, Same Principles</a:t>
            </a:r>
            <a:endParaRPr lang="en-US" altLang="en-US"/>
          </a:p>
        </p:txBody>
      </p:sp>
      <p:sp>
        <p:nvSpPr>
          <p:cNvPr id="12292" name="Rectangle 3"/>
          <p:cNvSpPr>
            <a:spLocks noGrp="1" noChangeArrowheads="1"/>
          </p:cNvSpPr>
          <p:nvPr>
            <p:ph type="body" idx="1"/>
          </p:nvPr>
        </p:nvSpPr>
        <p:spPr>
          <a:xfrm>
            <a:off x="6248400" y="1123951"/>
            <a:ext cx="2628900" cy="2286000"/>
          </a:xfrm>
        </p:spPr>
        <p:txBody>
          <a:bodyPr/>
          <a:lstStyle/>
          <a:p>
            <a:r>
              <a:rPr lang="en-US" altLang="en-US" smtClean="0"/>
              <a:t>Unheated Buildings (unconditioned &lt;41oF)</a:t>
            </a:r>
          </a:p>
        </p:txBody>
      </p:sp>
      <p:pic>
        <p:nvPicPr>
          <p:cNvPr id="1229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71550"/>
            <a:ext cx="5600700" cy="336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04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smtClean="0"/>
              <a:t>The Frost-Heave Triangle</a:t>
            </a:r>
          </a:p>
        </p:txBody>
      </p:sp>
      <p:sp>
        <p:nvSpPr>
          <p:cNvPr id="13316" name="Rectangle 3"/>
          <p:cNvSpPr>
            <a:spLocks noGrp="1" noChangeArrowheads="1"/>
          </p:cNvSpPr>
          <p:nvPr>
            <p:ph type="body" idx="1"/>
          </p:nvPr>
        </p:nvSpPr>
        <p:spPr/>
        <p:txBody>
          <a:bodyPr/>
          <a:lstStyle/>
          <a:p>
            <a:r>
              <a:rPr lang="en-US" altLang="en-US" smtClean="0"/>
              <a:t>All of the following must occur for frost heave to happen:</a:t>
            </a:r>
          </a:p>
          <a:p>
            <a:endParaRPr lang="en-US" altLang="en-US" smtClean="0"/>
          </a:p>
          <a:p>
            <a:endParaRPr lang="en-US" altLang="en-US" smtClean="0"/>
          </a:p>
        </p:txBody>
      </p:sp>
      <p:sp>
        <p:nvSpPr>
          <p:cNvPr id="13317" name="Text Box 4"/>
          <p:cNvSpPr txBox="1">
            <a:spLocks noChangeArrowheads="1"/>
          </p:cNvSpPr>
          <p:nvPr/>
        </p:nvSpPr>
        <p:spPr bwMode="auto">
          <a:xfrm>
            <a:off x="3794064" y="2114550"/>
            <a:ext cx="1539204" cy="404085"/>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a:t>Freezing Temperatures</a:t>
            </a:r>
          </a:p>
          <a:p>
            <a:pPr algn="ctr" eaLnBrk="1" hangingPunct="1"/>
            <a:r>
              <a:rPr lang="en-US" altLang="en-US" sz="1013"/>
              <a:t>Moving Into Soil</a:t>
            </a:r>
          </a:p>
        </p:txBody>
      </p:sp>
      <p:sp>
        <p:nvSpPr>
          <p:cNvPr id="13318" name="Text Box 5"/>
          <p:cNvSpPr txBox="1">
            <a:spLocks noChangeArrowheads="1"/>
          </p:cNvSpPr>
          <p:nvPr/>
        </p:nvSpPr>
        <p:spPr bwMode="auto">
          <a:xfrm>
            <a:off x="2114550" y="3486150"/>
            <a:ext cx="1771650" cy="40408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a:t>Frost-Susceptible Soil Type (e.g., silt)</a:t>
            </a:r>
          </a:p>
        </p:txBody>
      </p:sp>
      <p:sp>
        <p:nvSpPr>
          <p:cNvPr id="13319" name="Text Box 6"/>
          <p:cNvSpPr txBox="1">
            <a:spLocks noChangeArrowheads="1"/>
          </p:cNvSpPr>
          <p:nvPr/>
        </p:nvSpPr>
        <p:spPr bwMode="auto">
          <a:xfrm>
            <a:off x="5388862" y="3486150"/>
            <a:ext cx="1507144" cy="40408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a:t>Wet Soil Condition</a:t>
            </a:r>
          </a:p>
          <a:p>
            <a:pPr algn="ctr" eaLnBrk="1" hangingPunct="1"/>
            <a:r>
              <a:rPr lang="en-US" altLang="en-US" sz="1013"/>
              <a:t>(e.g., &gt;75% saturation)</a:t>
            </a:r>
          </a:p>
        </p:txBody>
      </p:sp>
      <p:sp>
        <p:nvSpPr>
          <p:cNvPr id="13320" name="Line 8"/>
          <p:cNvSpPr>
            <a:spLocks noChangeShapeType="1"/>
          </p:cNvSpPr>
          <p:nvPr/>
        </p:nvSpPr>
        <p:spPr bwMode="auto">
          <a:xfrm>
            <a:off x="3886200" y="3714750"/>
            <a:ext cx="131445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
        <p:nvSpPr>
          <p:cNvPr id="13321" name="Line 9"/>
          <p:cNvSpPr>
            <a:spLocks noChangeShapeType="1"/>
          </p:cNvSpPr>
          <p:nvPr/>
        </p:nvSpPr>
        <p:spPr bwMode="auto">
          <a:xfrm flipH="1">
            <a:off x="3600450" y="2628900"/>
            <a:ext cx="742950" cy="85725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
        <p:nvSpPr>
          <p:cNvPr id="13322" name="Line 10"/>
          <p:cNvSpPr>
            <a:spLocks noChangeShapeType="1"/>
          </p:cNvSpPr>
          <p:nvPr/>
        </p:nvSpPr>
        <p:spPr bwMode="auto">
          <a:xfrm flipH="1" flipV="1">
            <a:off x="4629150" y="2628900"/>
            <a:ext cx="800100" cy="85725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Tree>
    <p:extLst>
      <p:ext uri="{BB962C8B-B14F-4D97-AF65-F5344CB8AC3E}">
        <p14:creationId xmlns:p14="http://schemas.microsoft.com/office/powerpoint/2010/main" val="1731392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smtClean="0"/>
              <a:t>FPSF Technology Verification</a:t>
            </a:r>
          </a:p>
        </p:txBody>
      </p:sp>
      <p:sp>
        <p:nvSpPr>
          <p:cNvPr id="14340" name="Rectangle 3"/>
          <p:cNvSpPr>
            <a:spLocks noGrp="1" noChangeArrowheads="1"/>
          </p:cNvSpPr>
          <p:nvPr>
            <p:ph type="body" idx="1"/>
          </p:nvPr>
        </p:nvSpPr>
        <p:spPr/>
        <p:txBody>
          <a:bodyPr/>
          <a:lstStyle/>
          <a:p>
            <a:r>
              <a:rPr lang="en-US" altLang="en-US" smtClean="0"/>
              <a:t>Sponsored by U.S. Dept. of Housing and Urban Development (1992-1995)</a:t>
            </a:r>
          </a:p>
          <a:p>
            <a:r>
              <a:rPr lang="en-US" altLang="en-US" smtClean="0"/>
              <a:t>Built and monitored 5 homes in VT, IA, ND, and AK</a:t>
            </a:r>
          </a:p>
          <a:p>
            <a:r>
              <a:rPr lang="en-US" altLang="en-US" smtClean="0"/>
              <a:t>Used dataloggers and 90 +/- thermocouples in foundation and ground to monitor temperatures and frost line at building and “far-field”.</a:t>
            </a:r>
          </a:p>
          <a:p>
            <a:r>
              <a:rPr lang="en-US" altLang="en-US" smtClean="0"/>
              <a:t>Monitored for 2 complete years and winter events</a:t>
            </a:r>
          </a:p>
          <a:p>
            <a:r>
              <a:rPr lang="en-US" altLang="en-US" smtClean="0"/>
              <a:t>Some foundation portions designed for only average winter freezing temperatures to simulate the 100-year event</a:t>
            </a:r>
            <a:endParaRPr lang="en-US" altLang="en-US"/>
          </a:p>
        </p:txBody>
      </p:sp>
    </p:spTree>
    <p:extLst>
      <p:ext uri="{BB962C8B-B14F-4D97-AF65-F5344CB8AC3E}">
        <p14:creationId xmlns:p14="http://schemas.microsoft.com/office/powerpoint/2010/main" val="2861800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smtClean="0"/>
              <a:t>Test Site #1 – Williston, VT</a:t>
            </a:r>
          </a:p>
        </p:txBody>
      </p:sp>
      <p:pic>
        <p:nvPicPr>
          <p:cNvPr id="15364" name="Picture 4" descr="fig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063948" y="971550"/>
            <a:ext cx="5016103"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3964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smtClean="0"/>
              <a:t>Test Site #1 - Results</a:t>
            </a:r>
          </a:p>
        </p:txBody>
      </p:sp>
      <p:pic>
        <p:nvPicPr>
          <p:cNvPr id="16388" name="Picture 4" descr="Williston 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09550"/>
            <a:ext cx="4500563" cy="409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052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smtClean="0"/>
              <a:t>Test Site #2 – Spirit Lake, IA</a:t>
            </a:r>
          </a:p>
        </p:txBody>
      </p:sp>
      <p:pic>
        <p:nvPicPr>
          <p:cNvPr id="17412" name="Picture 4" descr="figure 5"/>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038350" y="971550"/>
            <a:ext cx="5048250"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86587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smtClean="0"/>
              <a:t>Test Site #2 - Results</a:t>
            </a:r>
          </a:p>
        </p:txBody>
      </p:sp>
      <p:pic>
        <p:nvPicPr>
          <p:cNvPr id="18436" name="Picture 4" descr="Spirit Lake 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1" y="914400"/>
            <a:ext cx="4689872"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6019800" y="2114550"/>
            <a:ext cx="2145139"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50" dirty="0"/>
              <a:t>Key:</a:t>
            </a:r>
          </a:p>
          <a:p>
            <a:pPr eaLnBrk="1" hangingPunct="1">
              <a:buFontTx/>
              <a:buAutoNum type="arabicPeriod"/>
            </a:pPr>
            <a:r>
              <a:rPr lang="en-US" altLang="en-US" sz="1050" dirty="0"/>
              <a:t>Outdoor</a:t>
            </a:r>
          </a:p>
          <a:p>
            <a:pPr eaLnBrk="1" hangingPunct="1">
              <a:buFontTx/>
              <a:buAutoNum type="arabicPeriod"/>
            </a:pPr>
            <a:r>
              <a:rPr lang="en-US" altLang="en-US" sz="1050" dirty="0"/>
              <a:t>Indoor</a:t>
            </a:r>
          </a:p>
          <a:p>
            <a:pPr eaLnBrk="1" hangingPunct="1">
              <a:buFontTx/>
              <a:buAutoNum type="arabicPeriod"/>
            </a:pPr>
            <a:r>
              <a:rPr lang="en-US" altLang="en-US" sz="1050" dirty="0"/>
              <a:t>Ground @ 21” depth</a:t>
            </a:r>
          </a:p>
          <a:p>
            <a:pPr eaLnBrk="1" hangingPunct="1">
              <a:buFontTx/>
              <a:buAutoNum type="arabicPeriod"/>
            </a:pPr>
            <a:r>
              <a:rPr lang="en-US" altLang="en-US" sz="1050" dirty="0"/>
              <a:t>Subgrade at corner</a:t>
            </a:r>
          </a:p>
          <a:p>
            <a:pPr eaLnBrk="1" hangingPunct="1">
              <a:buFontTx/>
              <a:buAutoNum type="arabicPeriod"/>
            </a:pPr>
            <a:r>
              <a:rPr lang="en-US" altLang="en-US" sz="1050" dirty="0"/>
              <a:t>Subgrade at garage corner</a:t>
            </a:r>
          </a:p>
          <a:p>
            <a:pPr eaLnBrk="1" hangingPunct="1">
              <a:buFontTx/>
              <a:buAutoNum type="arabicPeriod"/>
            </a:pPr>
            <a:r>
              <a:rPr lang="en-US" altLang="en-US" sz="1050" dirty="0"/>
              <a:t>Slab surface, 3’ from edge</a:t>
            </a:r>
          </a:p>
          <a:p>
            <a:pPr eaLnBrk="1" hangingPunct="1"/>
            <a:endParaRPr lang="en-US" altLang="en-US" sz="1050" dirty="0"/>
          </a:p>
          <a:p>
            <a:pPr eaLnBrk="1" hangingPunct="1"/>
            <a:r>
              <a:rPr lang="en-US" altLang="en-US" sz="1050" dirty="0"/>
              <a:t>Period of Record:</a:t>
            </a:r>
          </a:p>
          <a:p>
            <a:pPr eaLnBrk="1" hangingPunct="1"/>
            <a:r>
              <a:rPr lang="en-US" altLang="en-US" sz="1050" dirty="0"/>
              <a:t>11/20/92 to 4/20/94</a:t>
            </a:r>
          </a:p>
        </p:txBody>
      </p:sp>
    </p:spTree>
    <p:extLst>
      <p:ext uri="{BB962C8B-B14F-4D97-AF65-F5344CB8AC3E}">
        <p14:creationId xmlns:p14="http://schemas.microsoft.com/office/powerpoint/2010/main" val="1332924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smtClean="0"/>
              <a:t>Test Site #3 – Fargo, ND</a:t>
            </a:r>
          </a:p>
        </p:txBody>
      </p:sp>
      <p:pic>
        <p:nvPicPr>
          <p:cNvPr id="19460" name="Picture 4" descr="figure full house"/>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172891" y="1006078"/>
            <a:ext cx="4797028"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41882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91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smtClean="0"/>
              <a:t>Test Site #3 - Results</a:t>
            </a:r>
          </a:p>
        </p:txBody>
      </p:sp>
      <p:pic>
        <p:nvPicPr>
          <p:cNvPr id="20484" name="Picture 4" descr="Fargo 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350" y="887015"/>
            <a:ext cx="5886450" cy="404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48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smtClean="0"/>
              <a:t>Test Site #4 – Palmer, AK</a:t>
            </a:r>
          </a:p>
        </p:txBody>
      </p:sp>
      <p:pic>
        <p:nvPicPr>
          <p:cNvPr id="21508" name="Picture 4" descr="figure 8"/>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068116" y="1200151"/>
            <a:ext cx="5006578"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5939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mtClean="0"/>
              <a:t>Test Site #4 - Results</a:t>
            </a:r>
          </a:p>
        </p:txBody>
      </p:sp>
      <p:pic>
        <p:nvPicPr>
          <p:cNvPr id="22532" name="Picture 4" descr="Palmer 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866775"/>
            <a:ext cx="491490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0242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smtClean="0"/>
              <a:t>Test Site #5 – Fargo, ND</a:t>
            </a:r>
          </a:p>
        </p:txBody>
      </p:sp>
      <p:pic>
        <p:nvPicPr>
          <p:cNvPr id="23556" name="Picture 4" descr="figure 9"/>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068116" y="1006078"/>
            <a:ext cx="5007769"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48013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smtClean="0"/>
              <a:t>Test Site #5 - Results</a:t>
            </a:r>
          </a:p>
        </p:txBody>
      </p:sp>
      <p:pic>
        <p:nvPicPr>
          <p:cNvPr id="24580" name="Picture 4" descr="Fargo 2 D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857250"/>
            <a:ext cx="4972050" cy="402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770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r>
              <a:rPr lang="en-US" altLang="en-US" smtClean="0"/>
              <a:t>Demonstration Projects</a:t>
            </a:r>
          </a:p>
        </p:txBody>
      </p:sp>
      <p:sp>
        <p:nvSpPr>
          <p:cNvPr id="25604" name="Rectangle 3"/>
          <p:cNvSpPr>
            <a:spLocks noGrp="1" noChangeArrowheads="1"/>
          </p:cNvSpPr>
          <p:nvPr>
            <p:ph type="body" idx="1"/>
          </p:nvPr>
        </p:nvSpPr>
        <p:spPr/>
        <p:txBody>
          <a:bodyPr/>
          <a:lstStyle/>
          <a:p>
            <a:r>
              <a:rPr lang="en-US" altLang="en-US" smtClean="0"/>
              <a:t>DOE / NREL (House in Colorado)</a:t>
            </a:r>
          </a:p>
          <a:p>
            <a:r>
              <a:rPr lang="en-US" altLang="en-US" smtClean="0"/>
              <a:t>DOE Build America (various)</a:t>
            </a:r>
          </a:p>
          <a:p>
            <a:r>
              <a:rPr lang="en-US" altLang="en-US" smtClean="0"/>
              <a:t>HUD/PATH Demonstrations (various)</a:t>
            </a:r>
          </a:p>
          <a:p>
            <a:r>
              <a:rPr lang="en-US" altLang="en-US" smtClean="0"/>
              <a:t>Others?</a:t>
            </a:r>
          </a:p>
        </p:txBody>
      </p:sp>
    </p:spTree>
    <p:extLst>
      <p:ext uri="{BB962C8B-B14F-4D97-AF65-F5344CB8AC3E}">
        <p14:creationId xmlns:p14="http://schemas.microsoft.com/office/powerpoint/2010/main" val="3821602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mtClean="0"/>
              <a:t>FPSF Applications</a:t>
            </a:r>
          </a:p>
        </p:txBody>
      </p:sp>
      <p:sp>
        <p:nvSpPr>
          <p:cNvPr id="26628" name="Rectangle 3"/>
          <p:cNvSpPr>
            <a:spLocks noGrp="1" noChangeArrowheads="1"/>
          </p:cNvSpPr>
          <p:nvPr>
            <p:ph type="body" idx="1"/>
          </p:nvPr>
        </p:nvSpPr>
        <p:spPr/>
        <p:txBody>
          <a:bodyPr/>
          <a:lstStyle/>
          <a:p>
            <a:r>
              <a:rPr lang="en-US" altLang="en-US" smtClean="0"/>
              <a:t>Residential Buildings &amp; Additions</a:t>
            </a:r>
          </a:p>
          <a:p>
            <a:r>
              <a:rPr lang="en-US" altLang="en-US" smtClean="0"/>
              <a:t>Commercial Buildings</a:t>
            </a:r>
          </a:p>
          <a:p>
            <a:r>
              <a:rPr lang="en-US" altLang="en-US" smtClean="0"/>
              <a:t>Infrastructure (U/G utilities, roads, dams, retaining walls, etc.)</a:t>
            </a:r>
          </a:p>
        </p:txBody>
      </p:sp>
    </p:spTree>
    <p:extLst>
      <p:ext uri="{BB962C8B-B14F-4D97-AF65-F5344CB8AC3E}">
        <p14:creationId xmlns:p14="http://schemas.microsoft.com/office/powerpoint/2010/main" val="7823410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lang="en-US" altLang="en-US" dirty="0" smtClean="0"/>
              <a:t>Applications: Slab on Ground (Heated Building)*</a:t>
            </a:r>
            <a:endParaRPr lang="en-US" altLang="en-US" dirty="0"/>
          </a:p>
        </p:txBody>
      </p:sp>
      <p:sp>
        <p:nvSpPr>
          <p:cNvPr id="37891" name="Rectangle 3"/>
          <p:cNvSpPr>
            <a:spLocks noGrp="1" noChangeArrowheads="1"/>
          </p:cNvSpPr>
          <p:nvPr>
            <p:ph type="body" idx="1"/>
          </p:nvPr>
        </p:nvSpPr>
        <p:spPr/>
        <p:txBody>
          <a:bodyPr/>
          <a:lstStyle/>
          <a:p>
            <a:r>
              <a:rPr lang="en-US" altLang="en-US" smtClean="0"/>
              <a:t>Monolithic thickened edge</a:t>
            </a:r>
          </a:p>
          <a:p>
            <a:r>
              <a:rPr lang="en-US" altLang="en-US" smtClean="0"/>
              <a:t>Concrete stem wall                          </a:t>
            </a:r>
          </a:p>
          <a:p>
            <a:r>
              <a:rPr lang="en-US" altLang="en-US" smtClean="0"/>
              <a:t>Permanent wood stem wall                       </a:t>
            </a:r>
          </a:p>
          <a:p>
            <a:r>
              <a:rPr lang="en-US" altLang="en-US" smtClean="0"/>
              <a:t>CMU stem wall</a:t>
            </a:r>
          </a:p>
          <a:p>
            <a:endParaRPr lang="en-US" altLang="en-US"/>
          </a:p>
        </p:txBody>
      </p:sp>
      <p:graphicFrame>
        <p:nvGraphicFramePr>
          <p:cNvPr id="27653" name="Object 4"/>
          <p:cNvGraphicFramePr>
            <a:graphicFrameLocks noChangeAspect="1"/>
          </p:cNvGraphicFramePr>
          <p:nvPr>
            <p:extLst>
              <p:ext uri="{D42A27DB-BD31-4B8C-83A1-F6EECF244321}">
                <p14:modId xmlns:p14="http://schemas.microsoft.com/office/powerpoint/2010/main" val="781713734"/>
              </p:ext>
            </p:extLst>
          </p:nvPr>
        </p:nvGraphicFramePr>
        <p:xfrm>
          <a:off x="2628900" y="3487972"/>
          <a:ext cx="2571750" cy="1366838"/>
        </p:xfrm>
        <a:graphic>
          <a:graphicData uri="http://schemas.openxmlformats.org/presentationml/2006/ole">
            <mc:AlternateContent xmlns:mc="http://schemas.openxmlformats.org/markup-compatibility/2006">
              <mc:Choice xmlns:v="urn:schemas-microsoft-com:vml" Requires="v">
                <p:oleObj spid="_x0000_s1050" name="Document" r:id="rId3" imgW="4457700" imgH="2368296" progId="Word.Document.8">
                  <p:embed/>
                </p:oleObj>
              </mc:Choice>
              <mc:Fallback>
                <p:oleObj name="Document" r:id="rId3" imgW="4457700" imgH="2368296" progId="Word.Document.8">
                  <p:embed/>
                  <p:pic>
                    <p:nvPicPr>
                      <p:cNvPr id="2765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3487972"/>
                        <a:ext cx="2571750" cy="1366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4" name="Object 5"/>
          <p:cNvGraphicFramePr>
            <a:graphicFrameLocks noChangeAspect="1"/>
          </p:cNvGraphicFramePr>
          <p:nvPr>
            <p:extLst>
              <p:ext uri="{D42A27DB-BD31-4B8C-83A1-F6EECF244321}">
                <p14:modId xmlns:p14="http://schemas.microsoft.com/office/powerpoint/2010/main" val="3302249334"/>
              </p:ext>
            </p:extLst>
          </p:nvPr>
        </p:nvGraphicFramePr>
        <p:xfrm>
          <a:off x="5600700" y="2042553"/>
          <a:ext cx="2020491" cy="1241822"/>
        </p:xfrm>
        <a:graphic>
          <a:graphicData uri="http://schemas.openxmlformats.org/presentationml/2006/ole">
            <mc:AlternateContent xmlns:mc="http://schemas.openxmlformats.org/markup-compatibility/2006">
              <mc:Choice xmlns:v="urn:schemas-microsoft-com:vml" Requires="v">
                <p:oleObj spid="_x0000_s1051" name="Document" r:id="rId5" imgW="4521708" imgH="2779776" progId="Word.Document.8">
                  <p:embed/>
                </p:oleObj>
              </mc:Choice>
              <mc:Fallback>
                <p:oleObj name="Document" r:id="rId5" imgW="4521708" imgH="2779776" progId="Word.Document.8">
                  <p:embed/>
                  <p:pic>
                    <p:nvPicPr>
                      <p:cNvPr id="27654"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0700" y="2042553"/>
                        <a:ext cx="2020491" cy="12418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5" name="Object 6"/>
          <p:cNvGraphicFramePr>
            <a:graphicFrameLocks noChangeAspect="1"/>
          </p:cNvGraphicFramePr>
          <p:nvPr>
            <p:extLst>
              <p:ext uri="{D42A27DB-BD31-4B8C-83A1-F6EECF244321}">
                <p14:modId xmlns:p14="http://schemas.microsoft.com/office/powerpoint/2010/main" val="209362476"/>
              </p:ext>
            </p:extLst>
          </p:nvPr>
        </p:nvGraphicFramePr>
        <p:xfrm>
          <a:off x="5600700" y="3478447"/>
          <a:ext cx="2010966" cy="1356122"/>
        </p:xfrm>
        <a:graphic>
          <a:graphicData uri="http://schemas.openxmlformats.org/presentationml/2006/ole">
            <mc:AlternateContent xmlns:mc="http://schemas.openxmlformats.org/markup-compatibility/2006">
              <mc:Choice xmlns:v="urn:schemas-microsoft-com:vml" Requires="v">
                <p:oleObj spid="_x0000_s1052" name="Document" r:id="rId7" imgW="4052316" imgH="2734056" progId="Word.Document.8">
                  <p:embed/>
                </p:oleObj>
              </mc:Choice>
              <mc:Fallback>
                <p:oleObj name="Document" r:id="rId7" imgW="4052316" imgH="2734056" progId="Word.Document.8">
                  <p:embed/>
                  <p:pic>
                    <p:nvPicPr>
                      <p:cNvPr id="27655"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0700" y="3478447"/>
                        <a:ext cx="2010966" cy="13561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6" name="Line 7"/>
          <p:cNvSpPr>
            <a:spLocks noChangeShapeType="1"/>
          </p:cNvSpPr>
          <p:nvPr/>
        </p:nvSpPr>
        <p:spPr bwMode="auto">
          <a:xfrm flipH="1">
            <a:off x="4000500" y="2772406"/>
            <a:ext cx="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graphicFrame>
        <p:nvGraphicFramePr>
          <p:cNvPr id="27657" name="Object 8"/>
          <p:cNvGraphicFramePr>
            <a:graphicFrameLocks noChangeAspect="1"/>
          </p:cNvGraphicFramePr>
          <p:nvPr>
            <p:extLst>
              <p:ext uri="{D42A27DB-BD31-4B8C-83A1-F6EECF244321}">
                <p14:modId xmlns:p14="http://schemas.microsoft.com/office/powerpoint/2010/main" val="240768387"/>
              </p:ext>
            </p:extLst>
          </p:nvPr>
        </p:nvGraphicFramePr>
        <p:xfrm>
          <a:off x="5368528" y="1001948"/>
          <a:ext cx="2262188" cy="925115"/>
        </p:xfrm>
        <a:graphic>
          <a:graphicData uri="http://schemas.openxmlformats.org/presentationml/2006/ole">
            <mc:AlternateContent xmlns:mc="http://schemas.openxmlformats.org/markup-compatibility/2006">
              <mc:Choice xmlns:v="urn:schemas-microsoft-com:vml" Requires="v">
                <p:oleObj spid="_x0000_s1053" name="Picture" r:id="rId9" imgW="3475013" imgH="1539223" progId="Word.Picture.8">
                  <p:embed/>
                </p:oleObj>
              </mc:Choice>
              <mc:Fallback>
                <p:oleObj name="Picture" r:id="rId9" imgW="3475013" imgH="1539223" progId="Word.Picture.8">
                  <p:embed/>
                  <p:pic>
                    <p:nvPicPr>
                      <p:cNvPr id="27657" name="Object 8"/>
                      <p:cNvPicPr>
                        <a:picLocks noChangeAspect="1" noChangeArrowheads="1"/>
                      </p:cNvPicPr>
                      <p:nvPr/>
                    </p:nvPicPr>
                    <p:blipFill>
                      <a:blip r:embed="rId10">
                        <a:extLst>
                          <a:ext uri="{28A0092B-C50C-407E-A947-70E740481C1C}">
                            <a14:useLocalDpi xmlns:a14="http://schemas.microsoft.com/office/drawing/2010/main" val="0"/>
                          </a:ext>
                        </a:extLst>
                      </a:blip>
                      <a:srcRect l="22366"/>
                      <a:stretch>
                        <a:fillRect/>
                      </a:stretch>
                    </p:blipFill>
                    <p:spPr bwMode="auto">
                      <a:xfrm>
                        <a:off x="5368528" y="1001948"/>
                        <a:ext cx="2262188" cy="925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8" name="Line 9"/>
          <p:cNvSpPr>
            <a:spLocks noChangeShapeType="1"/>
          </p:cNvSpPr>
          <p:nvPr/>
        </p:nvSpPr>
        <p:spPr bwMode="auto">
          <a:xfrm flipV="1">
            <a:off x="4914900" y="1686556"/>
            <a:ext cx="285750" cy="571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27659" name="Line 10"/>
          <p:cNvSpPr>
            <a:spLocks noChangeShapeType="1"/>
          </p:cNvSpPr>
          <p:nvPr/>
        </p:nvSpPr>
        <p:spPr bwMode="auto">
          <a:xfrm>
            <a:off x="4400550" y="2086606"/>
            <a:ext cx="10858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27660" name="Line 11"/>
          <p:cNvSpPr>
            <a:spLocks noChangeShapeType="1"/>
          </p:cNvSpPr>
          <p:nvPr/>
        </p:nvSpPr>
        <p:spPr bwMode="auto">
          <a:xfrm flipH="1">
            <a:off x="3600450" y="2772406"/>
            <a:ext cx="4000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27661" name="Line 12"/>
          <p:cNvSpPr>
            <a:spLocks noChangeShapeType="1"/>
          </p:cNvSpPr>
          <p:nvPr/>
        </p:nvSpPr>
        <p:spPr bwMode="auto">
          <a:xfrm>
            <a:off x="4914900" y="2543806"/>
            <a:ext cx="6858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27662" name="Text Box 13"/>
          <p:cNvSpPr txBox="1">
            <a:spLocks noChangeArrowheads="1"/>
          </p:cNvSpPr>
          <p:nvPr/>
        </p:nvSpPr>
        <p:spPr bwMode="auto">
          <a:xfrm>
            <a:off x="228600" y="4171950"/>
            <a:ext cx="2337499"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dirty="0"/>
              <a:t>* Recognized in IRC 2000/2003/2006</a:t>
            </a:r>
          </a:p>
        </p:txBody>
      </p:sp>
    </p:spTree>
    <p:extLst>
      <p:ext uri="{BB962C8B-B14F-4D97-AF65-F5344CB8AC3E}">
        <p14:creationId xmlns:p14="http://schemas.microsoft.com/office/powerpoint/2010/main" val="126768840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algn="l" eaLnBrk="1" hangingPunct="1"/>
            <a:r>
              <a:rPr lang="en-US" altLang="en-US" sz="2400" b="1">
                <a:solidFill>
                  <a:schemeClr val="tx1"/>
                </a:solidFill>
              </a:rPr>
              <a:t>Applications:</a:t>
            </a:r>
            <a:r>
              <a:rPr lang="en-US" altLang="en-US" sz="3000" b="1">
                <a:solidFill>
                  <a:srgbClr val="FFFF00"/>
                </a:solidFill>
              </a:rPr>
              <a:t> </a:t>
            </a:r>
            <a:br>
              <a:rPr lang="en-US" altLang="en-US" sz="3000" b="1">
                <a:solidFill>
                  <a:srgbClr val="FFFF00"/>
                </a:solidFill>
              </a:rPr>
            </a:br>
            <a:r>
              <a:rPr lang="en-US" altLang="en-US" sz="2100" b="1">
                <a:solidFill>
                  <a:schemeClr val="tx1"/>
                </a:solidFill>
              </a:rPr>
              <a:t>Unvented Crawlspaces (Heated Building)*</a:t>
            </a:r>
          </a:p>
        </p:txBody>
      </p:sp>
      <p:graphicFrame>
        <p:nvGraphicFramePr>
          <p:cNvPr id="28676" name="Object 4"/>
          <p:cNvGraphicFramePr>
            <a:graphicFrameLocks noChangeAspect="1"/>
          </p:cNvGraphicFramePr>
          <p:nvPr>
            <p:extLst>
              <p:ext uri="{D42A27DB-BD31-4B8C-83A1-F6EECF244321}">
                <p14:modId xmlns:p14="http://schemas.microsoft.com/office/powerpoint/2010/main" val="1014923993"/>
              </p:ext>
            </p:extLst>
          </p:nvPr>
        </p:nvGraphicFramePr>
        <p:xfrm>
          <a:off x="2338982" y="1123950"/>
          <a:ext cx="4466035" cy="2856310"/>
        </p:xfrm>
        <a:graphic>
          <a:graphicData uri="http://schemas.openxmlformats.org/presentationml/2006/ole">
            <mc:AlternateContent xmlns:mc="http://schemas.openxmlformats.org/markup-compatibility/2006">
              <mc:Choice xmlns:v="urn:schemas-microsoft-com:vml" Requires="v">
                <p:oleObj spid="_x0000_s2056" name="Picture" r:id="rId3" imgW="5181515" imgH="3314784" progId="Word.Picture.8">
                  <p:embed/>
                </p:oleObj>
              </mc:Choice>
              <mc:Fallback>
                <p:oleObj name="Picture" r:id="rId3" imgW="5181515" imgH="3314784" progId="Word.Picture.8">
                  <p:embed/>
                  <p:pic>
                    <p:nvPicPr>
                      <p:cNvPr id="286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982" y="1123950"/>
                        <a:ext cx="4466035" cy="28563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5"/>
          <p:cNvSpPr txBox="1">
            <a:spLocks noChangeArrowheads="1"/>
          </p:cNvSpPr>
          <p:nvPr/>
        </p:nvSpPr>
        <p:spPr bwMode="auto">
          <a:xfrm>
            <a:off x="1828800" y="4072665"/>
            <a:ext cx="5562600" cy="40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dirty="0"/>
              <a:t>* Unvented crawlspaces recognized in 2006 IRC Section R408.3. But, </a:t>
            </a:r>
            <a:r>
              <a:rPr lang="en-US" altLang="en-US" sz="1013" dirty="0" smtClean="0"/>
              <a:t>FPSF insulation </a:t>
            </a:r>
            <a:r>
              <a:rPr lang="en-US" altLang="en-US" sz="1013" dirty="0"/>
              <a:t>must be determined in accordance with ASCE 32-01 (</a:t>
            </a:r>
            <a:r>
              <a:rPr lang="en-US" altLang="en-US" sz="1013" dirty="0" smtClean="0"/>
              <a:t>referenced in </a:t>
            </a:r>
            <a:r>
              <a:rPr lang="en-US" altLang="en-US" sz="1013" dirty="0"/>
              <a:t>IRC and IBC)</a:t>
            </a:r>
          </a:p>
        </p:txBody>
      </p:sp>
    </p:spTree>
    <p:extLst>
      <p:ext uri="{BB962C8B-B14F-4D97-AF65-F5344CB8AC3E}">
        <p14:creationId xmlns:p14="http://schemas.microsoft.com/office/powerpoint/2010/main" val="176953563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6"/>
          <p:cNvSpPr>
            <a:spLocks noGrp="1" noChangeArrowheads="1"/>
          </p:cNvSpPr>
          <p:nvPr>
            <p:ph type="title"/>
          </p:nvPr>
        </p:nvSpPr>
        <p:spPr/>
        <p:txBody>
          <a:bodyPr/>
          <a:lstStyle/>
          <a:p>
            <a:pPr algn="l" eaLnBrk="1" hangingPunct="1"/>
            <a:r>
              <a:rPr lang="en-US" altLang="en-US" sz="2400" b="1" dirty="0" smtClean="0">
                <a:solidFill>
                  <a:schemeClr val="tx1"/>
                </a:solidFill>
              </a:rPr>
              <a:t>Applications:</a:t>
            </a:r>
            <a:r>
              <a:rPr lang="en-US" altLang="en-US" sz="3000" b="1" dirty="0" smtClean="0">
                <a:solidFill>
                  <a:srgbClr val="FFFF00"/>
                </a:solidFill>
              </a:rPr>
              <a:t> </a:t>
            </a:r>
            <a:br>
              <a:rPr lang="en-US" altLang="en-US" sz="3000" b="1" dirty="0" smtClean="0">
                <a:solidFill>
                  <a:srgbClr val="FFFF00"/>
                </a:solidFill>
              </a:rPr>
            </a:br>
            <a:r>
              <a:rPr lang="en-US" altLang="en-US" sz="2100" b="1" dirty="0" smtClean="0">
                <a:solidFill>
                  <a:schemeClr val="tx1"/>
                </a:solidFill>
              </a:rPr>
              <a:t>Walk-out Basement</a:t>
            </a:r>
            <a:r>
              <a:rPr lang="en-US" altLang="en-US" sz="3000" b="1" dirty="0" smtClean="0">
                <a:solidFill>
                  <a:srgbClr val="FFFF00"/>
                </a:solidFill>
              </a:rPr>
              <a:t> </a:t>
            </a:r>
            <a:r>
              <a:rPr lang="en-US" altLang="en-US" sz="2100" b="1" dirty="0" smtClean="0">
                <a:solidFill>
                  <a:schemeClr val="tx1"/>
                </a:solidFill>
              </a:rPr>
              <a:t>(Heated Building)*</a:t>
            </a:r>
            <a:endParaRPr lang="en-US" altLang="en-US" sz="2100" b="1" dirty="0">
              <a:solidFill>
                <a:schemeClr val="tx1"/>
              </a:solidFill>
            </a:endParaRPr>
          </a:p>
        </p:txBody>
      </p:sp>
      <p:sp>
        <p:nvSpPr>
          <p:cNvPr id="29700" name="Rectangle 17"/>
          <p:cNvSpPr>
            <a:spLocks noGrp="1" noChangeArrowheads="1"/>
          </p:cNvSpPr>
          <p:nvPr>
            <p:ph type="body" idx="1"/>
          </p:nvPr>
        </p:nvSpPr>
        <p:spPr>
          <a:xfrm>
            <a:off x="533400" y="1200151"/>
            <a:ext cx="3295650" cy="3394472"/>
          </a:xfrm>
        </p:spPr>
        <p:txBody>
          <a:bodyPr/>
          <a:lstStyle/>
          <a:p>
            <a:pPr eaLnBrk="1" hangingPunct="1"/>
            <a:r>
              <a:rPr lang="en-US" altLang="en-US" sz="2100" dirty="0" smtClean="0"/>
              <a:t>Apply FPSF insulation to exterior of basement wall, or</a:t>
            </a:r>
          </a:p>
          <a:p>
            <a:pPr eaLnBrk="1" hangingPunct="1"/>
            <a:r>
              <a:rPr lang="en-US" altLang="en-US" sz="2100" dirty="0" smtClean="0"/>
              <a:t>Use Permanent wood walls (insulation in wall)</a:t>
            </a:r>
            <a:endParaRPr lang="en-US" altLang="en-US" sz="2100" dirty="0"/>
          </a:p>
        </p:txBody>
      </p:sp>
      <p:graphicFrame>
        <p:nvGraphicFramePr>
          <p:cNvPr id="29701" name="Object 13"/>
          <p:cNvGraphicFramePr>
            <a:graphicFrameLocks noGrp="1" noChangeAspect="1"/>
          </p:cNvGraphicFramePr>
          <p:nvPr>
            <p:ph idx="4294967295"/>
            <p:extLst>
              <p:ext uri="{D42A27DB-BD31-4B8C-83A1-F6EECF244321}">
                <p14:modId xmlns:p14="http://schemas.microsoft.com/office/powerpoint/2010/main" val="4011640540"/>
              </p:ext>
            </p:extLst>
          </p:nvPr>
        </p:nvGraphicFramePr>
        <p:xfrm>
          <a:off x="3829050" y="1200151"/>
          <a:ext cx="4162425" cy="3394472"/>
        </p:xfrm>
        <a:graphic>
          <a:graphicData uri="http://schemas.openxmlformats.org/presentationml/2006/ole">
            <mc:AlternateContent xmlns:mc="http://schemas.openxmlformats.org/markup-compatibility/2006">
              <mc:Choice xmlns:v="urn:schemas-microsoft-com:vml" Requires="v">
                <p:oleObj spid="_x0000_s3080" name="Document" r:id="rId3" imgW="5745480" imgH="4684776" progId="Word.Document.8">
                  <p:embed/>
                </p:oleObj>
              </mc:Choice>
              <mc:Fallback>
                <p:oleObj name="Document" r:id="rId3" imgW="5745480" imgH="4684776" progId="Word.Document.8">
                  <p:embed/>
                  <p:pic>
                    <p:nvPicPr>
                      <p:cNvPr id="29701"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1200151"/>
                        <a:ext cx="4162425" cy="339447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2" name="Text Box 18"/>
          <p:cNvSpPr txBox="1">
            <a:spLocks noChangeArrowheads="1"/>
          </p:cNvSpPr>
          <p:nvPr/>
        </p:nvSpPr>
        <p:spPr bwMode="auto">
          <a:xfrm>
            <a:off x="762000" y="4095750"/>
            <a:ext cx="2901756"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dirty="0"/>
              <a:t>* Not addressed in IRC; must refer to ASCE 32</a:t>
            </a:r>
          </a:p>
        </p:txBody>
      </p:sp>
    </p:spTree>
    <p:extLst>
      <p:ext uri="{BB962C8B-B14F-4D97-AF65-F5344CB8AC3E}">
        <p14:creationId xmlns:p14="http://schemas.microsoft.com/office/powerpoint/2010/main" val="2848375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altLang="en-US" smtClean="0"/>
              <a:t>Overview</a:t>
            </a:r>
          </a:p>
        </p:txBody>
      </p:sp>
      <p:sp>
        <p:nvSpPr>
          <p:cNvPr id="3076" name="Rectangle 3"/>
          <p:cNvSpPr>
            <a:spLocks noGrp="1" noChangeArrowheads="1"/>
          </p:cNvSpPr>
          <p:nvPr>
            <p:ph type="body" idx="1"/>
          </p:nvPr>
        </p:nvSpPr>
        <p:spPr/>
        <p:txBody>
          <a:bodyPr>
            <a:normAutofit fontScale="92500" lnSpcReduction="20000"/>
          </a:bodyPr>
          <a:lstStyle/>
          <a:p>
            <a:r>
              <a:rPr lang="en-US" altLang="en-US" dirty="0" smtClean="0"/>
              <a:t>History &amp; Code Acceptance</a:t>
            </a:r>
          </a:p>
          <a:p>
            <a:r>
              <a:rPr lang="en-US" altLang="en-US" dirty="0" smtClean="0"/>
              <a:t>Principles</a:t>
            </a:r>
          </a:p>
          <a:p>
            <a:r>
              <a:rPr lang="en-US" altLang="en-US" dirty="0" smtClean="0"/>
              <a:t>Cost Savings</a:t>
            </a:r>
          </a:p>
          <a:p>
            <a:r>
              <a:rPr lang="en-US" altLang="en-US" dirty="0" smtClean="0"/>
              <a:t>Technology Verification</a:t>
            </a:r>
          </a:p>
          <a:p>
            <a:r>
              <a:rPr lang="en-US" altLang="en-US" dirty="0" smtClean="0"/>
              <a:t>Applications</a:t>
            </a:r>
          </a:p>
          <a:p>
            <a:r>
              <a:rPr lang="en-US" altLang="en-US" dirty="0" smtClean="0"/>
              <a:t>Construction Method</a:t>
            </a:r>
          </a:p>
          <a:p>
            <a:r>
              <a:rPr lang="en-US" altLang="en-US" dirty="0" smtClean="0"/>
              <a:t>IRC 2006 Requirements</a:t>
            </a:r>
          </a:p>
          <a:p>
            <a:r>
              <a:rPr lang="en-US" altLang="en-US" dirty="0" smtClean="0"/>
              <a:t>Plan Review &amp; Inspection Checklist</a:t>
            </a:r>
          </a:p>
          <a:p>
            <a:r>
              <a:rPr lang="en-US" altLang="en-US" dirty="0" smtClean="0"/>
              <a:t>Beyond the IRC: ASCE Standard 32-01</a:t>
            </a:r>
          </a:p>
          <a:p>
            <a:r>
              <a:rPr lang="en-US" altLang="en-US" dirty="0" smtClean="0"/>
              <a:t>Resources &amp; References</a:t>
            </a:r>
          </a:p>
          <a:p>
            <a:r>
              <a:rPr lang="en-US" altLang="en-US" dirty="0" smtClean="0"/>
              <a:t>Conclusions</a:t>
            </a:r>
            <a:endParaRPr lang="en-US" altLang="en-US" dirty="0"/>
          </a:p>
        </p:txBody>
      </p:sp>
    </p:spTree>
    <p:extLst>
      <p:ext uri="{BB962C8B-B14F-4D97-AF65-F5344CB8AC3E}">
        <p14:creationId xmlns:p14="http://schemas.microsoft.com/office/powerpoint/2010/main" val="1219870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4"/>
          <p:cNvSpPr>
            <a:spLocks noGrp="1" noChangeArrowheads="1"/>
          </p:cNvSpPr>
          <p:nvPr>
            <p:ph type="title"/>
          </p:nvPr>
        </p:nvSpPr>
        <p:spPr/>
        <p:txBody>
          <a:bodyPr/>
          <a:lstStyle/>
          <a:p>
            <a:pPr algn="l" eaLnBrk="1" hangingPunct="1"/>
            <a:r>
              <a:rPr lang="en-US" altLang="en-US" sz="2400" b="1" dirty="0" smtClean="0">
                <a:solidFill>
                  <a:schemeClr val="tx1"/>
                </a:solidFill>
              </a:rPr>
              <a:t>Applications:</a:t>
            </a:r>
            <a:r>
              <a:rPr lang="en-US" altLang="en-US" sz="3000" b="1" dirty="0" smtClean="0">
                <a:solidFill>
                  <a:srgbClr val="FFFF00"/>
                </a:solidFill>
              </a:rPr>
              <a:t> </a:t>
            </a:r>
            <a:br>
              <a:rPr lang="en-US" altLang="en-US" sz="3000" b="1" dirty="0" smtClean="0">
                <a:solidFill>
                  <a:srgbClr val="FFFF00"/>
                </a:solidFill>
              </a:rPr>
            </a:br>
            <a:r>
              <a:rPr lang="en-US" altLang="en-US" sz="2100" b="1" dirty="0" smtClean="0">
                <a:solidFill>
                  <a:schemeClr val="tx1"/>
                </a:solidFill>
              </a:rPr>
              <a:t>Unheated Buildings*</a:t>
            </a:r>
            <a:endParaRPr lang="en-US" altLang="en-US" sz="2100" b="1" dirty="0">
              <a:solidFill>
                <a:schemeClr val="tx1"/>
              </a:solidFill>
            </a:endParaRPr>
          </a:p>
        </p:txBody>
      </p:sp>
      <p:graphicFrame>
        <p:nvGraphicFramePr>
          <p:cNvPr id="30724" name="Object 6"/>
          <p:cNvGraphicFramePr>
            <a:graphicFrameLocks noGrp="1" noChangeAspect="1"/>
          </p:cNvGraphicFramePr>
          <p:nvPr>
            <p:ph idx="1"/>
          </p:nvPr>
        </p:nvGraphicFramePr>
        <p:xfrm>
          <a:off x="3028950" y="1314450"/>
          <a:ext cx="4829175" cy="3590925"/>
        </p:xfrm>
        <a:graphic>
          <a:graphicData uri="http://schemas.openxmlformats.org/presentationml/2006/ole">
            <mc:AlternateContent xmlns:mc="http://schemas.openxmlformats.org/markup-compatibility/2006">
              <mc:Choice xmlns:v="urn:schemas-microsoft-com:vml" Requires="v">
                <p:oleObj spid="_x0000_s4104" name="Document" r:id="rId3" imgW="5867400" imgH="4363212" progId="Word.Document.8">
                  <p:embed/>
                </p:oleObj>
              </mc:Choice>
              <mc:Fallback>
                <p:oleObj name="Document" r:id="rId3" imgW="5867400" imgH="4363212" progId="Word.Document.8">
                  <p:embed/>
                  <p:pic>
                    <p:nvPicPr>
                      <p:cNvPr id="3072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950" y="1314450"/>
                        <a:ext cx="4829175" cy="3590925"/>
                      </a:xfrm>
                      <a:prstGeom prst="rect">
                        <a:avLst/>
                      </a:prstGeom>
                      <a:noFill/>
                      <a:ln w="9525">
                        <a:solidFill>
                          <a:schemeClr val="tx1"/>
                        </a:solidFill>
                        <a:miter lim="800000"/>
                        <a:headEnd/>
                        <a:tailEnd/>
                      </a:ln>
                      <a:effectLst/>
                    </p:spPr>
                  </p:pic>
                </p:oleObj>
              </mc:Fallback>
            </mc:AlternateContent>
          </a:graphicData>
        </a:graphic>
      </p:graphicFrame>
      <p:sp>
        <p:nvSpPr>
          <p:cNvPr id="30725" name="Rectangle 8"/>
          <p:cNvSpPr>
            <a:spLocks noChangeArrowheads="1"/>
          </p:cNvSpPr>
          <p:nvPr/>
        </p:nvSpPr>
        <p:spPr bwMode="auto">
          <a:xfrm>
            <a:off x="3714750" y="3368279"/>
            <a:ext cx="628650" cy="57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0726" name="Rectangle 9"/>
          <p:cNvSpPr>
            <a:spLocks noChangeArrowheads="1"/>
          </p:cNvSpPr>
          <p:nvPr/>
        </p:nvSpPr>
        <p:spPr bwMode="auto">
          <a:xfrm>
            <a:off x="4286250" y="3253979"/>
            <a:ext cx="57150" cy="114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0727" name="Rectangle 10"/>
          <p:cNvSpPr>
            <a:spLocks noChangeArrowheads="1"/>
          </p:cNvSpPr>
          <p:nvPr/>
        </p:nvSpPr>
        <p:spPr bwMode="auto">
          <a:xfrm>
            <a:off x="4286250" y="3196829"/>
            <a:ext cx="2628900" cy="57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0728" name="Rectangle 11"/>
          <p:cNvSpPr>
            <a:spLocks noChangeArrowheads="1"/>
          </p:cNvSpPr>
          <p:nvPr/>
        </p:nvSpPr>
        <p:spPr bwMode="auto">
          <a:xfrm>
            <a:off x="6858000" y="3253979"/>
            <a:ext cx="57150" cy="1143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0729" name="Rectangle 12"/>
          <p:cNvSpPr>
            <a:spLocks noChangeArrowheads="1"/>
          </p:cNvSpPr>
          <p:nvPr/>
        </p:nvSpPr>
        <p:spPr bwMode="auto">
          <a:xfrm>
            <a:off x="6858000" y="3368279"/>
            <a:ext cx="628650" cy="571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0730" name="Text Box 13"/>
          <p:cNvSpPr txBox="1">
            <a:spLocks noChangeArrowheads="1"/>
          </p:cNvSpPr>
          <p:nvPr/>
        </p:nvSpPr>
        <p:spPr bwMode="auto">
          <a:xfrm>
            <a:off x="1314451" y="2628900"/>
            <a:ext cx="1669256" cy="118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a:t>Ground insulation must “blanket” entire footprint of foundation</a:t>
            </a:r>
          </a:p>
          <a:p>
            <a:pPr eaLnBrk="1" hangingPunct="1"/>
            <a:endParaRPr lang="en-US" altLang="en-US" sz="1013"/>
          </a:p>
          <a:p>
            <a:pPr eaLnBrk="1" hangingPunct="1"/>
            <a:r>
              <a:rPr lang="en-US" altLang="en-US" sz="1013"/>
              <a:t>Also used for unheated</a:t>
            </a:r>
          </a:p>
          <a:p>
            <a:pPr eaLnBrk="1" hangingPunct="1"/>
            <a:r>
              <a:rPr lang="en-US" altLang="en-US" sz="1013"/>
              <a:t>portions of heated buildings</a:t>
            </a:r>
          </a:p>
        </p:txBody>
      </p:sp>
      <p:sp>
        <p:nvSpPr>
          <p:cNvPr id="30731" name="Line 14"/>
          <p:cNvSpPr>
            <a:spLocks noChangeShapeType="1"/>
          </p:cNvSpPr>
          <p:nvPr/>
        </p:nvSpPr>
        <p:spPr bwMode="auto">
          <a:xfrm>
            <a:off x="2800350" y="2800350"/>
            <a:ext cx="7429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
        <p:nvSpPr>
          <p:cNvPr id="30732" name="Line 15"/>
          <p:cNvSpPr>
            <a:spLocks noChangeShapeType="1"/>
          </p:cNvSpPr>
          <p:nvPr/>
        </p:nvSpPr>
        <p:spPr bwMode="auto">
          <a:xfrm>
            <a:off x="3543300" y="2800350"/>
            <a:ext cx="514350" cy="5715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
        <p:nvSpPr>
          <p:cNvPr id="30733" name="Text Box 16"/>
          <p:cNvSpPr txBox="1">
            <a:spLocks noChangeArrowheads="1"/>
          </p:cNvSpPr>
          <p:nvPr/>
        </p:nvSpPr>
        <p:spPr bwMode="auto">
          <a:xfrm>
            <a:off x="4686300" y="228600"/>
            <a:ext cx="3143250" cy="5599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a:t>* Must refer to ASCE 32 to size insulation and selection insulation type to support light structural loads</a:t>
            </a:r>
          </a:p>
        </p:txBody>
      </p:sp>
    </p:spTree>
    <p:extLst>
      <p:ext uri="{BB962C8B-B14F-4D97-AF65-F5344CB8AC3E}">
        <p14:creationId xmlns:p14="http://schemas.microsoft.com/office/powerpoint/2010/main" val="38217971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algn="l" eaLnBrk="1" hangingPunct="1"/>
            <a:r>
              <a:rPr lang="en-US" altLang="en-US" sz="2400" b="1">
                <a:solidFill>
                  <a:schemeClr val="tx1"/>
                </a:solidFill>
              </a:rPr>
              <a:t>Applications:</a:t>
            </a:r>
            <a:r>
              <a:rPr lang="en-US" altLang="en-US" sz="3000" b="1">
                <a:solidFill>
                  <a:srgbClr val="FFFF00"/>
                </a:solidFill>
              </a:rPr>
              <a:t> </a:t>
            </a:r>
            <a:br>
              <a:rPr lang="en-US" altLang="en-US" sz="3000" b="1">
                <a:solidFill>
                  <a:srgbClr val="FFFF00"/>
                </a:solidFill>
              </a:rPr>
            </a:br>
            <a:r>
              <a:rPr lang="en-US" altLang="en-US" sz="2100" b="1">
                <a:solidFill>
                  <a:schemeClr val="tx1"/>
                </a:solidFill>
              </a:rPr>
              <a:t>Unheated “Cold” Foundations*</a:t>
            </a:r>
          </a:p>
        </p:txBody>
      </p:sp>
      <p:pic>
        <p:nvPicPr>
          <p:cNvPr id="31748" name="Picture 4" descr="desig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14550" y="1085850"/>
            <a:ext cx="5200650" cy="35349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Text Box 5"/>
          <p:cNvSpPr txBox="1">
            <a:spLocks noChangeArrowheads="1"/>
          </p:cNvSpPr>
          <p:nvPr/>
        </p:nvSpPr>
        <p:spPr bwMode="auto">
          <a:xfrm>
            <a:off x="438150" y="4019550"/>
            <a:ext cx="1676400" cy="40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dirty="0"/>
              <a:t>* Refer to ASCE </a:t>
            </a:r>
            <a:r>
              <a:rPr lang="en-US" altLang="en-US" sz="1013" dirty="0" smtClean="0"/>
              <a:t>32</a:t>
            </a:r>
            <a:br>
              <a:rPr lang="en-US" altLang="en-US" sz="1013" dirty="0" smtClean="0"/>
            </a:br>
            <a:r>
              <a:rPr lang="en-US" altLang="en-US" sz="1013" dirty="0" smtClean="0"/>
              <a:t>(not </a:t>
            </a:r>
            <a:r>
              <a:rPr lang="en-US" altLang="en-US" sz="1013" dirty="0"/>
              <a:t>addressed in IRC)</a:t>
            </a:r>
          </a:p>
        </p:txBody>
      </p:sp>
    </p:spTree>
    <p:extLst>
      <p:ext uri="{BB962C8B-B14F-4D97-AF65-F5344CB8AC3E}">
        <p14:creationId xmlns:p14="http://schemas.microsoft.com/office/powerpoint/2010/main" val="2746490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algn="l" eaLnBrk="1" hangingPunct="1"/>
            <a:r>
              <a:rPr lang="en-US" altLang="en-US" sz="2400" b="1">
                <a:solidFill>
                  <a:schemeClr val="tx1"/>
                </a:solidFill>
              </a:rPr>
              <a:t>Applications:</a:t>
            </a:r>
            <a:r>
              <a:rPr lang="en-US" altLang="en-US" sz="3000" b="1">
                <a:solidFill>
                  <a:srgbClr val="FFFF00"/>
                </a:solidFill>
              </a:rPr>
              <a:t> </a:t>
            </a:r>
            <a:br>
              <a:rPr lang="en-US" altLang="en-US" sz="3000" b="1">
                <a:solidFill>
                  <a:srgbClr val="FFFF00"/>
                </a:solidFill>
              </a:rPr>
            </a:br>
            <a:r>
              <a:rPr lang="en-US" altLang="en-US" sz="1800" b="1">
                <a:solidFill>
                  <a:schemeClr val="tx1"/>
                </a:solidFill>
              </a:rPr>
              <a:t>Exterior Slabs/Stairs, Retaining Walls, U/G Wet Utilities*</a:t>
            </a:r>
          </a:p>
        </p:txBody>
      </p:sp>
      <p:sp>
        <p:nvSpPr>
          <p:cNvPr id="32772" name="Text Box 4"/>
          <p:cNvSpPr txBox="1">
            <a:spLocks noChangeArrowheads="1"/>
          </p:cNvSpPr>
          <p:nvPr/>
        </p:nvSpPr>
        <p:spPr bwMode="auto">
          <a:xfrm>
            <a:off x="1543050" y="1428750"/>
            <a:ext cx="2171700" cy="40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a:t>*Not addressed in IRC or ASCE 32 – refer to Norwegian guidelines</a:t>
            </a:r>
          </a:p>
        </p:txBody>
      </p:sp>
      <p:pic>
        <p:nvPicPr>
          <p:cNvPr id="32773" name="Picture 6" descr="desig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286250" y="1085850"/>
            <a:ext cx="3543300" cy="1457325"/>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4" name="Picture 7" descr="de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0" y="2743200"/>
            <a:ext cx="3543300" cy="153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2743200"/>
            <a:ext cx="2634854" cy="187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6" name="Text Box 10"/>
          <p:cNvSpPr txBox="1">
            <a:spLocks noChangeArrowheads="1"/>
          </p:cNvSpPr>
          <p:nvPr/>
        </p:nvSpPr>
        <p:spPr bwMode="auto">
          <a:xfrm>
            <a:off x="1943100" y="3067050"/>
            <a:ext cx="15251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Utility Trench</a:t>
            </a:r>
          </a:p>
        </p:txBody>
      </p:sp>
      <p:sp>
        <p:nvSpPr>
          <p:cNvPr id="32777" name="Text Box 11"/>
          <p:cNvSpPr txBox="1">
            <a:spLocks noChangeArrowheads="1"/>
          </p:cNvSpPr>
          <p:nvPr/>
        </p:nvSpPr>
        <p:spPr bwMode="auto">
          <a:xfrm>
            <a:off x="4914900" y="2228850"/>
            <a:ext cx="175721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Exterior Stairway</a:t>
            </a:r>
          </a:p>
        </p:txBody>
      </p:sp>
      <p:sp>
        <p:nvSpPr>
          <p:cNvPr id="32778" name="Text Box 12"/>
          <p:cNvSpPr txBox="1">
            <a:spLocks noChangeArrowheads="1"/>
          </p:cNvSpPr>
          <p:nvPr/>
        </p:nvSpPr>
        <p:spPr bwMode="auto">
          <a:xfrm>
            <a:off x="5988844" y="2808685"/>
            <a:ext cx="150002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Retaining Wall</a:t>
            </a:r>
          </a:p>
        </p:txBody>
      </p:sp>
    </p:spTree>
    <p:extLst>
      <p:ext uri="{BB962C8B-B14F-4D97-AF65-F5344CB8AC3E}">
        <p14:creationId xmlns:p14="http://schemas.microsoft.com/office/powerpoint/2010/main" val="1764803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r>
              <a:rPr lang="en-US" altLang="en-US" dirty="0" smtClean="0"/>
              <a:t>Construction Method (Monolithic SOG)</a:t>
            </a:r>
            <a:endParaRPr lang="en-US" altLang="en-US" dirty="0"/>
          </a:p>
        </p:txBody>
      </p:sp>
      <p:sp>
        <p:nvSpPr>
          <p:cNvPr id="33796" name="Rectangle 3"/>
          <p:cNvSpPr>
            <a:spLocks noGrp="1" noChangeArrowheads="1"/>
          </p:cNvSpPr>
          <p:nvPr>
            <p:ph type="body" idx="1"/>
          </p:nvPr>
        </p:nvSpPr>
        <p:spPr>
          <a:xfrm>
            <a:off x="457200" y="971551"/>
            <a:ext cx="5105400" cy="3505199"/>
          </a:xfrm>
        </p:spPr>
        <p:txBody>
          <a:bodyPr/>
          <a:lstStyle/>
          <a:p>
            <a:r>
              <a:rPr lang="en-US" altLang="en-US" sz="1700" dirty="0" smtClean="0"/>
              <a:t>Form slab using vertical foam and cast slab</a:t>
            </a:r>
          </a:p>
          <a:p>
            <a:r>
              <a:rPr lang="en-US" altLang="en-US" sz="1700" dirty="0" smtClean="0"/>
              <a:t>Place drain pipe (if horizontal insulation used)</a:t>
            </a:r>
          </a:p>
          <a:p>
            <a:r>
              <a:rPr lang="en-US" altLang="en-US" sz="1700" dirty="0" smtClean="0"/>
              <a:t>Use concrete truck to place pea-gravel aggregate around foundation</a:t>
            </a:r>
          </a:p>
          <a:p>
            <a:r>
              <a:rPr lang="en-US" altLang="en-US" sz="1700" dirty="0" smtClean="0"/>
              <a:t>Place horizontal insulation on smooth gravel surface</a:t>
            </a:r>
          </a:p>
          <a:p>
            <a:r>
              <a:rPr lang="en-US" altLang="en-US" sz="1700" dirty="0" smtClean="0"/>
              <a:t>Protect vertical insulation (to 6” below grade)</a:t>
            </a:r>
          </a:p>
          <a:p>
            <a:r>
              <a:rPr lang="en-US" altLang="en-US" sz="1700" dirty="0" smtClean="0"/>
              <a:t>Protect horizontal insulation if required and extends more than 24” from face of foundation</a:t>
            </a:r>
          </a:p>
          <a:p>
            <a:r>
              <a:rPr lang="en-US" altLang="en-US" sz="1700" dirty="0" smtClean="0"/>
              <a:t>Backfill with loader</a:t>
            </a:r>
          </a:p>
        </p:txBody>
      </p:sp>
      <p:pic>
        <p:nvPicPr>
          <p:cNvPr id="33797" name="Picture 5" descr="fig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90500"/>
            <a:ext cx="3311129"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840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r>
              <a:rPr lang="en-US" altLang="en-US" sz="2400" dirty="0" smtClean="0"/>
              <a:t>Construction Method (Plastic Lumber Stem Wall &amp; SOG)</a:t>
            </a:r>
            <a:endParaRPr lang="en-US" altLang="en-US" sz="2400" dirty="0"/>
          </a:p>
        </p:txBody>
      </p:sp>
      <p:sp>
        <p:nvSpPr>
          <p:cNvPr id="34820" name="Rectangle 3"/>
          <p:cNvSpPr>
            <a:spLocks noGrp="1" noChangeArrowheads="1"/>
          </p:cNvSpPr>
          <p:nvPr>
            <p:ph type="body" idx="1"/>
          </p:nvPr>
        </p:nvSpPr>
        <p:spPr/>
        <p:txBody>
          <a:bodyPr/>
          <a:lstStyle/>
          <a:p>
            <a:r>
              <a:rPr lang="en-US" altLang="en-US" dirty="0" smtClean="0"/>
              <a:t>Insulation Protection</a:t>
            </a:r>
          </a:p>
          <a:p>
            <a:r>
              <a:rPr lang="en-US" altLang="en-US" dirty="0" smtClean="0"/>
              <a:t>Electric Utility Rough-in</a:t>
            </a:r>
            <a:endParaRPr lang="en-US" altLang="en-US" dirty="0"/>
          </a:p>
        </p:txBody>
      </p:sp>
      <p:pic>
        <p:nvPicPr>
          <p:cNvPr id="34821" name="Picture 4" descr="figure no back fi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989789"/>
            <a:ext cx="4828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4187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en-US" sz="3000" smtClean="0"/>
              <a:t>2006 IRC Requirements for FPSFs</a:t>
            </a:r>
            <a:endParaRPr lang="en-US" altLang="en-US" sz="3000"/>
          </a:p>
        </p:txBody>
      </p:sp>
      <p:sp>
        <p:nvSpPr>
          <p:cNvPr id="35844" name="Rectangle 3"/>
          <p:cNvSpPr>
            <a:spLocks noGrp="1" noChangeArrowheads="1"/>
          </p:cNvSpPr>
          <p:nvPr>
            <p:ph idx="1"/>
          </p:nvPr>
        </p:nvSpPr>
        <p:spPr/>
        <p:txBody>
          <a:bodyPr/>
          <a:lstStyle/>
          <a:p>
            <a:pPr eaLnBrk="1" hangingPunct="1">
              <a:lnSpc>
                <a:spcPct val="90000"/>
              </a:lnSpc>
            </a:pPr>
            <a:r>
              <a:rPr lang="en-US" altLang="en-US" sz="2100" dirty="0" smtClean="0"/>
              <a:t>SCOPE: heated building slab-on-grade foundations only–for other applications refer to ASCE 32.</a:t>
            </a:r>
          </a:p>
          <a:p>
            <a:pPr eaLnBrk="1" hangingPunct="1">
              <a:lnSpc>
                <a:spcPct val="90000"/>
              </a:lnSpc>
            </a:pPr>
            <a:r>
              <a:rPr lang="en-US" altLang="en-US" sz="2100" u="sng" dirty="0" smtClean="0"/>
              <a:t>STEP 1</a:t>
            </a:r>
            <a:r>
              <a:rPr lang="en-US" altLang="en-US" sz="2100" dirty="0" smtClean="0"/>
              <a:t>:  Determine AFI per Figure R403.3(2)</a:t>
            </a:r>
          </a:p>
          <a:p>
            <a:pPr eaLnBrk="1" hangingPunct="1">
              <a:lnSpc>
                <a:spcPct val="90000"/>
              </a:lnSpc>
            </a:pPr>
            <a:r>
              <a:rPr lang="en-US" altLang="en-US" sz="2100" u="sng" dirty="0" smtClean="0"/>
              <a:t>STEP 2</a:t>
            </a:r>
            <a:r>
              <a:rPr lang="en-US" altLang="en-US" sz="2100" dirty="0" smtClean="0"/>
              <a:t>:  Specify and size FPSF insulation per Figure R403.3(1) and Table R403.3*</a:t>
            </a:r>
          </a:p>
          <a:p>
            <a:pPr eaLnBrk="1" hangingPunct="1">
              <a:lnSpc>
                <a:spcPct val="90000"/>
              </a:lnSpc>
            </a:pPr>
            <a:r>
              <a:rPr lang="en-US" altLang="en-US" sz="2100" u="sng" dirty="0" smtClean="0"/>
              <a:t>STEP 3</a:t>
            </a:r>
            <a:r>
              <a:rPr lang="en-US" altLang="en-US" sz="2100" dirty="0" smtClean="0"/>
              <a:t>: Details</a:t>
            </a:r>
          </a:p>
          <a:p>
            <a:pPr lvl="1" eaLnBrk="1" hangingPunct="1">
              <a:lnSpc>
                <a:spcPct val="90000"/>
              </a:lnSpc>
            </a:pPr>
            <a:r>
              <a:rPr lang="en-US" altLang="en-US" sz="1800" dirty="0" smtClean="0"/>
              <a:t>Joining to heated or unheated foundations (R403.3.1)</a:t>
            </a:r>
          </a:p>
          <a:p>
            <a:pPr lvl="1" eaLnBrk="1" hangingPunct="1">
              <a:lnSpc>
                <a:spcPct val="90000"/>
              </a:lnSpc>
            </a:pPr>
            <a:r>
              <a:rPr lang="en-US" altLang="en-US" sz="1800" dirty="0" smtClean="0"/>
              <a:t>Protection of insulation (R403.3.2)</a:t>
            </a:r>
          </a:p>
          <a:p>
            <a:pPr lvl="1" eaLnBrk="1" hangingPunct="1">
              <a:lnSpc>
                <a:spcPct val="90000"/>
              </a:lnSpc>
            </a:pPr>
            <a:r>
              <a:rPr lang="en-US" altLang="en-US" sz="1800" dirty="0" smtClean="0"/>
              <a:t>Drainage (R403.3.3)</a:t>
            </a:r>
          </a:p>
          <a:p>
            <a:pPr lvl="1" eaLnBrk="1" hangingPunct="1">
              <a:lnSpc>
                <a:spcPct val="90000"/>
              </a:lnSpc>
            </a:pPr>
            <a:r>
              <a:rPr lang="en-US" altLang="en-US" sz="1800" dirty="0" smtClean="0"/>
              <a:t>Termite protection (R403.3.4)</a:t>
            </a:r>
            <a:endParaRPr lang="en-US" altLang="en-US" sz="1800" dirty="0"/>
          </a:p>
        </p:txBody>
      </p:sp>
      <p:sp>
        <p:nvSpPr>
          <p:cNvPr id="35845" name="Text Box 4"/>
          <p:cNvSpPr txBox="1">
            <a:spLocks noChangeArrowheads="1"/>
          </p:cNvSpPr>
          <p:nvPr/>
        </p:nvSpPr>
        <p:spPr bwMode="auto">
          <a:xfrm>
            <a:off x="5657850" y="3764389"/>
            <a:ext cx="3257550" cy="55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dirty="0"/>
              <a:t>*Only XPS and EPS insulation materials listed in Table R403.3(2) and complying with ASTM </a:t>
            </a:r>
            <a:r>
              <a:rPr lang="en-US" altLang="en-US" sz="1013" dirty="0" smtClean="0"/>
              <a:t>C578</a:t>
            </a:r>
            <a:br>
              <a:rPr lang="en-US" altLang="en-US" sz="1013" dirty="0" smtClean="0"/>
            </a:br>
            <a:r>
              <a:rPr lang="en-US" altLang="en-US" sz="1013" dirty="0" smtClean="0"/>
              <a:t>are </a:t>
            </a:r>
            <a:r>
              <a:rPr lang="en-US" altLang="en-US" sz="1013" dirty="0"/>
              <a:t>permitted for FPSF construction</a:t>
            </a:r>
          </a:p>
        </p:txBody>
      </p:sp>
      <p:sp>
        <p:nvSpPr>
          <p:cNvPr id="35846" name="AutoShape 6"/>
          <p:cNvSpPr>
            <a:spLocks noChangeArrowheads="1"/>
          </p:cNvSpPr>
          <p:nvPr/>
        </p:nvSpPr>
        <p:spPr bwMode="auto">
          <a:xfrm>
            <a:off x="5181600" y="3562350"/>
            <a:ext cx="457200" cy="457200"/>
          </a:xfrm>
          <a:prstGeom prst="lightningBol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Tree>
    <p:extLst>
      <p:ext uri="{BB962C8B-B14F-4D97-AF65-F5344CB8AC3E}">
        <p14:creationId xmlns:p14="http://schemas.microsoft.com/office/powerpoint/2010/main" val="915246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altLang="en-US" smtClean="0"/>
              <a:t>Example Problem: Lincoln, NE</a:t>
            </a:r>
          </a:p>
        </p:txBody>
      </p:sp>
      <p:graphicFrame>
        <p:nvGraphicFramePr>
          <p:cNvPr id="36868" name="Object 4"/>
          <p:cNvGraphicFramePr>
            <a:graphicFrameLocks noGrp="1" noChangeAspect="1"/>
          </p:cNvGraphicFramePr>
          <p:nvPr>
            <p:ph idx="4294967295"/>
            <p:extLst>
              <p:ext uri="{D42A27DB-BD31-4B8C-83A1-F6EECF244321}">
                <p14:modId xmlns:p14="http://schemas.microsoft.com/office/powerpoint/2010/main" val="2861864303"/>
              </p:ext>
            </p:extLst>
          </p:nvPr>
        </p:nvGraphicFramePr>
        <p:xfrm>
          <a:off x="2743200" y="1200150"/>
          <a:ext cx="4800600" cy="3127772"/>
        </p:xfrm>
        <a:graphic>
          <a:graphicData uri="http://schemas.openxmlformats.org/presentationml/2006/ole">
            <mc:AlternateContent xmlns:mc="http://schemas.openxmlformats.org/markup-compatibility/2006">
              <mc:Choice xmlns:v="urn:schemas-microsoft-com:vml" Requires="v">
                <p:oleObj spid="_x0000_s5127" name="Document" r:id="rId3" imgW="7772400" imgH="5064252" progId="Word.Document.8">
                  <p:embed/>
                </p:oleObj>
              </mc:Choice>
              <mc:Fallback>
                <p:oleObj name="Document" r:id="rId3" imgW="7772400" imgH="5064252" progId="Word.Document.8">
                  <p:embed/>
                  <p:pic>
                    <p:nvPicPr>
                      <p:cNvPr id="3686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200150"/>
                        <a:ext cx="4800600" cy="312777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9" name="Text Box 6"/>
          <p:cNvSpPr txBox="1">
            <a:spLocks noChangeArrowheads="1"/>
          </p:cNvSpPr>
          <p:nvPr/>
        </p:nvSpPr>
        <p:spPr bwMode="auto">
          <a:xfrm>
            <a:off x="1771651" y="857249"/>
            <a:ext cx="342465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STEP 1:</a:t>
            </a:r>
            <a:r>
              <a:rPr lang="en-US" altLang="en-US" sz="1500"/>
              <a:t>  100-yr AFI = </a:t>
            </a:r>
            <a:r>
              <a:rPr lang="en-US" altLang="en-US" sz="1500" u="sng"/>
              <a:t>~1,500 </a:t>
            </a:r>
            <a:r>
              <a:rPr lang="en-US" altLang="en-US" sz="1500" u="sng" baseline="30000"/>
              <a:t>o</a:t>
            </a:r>
            <a:r>
              <a:rPr lang="en-US" altLang="en-US" sz="1500" u="sng"/>
              <a:t>F-days</a:t>
            </a:r>
          </a:p>
        </p:txBody>
      </p:sp>
      <p:sp>
        <p:nvSpPr>
          <p:cNvPr id="36870" name="AutoShape 7"/>
          <p:cNvSpPr>
            <a:spLocks noChangeArrowheads="1"/>
          </p:cNvSpPr>
          <p:nvPr/>
        </p:nvSpPr>
        <p:spPr bwMode="auto">
          <a:xfrm rot="2468286">
            <a:off x="4857750" y="2286001"/>
            <a:ext cx="732235" cy="364331"/>
          </a:xfrm>
          <a:prstGeom prst="rightArrow">
            <a:avLst>
              <a:gd name="adj1" fmla="val 50000"/>
              <a:gd name="adj2" fmla="val 5024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6871" name="Text Box 8"/>
          <p:cNvSpPr txBox="1">
            <a:spLocks noChangeArrowheads="1"/>
          </p:cNvSpPr>
          <p:nvPr/>
        </p:nvSpPr>
        <p:spPr bwMode="auto">
          <a:xfrm>
            <a:off x="2057400" y="3943573"/>
            <a:ext cx="2467343" cy="40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b="1" dirty="0"/>
              <a:t>Figure R403.3(2) Air-Freezing Index</a:t>
            </a:r>
          </a:p>
          <a:p>
            <a:pPr algn="ctr" eaLnBrk="1" hangingPunct="1"/>
            <a:r>
              <a:rPr lang="en-US" altLang="en-US" sz="1013" dirty="0"/>
              <a:t>Estimate of the 100-Year Return Period</a:t>
            </a:r>
          </a:p>
        </p:txBody>
      </p:sp>
      <p:sp>
        <p:nvSpPr>
          <p:cNvPr id="36872" name="Text Box 9"/>
          <p:cNvSpPr txBox="1">
            <a:spLocks noChangeArrowheads="1"/>
          </p:cNvSpPr>
          <p:nvPr/>
        </p:nvSpPr>
        <p:spPr bwMode="auto">
          <a:xfrm>
            <a:off x="1028700" y="1543049"/>
            <a:ext cx="1657350" cy="71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a:t>For AFI by local weather stations, refer to http://lwf.ncdc.noaa.gov/oa/fpsf</a:t>
            </a:r>
          </a:p>
        </p:txBody>
      </p:sp>
    </p:spTree>
    <p:extLst>
      <p:ext uri="{BB962C8B-B14F-4D97-AF65-F5344CB8AC3E}">
        <p14:creationId xmlns:p14="http://schemas.microsoft.com/office/powerpoint/2010/main" val="2533412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altLang="en-US" smtClean="0"/>
              <a:t>Example Problem: Lincoln, NE</a:t>
            </a:r>
          </a:p>
        </p:txBody>
      </p:sp>
      <p:pic>
        <p:nvPicPr>
          <p:cNvPr id="3789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990850" y="2266950"/>
            <a:ext cx="4514850" cy="2570560"/>
          </a:xfrm>
          <a:noFill/>
        </p:spPr>
      </p:pic>
      <p:sp>
        <p:nvSpPr>
          <p:cNvPr id="37893" name="Oval 5"/>
          <p:cNvSpPr>
            <a:spLocks noChangeArrowheads="1"/>
          </p:cNvSpPr>
          <p:nvPr/>
        </p:nvSpPr>
        <p:spPr bwMode="auto">
          <a:xfrm>
            <a:off x="3848100" y="3352800"/>
            <a:ext cx="857250" cy="228600"/>
          </a:xfrm>
          <a:prstGeom prst="ellipse">
            <a:avLst/>
          </a:prstGeom>
          <a:noFill/>
          <a:ln w="381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37894" name="Text Box 7"/>
          <p:cNvSpPr txBox="1">
            <a:spLocks noChangeArrowheads="1"/>
          </p:cNvSpPr>
          <p:nvPr/>
        </p:nvSpPr>
        <p:spPr bwMode="auto">
          <a:xfrm>
            <a:off x="3162300" y="1581150"/>
            <a:ext cx="4229100" cy="55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b="1" dirty="0"/>
              <a:t>Table R403.3</a:t>
            </a:r>
          </a:p>
          <a:p>
            <a:pPr algn="ctr" eaLnBrk="1" hangingPunct="1"/>
            <a:r>
              <a:rPr lang="en-US" altLang="en-US" sz="1013" dirty="0"/>
              <a:t>Minimum Insulation Requirements for Frost-Protected Footings in Heated Buildings</a:t>
            </a:r>
          </a:p>
        </p:txBody>
      </p:sp>
      <p:sp>
        <p:nvSpPr>
          <p:cNvPr id="37895" name="Text Box 8"/>
          <p:cNvSpPr txBox="1">
            <a:spLocks noChangeArrowheads="1"/>
          </p:cNvSpPr>
          <p:nvPr/>
        </p:nvSpPr>
        <p:spPr bwMode="auto">
          <a:xfrm>
            <a:off x="533400" y="914400"/>
            <a:ext cx="72961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dirty="0"/>
              <a:t>STEP 2:</a:t>
            </a:r>
            <a:r>
              <a:rPr lang="en-US" altLang="en-US" sz="1500" dirty="0"/>
              <a:t>  To determine insulation thickness, divide required R-value by effective R-per-inch values (for below ground service) in footnote ‘c’ of Table R403.2</a:t>
            </a:r>
          </a:p>
        </p:txBody>
      </p:sp>
      <p:sp>
        <p:nvSpPr>
          <p:cNvPr id="37896" name="Text Box 9"/>
          <p:cNvSpPr txBox="1">
            <a:spLocks noChangeArrowheads="1"/>
          </p:cNvSpPr>
          <p:nvPr/>
        </p:nvSpPr>
        <p:spPr bwMode="auto">
          <a:xfrm>
            <a:off x="1219200" y="1665685"/>
            <a:ext cx="1607344" cy="243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a:t>R-req’d = 4.5</a:t>
            </a:r>
          </a:p>
          <a:p>
            <a:pPr eaLnBrk="1" hangingPunct="1"/>
            <a:endParaRPr lang="en-US" altLang="en-US" sz="1013"/>
          </a:p>
          <a:p>
            <a:pPr eaLnBrk="1" hangingPunct="1"/>
            <a:r>
              <a:rPr lang="en-US" altLang="en-US" sz="1013"/>
              <a:t>Eff. R/in = 3.2</a:t>
            </a:r>
          </a:p>
          <a:p>
            <a:pPr eaLnBrk="1" hangingPunct="1"/>
            <a:r>
              <a:rPr lang="en-US" altLang="en-US" sz="1013"/>
              <a:t>(</a:t>
            </a:r>
            <a:r>
              <a:rPr lang="en-US" altLang="en-US" sz="1013" b="1"/>
              <a:t>Type IX EPS</a:t>
            </a:r>
            <a:r>
              <a:rPr lang="en-US" altLang="en-US" sz="1013"/>
              <a:t>)</a:t>
            </a:r>
          </a:p>
          <a:p>
            <a:pPr eaLnBrk="1" hangingPunct="1"/>
            <a:r>
              <a:rPr lang="en-US" altLang="en-US" sz="1013"/>
              <a:t>Thickness =</a:t>
            </a:r>
          </a:p>
          <a:p>
            <a:pPr eaLnBrk="1" hangingPunct="1"/>
            <a:r>
              <a:rPr lang="en-US" altLang="en-US" sz="1013"/>
              <a:t>   4.5R / 3.2R/in</a:t>
            </a:r>
          </a:p>
          <a:p>
            <a:pPr eaLnBrk="1" hangingPunct="1"/>
            <a:r>
              <a:rPr lang="en-US" altLang="en-US" sz="1013"/>
              <a:t>   = 1.4” (use </a:t>
            </a:r>
            <a:r>
              <a:rPr lang="en-US" altLang="en-US" sz="1013" b="1"/>
              <a:t>1.5”)</a:t>
            </a:r>
          </a:p>
          <a:p>
            <a:pPr eaLnBrk="1" hangingPunct="1"/>
            <a:endParaRPr lang="en-US" altLang="en-US" sz="1013"/>
          </a:p>
          <a:p>
            <a:pPr eaLnBrk="1" hangingPunct="1"/>
            <a:r>
              <a:rPr lang="en-US" altLang="en-US" sz="1013"/>
              <a:t>Or</a:t>
            </a:r>
          </a:p>
          <a:p>
            <a:pPr eaLnBrk="1" hangingPunct="1"/>
            <a:endParaRPr lang="en-US" altLang="en-US" sz="1013"/>
          </a:p>
          <a:p>
            <a:pPr eaLnBrk="1" hangingPunct="1"/>
            <a:r>
              <a:rPr lang="en-US" altLang="en-US" sz="1013"/>
              <a:t>Eff.R/in = 4.5</a:t>
            </a:r>
          </a:p>
          <a:p>
            <a:pPr eaLnBrk="1" hangingPunct="1"/>
            <a:r>
              <a:rPr lang="en-US" altLang="en-US" sz="1013"/>
              <a:t>(</a:t>
            </a:r>
            <a:r>
              <a:rPr lang="en-US" altLang="en-US" sz="1013" b="1"/>
              <a:t>Type IV XPS</a:t>
            </a:r>
            <a:r>
              <a:rPr lang="en-US" altLang="en-US" sz="1013"/>
              <a:t>)</a:t>
            </a:r>
          </a:p>
          <a:p>
            <a:pPr eaLnBrk="1" hangingPunct="1"/>
            <a:r>
              <a:rPr lang="en-US" altLang="en-US" sz="1013"/>
              <a:t>Thickness =</a:t>
            </a:r>
          </a:p>
          <a:p>
            <a:pPr eaLnBrk="1" hangingPunct="1"/>
            <a:r>
              <a:rPr lang="en-US" altLang="en-US" sz="1013"/>
              <a:t>  4.5R / 4.5R/in</a:t>
            </a:r>
          </a:p>
          <a:p>
            <a:pPr eaLnBrk="1" hangingPunct="1"/>
            <a:r>
              <a:rPr lang="en-US" altLang="en-US" sz="1013"/>
              <a:t>  = </a:t>
            </a:r>
            <a:r>
              <a:rPr lang="en-US" altLang="en-US" sz="1013" b="1"/>
              <a:t>1.0”</a:t>
            </a:r>
          </a:p>
        </p:txBody>
      </p:sp>
      <p:sp>
        <p:nvSpPr>
          <p:cNvPr id="37897" name="Line 10"/>
          <p:cNvSpPr>
            <a:spLocks noChangeShapeType="1"/>
          </p:cNvSpPr>
          <p:nvPr/>
        </p:nvSpPr>
        <p:spPr bwMode="auto">
          <a:xfrm flipH="1" flipV="1">
            <a:off x="2247900" y="1924050"/>
            <a:ext cx="1657350" cy="1428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Tree>
    <p:extLst>
      <p:ext uri="{BB962C8B-B14F-4D97-AF65-F5344CB8AC3E}">
        <p14:creationId xmlns:p14="http://schemas.microsoft.com/office/powerpoint/2010/main" val="832151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p:txBody>
          <a:bodyPr/>
          <a:lstStyle/>
          <a:p>
            <a:pPr eaLnBrk="1" hangingPunct="1"/>
            <a:r>
              <a:rPr lang="en-US" altLang="en-US" smtClean="0"/>
              <a:t>Example Problem: Lincoln, NE</a:t>
            </a:r>
          </a:p>
        </p:txBody>
      </p:sp>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1096565"/>
            <a:ext cx="4749404" cy="334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 Box 6"/>
          <p:cNvSpPr txBox="1">
            <a:spLocks noChangeArrowheads="1"/>
          </p:cNvSpPr>
          <p:nvPr/>
        </p:nvSpPr>
        <p:spPr bwMode="auto">
          <a:xfrm>
            <a:off x="2274094" y="819150"/>
            <a:ext cx="431214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STEP 3:</a:t>
            </a:r>
            <a:r>
              <a:rPr lang="en-US" altLang="en-US" sz="1500"/>
              <a:t>  Details (Foundation wall cross section)</a:t>
            </a:r>
          </a:p>
        </p:txBody>
      </p:sp>
      <p:sp>
        <p:nvSpPr>
          <p:cNvPr id="38918" name="Text Box 7"/>
          <p:cNvSpPr txBox="1">
            <a:spLocks noChangeArrowheads="1"/>
          </p:cNvSpPr>
          <p:nvPr/>
        </p:nvSpPr>
        <p:spPr bwMode="auto">
          <a:xfrm>
            <a:off x="6858000" y="2876550"/>
            <a:ext cx="2133600" cy="71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b="1" dirty="0"/>
              <a:t>Figure R403.3(1)</a:t>
            </a:r>
          </a:p>
          <a:p>
            <a:pPr algn="ctr" eaLnBrk="1" hangingPunct="1"/>
            <a:r>
              <a:rPr lang="en-US" altLang="en-US" sz="1013" dirty="0"/>
              <a:t>Insulation Placement </a:t>
            </a:r>
            <a:r>
              <a:rPr lang="en-US" altLang="en-US" sz="1013" dirty="0" smtClean="0"/>
              <a:t>for</a:t>
            </a:r>
            <a:br>
              <a:rPr lang="en-US" altLang="en-US" sz="1013" dirty="0" smtClean="0"/>
            </a:br>
            <a:r>
              <a:rPr lang="en-US" altLang="en-US" sz="1013" dirty="0" smtClean="0"/>
              <a:t>Frost-Protected </a:t>
            </a:r>
            <a:r>
              <a:rPr lang="en-US" altLang="en-US" sz="1013" dirty="0"/>
              <a:t>Footings in Heated Buildings</a:t>
            </a:r>
          </a:p>
        </p:txBody>
      </p:sp>
    </p:spTree>
    <p:extLst>
      <p:ext uri="{BB962C8B-B14F-4D97-AF65-F5344CB8AC3E}">
        <p14:creationId xmlns:p14="http://schemas.microsoft.com/office/powerpoint/2010/main" val="3274575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altLang="en-US" smtClean="0"/>
              <a:t>Example Problem: Lincoln, NE</a:t>
            </a:r>
          </a:p>
        </p:txBody>
      </p:sp>
      <p:sp>
        <p:nvSpPr>
          <p:cNvPr id="39940" name="Text Box 4"/>
          <p:cNvSpPr txBox="1">
            <a:spLocks noChangeArrowheads="1"/>
          </p:cNvSpPr>
          <p:nvPr/>
        </p:nvSpPr>
        <p:spPr bwMode="auto">
          <a:xfrm>
            <a:off x="2509389" y="819150"/>
            <a:ext cx="406688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t>STEP 3:</a:t>
            </a:r>
            <a:r>
              <a:rPr lang="en-US" altLang="en-US" sz="1500"/>
              <a:t>  Details (Foundation Insulation Plan)</a:t>
            </a:r>
          </a:p>
        </p:txBody>
      </p:sp>
      <p:sp>
        <p:nvSpPr>
          <p:cNvPr id="39941" name="Text Box 5"/>
          <p:cNvSpPr txBox="1">
            <a:spLocks noChangeArrowheads="1"/>
          </p:cNvSpPr>
          <p:nvPr/>
        </p:nvSpPr>
        <p:spPr bwMode="auto">
          <a:xfrm>
            <a:off x="6934200" y="2647950"/>
            <a:ext cx="2058103" cy="71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013" b="1" dirty="0"/>
              <a:t>Figure R403.3(1)</a:t>
            </a:r>
          </a:p>
          <a:p>
            <a:pPr algn="ctr" eaLnBrk="1" hangingPunct="1"/>
            <a:r>
              <a:rPr lang="en-US" altLang="en-US" sz="1013" dirty="0"/>
              <a:t>Insulation Placement </a:t>
            </a:r>
            <a:r>
              <a:rPr lang="en-US" altLang="en-US" sz="1013" dirty="0" smtClean="0"/>
              <a:t>for</a:t>
            </a:r>
            <a:br>
              <a:rPr lang="en-US" altLang="en-US" sz="1013" dirty="0" smtClean="0"/>
            </a:br>
            <a:r>
              <a:rPr lang="en-US" altLang="en-US" sz="1013" dirty="0" smtClean="0"/>
              <a:t>Frost-Protected </a:t>
            </a:r>
            <a:r>
              <a:rPr lang="en-US" altLang="en-US" sz="1013" dirty="0"/>
              <a:t>Footings in Heated Buildings</a:t>
            </a:r>
          </a:p>
        </p:txBody>
      </p:sp>
      <p:pic>
        <p:nvPicPr>
          <p:cNvPr id="399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922" y="1210865"/>
            <a:ext cx="4239816" cy="320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3" name="Text Box 7"/>
          <p:cNvSpPr txBox="1">
            <a:spLocks noChangeArrowheads="1"/>
          </p:cNvSpPr>
          <p:nvPr/>
        </p:nvSpPr>
        <p:spPr bwMode="auto">
          <a:xfrm>
            <a:off x="5486400" y="1428750"/>
            <a:ext cx="1273105"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a:t>(NOT REQUIRED)</a:t>
            </a:r>
          </a:p>
        </p:txBody>
      </p:sp>
    </p:spTree>
    <p:extLst>
      <p:ext uri="{BB962C8B-B14F-4D97-AF65-F5344CB8AC3E}">
        <p14:creationId xmlns:p14="http://schemas.microsoft.com/office/powerpoint/2010/main" val="2873534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ltLang="en-US" smtClean="0"/>
              <a:t>History of FPSFs</a:t>
            </a:r>
          </a:p>
        </p:txBody>
      </p:sp>
      <p:sp>
        <p:nvSpPr>
          <p:cNvPr id="4100" name="Rectangle 3"/>
          <p:cNvSpPr>
            <a:spLocks noGrp="1" noChangeArrowheads="1"/>
          </p:cNvSpPr>
          <p:nvPr>
            <p:ph type="body" idx="1"/>
          </p:nvPr>
        </p:nvSpPr>
        <p:spPr>
          <a:xfrm>
            <a:off x="457200" y="1123951"/>
            <a:ext cx="8229600" cy="3352799"/>
          </a:xfrm>
        </p:spPr>
        <p:txBody>
          <a:bodyPr>
            <a:normAutofit fontScale="85000" lnSpcReduction="10000"/>
          </a:bodyPr>
          <a:lstStyle/>
          <a:p>
            <a:r>
              <a:rPr lang="en-US" altLang="en-US" dirty="0" smtClean="0"/>
              <a:t>1930s – Frank </a:t>
            </a:r>
            <a:r>
              <a:rPr lang="en-US" altLang="en-US" dirty="0" err="1" smtClean="0"/>
              <a:t>Loyd</a:t>
            </a:r>
            <a:r>
              <a:rPr lang="en-US" altLang="en-US" dirty="0" smtClean="0"/>
              <a:t> Wright designed and built the first FPSFs in the Chicago area</a:t>
            </a:r>
          </a:p>
          <a:p>
            <a:r>
              <a:rPr lang="en-US" altLang="en-US" dirty="0" smtClean="0"/>
              <a:t>1950s – 1970s In rebuilding after WWII, Scandinavian countries studied U.S. construction and then became leaders in FPSF technology</a:t>
            </a:r>
          </a:p>
          <a:p>
            <a:r>
              <a:rPr lang="en-US" altLang="en-US" dirty="0" smtClean="0"/>
              <a:t>1980s – U.S. Plastics Industry and NAHB/RC begin technology transfer back to U.S.</a:t>
            </a:r>
          </a:p>
          <a:p>
            <a:r>
              <a:rPr lang="en-US" altLang="en-US" dirty="0" smtClean="0"/>
              <a:t>1992 -1994  U.S. HUD sponsors a 5-home verification study in the northern U.S. climates; Air-freezing Index map is created; U.S. design guide developed</a:t>
            </a:r>
          </a:p>
          <a:p>
            <a:r>
              <a:rPr lang="en-US" altLang="en-US" dirty="0" smtClean="0"/>
              <a:t>1995 CABO OTFDC – first model code recognition of FPSF in U.S.</a:t>
            </a:r>
          </a:p>
          <a:p>
            <a:r>
              <a:rPr lang="en-US" altLang="en-US" dirty="0" smtClean="0"/>
              <a:t>2001 – ASCE standard 32 is completed</a:t>
            </a:r>
            <a:br>
              <a:rPr lang="en-US" altLang="en-US" dirty="0" smtClean="0"/>
            </a:br>
            <a:r>
              <a:rPr lang="en-US" altLang="en-US" dirty="0" smtClean="0"/>
              <a:t>(based on HUD guides for FPSFs)</a:t>
            </a:r>
            <a:endParaRPr lang="en-US" altLang="en-US" dirty="0"/>
          </a:p>
        </p:txBody>
      </p:sp>
    </p:spTree>
    <p:extLst>
      <p:ext uri="{BB962C8B-B14F-4D97-AF65-F5344CB8AC3E}">
        <p14:creationId xmlns:p14="http://schemas.microsoft.com/office/powerpoint/2010/main" val="32953102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smtClean="0"/>
              <a:t>Special Conditions</a:t>
            </a:r>
          </a:p>
        </p:txBody>
      </p:sp>
      <p:sp>
        <p:nvSpPr>
          <p:cNvPr id="40964" name="Rectangle 3"/>
          <p:cNvSpPr>
            <a:spLocks noGrp="1" noChangeArrowheads="1"/>
          </p:cNvSpPr>
          <p:nvPr>
            <p:ph idx="1"/>
          </p:nvPr>
        </p:nvSpPr>
        <p:spPr/>
        <p:txBody>
          <a:bodyPr/>
          <a:lstStyle/>
          <a:p>
            <a:pPr eaLnBrk="1" hangingPunct="1"/>
            <a:r>
              <a:rPr lang="en-US" altLang="en-US" i="1" smtClean="0"/>
              <a:t>IRC 403.3.1.1</a:t>
            </a:r>
            <a:r>
              <a:rPr lang="en-US" altLang="en-US" smtClean="0"/>
              <a:t> – Unheated building conventional foundation (e.g., garage) adjoining an FPSF foundation (e.g., house); shows insulation at interface of foundations</a:t>
            </a:r>
          </a:p>
          <a:p>
            <a:pPr eaLnBrk="1" hangingPunct="1"/>
            <a:r>
              <a:rPr lang="en-US" altLang="en-US" i="1" smtClean="0"/>
              <a:t>IRC 403.3.1.2</a:t>
            </a:r>
            <a:r>
              <a:rPr lang="en-US" altLang="en-US" smtClean="0"/>
              <a:t> – FPSF foundation (e.g., addition) adjoining a conventional heated building foundation (e.g., existing house)</a:t>
            </a:r>
          </a:p>
        </p:txBody>
      </p:sp>
    </p:spTree>
    <p:extLst>
      <p:ext uri="{BB962C8B-B14F-4D97-AF65-F5344CB8AC3E}">
        <p14:creationId xmlns:p14="http://schemas.microsoft.com/office/powerpoint/2010/main" val="2440383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altLang="en-US" smtClean="0"/>
              <a:t>Additional Requirements</a:t>
            </a:r>
          </a:p>
        </p:txBody>
      </p:sp>
      <p:sp>
        <p:nvSpPr>
          <p:cNvPr id="41988" name="Rectangle 3"/>
          <p:cNvSpPr>
            <a:spLocks noGrp="1" noChangeArrowheads="1"/>
          </p:cNvSpPr>
          <p:nvPr>
            <p:ph idx="1"/>
          </p:nvPr>
        </p:nvSpPr>
        <p:spPr/>
        <p:txBody>
          <a:bodyPr/>
          <a:lstStyle/>
          <a:p>
            <a:pPr eaLnBrk="1" hangingPunct="1"/>
            <a:r>
              <a:rPr lang="en-US" altLang="en-US" sz="2100" u="sng"/>
              <a:t>Figure R403.3(1)</a:t>
            </a:r>
            <a:r>
              <a:rPr lang="en-US" altLang="en-US" sz="2100"/>
              <a:t> – </a:t>
            </a:r>
            <a:r>
              <a:rPr lang="en-US" altLang="en-US" sz="2100" u="sng"/>
              <a:t>Vertical insulation must be protected</a:t>
            </a:r>
            <a:r>
              <a:rPr lang="en-US" altLang="en-US" sz="2100"/>
              <a:t> against physical damage and U/V radiation from top of foundation to 6” below grade (various options such as trt’d plywood, elastomeric coatings, stucco, etc.)</a:t>
            </a:r>
          </a:p>
          <a:p>
            <a:pPr eaLnBrk="1" hangingPunct="1"/>
            <a:r>
              <a:rPr lang="en-US" altLang="en-US" sz="2100" u="sng"/>
              <a:t>Section R403.3.2</a:t>
            </a:r>
            <a:r>
              <a:rPr lang="en-US" altLang="en-US" sz="2100"/>
              <a:t> – </a:t>
            </a:r>
            <a:r>
              <a:rPr lang="en-US" altLang="en-US" sz="2100" u="sng"/>
              <a:t>Horizontal insulation must be protected</a:t>
            </a:r>
            <a:r>
              <a:rPr lang="en-US" altLang="en-US" sz="2100"/>
              <a:t> if less than 12” below grade or when extending outward more than 24” </a:t>
            </a:r>
          </a:p>
        </p:txBody>
      </p:sp>
    </p:spTree>
    <p:extLst>
      <p:ext uri="{BB962C8B-B14F-4D97-AF65-F5344CB8AC3E}">
        <p14:creationId xmlns:p14="http://schemas.microsoft.com/office/powerpoint/2010/main" val="1683266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altLang="en-US" smtClean="0"/>
              <a:t>Additional Requirements</a:t>
            </a:r>
          </a:p>
        </p:txBody>
      </p:sp>
      <p:sp>
        <p:nvSpPr>
          <p:cNvPr id="43012" name="Rectangle 3"/>
          <p:cNvSpPr>
            <a:spLocks noGrp="1" noChangeArrowheads="1"/>
          </p:cNvSpPr>
          <p:nvPr>
            <p:ph type="body" idx="1"/>
          </p:nvPr>
        </p:nvSpPr>
        <p:spPr/>
        <p:txBody>
          <a:bodyPr/>
          <a:lstStyle/>
          <a:p>
            <a:pPr eaLnBrk="1" hangingPunct="1"/>
            <a:r>
              <a:rPr lang="en-US" altLang="en-US" u="sng" smtClean="0"/>
              <a:t>R403.3.3 – Drainage</a:t>
            </a:r>
            <a:r>
              <a:rPr lang="en-US" altLang="en-US" smtClean="0"/>
              <a:t> layer and drain to daylight required under horizontal insulation; slope finish grade to drain away from building</a:t>
            </a:r>
          </a:p>
          <a:p>
            <a:pPr eaLnBrk="1" hangingPunct="1"/>
            <a:r>
              <a:rPr lang="en-US" altLang="en-US" u="sng" smtClean="0"/>
              <a:t>R403.3.4</a:t>
            </a:r>
            <a:r>
              <a:rPr lang="en-US" altLang="en-US" smtClean="0"/>
              <a:t> – provide </a:t>
            </a:r>
            <a:r>
              <a:rPr lang="en-US" altLang="en-US" u="sng" smtClean="0"/>
              <a:t>termite protection</a:t>
            </a:r>
            <a:r>
              <a:rPr lang="en-US" altLang="en-US" smtClean="0"/>
              <a:t> per R320.5*</a:t>
            </a:r>
          </a:p>
        </p:txBody>
      </p:sp>
      <p:sp>
        <p:nvSpPr>
          <p:cNvPr id="43013" name="Text Box 4"/>
          <p:cNvSpPr txBox="1">
            <a:spLocks noChangeArrowheads="1"/>
          </p:cNvSpPr>
          <p:nvPr/>
        </p:nvSpPr>
        <p:spPr bwMode="auto">
          <a:xfrm>
            <a:off x="1447800" y="3028950"/>
            <a:ext cx="622935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i="1"/>
              <a:t>*Per Section R320.5, foundation wall insulation must be terminated above ground to allow a minimum 6” inspection strip in areas with “heavy” termite infestation probability.  </a:t>
            </a:r>
            <a:r>
              <a:rPr lang="en-US" altLang="en-US" sz="1500" i="1" dirty="0"/>
              <a:t>This inspection strip is not permitted with FPSF (creates a thermal short circuit). Therefore, recommend using foam impregnated with </a:t>
            </a:r>
            <a:r>
              <a:rPr lang="en-US" altLang="en-US" sz="1500" i="1" dirty="0" err="1"/>
              <a:t>termiticide</a:t>
            </a:r>
            <a:r>
              <a:rPr lang="en-US" altLang="en-US" sz="1500" i="1" dirty="0"/>
              <a:t> in “heavy” areas. </a:t>
            </a:r>
          </a:p>
        </p:txBody>
      </p:sp>
    </p:spTree>
    <p:extLst>
      <p:ext uri="{BB962C8B-B14F-4D97-AF65-F5344CB8AC3E}">
        <p14:creationId xmlns:p14="http://schemas.microsoft.com/office/powerpoint/2010/main" val="2306490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n-US" altLang="en-US" sz="3000" dirty="0"/>
              <a:t>Verify FPSF </a:t>
            </a:r>
            <a:r>
              <a:rPr lang="en-US" altLang="en-US" sz="3000" dirty="0" smtClean="0"/>
              <a:t>Insulation Meets </a:t>
            </a:r>
            <a:r>
              <a:rPr lang="en-US" altLang="en-US" sz="3000" dirty="0"/>
              <a:t>Energy Code</a:t>
            </a:r>
          </a:p>
        </p:txBody>
      </p:sp>
      <p:sp>
        <p:nvSpPr>
          <p:cNvPr id="44036" name="Rectangle 3"/>
          <p:cNvSpPr>
            <a:spLocks noGrp="1" noChangeArrowheads="1"/>
          </p:cNvSpPr>
          <p:nvPr>
            <p:ph idx="1"/>
          </p:nvPr>
        </p:nvSpPr>
        <p:spPr>
          <a:xfrm>
            <a:off x="457200" y="1123950"/>
            <a:ext cx="8229600" cy="3352800"/>
          </a:xfrm>
        </p:spPr>
        <p:txBody>
          <a:bodyPr/>
          <a:lstStyle/>
          <a:p>
            <a:pPr eaLnBrk="1" hangingPunct="1">
              <a:lnSpc>
                <a:spcPct val="80000"/>
              </a:lnSpc>
            </a:pPr>
            <a:r>
              <a:rPr lang="en-US" altLang="en-US" sz="1800" dirty="0"/>
              <a:t>2006 IRC Chapter 11, Table N1102.1 </a:t>
            </a:r>
            <a:r>
              <a:rPr lang="en-US" altLang="en-US" sz="1800" b="1" dirty="0"/>
              <a:t>requires R10</a:t>
            </a:r>
            <a:r>
              <a:rPr lang="en-US" altLang="en-US" sz="1800" dirty="0"/>
              <a:t> slab edge insulation, 2’ wide (Climate Zone 5)</a:t>
            </a:r>
          </a:p>
          <a:p>
            <a:pPr eaLnBrk="1" hangingPunct="1">
              <a:lnSpc>
                <a:spcPct val="80000"/>
              </a:lnSpc>
            </a:pPr>
            <a:r>
              <a:rPr lang="en-US" altLang="en-US" sz="1800" dirty="0"/>
              <a:t>FPSF design for Lincoln, NE requires 1.0” of nominal 5 R/in XPS which gives 1.0” x 5 R/in = 5.0R  (or 1.5” EPS x 4.2 R/in = R6.3, nominal)  </a:t>
            </a:r>
            <a:r>
              <a:rPr lang="en-US" altLang="en-US" sz="1800" b="1" dirty="0"/>
              <a:t>&lt;&lt; R10</a:t>
            </a:r>
          </a:p>
          <a:p>
            <a:pPr eaLnBrk="1" hangingPunct="1">
              <a:lnSpc>
                <a:spcPct val="80000"/>
              </a:lnSpc>
            </a:pPr>
            <a:r>
              <a:rPr lang="en-US" altLang="en-US" sz="1800" b="1" dirty="0"/>
              <a:t>Now What?</a:t>
            </a:r>
            <a:r>
              <a:rPr lang="en-US" altLang="en-US" sz="1800" dirty="0"/>
              <a:t>  </a:t>
            </a:r>
          </a:p>
          <a:p>
            <a:pPr eaLnBrk="1" hangingPunct="1">
              <a:lnSpc>
                <a:spcPct val="80000"/>
              </a:lnSpc>
              <a:buFontTx/>
              <a:buNone/>
            </a:pPr>
            <a:r>
              <a:rPr lang="en-US" altLang="en-US" sz="1800" dirty="0"/>
              <a:t>	(1) increase FPSF thickness to meet energy code (or use IECC energy code trade-off), or</a:t>
            </a:r>
            <a:br>
              <a:rPr lang="en-US" altLang="en-US" sz="1800" dirty="0"/>
            </a:br>
            <a:endParaRPr lang="en-US" altLang="en-US" sz="1800" dirty="0"/>
          </a:p>
          <a:p>
            <a:pPr eaLnBrk="1" hangingPunct="1">
              <a:lnSpc>
                <a:spcPct val="80000"/>
              </a:lnSpc>
              <a:buFontTx/>
              <a:buNone/>
            </a:pPr>
            <a:r>
              <a:rPr lang="en-US" altLang="en-US" sz="1800" dirty="0"/>
              <a:t>	(2) Use </a:t>
            </a:r>
            <a:r>
              <a:rPr lang="en-US" altLang="en-US" sz="1800" u="sng" dirty="0"/>
              <a:t>DOE </a:t>
            </a:r>
            <a:r>
              <a:rPr lang="en-US" altLang="en-US" sz="1800" i="1" u="sng" dirty="0"/>
              <a:t>Building Foundation Design Handbook</a:t>
            </a:r>
            <a:r>
              <a:rPr lang="en-US" altLang="en-US" sz="1800" dirty="0"/>
              <a:t> (Table 4-1) to show that using 2’ of R5 insulation on the exterior face of the foundation (FPSF design) </a:t>
            </a:r>
            <a:r>
              <a:rPr lang="en-US" altLang="en-US" sz="1800" b="1" i="1" dirty="0"/>
              <a:t>saves more energy</a:t>
            </a:r>
            <a:r>
              <a:rPr lang="en-US" altLang="en-US" sz="1800" dirty="0"/>
              <a:t> than using 2’ or R10 insulation placed horizontally under the slab as permitted by the energy code.</a:t>
            </a:r>
          </a:p>
          <a:p>
            <a:pPr eaLnBrk="1" hangingPunct="1">
              <a:lnSpc>
                <a:spcPct val="80000"/>
              </a:lnSpc>
              <a:buFontTx/>
              <a:buNone/>
            </a:pPr>
            <a:endParaRPr lang="en-US" altLang="en-US" sz="1800" dirty="0"/>
          </a:p>
          <a:p>
            <a:pPr eaLnBrk="1" hangingPunct="1">
              <a:lnSpc>
                <a:spcPct val="80000"/>
              </a:lnSpc>
              <a:buFontTx/>
              <a:buNone/>
            </a:pPr>
            <a:endParaRPr lang="en-US" altLang="en-US" sz="1050" dirty="0"/>
          </a:p>
          <a:p>
            <a:pPr eaLnBrk="1" hangingPunct="1">
              <a:lnSpc>
                <a:spcPct val="80000"/>
              </a:lnSpc>
              <a:buFontTx/>
              <a:buNone/>
            </a:pPr>
            <a:r>
              <a:rPr lang="en-US" altLang="en-US" sz="1050" dirty="0"/>
              <a:t> </a:t>
            </a:r>
          </a:p>
        </p:txBody>
      </p:sp>
    </p:spTree>
    <p:extLst>
      <p:ext uri="{BB962C8B-B14F-4D97-AF65-F5344CB8AC3E}">
        <p14:creationId xmlns:p14="http://schemas.microsoft.com/office/powerpoint/2010/main" val="6116743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altLang="en-US" sz="3000"/>
              <a:t>Plan Review and Inspection Checklist</a:t>
            </a:r>
          </a:p>
        </p:txBody>
      </p:sp>
      <p:sp>
        <p:nvSpPr>
          <p:cNvPr id="45060" name="Rectangle 3"/>
          <p:cNvSpPr>
            <a:spLocks noGrp="1" noChangeArrowheads="1"/>
          </p:cNvSpPr>
          <p:nvPr>
            <p:ph type="body" idx="1"/>
          </p:nvPr>
        </p:nvSpPr>
        <p:spPr/>
        <p:txBody>
          <a:bodyPr/>
          <a:lstStyle/>
          <a:p>
            <a:pPr eaLnBrk="1" hangingPunct="1">
              <a:buFontTx/>
              <a:buNone/>
            </a:pPr>
            <a:r>
              <a:rPr lang="en-US" altLang="en-US" b="1" smtClean="0">
                <a:sym typeface="Wingdings" panose="05000000000000000000" pitchFamily="2" charset="2"/>
              </a:rPr>
              <a:t>  Insulation type (per ASTM C578)</a:t>
            </a:r>
          </a:p>
          <a:p>
            <a:pPr eaLnBrk="1" hangingPunct="1">
              <a:buFontTx/>
              <a:buNone/>
            </a:pPr>
            <a:r>
              <a:rPr lang="en-US" altLang="en-US" b="1" smtClean="0">
                <a:sym typeface="Wingdings" panose="05000000000000000000" pitchFamily="2" charset="2"/>
              </a:rPr>
              <a:t>  Insulation dimensions and continuity</a:t>
            </a:r>
          </a:p>
          <a:p>
            <a:pPr eaLnBrk="1" hangingPunct="1">
              <a:buFontTx/>
              <a:buNone/>
            </a:pPr>
            <a:r>
              <a:rPr lang="en-US" altLang="en-US" b="1" smtClean="0">
                <a:sym typeface="Wingdings" panose="05000000000000000000" pitchFamily="2" charset="2"/>
              </a:rPr>
              <a:t>  Foundation depths</a:t>
            </a:r>
          </a:p>
          <a:p>
            <a:pPr eaLnBrk="1" hangingPunct="1">
              <a:buFontTx/>
              <a:buNone/>
            </a:pPr>
            <a:r>
              <a:rPr lang="en-US" altLang="en-US" b="1" smtClean="0">
                <a:sym typeface="Wingdings" panose="05000000000000000000" pitchFamily="2" charset="2"/>
              </a:rPr>
              <a:t>  Distance from top of slab to grade</a:t>
            </a:r>
          </a:p>
          <a:p>
            <a:pPr eaLnBrk="1" hangingPunct="1">
              <a:buFontTx/>
              <a:buNone/>
            </a:pPr>
            <a:r>
              <a:rPr lang="en-US" altLang="en-US" b="1" smtClean="0">
                <a:sym typeface="Wingdings" panose="05000000000000000000" pitchFamily="2" charset="2"/>
              </a:rPr>
              <a:t>  Protection of insulation</a:t>
            </a:r>
          </a:p>
          <a:p>
            <a:pPr eaLnBrk="1" hangingPunct="1">
              <a:buFontTx/>
              <a:buNone/>
            </a:pPr>
            <a:r>
              <a:rPr lang="en-US" altLang="en-US" b="1" smtClean="0">
                <a:sym typeface="Wingdings" panose="05000000000000000000" pitchFamily="2" charset="2"/>
              </a:rPr>
              <a:t>  Termite precautions </a:t>
            </a:r>
          </a:p>
          <a:p>
            <a:pPr eaLnBrk="1" hangingPunct="1">
              <a:buFontTx/>
              <a:buNone/>
            </a:pPr>
            <a:r>
              <a:rPr lang="en-US" altLang="en-US" b="1" smtClean="0">
                <a:sym typeface="Wingdings" panose="05000000000000000000" pitchFamily="2" charset="2"/>
              </a:rPr>
              <a:t>  Drainage</a:t>
            </a:r>
          </a:p>
          <a:p>
            <a:pPr eaLnBrk="1" hangingPunct="1"/>
            <a:endParaRPr lang="en-US" altLang="en-US" smtClean="0"/>
          </a:p>
        </p:txBody>
      </p:sp>
    </p:spTree>
    <p:extLst>
      <p:ext uri="{BB962C8B-B14F-4D97-AF65-F5344CB8AC3E}">
        <p14:creationId xmlns:p14="http://schemas.microsoft.com/office/powerpoint/2010/main" val="4277214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altLang="en-US" smtClean="0"/>
              <a:t>Overview of ASCE 32</a:t>
            </a:r>
          </a:p>
        </p:txBody>
      </p:sp>
      <p:sp>
        <p:nvSpPr>
          <p:cNvPr id="46084" name="Rectangle 3"/>
          <p:cNvSpPr>
            <a:spLocks noGrp="1" noChangeArrowheads="1"/>
          </p:cNvSpPr>
          <p:nvPr>
            <p:ph idx="1"/>
          </p:nvPr>
        </p:nvSpPr>
        <p:spPr>
          <a:xfrm>
            <a:off x="457200" y="1047751"/>
            <a:ext cx="8229600" cy="3505199"/>
          </a:xfrm>
        </p:spPr>
        <p:txBody>
          <a:bodyPr>
            <a:normAutofit fontScale="77500" lnSpcReduction="20000"/>
          </a:bodyPr>
          <a:lstStyle/>
          <a:p>
            <a:pPr eaLnBrk="1" hangingPunct="1">
              <a:lnSpc>
                <a:spcPct val="120000"/>
              </a:lnSpc>
            </a:pPr>
            <a:r>
              <a:rPr lang="en-US" altLang="en-US" sz="1800" dirty="0"/>
              <a:t>Provides for three different building use conditions (heated, semi-heated, and unheated)</a:t>
            </a:r>
          </a:p>
          <a:p>
            <a:pPr eaLnBrk="1" hangingPunct="1">
              <a:lnSpc>
                <a:spcPct val="120000"/>
              </a:lnSpc>
            </a:pPr>
            <a:r>
              <a:rPr lang="en-US" altLang="en-US" sz="1800" dirty="0"/>
              <a:t>Provides insulation requirements for slab on grade, crawlspace, and basement foundations.</a:t>
            </a:r>
          </a:p>
          <a:p>
            <a:pPr eaLnBrk="1" hangingPunct="1">
              <a:lnSpc>
                <a:spcPct val="120000"/>
              </a:lnSpc>
            </a:pPr>
            <a:r>
              <a:rPr lang="en-US" altLang="en-US" sz="1800" dirty="0"/>
              <a:t>Provides insulation requirements for isolated footings or small unheated areas of otherwise heated buildings</a:t>
            </a:r>
          </a:p>
          <a:p>
            <a:pPr eaLnBrk="1" hangingPunct="1">
              <a:lnSpc>
                <a:spcPct val="120000"/>
              </a:lnSpc>
            </a:pPr>
            <a:r>
              <a:rPr lang="en-US" altLang="en-US" sz="1800" dirty="0"/>
              <a:t>Allows horizontal (wing) insulation to be reduced in size in trade-off with increasing minimum foundation depth</a:t>
            </a:r>
          </a:p>
          <a:p>
            <a:pPr eaLnBrk="1" hangingPunct="1">
              <a:lnSpc>
                <a:spcPct val="120000"/>
              </a:lnSpc>
            </a:pPr>
            <a:r>
              <a:rPr lang="en-US" altLang="en-US" sz="1800" dirty="0"/>
              <a:t>Provides guidance for use of non-frost susceptible fills</a:t>
            </a:r>
          </a:p>
          <a:p>
            <a:pPr eaLnBrk="1" hangingPunct="1">
              <a:lnSpc>
                <a:spcPct val="120000"/>
              </a:lnSpc>
            </a:pPr>
            <a:r>
              <a:rPr lang="en-US" altLang="en-US" sz="1800" dirty="0"/>
              <a:t>Future edition may include a risk-consistent frost depth map for conventional foundations correlated to the AFI map in the IRC and ASCE 32 based on work by Cornell University and NOAA.  For example, Lincoln, NE (AFI = 1,500 </a:t>
            </a:r>
            <a:r>
              <a:rPr lang="en-US" altLang="en-US" sz="1800" baseline="30000" dirty="0" err="1"/>
              <a:t>o</a:t>
            </a:r>
            <a:r>
              <a:rPr lang="en-US" altLang="en-US" sz="1800" dirty="0" err="1"/>
              <a:t>F</a:t>
            </a:r>
            <a:r>
              <a:rPr lang="en-US" altLang="en-US" sz="1800" dirty="0"/>
              <a:t>-days) would have a design frost depth of 32” – not very different than current practice of 36” – southern U.S. and seaboard states will be affected more by this change.</a:t>
            </a:r>
          </a:p>
          <a:p>
            <a:pPr eaLnBrk="1" hangingPunct="1">
              <a:lnSpc>
                <a:spcPct val="120000"/>
              </a:lnSpc>
              <a:buFontTx/>
              <a:buNone/>
            </a:pPr>
            <a:endParaRPr lang="en-US" altLang="en-US" sz="1200" dirty="0"/>
          </a:p>
          <a:p>
            <a:pPr eaLnBrk="1" hangingPunct="1">
              <a:lnSpc>
                <a:spcPct val="120000"/>
              </a:lnSpc>
              <a:buFontTx/>
              <a:buNone/>
            </a:pPr>
            <a:r>
              <a:rPr lang="en-US" altLang="en-US" sz="1500" dirty="0"/>
              <a:t>…..</a:t>
            </a:r>
            <a:r>
              <a:rPr lang="en-US" altLang="en-US" sz="1500" i="1" dirty="0"/>
              <a:t>ASCE 32 is a reference standard in the 2003/2006 IRC and IBC and is applicable to foundation and building types addressed in the IRC and IBC.</a:t>
            </a:r>
          </a:p>
        </p:txBody>
      </p:sp>
    </p:spTree>
    <p:extLst>
      <p:ext uri="{BB962C8B-B14F-4D97-AF65-F5344CB8AC3E}">
        <p14:creationId xmlns:p14="http://schemas.microsoft.com/office/powerpoint/2010/main" val="31681952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altLang="en-US" smtClean="0"/>
              <a:t>Resources and References</a:t>
            </a:r>
          </a:p>
        </p:txBody>
      </p:sp>
      <p:sp>
        <p:nvSpPr>
          <p:cNvPr id="47108" name="Rectangle 3"/>
          <p:cNvSpPr>
            <a:spLocks noGrp="1" noChangeArrowheads="1"/>
          </p:cNvSpPr>
          <p:nvPr>
            <p:ph type="body" idx="1"/>
          </p:nvPr>
        </p:nvSpPr>
        <p:spPr/>
        <p:txBody>
          <a:bodyPr/>
          <a:lstStyle/>
          <a:p>
            <a:pPr eaLnBrk="1" hangingPunct="1"/>
            <a:r>
              <a:rPr lang="en-US" altLang="en-US" smtClean="0"/>
              <a:t>IRC 2006 (</a:t>
            </a:r>
            <a:r>
              <a:rPr lang="en-US" altLang="en-US" smtClean="0">
                <a:hlinkClick r:id="rId2"/>
              </a:rPr>
              <a:t>www.iccsafe.org</a:t>
            </a:r>
            <a:r>
              <a:rPr lang="en-US" altLang="en-US" smtClean="0"/>
              <a:t>)</a:t>
            </a:r>
          </a:p>
          <a:p>
            <a:pPr eaLnBrk="1" hangingPunct="1"/>
            <a:r>
              <a:rPr lang="en-US" altLang="en-US" smtClean="0"/>
              <a:t>IBC 2006 (</a:t>
            </a:r>
            <a:r>
              <a:rPr lang="en-US" altLang="en-US" smtClean="0">
                <a:hlinkClick r:id="rId2"/>
              </a:rPr>
              <a:t>www.iccsafe.org</a:t>
            </a:r>
            <a:r>
              <a:rPr lang="en-US" altLang="en-US" smtClean="0"/>
              <a:t>)</a:t>
            </a:r>
          </a:p>
          <a:p>
            <a:pPr eaLnBrk="1" hangingPunct="1"/>
            <a:r>
              <a:rPr lang="en-US" altLang="en-US" smtClean="0"/>
              <a:t>Revised Builder’s Guide to FPSFs</a:t>
            </a:r>
            <a:br>
              <a:rPr lang="en-US" altLang="en-US" smtClean="0"/>
            </a:br>
            <a:r>
              <a:rPr lang="en-US" altLang="en-US" smtClean="0"/>
              <a:t>(</a:t>
            </a:r>
            <a:r>
              <a:rPr lang="en-US" altLang="en-US" smtClean="0">
                <a:hlinkClick r:id="rId3"/>
              </a:rPr>
              <a:t>www.toolbase.org</a:t>
            </a:r>
            <a:r>
              <a:rPr lang="en-US" altLang="en-US" smtClean="0"/>
              <a:t> or </a:t>
            </a:r>
            <a:r>
              <a:rPr lang="en-US" altLang="en-US" smtClean="0">
                <a:hlinkClick r:id="rId4"/>
              </a:rPr>
              <a:t>www.nahb.org</a:t>
            </a:r>
            <a:r>
              <a:rPr lang="en-US" altLang="en-US" smtClean="0"/>
              <a:t>)</a:t>
            </a:r>
          </a:p>
          <a:p>
            <a:pPr eaLnBrk="1" hangingPunct="1"/>
            <a:r>
              <a:rPr lang="en-US" altLang="en-US" smtClean="0"/>
              <a:t>Various FPSF research reports and older design guides (</a:t>
            </a:r>
            <a:r>
              <a:rPr lang="en-US" altLang="en-US" smtClean="0">
                <a:hlinkClick r:id="rId5"/>
              </a:rPr>
              <a:t>www.huduser.org</a:t>
            </a:r>
            <a:r>
              <a:rPr lang="en-US" altLang="en-US" smtClean="0"/>
              <a:t>)</a:t>
            </a:r>
          </a:p>
          <a:p>
            <a:pPr eaLnBrk="1" hangingPunct="1"/>
            <a:r>
              <a:rPr lang="en-US" altLang="en-US" smtClean="0"/>
              <a:t>ASCE Standard 32-10 (</a:t>
            </a:r>
            <a:r>
              <a:rPr lang="en-US" altLang="en-US" smtClean="0">
                <a:hlinkClick r:id="rId6"/>
              </a:rPr>
              <a:t>www.asce.org</a:t>
            </a:r>
            <a:r>
              <a:rPr lang="en-US" altLang="en-US" smtClean="0"/>
              <a:t>)</a:t>
            </a:r>
          </a:p>
          <a:p>
            <a:pPr eaLnBrk="1" hangingPunct="1">
              <a:buFontTx/>
              <a:buNone/>
            </a:pPr>
            <a:endParaRPr lang="en-US" altLang="en-US" smtClean="0"/>
          </a:p>
        </p:txBody>
      </p:sp>
    </p:spTree>
    <p:extLst>
      <p:ext uri="{BB962C8B-B14F-4D97-AF65-F5344CB8AC3E}">
        <p14:creationId xmlns:p14="http://schemas.microsoft.com/office/powerpoint/2010/main" val="3065929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r>
              <a:rPr lang="en-US" altLang="en-US" smtClean="0"/>
              <a:t>Conclusions</a:t>
            </a:r>
          </a:p>
        </p:txBody>
      </p:sp>
      <p:sp>
        <p:nvSpPr>
          <p:cNvPr id="48132" name="Rectangle 3"/>
          <p:cNvSpPr>
            <a:spLocks noGrp="1" noChangeArrowheads="1"/>
          </p:cNvSpPr>
          <p:nvPr>
            <p:ph type="body" idx="1"/>
          </p:nvPr>
        </p:nvSpPr>
        <p:spPr/>
        <p:txBody>
          <a:bodyPr/>
          <a:lstStyle/>
          <a:p>
            <a:pPr eaLnBrk="1" hangingPunct="1"/>
            <a:r>
              <a:rPr lang="en-US" altLang="en-US" sz="2100" dirty="0"/>
              <a:t>$1,000-$4,000 cost savings per home/business</a:t>
            </a:r>
          </a:p>
          <a:p>
            <a:pPr eaLnBrk="1" hangingPunct="1"/>
            <a:r>
              <a:rPr lang="en-US" altLang="en-US" sz="2100" dirty="0"/>
              <a:t>$75/</a:t>
            </a:r>
            <a:r>
              <a:rPr lang="en-US" altLang="en-US" sz="2100" dirty="0" err="1"/>
              <a:t>yr</a:t>
            </a:r>
            <a:r>
              <a:rPr lang="en-US" altLang="en-US" sz="2100" dirty="0"/>
              <a:t> energy savings</a:t>
            </a:r>
          </a:p>
          <a:p>
            <a:pPr eaLnBrk="1" hangingPunct="1"/>
            <a:r>
              <a:rPr lang="en-US" altLang="en-US" sz="2100" dirty="0"/>
              <a:t>Long history of successful performance</a:t>
            </a:r>
          </a:p>
          <a:p>
            <a:pPr eaLnBrk="1" hangingPunct="1"/>
            <a:r>
              <a:rPr lang="en-US" altLang="en-US" sz="2100" dirty="0"/>
              <a:t>Easy to design</a:t>
            </a:r>
          </a:p>
          <a:p>
            <a:pPr eaLnBrk="1" hangingPunct="1"/>
            <a:r>
              <a:rPr lang="en-US" altLang="en-US" sz="2100" dirty="0"/>
              <a:t>Easy to build</a:t>
            </a:r>
          </a:p>
          <a:p>
            <a:pPr eaLnBrk="1" hangingPunct="1"/>
            <a:r>
              <a:rPr lang="en-US" altLang="en-US" sz="2100" dirty="0"/>
              <a:t>Easy to inspect</a:t>
            </a:r>
          </a:p>
          <a:p>
            <a:pPr eaLnBrk="1" hangingPunct="1">
              <a:buFontTx/>
              <a:buNone/>
            </a:pPr>
            <a:endParaRPr lang="en-US" altLang="en-US" sz="2100" dirty="0"/>
          </a:p>
          <a:p>
            <a:pPr eaLnBrk="1" hangingPunct="1">
              <a:buFontTx/>
              <a:buNone/>
            </a:pPr>
            <a:r>
              <a:rPr lang="en-US" altLang="en-US" sz="2100"/>
              <a:t>				Any questions?</a:t>
            </a:r>
          </a:p>
        </p:txBody>
      </p:sp>
    </p:spTree>
    <p:extLst>
      <p:ext uri="{BB962C8B-B14F-4D97-AF65-F5344CB8AC3E}">
        <p14:creationId xmlns:p14="http://schemas.microsoft.com/office/powerpoint/2010/main" val="553487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altLang="en-US" smtClean="0"/>
              <a:t>Code Acceptance</a:t>
            </a:r>
          </a:p>
        </p:txBody>
      </p:sp>
      <p:sp>
        <p:nvSpPr>
          <p:cNvPr id="5124" name="Rectangle 3"/>
          <p:cNvSpPr>
            <a:spLocks noGrp="1" noChangeArrowheads="1"/>
          </p:cNvSpPr>
          <p:nvPr>
            <p:ph idx="1"/>
          </p:nvPr>
        </p:nvSpPr>
        <p:spPr/>
        <p:txBody>
          <a:bodyPr/>
          <a:lstStyle/>
          <a:p>
            <a:pPr eaLnBrk="1" hangingPunct="1"/>
            <a:r>
              <a:rPr lang="en-US" altLang="en-US" sz="2100" dirty="0"/>
              <a:t>2000/2003/2006 – IRC includes simplified FPSF provisions for homes</a:t>
            </a:r>
          </a:p>
          <a:p>
            <a:pPr eaLnBrk="1" hangingPunct="1"/>
            <a:r>
              <a:rPr lang="en-US" altLang="en-US" sz="2100" dirty="0"/>
              <a:t>2003/2006 – ASCE standard 32-01 referenced in IRC and IBC for residential and commercial building applications</a:t>
            </a:r>
          </a:p>
          <a:p>
            <a:pPr eaLnBrk="1" hangingPunct="1">
              <a:buFontTx/>
              <a:buNone/>
            </a:pPr>
            <a:endParaRPr lang="en-US" altLang="en-US" sz="2100" dirty="0"/>
          </a:p>
          <a:p>
            <a:pPr eaLnBrk="1" hangingPunct="1">
              <a:buFontTx/>
              <a:buNone/>
            </a:pPr>
            <a:r>
              <a:rPr lang="en-US" altLang="en-US" sz="2100" b="1" dirty="0"/>
              <a:t>Market Acceptance:</a:t>
            </a:r>
          </a:p>
          <a:p>
            <a:pPr eaLnBrk="1" hangingPunct="1"/>
            <a:r>
              <a:rPr lang="en-US" altLang="en-US" sz="2100" dirty="0"/>
              <a:t>&gt;1,000,000 in Scandinavia (and continuing)</a:t>
            </a:r>
          </a:p>
          <a:p>
            <a:pPr eaLnBrk="1" hangingPunct="1"/>
            <a:r>
              <a:rPr lang="en-US" altLang="en-US" sz="2100" dirty="0"/>
              <a:t>1,000s in U.S. (and growing)</a:t>
            </a:r>
          </a:p>
        </p:txBody>
      </p:sp>
    </p:spTree>
    <p:extLst>
      <p:ext uri="{BB962C8B-B14F-4D97-AF65-F5344CB8AC3E}">
        <p14:creationId xmlns:p14="http://schemas.microsoft.com/office/powerpoint/2010/main" val="2250302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smtClean="0"/>
              <a:t>Cost &amp; Energy Savings</a:t>
            </a:r>
          </a:p>
        </p:txBody>
      </p:sp>
      <p:sp>
        <p:nvSpPr>
          <p:cNvPr id="6148" name="Rectangle 3"/>
          <p:cNvSpPr>
            <a:spLocks noGrp="1" noChangeArrowheads="1"/>
          </p:cNvSpPr>
          <p:nvPr>
            <p:ph idx="1"/>
          </p:nvPr>
        </p:nvSpPr>
        <p:spPr/>
        <p:txBody>
          <a:bodyPr/>
          <a:lstStyle/>
          <a:p>
            <a:pPr eaLnBrk="1" hangingPunct="1">
              <a:lnSpc>
                <a:spcPct val="80000"/>
              </a:lnSpc>
            </a:pPr>
            <a:r>
              <a:rPr lang="en-US" altLang="en-US" sz="1800" dirty="0"/>
              <a:t>Construction cost savings: </a:t>
            </a:r>
            <a:r>
              <a:rPr lang="en-US" altLang="en-US" sz="1800" b="1" dirty="0">
                <a:solidFill>
                  <a:srgbClr val="FF3300"/>
                </a:solidFill>
              </a:rPr>
              <a:t>$1,000 to $4,000</a:t>
            </a:r>
            <a:r>
              <a:rPr lang="en-US" altLang="en-US" sz="1800" dirty="0"/>
              <a:t> </a:t>
            </a:r>
            <a:br>
              <a:rPr lang="en-US" altLang="en-US" sz="1800" dirty="0"/>
            </a:br>
            <a:r>
              <a:rPr lang="en-US" altLang="en-US" sz="1500" i="1" dirty="0"/>
              <a:t>(depends on size and complexity of foundation and severity of local frost depth/climate)  </a:t>
            </a:r>
          </a:p>
          <a:p>
            <a:pPr eaLnBrk="1" hangingPunct="1">
              <a:lnSpc>
                <a:spcPct val="80000"/>
              </a:lnSpc>
            </a:pPr>
            <a:r>
              <a:rPr lang="en-US" altLang="en-US" sz="1800" dirty="0"/>
              <a:t>Compared to basement construction, the cost savings more than double.</a:t>
            </a:r>
          </a:p>
          <a:p>
            <a:pPr eaLnBrk="1" hangingPunct="1">
              <a:lnSpc>
                <a:spcPct val="80000"/>
              </a:lnSpc>
            </a:pPr>
            <a:endParaRPr lang="en-US" altLang="en-US" sz="1800" dirty="0"/>
          </a:p>
          <a:p>
            <a:pPr eaLnBrk="1" hangingPunct="1">
              <a:lnSpc>
                <a:spcPct val="80000"/>
              </a:lnSpc>
            </a:pPr>
            <a:r>
              <a:rPr lang="en-US" altLang="en-US" sz="1800" dirty="0"/>
              <a:t>Annual energy savings: </a:t>
            </a:r>
            <a:r>
              <a:rPr lang="en-US" altLang="en-US" sz="1800" b="1" dirty="0">
                <a:solidFill>
                  <a:srgbClr val="FF3300"/>
                </a:solidFill>
              </a:rPr>
              <a:t>~$75 per year</a:t>
            </a:r>
            <a:r>
              <a:rPr lang="en-US" altLang="en-US" sz="1800" b="1" dirty="0"/>
              <a:t/>
            </a:r>
            <a:br>
              <a:rPr lang="en-US" altLang="en-US" sz="1800" b="1" dirty="0"/>
            </a:br>
            <a:r>
              <a:rPr lang="en-US" altLang="en-US" sz="1800" dirty="0"/>
              <a:t>(typical 6,000 HDD heating climate)</a:t>
            </a:r>
          </a:p>
          <a:p>
            <a:pPr eaLnBrk="1" hangingPunct="1">
              <a:lnSpc>
                <a:spcPct val="80000"/>
              </a:lnSpc>
            </a:pPr>
            <a:r>
              <a:rPr lang="en-US" altLang="en-US" sz="1800" dirty="0"/>
              <a:t>FPSF insulation amount can be sized to also meet or exceed Energy Code</a:t>
            </a:r>
          </a:p>
          <a:p>
            <a:pPr eaLnBrk="1" hangingPunct="1">
              <a:lnSpc>
                <a:spcPct val="80000"/>
              </a:lnSpc>
            </a:pPr>
            <a:r>
              <a:rPr lang="en-US" altLang="en-US" sz="1800" dirty="0"/>
              <a:t>FSPF insulation can be increased to improve slab comfort; works great with in-slab heating systems </a:t>
            </a:r>
          </a:p>
          <a:p>
            <a:pPr eaLnBrk="1" hangingPunct="1">
              <a:lnSpc>
                <a:spcPct val="80000"/>
              </a:lnSpc>
            </a:pPr>
            <a:endParaRPr lang="en-US" altLang="en-US" sz="1800" dirty="0"/>
          </a:p>
          <a:p>
            <a:pPr eaLnBrk="1" hangingPunct="1">
              <a:lnSpc>
                <a:spcPct val="80000"/>
              </a:lnSpc>
            </a:pPr>
            <a:endParaRPr lang="en-US" altLang="en-US" sz="1800" dirty="0"/>
          </a:p>
        </p:txBody>
      </p:sp>
      <p:sp>
        <p:nvSpPr>
          <p:cNvPr id="6149" name="Text Box 5"/>
          <p:cNvSpPr txBox="1">
            <a:spLocks noChangeArrowheads="1"/>
          </p:cNvSpPr>
          <p:nvPr/>
        </p:nvSpPr>
        <p:spPr bwMode="auto">
          <a:xfrm>
            <a:off x="1828801" y="4038601"/>
            <a:ext cx="59971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ct val="20000"/>
              </a:spcBef>
            </a:pPr>
            <a:r>
              <a:rPr lang="en-US" altLang="en-US" sz="1500" i="1"/>
              <a:t>TIP: Not necessarily cost-effective for unheated building foundations</a:t>
            </a:r>
            <a:endParaRPr lang="en-US" altLang="en-US" sz="1013" i="1"/>
          </a:p>
        </p:txBody>
      </p:sp>
      <p:sp>
        <p:nvSpPr>
          <p:cNvPr id="6150" name="AutoShape 7">
            <a:hlinkClick r:id="" action="ppaction://noaction" highlightClick="1"/>
          </p:cNvPr>
          <p:cNvSpPr>
            <a:spLocks noChangeArrowheads="1"/>
          </p:cNvSpPr>
          <p:nvPr/>
        </p:nvSpPr>
        <p:spPr bwMode="auto">
          <a:xfrm>
            <a:off x="1428750" y="4038600"/>
            <a:ext cx="400050" cy="285750"/>
          </a:xfrm>
          <a:prstGeom prst="actionButtonInformation">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sp>
        <p:nvSpPr>
          <p:cNvPr id="6151" name="Text Box 8"/>
          <p:cNvSpPr txBox="1">
            <a:spLocks noChangeArrowheads="1"/>
          </p:cNvSpPr>
          <p:nvPr/>
        </p:nvSpPr>
        <p:spPr bwMode="auto">
          <a:xfrm>
            <a:off x="6160294" y="2091465"/>
            <a:ext cx="1207382" cy="40408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13" dirty="0"/>
              <a:t>Aren’t these</a:t>
            </a:r>
          </a:p>
          <a:p>
            <a:pPr eaLnBrk="1" hangingPunct="1"/>
            <a:r>
              <a:rPr lang="en-US" altLang="en-US" sz="1013" dirty="0"/>
              <a:t>numbers exciting!</a:t>
            </a:r>
          </a:p>
        </p:txBody>
      </p:sp>
      <p:sp>
        <p:nvSpPr>
          <p:cNvPr id="6152" name="Line 9"/>
          <p:cNvSpPr>
            <a:spLocks noChangeShapeType="1"/>
          </p:cNvSpPr>
          <p:nvPr/>
        </p:nvSpPr>
        <p:spPr bwMode="auto">
          <a:xfrm flipH="1">
            <a:off x="5372100" y="2171700"/>
            <a:ext cx="8001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
        <p:nvSpPr>
          <p:cNvPr id="6153" name="Line 10"/>
          <p:cNvSpPr>
            <a:spLocks noChangeShapeType="1"/>
          </p:cNvSpPr>
          <p:nvPr/>
        </p:nvSpPr>
        <p:spPr bwMode="auto">
          <a:xfrm flipH="1" flipV="1">
            <a:off x="5829300" y="1428750"/>
            <a:ext cx="34290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13"/>
          </a:p>
        </p:txBody>
      </p:sp>
    </p:spTree>
    <p:extLst>
      <p:ext uri="{BB962C8B-B14F-4D97-AF65-F5344CB8AC3E}">
        <p14:creationId xmlns:p14="http://schemas.microsoft.com/office/powerpoint/2010/main" val="1871183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r>
              <a:rPr lang="en-US" altLang="en-US" smtClean="0"/>
              <a:t>Principles</a:t>
            </a:r>
          </a:p>
        </p:txBody>
      </p:sp>
      <p:sp>
        <p:nvSpPr>
          <p:cNvPr id="7172" name="Rectangle 3"/>
          <p:cNvSpPr>
            <a:spLocks noGrp="1" noChangeArrowheads="1"/>
          </p:cNvSpPr>
          <p:nvPr>
            <p:ph type="body" idx="1"/>
          </p:nvPr>
        </p:nvSpPr>
        <p:spPr/>
        <p:txBody>
          <a:bodyPr/>
          <a:lstStyle/>
          <a:p>
            <a:r>
              <a:rPr lang="en-US" altLang="en-US" smtClean="0"/>
              <a:t>Frost Depth in Ground</a:t>
            </a:r>
          </a:p>
          <a:p>
            <a:r>
              <a:rPr lang="en-US" altLang="en-US" smtClean="0"/>
              <a:t>Heat Transfer &amp; Storage</a:t>
            </a:r>
          </a:p>
          <a:p>
            <a:r>
              <a:rPr lang="en-US" altLang="en-US" smtClean="0"/>
              <a:t>Heat Loss at Corners</a:t>
            </a:r>
          </a:p>
          <a:p>
            <a:r>
              <a:rPr lang="en-US" altLang="en-US" smtClean="0"/>
              <a:t>Two Approaches, Same Principles</a:t>
            </a:r>
          </a:p>
          <a:p>
            <a:r>
              <a:rPr lang="en-US" altLang="en-US" smtClean="0"/>
              <a:t>The “Frost-Heave Triangle”</a:t>
            </a:r>
          </a:p>
          <a:p>
            <a:endParaRPr lang="en-US" altLang="en-US" smtClean="0"/>
          </a:p>
        </p:txBody>
      </p:sp>
    </p:spTree>
    <p:extLst>
      <p:ext uri="{BB962C8B-B14F-4D97-AF65-F5344CB8AC3E}">
        <p14:creationId xmlns:p14="http://schemas.microsoft.com/office/powerpoint/2010/main" val="4194563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smtClean="0"/>
              <a:t>Frost Depth in Ground</a:t>
            </a:r>
          </a:p>
        </p:txBody>
      </p:sp>
      <p:pic>
        <p:nvPicPr>
          <p:cNvPr id="819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47800" y="1352550"/>
            <a:ext cx="6172200" cy="2461022"/>
          </a:xfrm>
          <a:noFill/>
        </p:spPr>
      </p:pic>
    </p:spTree>
    <p:extLst>
      <p:ext uri="{BB962C8B-B14F-4D97-AF65-F5344CB8AC3E}">
        <p14:creationId xmlns:p14="http://schemas.microsoft.com/office/powerpoint/2010/main" val="2282455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mtClean="0"/>
              <a:t>Heat Transfer &amp; Storage</a:t>
            </a:r>
          </a:p>
        </p:txBody>
      </p:sp>
      <p:pic>
        <p:nvPicPr>
          <p:cNvPr id="9220"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97919" y="1006078"/>
            <a:ext cx="4348163" cy="3394472"/>
          </a:xfrm>
          <a:noFill/>
        </p:spPr>
      </p:pic>
    </p:spTree>
    <p:extLst>
      <p:ext uri="{BB962C8B-B14F-4D97-AF65-F5344CB8AC3E}">
        <p14:creationId xmlns:p14="http://schemas.microsoft.com/office/powerpoint/2010/main" val="301005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ABTG PP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80525 Sample PPT NEW.pptx" id="{ADA3757C-7948-4AC9-925D-9208DE1290BA}" vid="{B6CB4614-C9E4-48B8-9766-FBEC9B977B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Foundation of FPSF Presentation</Template>
  <TotalTime>0</TotalTime>
  <Words>1854</Words>
  <Application>Microsoft Office PowerPoint</Application>
  <PresentationFormat>On-screen Show (16:9)</PresentationFormat>
  <Paragraphs>225</Paragraphs>
  <Slides>47</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7" baseType="lpstr">
      <vt:lpstr>Yu Gothic</vt:lpstr>
      <vt:lpstr>Yu Gothic Light</vt:lpstr>
      <vt:lpstr>Yu Gothic Medium</vt:lpstr>
      <vt:lpstr>Arial</vt:lpstr>
      <vt:lpstr>Calibri</vt:lpstr>
      <vt:lpstr>Segoe UI</vt:lpstr>
      <vt:lpstr>Wingdings</vt:lpstr>
      <vt:lpstr>ABTG PP Template</vt:lpstr>
      <vt:lpstr>Document</vt:lpstr>
      <vt:lpstr>Picture</vt:lpstr>
      <vt:lpstr>Frost Protected Shallow Foundations</vt:lpstr>
      <vt:lpstr>PowerPoint Presentation</vt:lpstr>
      <vt:lpstr>Overview</vt:lpstr>
      <vt:lpstr>History of FPSFs</vt:lpstr>
      <vt:lpstr>Code Acceptance</vt:lpstr>
      <vt:lpstr>Cost &amp; Energy Savings</vt:lpstr>
      <vt:lpstr>Principles</vt:lpstr>
      <vt:lpstr>Frost Depth in Ground</vt:lpstr>
      <vt:lpstr>Heat Transfer &amp; Storage</vt:lpstr>
      <vt:lpstr>Heat Loss at Corners (3D)</vt:lpstr>
      <vt:lpstr>Two Approaches, Same Principles</vt:lpstr>
      <vt:lpstr>Two Approaches, Same Principles</vt:lpstr>
      <vt:lpstr>The Frost-Heave Triangle</vt:lpstr>
      <vt:lpstr>FPSF Technology Verification</vt:lpstr>
      <vt:lpstr>Test Site #1 – Williston, VT</vt:lpstr>
      <vt:lpstr>Test Site #1 - Results</vt:lpstr>
      <vt:lpstr>Test Site #2 – Spirit Lake, IA</vt:lpstr>
      <vt:lpstr>Test Site #2 - Results</vt:lpstr>
      <vt:lpstr>Test Site #3 – Fargo, ND</vt:lpstr>
      <vt:lpstr>Test Site #3 - Results</vt:lpstr>
      <vt:lpstr>Test Site #4 – Palmer, AK</vt:lpstr>
      <vt:lpstr>Test Site #4 - Results</vt:lpstr>
      <vt:lpstr>Test Site #5 – Fargo, ND</vt:lpstr>
      <vt:lpstr>Test Site #5 - Results</vt:lpstr>
      <vt:lpstr>Demonstration Projects</vt:lpstr>
      <vt:lpstr>FPSF Applications</vt:lpstr>
      <vt:lpstr>Applications: Slab on Ground (Heated Building)*</vt:lpstr>
      <vt:lpstr>Applications:  Unvented Crawlspaces (Heated Building)*</vt:lpstr>
      <vt:lpstr>Applications:  Walk-out Basement (Heated Building)*</vt:lpstr>
      <vt:lpstr>Applications:  Unheated Buildings*</vt:lpstr>
      <vt:lpstr>Applications:  Unheated “Cold” Foundations*</vt:lpstr>
      <vt:lpstr>Applications:  Exterior Slabs/Stairs, Retaining Walls, U/G Wet Utilities*</vt:lpstr>
      <vt:lpstr>Construction Method (Monolithic SOG)</vt:lpstr>
      <vt:lpstr>Construction Method (Plastic Lumber Stem Wall &amp; SOG)</vt:lpstr>
      <vt:lpstr>2006 IRC Requirements for FPSFs</vt:lpstr>
      <vt:lpstr>Example Problem: Lincoln, NE</vt:lpstr>
      <vt:lpstr>Example Problem: Lincoln, NE</vt:lpstr>
      <vt:lpstr>Example Problem: Lincoln, NE</vt:lpstr>
      <vt:lpstr>Example Problem: Lincoln, NE</vt:lpstr>
      <vt:lpstr>Special Conditions</vt:lpstr>
      <vt:lpstr>Additional Requirements</vt:lpstr>
      <vt:lpstr>Additional Requirements</vt:lpstr>
      <vt:lpstr>Verify FPSF Insulation Meets Energy Code</vt:lpstr>
      <vt:lpstr>Plan Review and Inspection Checklist</vt:lpstr>
      <vt:lpstr>Overview of ASCE 32</vt:lpstr>
      <vt:lpstr>Resources and References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2020-09-09T16:39:34Z</dcterms:created>
  <dcterms:modified xsi:type="dcterms:W3CDTF">2021-08-19T19:38:04Z</dcterms:modified>
</cp:coreProperties>
</file>