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5"/>
  </p:sldMasterIdLst>
  <p:notesMasterIdLst>
    <p:notesMasterId r:id="rId48"/>
  </p:notesMasterIdLst>
  <p:handoutMasterIdLst>
    <p:handoutMasterId r:id="rId49"/>
  </p:handoutMasterIdLst>
  <p:sldIdLst>
    <p:sldId id="329" r:id="rId6"/>
    <p:sldId id="330" r:id="rId7"/>
    <p:sldId id="283" r:id="rId8"/>
    <p:sldId id="287" r:id="rId9"/>
    <p:sldId id="318" r:id="rId10"/>
    <p:sldId id="288" r:id="rId11"/>
    <p:sldId id="316" r:id="rId12"/>
    <p:sldId id="315" r:id="rId13"/>
    <p:sldId id="314" r:id="rId14"/>
    <p:sldId id="317" r:id="rId15"/>
    <p:sldId id="310" r:id="rId16"/>
    <p:sldId id="289" r:id="rId17"/>
    <p:sldId id="319" r:id="rId18"/>
    <p:sldId id="290" r:id="rId19"/>
    <p:sldId id="291" r:id="rId20"/>
    <p:sldId id="292" r:id="rId21"/>
    <p:sldId id="293" r:id="rId22"/>
    <p:sldId id="294" r:id="rId23"/>
    <p:sldId id="295" r:id="rId24"/>
    <p:sldId id="320" r:id="rId25"/>
    <p:sldId id="321" r:id="rId26"/>
    <p:sldId id="296" r:id="rId27"/>
    <p:sldId id="297" r:id="rId28"/>
    <p:sldId id="299" r:id="rId29"/>
    <p:sldId id="322" r:id="rId30"/>
    <p:sldId id="323" r:id="rId31"/>
    <p:sldId id="300" r:id="rId32"/>
    <p:sldId id="302" r:id="rId33"/>
    <p:sldId id="303" r:id="rId34"/>
    <p:sldId id="326" r:id="rId35"/>
    <p:sldId id="324" r:id="rId36"/>
    <p:sldId id="325" r:id="rId37"/>
    <p:sldId id="304" r:id="rId38"/>
    <p:sldId id="306" r:id="rId39"/>
    <p:sldId id="307" r:id="rId40"/>
    <p:sldId id="301" r:id="rId41"/>
    <p:sldId id="308" r:id="rId42"/>
    <p:sldId id="305" r:id="rId43"/>
    <p:sldId id="309" r:id="rId44"/>
    <p:sldId id="311" r:id="rId45"/>
    <p:sldId id="327" r:id="rId46"/>
    <p:sldId id="328" r:id="rId47"/>
  </p:sldIdLst>
  <p:sldSz cx="12192000" cy="6858000"/>
  <p:notesSz cx="7102475" cy="9388475"/>
  <p:embeddedFontLst>
    <p:embeddedFont>
      <p:font typeface="Roboto" panose="02000000000000000000" pitchFamily="2" charset="0"/>
      <p:regular r:id="rId50"/>
      <p:bold r:id="rId51"/>
      <p:italic r:id="rId52"/>
      <p:boldItalic r:id="rId53"/>
    </p:embeddedFont>
    <p:embeddedFont>
      <p:font typeface="Yu Gothic Light" panose="020B0300000000000000" pitchFamily="34" charset="-128"/>
      <p:regular r:id="rId54"/>
    </p:embeddedFont>
    <p:embeddedFont>
      <p:font typeface="Segoe UI" panose="020B0502040204020203" pitchFamily="34" charset="0"/>
      <p:regular r:id="rId55"/>
      <p:bold r:id="rId56"/>
      <p:italic r:id="rId57"/>
      <p:boldItalic r:id="rId58"/>
    </p:embeddedFont>
    <p:embeddedFont>
      <p:font typeface="Yu Gothic" panose="020B0400000000000000" pitchFamily="34" charset="-128"/>
      <p:regular r:id="rId59"/>
      <p:bold r:id="rId60"/>
    </p:embeddedFont>
    <p:embeddedFont>
      <p:font typeface="Yu Gothic Medium" panose="020B0500000000000000" pitchFamily="34" charset="-128"/>
      <p:regular r:id="rId61"/>
    </p:embeddedFont>
    <p:embeddedFont>
      <p:font typeface="Calibri" panose="020F0502020204030204" pitchFamily="34" charset="0"/>
      <p:regular r:id="rId62"/>
      <p:bold r:id="rId63"/>
      <p:italic r:id="rId64"/>
      <p:boldItalic r:id="rId65"/>
    </p:embeddedFont>
  </p:embeddedFontLst>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879C"/>
    <a:srgbClr val="ACAEBE"/>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6BDA6A-A1C1-4400-8430-37DBCFF9D091}" v="4" dt="2021-01-26T22:12:34.474"/>
  </p1510:revLst>
</p1510:revInfo>
</file>

<file path=ppt/tableStyles.xml><?xml version="1.0" encoding="utf-8"?>
<a:tblStyleLst xmlns:a="http://schemas.openxmlformats.org/drawingml/2006/main" def="{7F04CB50-CCB4-4D2F-89FB-D6C2DA9B0B28}">
  <a:tblStyle styleId="{7F04CB50-CCB4-4D2F-89FB-D6C2DA9B0B2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2"/>
    <p:restoredTop sz="94560" autoAdjust="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4.fntdata"/><Relationship Id="rId68" Type="http://schemas.openxmlformats.org/officeDocument/2006/relationships/theme" Target="theme/theme1.xml"/><Relationship Id="rId7" Type="http://schemas.openxmlformats.org/officeDocument/2006/relationships/slide" Target="slides/slide2.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font" Target="fonts/font12.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0.fntdata"/><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5.fntdata"/><Relationship Id="rId62" Type="http://schemas.openxmlformats.org/officeDocument/2006/relationships/font" Target="fonts/font13.fntdata"/><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1.fntdata"/><Relationship Id="rId55"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midt, Amy J" userId="37f6d288-56fa-4aaf-8283-6d3fb1ef3af6" providerId="ADAL" clId="{6C6BDA6A-A1C1-4400-8430-37DBCFF9D091}"/>
    <pc:docChg chg="modSld">
      <pc:chgData name="Schmidt, Amy J" userId="37f6d288-56fa-4aaf-8283-6d3fb1ef3af6" providerId="ADAL" clId="{6C6BDA6A-A1C1-4400-8430-37DBCFF9D091}" dt="2021-01-26T22:12:34.474" v="3" actId="1076"/>
      <pc:docMkLst>
        <pc:docMk/>
      </pc:docMkLst>
      <pc:sldChg chg="addSp modSp">
        <pc:chgData name="Schmidt, Amy J" userId="37f6d288-56fa-4aaf-8283-6d3fb1ef3af6" providerId="ADAL" clId="{6C6BDA6A-A1C1-4400-8430-37DBCFF9D091}" dt="2021-01-26T22:12:34.474" v="3" actId="1076"/>
        <pc:sldMkLst>
          <pc:docMk/>
          <pc:sldMk cId="1351865340" sldId="310"/>
        </pc:sldMkLst>
        <pc:spChg chg="mod">
          <ac:chgData name="Schmidt, Amy J" userId="37f6d288-56fa-4aaf-8283-6d3fb1ef3af6" providerId="ADAL" clId="{6C6BDA6A-A1C1-4400-8430-37DBCFF9D091}" dt="2021-01-26T22:12:34.474" v="3" actId="1076"/>
          <ac:spMkLst>
            <pc:docMk/>
            <pc:sldMk cId="1351865340" sldId="310"/>
            <ac:spMk id="3" creationId="{8F7EB7A0-E973-4CC9-BDDD-AEF1B5148C13}"/>
          </ac:spMkLst>
        </pc:spChg>
        <pc:picChg chg="add mod">
          <ac:chgData name="Schmidt, Amy J" userId="37f6d288-56fa-4aaf-8283-6d3fb1ef3af6" providerId="ADAL" clId="{6C6BDA6A-A1C1-4400-8430-37DBCFF9D091}" dt="2021-01-26T22:12:23.519" v="2" actId="1076"/>
          <ac:picMkLst>
            <pc:docMk/>
            <pc:sldMk cId="1351865340" sldId="310"/>
            <ac:picMk id="6" creationId="{45A14480-5BEB-46BD-B955-F163049667B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731D0FCB-1310-4C55-AAEC-2702FFE47009}" type="datetimeFigureOut">
              <a:rPr lang="en-US" smtClean="0"/>
              <a:t>8/19/2021</a:t>
            </a:fld>
            <a:endParaRPr lang="en-US"/>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2B8B379F-42B2-46E8-9423-E423BAA5A675}" type="slidenum">
              <a:rPr lang="en-US" smtClean="0"/>
              <a:t>‹#›</a:t>
            </a:fld>
            <a:endParaRPr lang="en-US"/>
          </a:p>
        </p:txBody>
      </p:sp>
    </p:spTree>
    <p:extLst>
      <p:ext uri="{BB962C8B-B14F-4D97-AF65-F5344CB8AC3E}">
        <p14:creationId xmlns:p14="http://schemas.microsoft.com/office/powerpoint/2010/main" val="3988496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23863" y="704850"/>
            <a:ext cx="6254750"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4591399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36708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s://up.codes/viewer/wyoming/ibc-2015/chapter/17/special-inspections-and-tests#17" TargetMode="External"/><Relationship Id="rId3" Type="http://schemas.openxmlformats.org/officeDocument/2006/relationships/hyperlink" Target="http://www.continuousinsulation.org/about" TargetMode="External"/><Relationship Id="rId7" Type="http://schemas.openxmlformats.org/officeDocument/2006/relationships/hyperlink" Target="https://up.codes/viewer/wyoming/ibc-2015/chapter/17/special-inspections-and-tests#1703.1.1" TargetMode="External"/><Relationship Id="rId2" Type="http://schemas.openxmlformats.org/officeDocument/2006/relationships/hyperlink" Target="https://www.appliedbuildingtech.com/content/technical-resources" TargetMode="External"/><Relationship Id="rId1" Type="http://schemas.openxmlformats.org/officeDocument/2006/relationships/slideMaster" Target="../slideMasters/slideMaster1.xml"/><Relationship Id="rId6" Type="http://schemas.openxmlformats.org/officeDocument/2006/relationships/hyperlink" Target="https://up.codes/viewer/wyoming/ibc-2015/chapter/2/definitions#2" TargetMode="External"/><Relationship Id="rId5" Type="http://schemas.openxmlformats.org/officeDocument/2006/relationships/hyperlink" Target="https://up.codes/viewer/wyoming/ibc-2015/chapter/2/definitions#approved_source" TargetMode="External"/><Relationship Id="rId10" Type="http://schemas.openxmlformats.org/officeDocument/2006/relationships/hyperlink" Target="http://www.continuousinsulation.org/" TargetMode="External"/><Relationship Id="rId4" Type="http://schemas.openxmlformats.org/officeDocument/2006/relationships/hyperlink" Target="https://fsc.americanchemistry.com/" TargetMode="External"/><Relationship Id="rId9"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11113" y="5562600"/>
            <a:ext cx="12203113"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p>
        </p:txBody>
      </p:sp>
      <p:pic>
        <p:nvPicPr>
          <p:cNvPr id="5" name="Picture 6"/>
          <p:cNvPicPr>
            <a:picLocks noChangeAspect="1"/>
          </p:cNvPicPr>
          <p:nvPr/>
        </p:nvPicPr>
        <p:blipFill>
          <a:blip r:embed="rId2">
            <a:extLst>
              <a:ext uri="{28A0092B-C50C-407E-A947-70E740481C1C}">
                <a14:useLocalDpi xmlns:a14="http://schemas.microsoft.com/office/drawing/2010/main" val="0"/>
              </a:ext>
            </a:extLst>
          </a:blip>
          <a:srcRect l="3189" r="4897"/>
          <a:stretch>
            <a:fillRect/>
          </a:stretch>
        </p:blipFill>
        <p:spPr bwMode="auto">
          <a:xfrm>
            <a:off x="0" y="2189163"/>
            <a:ext cx="12192000"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ttp://www.appliedbuildingtech.com/sites/default/fil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7150" y="4854575"/>
            <a:ext cx="1916113"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A white modern apartment building in Berlin"/>
          <p:cNvPicPr>
            <a:picLocks noChangeAspect="1" noChangeArrowheads="1"/>
          </p:cNvPicPr>
          <p:nvPr/>
        </p:nvPicPr>
        <p:blipFill>
          <a:blip r:embed="rId4">
            <a:extLst>
              <a:ext uri="{28A0092B-C50C-407E-A947-70E740481C1C}">
                <a14:useLocalDpi xmlns:a14="http://schemas.microsoft.com/office/drawing/2010/main" val="0"/>
              </a:ext>
            </a:extLst>
          </a:blip>
          <a:srcRect l="-2"/>
          <a:stretch>
            <a:fillRect/>
          </a:stretch>
        </p:blipFill>
        <p:spPr bwMode="auto">
          <a:xfrm>
            <a:off x="7213600" y="2184400"/>
            <a:ext cx="49784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11113" y="4521200"/>
            <a:ext cx="12212638" cy="254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ctrTitle"/>
          </p:nvPr>
        </p:nvSpPr>
        <p:spPr>
          <a:xfrm>
            <a:off x="304800" y="285751"/>
            <a:ext cx="11582400" cy="1102519"/>
          </a:xfrm>
        </p:spPr>
        <p:txBody>
          <a:bodyPr>
            <a:noAutofit/>
          </a:bodyPr>
          <a:lstStyle>
            <a:lvl1pPr algn="l">
              <a:defRPr sz="4267" b="1">
                <a:solidFill>
                  <a:schemeClr val="tx1">
                    <a:lumMod val="50000"/>
                    <a:lumOff val="50000"/>
                  </a:schemeClr>
                </a:solidFill>
              </a:defRPr>
            </a:lvl1pPr>
          </a:lstStyle>
          <a:p>
            <a:r>
              <a:rPr lang="en-US" smtClean="0"/>
              <a:t>Click to edit Master title style</a:t>
            </a:r>
            <a:endParaRPr lang="en-US" dirty="0"/>
          </a:p>
        </p:txBody>
      </p:sp>
      <p:sp>
        <p:nvSpPr>
          <p:cNvPr id="26" name="Text Placeholder 25"/>
          <p:cNvSpPr>
            <a:spLocks noGrp="1"/>
          </p:cNvSpPr>
          <p:nvPr>
            <p:ph type="body" sz="quarter" idx="10"/>
          </p:nvPr>
        </p:nvSpPr>
        <p:spPr>
          <a:xfrm>
            <a:off x="304800" y="2413000"/>
            <a:ext cx="6604000" cy="1889461"/>
          </a:xfrm>
        </p:spPr>
        <p:txBody>
          <a:bodyPr anchor="ctr"/>
          <a:lstStyle>
            <a:lvl1pPr marL="0" indent="0" algn="r">
              <a:buNone/>
              <a:defRPr sz="3200" b="1">
                <a:solidFill>
                  <a:schemeClr val="bg1">
                    <a:lumMod val="85000"/>
                  </a:schemeClr>
                </a:solidFill>
              </a:defRPr>
            </a:lvl1pPr>
          </a:lstStyle>
          <a:p>
            <a:pPr lvl="0"/>
            <a:r>
              <a:rPr lang="en-US" smtClean="0"/>
              <a:t>Edit Master text styles</a:t>
            </a:r>
          </a:p>
        </p:txBody>
      </p:sp>
    </p:spTree>
    <p:extLst>
      <p:ext uri="{BB962C8B-B14F-4D97-AF65-F5344CB8AC3E}">
        <p14:creationId xmlns:p14="http://schemas.microsoft.com/office/powerpoint/2010/main" val="54847935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4652E0-2A07-4D56-B5B6-6558C9924CA4}"/>
              </a:ext>
            </a:extLst>
          </p:cNvPr>
          <p:cNvSpPr>
            <a:spLocks noGrp="1"/>
          </p:cNvSpPr>
          <p:nvPr>
            <p:ph type="sldNum" idx="10"/>
          </p:nvPr>
        </p:nvSpPr>
        <p:spPr>
          <a:xfrm>
            <a:off x="10157333" y="6182000"/>
            <a:ext cx="1983200" cy="420800"/>
          </a:xfrm>
          <a:prstGeom prst="rect">
            <a:avLst/>
          </a:prstGeom>
        </p:spPr>
        <p:txBody>
          <a:bodyPr/>
          <a:lstStyle/>
          <a:p>
            <a:fld id="{00000000-1234-1234-1234-123412341234}" type="slidenum">
              <a:rPr lang="en" smtClean="0"/>
              <a:pPr/>
              <a:t>‹#›</a:t>
            </a:fld>
            <a:endParaRPr lang="en"/>
          </a:p>
        </p:txBody>
      </p:sp>
      <p:sp>
        <p:nvSpPr>
          <p:cNvPr id="7" name="Picture Placeholder 6">
            <a:extLst>
              <a:ext uri="{FF2B5EF4-FFF2-40B4-BE49-F238E27FC236}">
                <a16:creationId xmlns:a16="http://schemas.microsoft.com/office/drawing/2014/main" id="{E1FFB1E5-47F5-4376-9D5E-BAC09A5C00C4}"/>
              </a:ext>
            </a:extLst>
          </p:cNvPr>
          <p:cNvSpPr>
            <a:spLocks noGrp="1"/>
          </p:cNvSpPr>
          <p:nvPr>
            <p:ph type="pic" sz="quarter" idx="11"/>
          </p:nvPr>
        </p:nvSpPr>
        <p:spPr>
          <a:xfrm>
            <a:off x="5829300" y="0"/>
            <a:ext cx="6362700" cy="6858000"/>
          </a:xfrm>
          <a:prstGeom prst="rect">
            <a:avLst/>
          </a:prstGeom>
          <a:solidFill>
            <a:schemeClr val="tx2"/>
          </a:solidFill>
        </p:spPr>
        <p:txBody>
          <a:bodyPr/>
          <a:lstStyle/>
          <a:p>
            <a:endParaRPr lang="en-US"/>
          </a:p>
        </p:txBody>
      </p:sp>
      <p:sp>
        <p:nvSpPr>
          <p:cNvPr id="16" name="Shape 99">
            <a:extLst>
              <a:ext uri="{FF2B5EF4-FFF2-40B4-BE49-F238E27FC236}">
                <a16:creationId xmlns:a16="http://schemas.microsoft.com/office/drawing/2014/main" id="{B5944B8D-B183-4A57-83DA-21FD5D9BCC13}"/>
              </a:ext>
            </a:extLst>
          </p:cNvPr>
          <p:cNvSpPr txBox="1">
            <a:spLocks noGrp="1"/>
          </p:cNvSpPr>
          <p:nvPr>
            <p:ph type="body" idx="1" hasCustomPrompt="1"/>
          </p:nvPr>
        </p:nvSpPr>
        <p:spPr>
          <a:xfrm>
            <a:off x="749150" y="2679301"/>
            <a:ext cx="4504400" cy="3632400"/>
          </a:xfrm>
          <a:prstGeom prst="rect">
            <a:avLst/>
          </a:prstGeom>
        </p:spPr>
        <p:txBody>
          <a:bodyPr spcFirstLastPara="1" wrap="square" lIns="91425" tIns="91425" rIns="91425" bIns="91425" anchor="t" anchorCtr="0"/>
          <a:lstStyle>
            <a:lvl1pPr marL="342900" lvl="0" indent="-266700">
              <a:lnSpc>
                <a:spcPct val="150000"/>
              </a:lnSpc>
              <a:spcBef>
                <a:spcPts val="450"/>
              </a:spcBef>
              <a:spcAft>
                <a:spcPts val="0"/>
              </a:spcAft>
              <a:buSzPts val="2000"/>
              <a:buFont typeface="Arial" panose="020B0604020202020204" pitchFamily="34" charset="0"/>
              <a:buChar char="•"/>
              <a:defRPr sz="1800">
                <a:latin typeface="Roboto" panose="02000000000000000000" pitchFamily="2" charset="0"/>
                <a:ea typeface="Roboto" panose="02000000000000000000" pitchFamily="2" charset="0"/>
                <a:cs typeface="Roboto" panose="02000000000000000000" pitchFamily="2" charset="0"/>
              </a:defRPr>
            </a:lvl1pPr>
            <a:lvl2pPr marL="685800" lvl="1" indent="-266700">
              <a:spcBef>
                <a:spcPts val="750"/>
              </a:spcBef>
              <a:spcAft>
                <a:spcPts val="0"/>
              </a:spcAft>
              <a:buSzPts val="2000"/>
              <a:buChar char="▻"/>
              <a:defRPr sz="1500"/>
            </a:lvl2pPr>
            <a:lvl3pPr marL="1028700" lvl="2" indent="-266700">
              <a:spcBef>
                <a:spcPts val="750"/>
              </a:spcBef>
              <a:spcAft>
                <a:spcPts val="0"/>
              </a:spcAft>
              <a:buSzPts val="2000"/>
              <a:buChar char="▻"/>
              <a:defRPr sz="1500"/>
            </a:lvl3pPr>
            <a:lvl4pPr marL="1371600" lvl="3" indent="-266700">
              <a:spcBef>
                <a:spcPts val="750"/>
              </a:spcBef>
              <a:spcAft>
                <a:spcPts val="0"/>
              </a:spcAft>
              <a:buSzPts val="2000"/>
              <a:buChar char="▻"/>
              <a:defRPr sz="1500"/>
            </a:lvl4pPr>
            <a:lvl5pPr marL="1714500" lvl="4" indent="-266700">
              <a:spcBef>
                <a:spcPts val="750"/>
              </a:spcBef>
              <a:spcAft>
                <a:spcPts val="0"/>
              </a:spcAft>
              <a:buSzPts val="2000"/>
              <a:buChar char="▻"/>
              <a:defRPr sz="1500"/>
            </a:lvl5pPr>
            <a:lvl6pPr marL="2057400" lvl="5" indent="-266700">
              <a:spcBef>
                <a:spcPts val="750"/>
              </a:spcBef>
              <a:spcAft>
                <a:spcPts val="0"/>
              </a:spcAft>
              <a:buSzPts val="2000"/>
              <a:buChar char="▻"/>
              <a:defRPr sz="1500"/>
            </a:lvl6pPr>
            <a:lvl7pPr marL="2400300" lvl="6" indent="-266700">
              <a:spcBef>
                <a:spcPts val="750"/>
              </a:spcBef>
              <a:spcAft>
                <a:spcPts val="0"/>
              </a:spcAft>
              <a:buSzPts val="2000"/>
              <a:buChar char="▻"/>
              <a:defRPr sz="1500"/>
            </a:lvl7pPr>
            <a:lvl8pPr marL="2743200" lvl="7" indent="-266700">
              <a:spcBef>
                <a:spcPts val="750"/>
              </a:spcBef>
              <a:spcAft>
                <a:spcPts val="0"/>
              </a:spcAft>
              <a:buSzPts val="2000"/>
              <a:buChar char="▻"/>
              <a:defRPr sz="1500"/>
            </a:lvl8pPr>
            <a:lvl9pPr marL="3086100" lvl="8" indent="-266700">
              <a:spcBef>
                <a:spcPts val="750"/>
              </a:spcBef>
              <a:spcAft>
                <a:spcPts val="750"/>
              </a:spcAft>
              <a:buSzPts val="2000"/>
              <a:buChar char="▻"/>
              <a:defRPr sz="1500"/>
            </a:lvl9pPr>
          </a:lstStyle>
          <a:p>
            <a:r>
              <a:rPr lang="en-US"/>
              <a:t>Click to add text</a:t>
            </a:r>
          </a:p>
        </p:txBody>
      </p:sp>
      <p:sp>
        <p:nvSpPr>
          <p:cNvPr id="17" name="Shape 98">
            <a:extLst>
              <a:ext uri="{FF2B5EF4-FFF2-40B4-BE49-F238E27FC236}">
                <a16:creationId xmlns:a16="http://schemas.microsoft.com/office/drawing/2014/main" id="{02AE5B98-D84C-4BFA-B9CC-B00D79DC27C7}"/>
              </a:ext>
            </a:extLst>
          </p:cNvPr>
          <p:cNvSpPr txBox="1">
            <a:spLocks noGrp="1"/>
          </p:cNvSpPr>
          <p:nvPr>
            <p:ph type="title" hasCustomPrompt="1"/>
          </p:nvPr>
        </p:nvSpPr>
        <p:spPr>
          <a:xfrm>
            <a:off x="749150" y="1160021"/>
            <a:ext cx="4504400" cy="1287244"/>
          </a:xfrm>
          <a:prstGeom prst="rect">
            <a:avLst/>
          </a:prstGeom>
        </p:spPr>
        <p:txBody>
          <a:bodyPr spcFirstLastPara="1" wrap="square" lIns="91425" tIns="91425" rIns="91425" bIns="91425" anchor="ctr" anchorCtr="0"/>
          <a:lstStyle>
            <a:lvl1pPr lvl="0">
              <a:spcBef>
                <a:spcPts val="0"/>
              </a:spcBef>
              <a:spcAft>
                <a:spcPts val="0"/>
              </a:spcAft>
              <a:buSzPts val="2000"/>
              <a:buNone/>
              <a:defRPr sz="2400" b="1">
                <a:solidFill>
                  <a:schemeClr val="bg2"/>
                </a:solidFill>
                <a:latin typeface="+mj-lt"/>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r>
              <a:rPr lang="en-US"/>
              <a:t>Click to add title</a:t>
            </a:r>
            <a:endParaRPr/>
          </a:p>
        </p:txBody>
      </p:sp>
    </p:spTree>
    <p:extLst>
      <p:ext uri="{BB962C8B-B14F-4D97-AF65-F5344CB8AC3E}">
        <p14:creationId xmlns:p14="http://schemas.microsoft.com/office/powerpoint/2010/main" val="2491383059"/>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Usage Language (Slide 2)">
    <p:spTree>
      <p:nvGrpSpPr>
        <p:cNvPr id="1" name=""/>
        <p:cNvGrpSpPr/>
        <p:nvPr/>
      </p:nvGrpSpPr>
      <p:grpSpPr>
        <a:xfrm>
          <a:off x="0" y="0"/>
          <a:ext cx="0" cy="0"/>
          <a:chOff x="0" y="0"/>
          <a:chExt cx="0" cy="0"/>
        </a:xfrm>
      </p:grpSpPr>
      <p:grpSp>
        <p:nvGrpSpPr>
          <p:cNvPr id="4" name="Group 3"/>
          <p:cNvGrpSpPr/>
          <p:nvPr userDrawn="1"/>
        </p:nvGrpSpPr>
        <p:grpSpPr>
          <a:xfrm>
            <a:off x="0" y="626076"/>
            <a:ext cx="12192000" cy="6231924"/>
            <a:chOff x="0" y="626076"/>
            <a:chExt cx="12192000" cy="6231924"/>
          </a:xfrm>
        </p:grpSpPr>
        <p:sp>
          <p:nvSpPr>
            <p:cNvPr id="6" name="Rectangle 5"/>
            <p:cNvSpPr/>
            <p:nvPr userDrawn="1"/>
          </p:nvSpPr>
          <p:spPr>
            <a:xfrm>
              <a:off x="0" y="5562600"/>
              <a:ext cx="121920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extBox 10"/>
            <p:cNvSpPr txBox="1"/>
            <p:nvPr/>
          </p:nvSpPr>
          <p:spPr>
            <a:xfrm>
              <a:off x="3486379" y="6037486"/>
              <a:ext cx="5230919" cy="338554"/>
            </a:xfrm>
            <a:prstGeom prst="rect">
              <a:avLst/>
            </a:prstGeom>
            <a:noFill/>
          </p:spPr>
          <p:txBody>
            <a:bodyPr wrap="none" rtlCol="0">
              <a:spAutoFit/>
            </a:bodyPr>
            <a:lstStyle/>
            <a:p>
              <a:pPr algn="ctr"/>
              <a:r>
                <a:rPr lang="en-US" altLang="en-US" sz="1600" dirty="0" smtClean="0">
                  <a:latin typeface="Yu Gothic" panose="020B0400000000000000" pitchFamily="34" charset="-128"/>
                  <a:ea typeface="Yu Gothic" panose="020B0400000000000000" pitchFamily="34" charset="-128"/>
                  <a:cs typeface="Segoe UI" panose="020B0502040204020203" pitchFamily="34" charset="0"/>
                </a:rPr>
                <a:t>Copyright © </a:t>
              </a:r>
              <a:r>
                <a:rPr lang="en-US" altLang="en-US" sz="1600" dirty="0" smtClean="0">
                  <a:latin typeface="Yu Gothic" panose="020B0400000000000000" pitchFamily="34" charset="-128"/>
                  <a:ea typeface="Yu Gothic" panose="020B0400000000000000" pitchFamily="34" charset="-128"/>
                  <a:cs typeface="Segoe UI" panose="020B0502040204020203" pitchFamily="34" charset="0"/>
                </a:rPr>
                <a:t>2021 </a:t>
              </a:r>
              <a:r>
                <a:rPr lang="en-US" altLang="en-US" sz="1600" dirty="0" smtClean="0">
                  <a:latin typeface="Yu Gothic" panose="020B0400000000000000" pitchFamily="34" charset="-128"/>
                  <a:ea typeface="Yu Gothic" panose="020B0400000000000000" pitchFamily="34" charset="-128"/>
                  <a:cs typeface="Segoe UI" panose="020B0502040204020203" pitchFamily="34" charset="0"/>
                </a:rPr>
                <a:t>Applied Building Technology Group</a:t>
              </a:r>
            </a:p>
          </p:txBody>
        </p:sp>
        <p:sp>
          <p:nvSpPr>
            <p:cNvPr id="10" name="Rectangle 9"/>
            <p:cNvSpPr/>
            <p:nvPr/>
          </p:nvSpPr>
          <p:spPr>
            <a:xfrm>
              <a:off x="1373312" y="807309"/>
              <a:ext cx="9346709" cy="3862150"/>
            </a:xfrm>
            <a:prstGeom prst="rect">
              <a:avLst/>
            </a:prstGeom>
            <a:ln w="19050">
              <a:noFill/>
            </a:ln>
          </p:spPr>
          <p:style>
            <a:lnRef idx="2">
              <a:schemeClr val="dk1"/>
            </a:lnRef>
            <a:fillRef idx="1">
              <a:schemeClr val="lt1"/>
            </a:fillRef>
            <a:effectRef idx="0">
              <a:schemeClr val="dk1"/>
            </a:effectRef>
            <a:fontRef idx="minor">
              <a:schemeClr val="dk1"/>
            </a:fontRef>
          </p:style>
          <p:txBody>
            <a:bodyPr lIns="91440" tIns="182880" rIns="182880" bIns="91440" rtlCol="0" anchor="ctr"/>
            <a:lstStyle/>
            <a:p>
              <a:pPr marL="76198" indent="0" algn="l">
                <a:buNone/>
              </a:pPr>
              <a:r>
                <a:rPr lang="en-US" sz="1800" u="sng" dirty="0" smtClean="0">
                  <a:latin typeface="Yu Gothic" panose="020B0400000000000000" pitchFamily="34" charset="-128"/>
                  <a:ea typeface="Yu Gothic" panose="020B0400000000000000" pitchFamily="34" charset="-128"/>
                  <a:hlinkClick r:id="rId2"/>
                </a:rPr>
                <a:t>Applied Building Technology Group (ABTG)</a:t>
              </a:r>
              <a:r>
                <a:rPr lang="en-US" sz="1800" dirty="0" smtClean="0">
                  <a:latin typeface="Yu Gothic" panose="020B0400000000000000" pitchFamily="34" charset="-128"/>
                  <a:ea typeface="Yu Gothic" panose="020B0400000000000000" pitchFamily="34" charset="-128"/>
                </a:rPr>
                <a:t> is committed to using sound science </a:t>
              </a:r>
              <a:br>
                <a:rPr lang="en-US" sz="1800" dirty="0" smtClean="0">
                  <a:latin typeface="Yu Gothic" panose="020B0400000000000000" pitchFamily="34" charset="-128"/>
                  <a:ea typeface="Yu Gothic" panose="020B0400000000000000" pitchFamily="34" charset="-128"/>
                </a:rPr>
              </a:br>
              <a:r>
                <a:rPr lang="en-US" sz="1800" dirty="0" smtClean="0">
                  <a:latin typeface="Yu Gothic" panose="020B0400000000000000" pitchFamily="34" charset="-128"/>
                  <a:ea typeface="Yu Gothic" panose="020B0400000000000000" pitchFamily="34" charset="-128"/>
                </a:rPr>
                <a:t>and generally accepted engineering practice to develop research supporting the </a:t>
              </a:r>
              <a:br>
                <a:rPr lang="en-US" sz="1800" dirty="0" smtClean="0">
                  <a:latin typeface="Yu Gothic" panose="020B0400000000000000" pitchFamily="34" charset="-128"/>
                  <a:ea typeface="Yu Gothic" panose="020B0400000000000000" pitchFamily="34" charset="-128"/>
                </a:rPr>
              </a:br>
              <a:r>
                <a:rPr lang="en-US" sz="1800" dirty="0" smtClean="0">
                  <a:latin typeface="Yu Gothic" panose="020B0400000000000000" pitchFamily="34" charset="-128"/>
                  <a:ea typeface="Yu Gothic" panose="020B0400000000000000" pitchFamily="34" charset="-128"/>
                </a:rPr>
                <a:t>reliable design and installation of foam sheathing. ABTG’s educational program work </a:t>
              </a:r>
              <a:br>
                <a:rPr lang="en-US" sz="1800" dirty="0" smtClean="0">
                  <a:latin typeface="Yu Gothic" panose="020B0400000000000000" pitchFamily="34" charset="-128"/>
                  <a:ea typeface="Yu Gothic" panose="020B0400000000000000" pitchFamily="34" charset="-128"/>
                </a:rPr>
              </a:br>
              <a:r>
                <a:rPr lang="en-US" sz="1800" dirty="0" smtClean="0">
                  <a:latin typeface="Yu Gothic" panose="020B0400000000000000" pitchFamily="34" charset="-128"/>
                  <a:ea typeface="Yu Gothic" panose="020B0400000000000000" pitchFamily="34" charset="-128"/>
                </a:rPr>
                <a:t>with respect to foam sheathing is supported by the </a:t>
              </a:r>
              <a:r>
                <a:rPr lang="en-US" sz="1800" u="sng" dirty="0" smtClean="0">
                  <a:latin typeface="Yu Gothic" panose="020B0400000000000000" pitchFamily="34" charset="-128"/>
                  <a:ea typeface="Yu Gothic" panose="020B0400000000000000" pitchFamily="34" charset="-128"/>
                  <a:hlinkClick r:id="rId3"/>
                </a:rPr>
                <a:t>Foam Sheathing Committee (FSC)</a:t>
              </a:r>
              <a:r>
                <a:rPr lang="en-US" sz="1800" dirty="0" smtClean="0">
                  <a:latin typeface="Yu Gothic" panose="020B0400000000000000" pitchFamily="34" charset="-128"/>
                  <a:ea typeface="Yu Gothic" panose="020B0400000000000000" pitchFamily="34" charset="-128"/>
                </a:rPr>
                <a:t> </a:t>
              </a:r>
              <a:r>
                <a:rPr lang="en-US" sz="1800" dirty="0" smtClean="0">
                  <a:latin typeface="Yu Gothic" panose="020B0400000000000000" pitchFamily="34" charset="-128"/>
                  <a:ea typeface="Yu Gothic" panose="020B0400000000000000" pitchFamily="34" charset="-128"/>
                </a:rPr>
                <a:t>of </a:t>
              </a:r>
              <a:r>
                <a:rPr lang="en-US" sz="1800" dirty="0" smtClean="0">
                  <a:latin typeface="Yu Gothic" panose="020B0400000000000000" pitchFamily="34" charset="-128"/>
                  <a:ea typeface="Yu Gothic" panose="020B0400000000000000" pitchFamily="34" charset="-128"/>
                </a:rPr>
                <a:t>the </a:t>
              </a:r>
              <a:r>
                <a:rPr lang="en-US" sz="1800" u="sng" dirty="0" smtClean="0">
                  <a:latin typeface="Yu Gothic" panose="020B0400000000000000" pitchFamily="34" charset="-128"/>
                  <a:ea typeface="Yu Gothic" panose="020B0400000000000000" pitchFamily="34" charset="-128"/>
                  <a:hlinkClick r:id="rId4"/>
                </a:rPr>
                <a:t>American Chemistry Council.</a:t>
              </a:r>
              <a:r>
                <a:rPr lang="en-US" sz="1800" u="sng" dirty="0" smtClean="0">
                  <a:latin typeface="Yu Gothic" panose="020B0400000000000000" pitchFamily="34" charset="-128"/>
                  <a:ea typeface="Yu Gothic" panose="020B0400000000000000" pitchFamily="34" charset="-128"/>
                </a:rPr>
                <a:t> </a:t>
              </a:r>
            </a:p>
            <a:p>
              <a:pPr marL="76198" indent="0" algn="l">
                <a:buNone/>
              </a:pPr>
              <a:endParaRPr lang="en-US" sz="1800" dirty="0" smtClean="0">
                <a:latin typeface="Yu Gothic" panose="020B0400000000000000" pitchFamily="34" charset="-128"/>
                <a:ea typeface="Yu Gothic" panose="020B0400000000000000" pitchFamily="34" charset="-128"/>
              </a:endParaRPr>
            </a:p>
            <a:p>
              <a:pPr marL="76198" indent="0" algn="l">
                <a:buNone/>
              </a:pPr>
              <a:r>
                <a:rPr lang="en-US" sz="1800" dirty="0" smtClean="0">
                  <a:latin typeface="Yu Gothic" panose="020B0400000000000000" pitchFamily="34" charset="-128"/>
                  <a:ea typeface="Yu Gothic" panose="020B0400000000000000" pitchFamily="34" charset="-128"/>
                </a:rPr>
                <a:t>ABTG</a:t>
              </a:r>
              <a:r>
                <a:rPr lang="x-none" sz="1800" dirty="0" smtClean="0">
                  <a:latin typeface="Yu Gothic" panose="020B0400000000000000" pitchFamily="34" charset="-128"/>
                  <a:ea typeface="Yu Gothic" panose="020B0400000000000000" pitchFamily="34" charset="-128"/>
                </a:rPr>
                <a:t> is a </a:t>
              </a:r>
              <a:r>
                <a:rPr lang="x-none" sz="1800" u="sng" dirty="0" smtClean="0">
                  <a:latin typeface="Yu Gothic" panose="020B0400000000000000" pitchFamily="34" charset="-128"/>
                  <a:ea typeface="Yu Gothic" panose="020B0400000000000000" pitchFamily="34" charset="-128"/>
                  <a:hlinkClick r:id="rId2"/>
                </a:rPr>
                <a:t>professional engineering </a:t>
              </a:r>
              <a:r>
                <a:rPr lang="en-US" sz="1800" u="sng" dirty="0" smtClean="0">
                  <a:latin typeface="Yu Gothic" panose="020B0400000000000000" pitchFamily="34" charset="-128"/>
                  <a:ea typeface="Yu Gothic" panose="020B0400000000000000" pitchFamily="34" charset="-128"/>
                  <a:hlinkClick r:id="rId2"/>
                </a:rPr>
                <a:t>firm</a:t>
              </a:r>
              <a:r>
                <a:rPr lang="en-US" sz="1800" u="sng" dirty="0" smtClean="0">
                  <a:latin typeface="Yu Gothic" panose="020B0400000000000000" pitchFamily="34" charset="-128"/>
                  <a:ea typeface="Yu Gothic" panose="020B0400000000000000" pitchFamily="34" charset="-128"/>
                </a:rPr>
                <a:t>, </a:t>
              </a:r>
              <a:r>
                <a:rPr lang="en-US" sz="1800" dirty="0" smtClean="0">
                  <a:latin typeface="Yu Gothic" panose="020B0400000000000000" pitchFamily="34" charset="-128"/>
                  <a:ea typeface="Yu Gothic" panose="020B0400000000000000" pitchFamily="34" charset="-128"/>
                </a:rPr>
                <a:t>an </a:t>
              </a:r>
              <a:r>
                <a:rPr lang="en-US" sz="1800" dirty="0" smtClean="0">
                  <a:latin typeface="Yu Gothic" panose="020B0400000000000000" pitchFamily="34" charset="-128"/>
                  <a:ea typeface="Yu Gothic" panose="020B0400000000000000" pitchFamily="34" charset="-128"/>
                  <a:hlinkClick r:id="rId5"/>
                </a:rPr>
                <a:t>approved source</a:t>
              </a:r>
              <a:r>
                <a:rPr lang="en-US" sz="1800" dirty="0" smtClean="0">
                  <a:latin typeface="Yu Gothic" panose="020B0400000000000000" pitchFamily="34" charset="-128"/>
                  <a:ea typeface="Yu Gothic" panose="020B0400000000000000" pitchFamily="34" charset="-128"/>
                </a:rPr>
                <a:t> as defined in </a:t>
              </a:r>
              <a:r>
                <a:rPr lang="en-US" sz="1800" dirty="0" smtClean="0">
                  <a:latin typeface="Yu Gothic" panose="020B0400000000000000" pitchFamily="34" charset="-128"/>
                  <a:ea typeface="Yu Gothic" panose="020B0400000000000000" pitchFamily="34" charset="-128"/>
                  <a:hlinkClick r:id="rId6"/>
                </a:rPr>
                <a:t>Chapter 2</a:t>
              </a:r>
              <a:r>
                <a:rPr lang="en-US" sz="1800" dirty="0" smtClean="0">
                  <a:latin typeface="Yu Gothic" panose="020B0400000000000000" pitchFamily="34" charset="-128"/>
                  <a:ea typeface="Yu Gothic" panose="020B0400000000000000" pitchFamily="34" charset="-128"/>
                </a:rPr>
                <a:t> </a:t>
              </a:r>
              <a:br>
                <a:rPr lang="en-US" sz="1800" dirty="0" smtClean="0">
                  <a:latin typeface="Yu Gothic" panose="020B0400000000000000" pitchFamily="34" charset="-128"/>
                  <a:ea typeface="Yu Gothic" panose="020B0400000000000000" pitchFamily="34" charset="-128"/>
                </a:rPr>
              </a:br>
              <a:r>
                <a:rPr lang="en-US" sz="1800" dirty="0" smtClean="0">
                  <a:latin typeface="Yu Gothic" panose="020B0400000000000000" pitchFamily="34" charset="-128"/>
                  <a:ea typeface="Yu Gothic" panose="020B0400000000000000" pitchFamily="34" charset="-128"/>
                </a:rPr>
                <a:t>and </a:t>
              </a:r>
              <a:r>
                <a:rPr lang="en-US" sz="1800" dirty="0" smtClean="0">
                  <a:latin typeface="Yu Gothic" panose="020B0400000000000000" pitchFamily="34" charset="-128"/>
                  <a:ea typeface="Yu Gothic" panose="020B0400000000000000" pitchFamily="34" charset="-128"/>
                  <a:hlinkClick r:id="rId7"/>
                </a:rPr>
                <a:t>independent</a:t>
              </a:r>
              <a:r>
                <a:rPr lang="en-US" sz="1800" dirty="0" smtClean="0">
                  <a:latin typeface="Yu Gothic" panose="020B0400000000000000" pitchFamily="34" charset="-128"/>
                  <a:ea typeface="Yu Gothic" panose="020B0400000000000000" pitchFamily="34" charset="-128"/>
                </a:rPr>
                <a:t> as defined in </a:t>
              </a:r>
              <a:r>
                <a:rPr lang="en-US" sz="1800" dirty="0" smtClean="0">
                  <a:latin typeface="Yu Gothic" panose="020B0400000000000000" pitchFamily="34" charset="-128"/>
                  <a:ea typeface="Yu Gothic" panose="020B0400000000000000" pitchFamily="34" charset="-128"/>
                  <a:hlinkClick r:id="rId8"/>
                </a:rPr>
                <a:t>Chapter 17</a:t>
              </a:r>
              <a:r>
                <a:rPr lang="en-US" sz="1800" dirty="0" smtClean="0">
                  <a:latin typeface="Yu Gothic" panose="020B0400000000000000" pitchFamily="34" charset="-128"/>
                  <a:ea typeface="Yu Gothic" panose="020B0400000000000000" pitchFamily="34" charset="-128"/>
                </a:rPr>
                <a:t> of the IBC</a:t>
              </a:r>
              <a:r>
                <a:rPr lang="en-US" sz="1800" dirty="0" smtClean="0">
                  <a:latin typeface="Yu Gothic" panose="020B0400000000000000" pitchFamily="34" charset="-128"/>
                  <a:ea typeface="Yu Gothic" panose="020B0400000000000000" pitchFamily="34" charset="-128"/>
                </a:rPr>
                <a:t>.</a:t>
              </a:r>
            </a:p>
            <a:p>
              <a:pPr marL="76198" indent="0" algn="l">
                <a:buNone/>
              </a:pPr>
              <a:endParaRPr lang="en-US" sz="1800" dirty="0" smtClean="0">
                <a:latin typeface="Yu Gothic" panose="020B0400000000000000" pitchFamily="34" charset="-128"/>
                <a:ea typeface="Yu Gothic" panose="020B0400000000000000" pitchFamily="34" charset="-128"/>
              </a:endParaRPr>
            </a:p>
            <a:p>
              <a:pPr marL="76198" indent="0" algn="l">
                <a:lnSpc>
                  <a:spcPct val="110000"/>
                </a:lnSpc>
                <a:buNone/>
              </a:pPr>
              <a:r>
                <a:rPr lang="en-US" sz="1400" b="1" kern="1200" dirty="0" smtClean="0">
                  <a:solidFill>
                    <a:schemeClr val="dk1"/>
                  </a:solidFill>
                  <a:effectLst/>
                  <a:latin typeface="Yu Gothic" panose="020B0400000000000000" pitchFamily="34" charset="-128"/>
                  <a:ea typeface="Yu Gothic" panose="020B0400000000000000" pitchFamily="34" charset="-128"/>
                  <a:cs typeface="+mn-cs"/>
                </a:rPr>
                <a:t>DISCLAIMER</a:t>
              </a:r>
              <a:r>
                <a:rPr lang="en-US" sz="1400" kern="1200" dirty="0" smtClean="0">
                  <a:solidFill>
                    <a:schemeClr val="dk1"/>
                  </a:solidFill>
                  <a:effectLst/>
                  <a:latin typeface="Yu Gothic" panose="020B0400000000000000" pitchFamily="34" charset="-128"/>
                  <a:ea typeface="Yu Gothic" panose="020B0400000000000000" pitchFamily="34" charset="-128"/>
                  <a:cs typeface="+mn-cs"/>
                </a:rPr>
                <a:t>: While reasonable effort has been made to ensure the accuracy of the information presented, the actual design, suitability and use of this information for any particular application is the responsibility of the user. Where used in the design of buildings, the design, suitability and use of this information for any particular building is the responsibility of the Owner or the Owner’s authorized agent.</a:t>
              </a:r>
              <a:endParaRPr lang="en-US" sz="1800" dirty="0" smtClean="0">
                <a:latin typeface="Yu Gothic" panose="020B0400000000000000" pitchFamily="34" charset="-128"/>
                <a:ea typeface="Yu Gothic" panose="020B0400000000000000" pitchFamily="34" charset="-128"/>
              </a:endParaRPr>
            </a:p>
            <a:p>
              <a:pPr marL="76198" indent="0" algn="ctr">
                <a:buNone/>
              </a:pPr>
              <a:endParaRPr lang="en-US" sz="1800" dirty="0" smtClean="0">
                <a:latin typeface="Yu Gothic" panose="020B0400000000000000" pitchFamily="34" charset="-128"/>
                <a:ea typeface="Yu Gothic" panose="020B0400000000000000" pitchFamily="34" charset="-128"/>
              </a:endParaRPr>
            </a:p>
          </p:txBody>
        </p:sp>
        <p:pic>
          <p:nvPicPr>
            <p:cNvPr id="12"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7619609" y="4958118"/>
              <a:ext cx="3162300" cy="63728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373313" y="4784318"/>
              <a:ext cx="5953048" cy="923330"/>
            </a:xfrm>
            <a:prstGeom prst="rect">
              <a:avLst/>
            </a:prstGeom>
            <a:noFill/>
          </p:spPr>
          <p:txBody>
            <a:bodyPr wrap="square" rtlCol="0">
              <a:spAutoFit/>
            </a:bodyPr>
            <a:lstStyle/>
            <a:p>
              <a:pPr marL="76198" indent="0" algn="just">
                <a:buNone/>
              </a:pPr>
              <a:r>
                <a:rPr lang="en-US" sz="1800" b="0" dirty="0" smtClean="0">
                  <a:latin typeface="Yu Gothic Medium" panose="020B0500000000000000" pitchFamily="34" charset="-128"/>
                  <a:ea typeface="Yu Gothic Medium" panose="020B0500000000000000" pitchFamily="34" charset="-128"/>
                </a:rPr>
                <a:t>Foam sheathing research reports, code compliance documents, educational programs and best practices can be found at </a:t>
              </a:r>
              <a:r>
                <a:rPr lang="en-US" sz="1800" b="0" u="sng" dirty="0" smtClean="0">
                  <a:latin typeface="Yu Gothic Medium" panose="020B0500000000000000" pitchFamily="34" charset="-128"/>
                  <a:ea typeface="Yu Gothic Medium" panose="020B0500000000000000" pitchFamily="34" charset="-128"/>
                  <a:hlinkClick r:id="rId10"/>
                </a:rPr>
                <a:t>www.continuousinsulation.org</a:t>
              </a:r>
              <a:r>
                <a:rPr lang="en-US" sz="1800" b="0" dirty="0" smtClean="0">
                  <a:latin typeface="Yu Gothic Medium" panose="020B0500000000000000" pitchFamily="34" charset="-128"/>
                  <a:ea typeface="Yu Gothic Medium" panose="020B0500000000000000" pitchFamily="34" charset="-128"/>
                </a:rPr>
                <a:t>. </a:t>
              </a:r>
            </a:p>
          </p:txBody>
        </p:sp>
        <p:cxnSp>
          <p:nvCxnSpPr>
            <p:cNvPr id="14" name="Straight Connector 13"/>
            <p:cNvCxnSpPr/>
            <p:nvPr/>
          </p:nvCxnSpPr>
          <p:spPr>
            <a:xfrm>
              <a:off x="1483657" y="4590961"/>
              <a:ext cx="9236364" cy="0"/>
            </a:xfrm>
            <a:prstGeom prst="line">
              <a:avLst/>
            </a:prstGeom>
          </p:spPr>
          <p:style>
            <a:lnRef idx="1">
              <a:schemeClr val="dk1"/>
            </a:lnRef>
            <a:fillRef idx="0">
              <a:schemeClr val="dk1"/>
            </a:fillRef>
            <a:effectRef idx="0">
              <a:schemeClr val="dk1"/>
            </a:effectRef>
            <a:fontRef idx="minor">
              <a:schemeClr val="tx1"/>
            </a:fontRef>
          </p:style>
        </p:cxnSp>
        <p:sp>
          <p:nvSpPr>
            <p:cNvPr id="2" name="Rectangle 1"/>
            <p:cNvSpPr/>
            <p:nvPr userDrawn="1"/>
          </p:nvSpPr>
          <p:spPr>
            <a:xfrm>
              <a:off x="1238596" y="626076"/>
              <a:ext cx="9717728" cy="52227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04839242"/>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0"/>
            <a:ext cx="10972800" cy="1092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09600" y="1498601"/>
            <a:ext cx="10972800" cy="3962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24397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5"/>
            <a:ext cx="5384800" cy="3962396"/>
          </a:xfrm>
        </p:spPr>
        <p:txBody>
          <a:bodyPr/>
          <a:lstStyle>
            <a:lvl1pPr marL="457189" marR="0"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sz="2100"/>
            </a:lvl1pPr>
            <a:lvl2pPr marL="990575" marR="0" indent="-38099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1800"/>
            </a:lvl2pPr>
            <a:lvl3pPr marL="1523962" marR="0" indent="-304792" algn="l" defTabSz="1219170" rtl="0" eaLnBrk="1" fontAlgn="auto" latinLnBrk="0" hangingPunct="1">
              <a:lnSpc>
                <a:spcPct val="100000"/>
              </a:lnSpc>
              <a:spcBef>
                <a:spcPct val="20000"/>
              </a:spcBef>
              <a:spcAft>
                <a:spcPts val="0"/>
              </a:spcAft>
              <a:buClrTx/>
              <a:buSzTx/>
              <a:buFont typeface="Yu Gothic Medium" panose="020B0500000000000000" pitchFamily="34" charset="-128"/>
              <a:buChar char="―"/>
              <a:tabLst/>
              <a:defRPr sz="1500"/>
            </a:lvl3pPr>
            <a:lvl4pPr marL="2133547" marR="0" indent="-304792"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sz="1351"/>
            </a:lvl4pPr>
            <a:lvl5pPr marL="2743131" marR="0" indent="-304792"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1351"/>
            </a:lvl5pPr>
            <a:lvl6pPr>
              <a:defRPr sz="1351"/>
            </a:lvl6pPr>
            <a:lvl7pPr>
              <a:defRPr sz="1351"/>
            </a:lvl7pPr>
            <a:lvl8pPr>
              <a:defRPr sz="1351"/>
            </a:lvl8pPr>
            <a:lvl9pPr>
              <a:defRPr sz="1351"/>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4" name="Content Placeholder 3"/>
          <p:cNvSpPr>
            <a:spLocks noGrp="1"/>
          </p:cNvSpPr>
          <p:nvPr>
            <p:ph sz="half" idx="2"/>
          </p:nvPr>
        </p:nvSpPr>
        <p:spPr>
          <a:xfrm>
            <a:off x="6197600" y="1600205"/>
            <a:ext cx="5384800" cy="3962396"/>
          </a:xfrm>
        </p:spPr>
        <p:txBody>
          <a:bodyPr/>
          <a:lstStyle>
            <a:lvl1pPr marL="457189" marR="0" indent="-457189"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sz="2100"/>
            </a:lvl1pPr>
            <a:lvl2pPr marL="990575" marR="0" indent="-38099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1800"/>
            </a:lvl2pPr>
            <a:lvl3pPr marL="1523962" marR="0" indent="-304792" algn="l" defTabSz="1219170" rtl="0" eaLnBrk="1" fontAlgn="auto" latinLnBrk="0" hangingPunct="1">
              <a:lnSpc>
                <a:spcPct val="100000"/>
              </a:lnSpc>
              <a:spcBef>
                <a:spcPct val="20000"/>
              </a:spcBef>
              <a:spcAft>
                <a:spcPts val="0"/>
              </a:spcAft>
              <a:buClrTx/>
              <a:buSzTx/>
              <a:buFont typeface="Yu Gothic Medium" panose="020B0500000000000000" pitchFamily="34" charset="-128"/>
              <a:buChar char="―"/>
              <a:tabLst/>
              <a:defRPr sz="1500"/>
            </a:lvl3pPr>
            <a:lvl4pPr marL="2133547" marR="0" indent="-304792" algn="l" defTabSz="1219170" rtl="0" eaLnBrk="1" fontAlgn="auto" latinLnBrk="0" hangingPunct="1">
              <a:lnSpc>
                <a:spcPct val="100000"/>
              </a:lnSpc>
              <a:spcBef>
                <a:spcPct val="20000"/>
              </a:spcBef>
              <a:spcAft>
                <a:spcPts val="0"/>
              </a:spcAft>
              <a:buClrTx/>
              <a:buSzTx/>
              <a:buFont typeface="Wingdings" panose="05000000000000000000" pitchFamily="2" charset="2"/>
              <a:buChar char="§"/>
              <a:tabLst/>
              <a:defRPr sz="1351"/>
            </a:lvl4pPr>
            <a:lvl5pPr marL="2743131" marR="0" indent="-304792"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1351"/>
            </a:lvl5pPr>
            <a:lvl6pPr>
              <a:defRPr sz="1351"/>
            </a:lvl6pPr>
            <a:lvl7pPr>
              <a:defRPr sz="1351"/>
            </a:lvl7pPr>
            <a:lvl8pPr>
              <a:defRPr sz="1351"/>
            </a:lvl8pPr>
            <a:lvl9pPr>
              <a:defRPr sz="1351"/>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5" name="Title 1"/>
          <p:cNvSpPr>
            <a:spLocks noGrp="1"/>
          </p:cNvSpPr>
          <p:nvPr>
            <p:ph type="title"/>
          </p:nvPr>
        </p:nvSpPr>
        <p:spPr>
          <a:xfrm>
            <a:off x="609600" y="203200"/>
            <a:ext cx="10972800" cy="1092200"/>
          </a:xfrm>
        </p:spPr>
        <p:txBody>
          <a:bodyPr/>
          <a:lstStyle/>
          <a:p>
            <a:r>
              <a:rPr lang="en-US" smtClean="0"/>
              <a:t>Click to edit Master title style</a:t>
            </a:r>
            <a:endParaRPr lang="en-US"/>
          </a:p>
        </p:txBody>
      </p:sp>
    </p:spTree>
    <p:extLst>
      <p:ext uri="{BB962C8B-B14F-4D97-AF65-F5344CB8AC3E}">
        <p14:creationId xmlns:p14="http://schemas.microsoft.com/office/powerpoint/2010/main" val="299669677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8"/>
            <a:ext cx="10972800" cy="185419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9600" y="3675800"/>
            <a:ext cx="10972800" cy="1886800"/>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9419378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2826136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19842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userDrawn="1">
  <p:cSld name="Title">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630525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81"/>
        <p:cNvGrpSpPr/>
        <p:nvPr/>
      </p:nvGrpSpPr>
      <p:grpSpPr>
        <a:xfrm>
          <a:off x="0" y="0"/>
          <a:ext cx="0" cy="0"/>
          <a:chOff x="0" y="0"/>
          <a:chExt cx="0" cy="0"/>
        </a:xfrm>
      </p:grpSpPr>
      <p:sp>
        <p:nvSpPr>
          <p:cNvPr id="98" name="Shape 98"/>
          <p:cNvSpPr txBox="1">
            <a:spLocks noGrp="1"/>
          </p:cNvSpPr>
          <p:nvPr>
            <p:ph type="title" hasCustomPrompt="1"/>
          </p:nvPr>
        </p:nvSpPr>
        <p:spPr>
          <a:xfrm>
            <a:off x="1085700" y="523433"/>
            <a:ext cx="7011200" cy="1021600"/>
          </a:xfrm>
          <a:prstGeom prst="rect">
            <a:avLst/>
          </a:prstGeom>
        </p:spPr>
        <p:txBody>
          <a:bodyPr spcFirstLastPara="1" wrap="square" lIns="91425" tIns="91425" rIns="91425" bIns="91425" anchor="ctr" anchorCtr="0"/>
          <a:lstStyle>
            <a:lvl1pPr lvl="0">
              <a:spcBef>
                <a:spcPts val="0"/>
              </a:spcBef>
              <a:spcAft>
                <a:spcPts val="0"/>
              </a:spcAft>
              <a:buSzPts val="2000"/>
              <a:buNone/>
              <a:defRPr sz="2400" b="1" dirty="0">
                <a:solidFill>
                  <a:schemeClr val="bg1"/>
                </a:solidFill>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r>
              <a:rPr lang="en-US"/>
              <a:t>Click to add title</a:t>
            </a:r>
            <a:endParaRPr/>
          </a:p>
        </p:txBody>
      </p:sp>
      <p:sp>
        <p:nvSpPr>
          <p:cNvPr id="99" name="Shape 99"/>
          <p:cNvSpPr txBox="1">
            <a:spLocks noGrp="1"/>
          </p:cNvSpPr>
          <p:nvPr>
            <p:ph type="body" idx="1" hasCustomPrompt="1"/>
          </p:nvPr>
        </p:nvSpPr>
        <p:spPr>
          <a:xfrm>
            <a:off x="1085700" y="2050651"/>
            <a:ext cx="4504400" cy="3632400"/>
          </a:xfrm>
          <a:prstGeom prst="rect">
            <a:avLst/>
          </a:prstGeom>
        </p:spPr>
        <p:txBody>
          <a:bodyPr spcFirstLastPara="1" wrap="square" lIns="91425" tIns="91425" rIns="91425" bIns="91425" anchor="t" anchorCtr="0"/>
          <a:lstStyle>
            <a:lvl1pPr marL="342900" lvl="0" indent="-266700">
              <a:lnSpc>
                <a:spcPct val="150000"/>
              </a:lnSpc>
              <a:spcBef>
                <a:spcPts val="450"/>
              </a:spcBef>
              <a:spcAft>
                <a:spcPts val="0"/>
              </a:spcAft>
              <a:buSzPts val="2000"/>
              <a:buFont typeface="Arial" panose="020B0604020202020204" pitchFamily="34" charset="0"/>
              <a:buChar char="•"/>
              <a:defRPr sz="1800">
                <a:latin typeface="Roboto" panose="02000000000000000000" pitchFamily="2" charset="0"/>
                <a:ea typeface="Roboto" panose="02000000000000000000" pitchFamily="2" charset="0"/>
                <a:cs typeface="Roboto" panose="02000000000000000000" pitchFamily="2" charset="0"/>
              </a:defRPr>
            </a:lvl1pPr>
            <a:lvl2pPr marL="685800" lvl="1" indent="-266700">
              <a:spcBef>
                <a:spcPts val="750"/>
              </a:spcBef>
              <a:spcAft>
                <a:spcPts val="0"/>
              </a:spcAft>
              <a:buSzPts val="2000"/>
              <a:buChar char="▻"/>
              <a:defRPr sz="1500"/>
            </a:lvl2pPr>
            <a:lvl3pPr marL="1028700" lvl="2" indent="-266700">
              <a:spcBef>
                <a:spcPts val="750"/>
              </a:spcBef>
              <a:spcAft>
                <a:spcPts val="0"/>
              </a:spcAft>
              <a:buSzPts val="2000"/>
              <a:buChar char="▻"/>
              <a:defRPr sz="1500"/>
            </a:lvl3pPr>
            <a:lvl4pPr marL="1371600" lvl="3" indent="-266700">
              <a:spcBef>
                <a:spcPts val="750"/>
              </a:spcBef>
              <a:spcAft>
                <a:spcPts val="0"/>
              </a:spcAft>
              <a:buSzPts val="2000"/>
              <a:buChar char="▻"/>
              <a:defRPr sz="1500"/>
            </a:lvl4pPr>
            <a:lvl5pPr marL="1714500" lvl="4" indent="-266700">
              <a:spcBef>
                <a:spcPts val="750"/>
              </a:spcBef>
              <a:spcAft>
                <a:spcPts val="0"/>
              </a:spcAft>
              <a:buSzPts val="2000"/>
              <a:buChar char="▻"/>
              <a:defRPr sz="1500"/>
            </a:lvl5pPr>
            <a:lvl6pPr marL="2057400" lvl="5" indent="-266700">
              <a:spcBef>
                <a:spcPts val="750"/>
              </a:spcBef>
              <a:spcAft>
                <a:spcPts val="0"/>
              </a:spcAft>
              <a:buSzPts val="2000"/>
              <a:buChar char="▻"/>
              <a:defRPr sz="1500"/>
            </a:lvl6pPr>
            <a:lvl7pPr marL="2400300" lvl="6" indent="-266700">
              <a:spcBef>
                <a:spcPts val="750"/>
              </a:spcBef>
              <a:spcAft>
                <a:spcPts val="0"/>
              </a:spcAft>
              <a:buSzPts val="2000"/>
              <a:buChar char="▻"/>
              <a:defRPr sz="1500"/>
            </a:lvl7pPr>
            <a:lvl8pPr marL="2743200" lvl="7" indent="-266700">
              <a:spcBef>
                <a:spcPts val="750"/>
              </a:spcBef>
              <a:spcAft>
                <a:spcPts val="0"/>
              </a:spcAft>
              <a:buSzPts val="2000"/>
              <a:buChar char="▻"/>
              <a:defRPr sz="1500"/>
            </a:lvl8pPr>
            <a:lvl9pPr marL="3086100" lvl="8" indent="-266700">
              <a:spcBef>
                <a:spcPts val="750"/>
              </a:spcBef>
              <a:spcAft>
                <a:spcPts val="750"/>
              </a:spcAft>
              <a:buSzPts val="2000"/>
              <a:buChar char="▻"/>
              <a:defRPr sz="1500"/>
            </a:lvl9pPr>
          </a:lstStyle>
          <a:p>
            <a:r>
              <a:rPr lang="en-US"/>
              <a:t>Click to add text</a:t>
            </a:r>
          </a:p>
        </p:txBody>
      </p:sp>
      <p:sp>
        <p:nvSpPr>
          <p:cNvPr id="100" name="Shape 100"/>
          <p:cNvSpPr txBox="1">
            <a:spLocks noGrp="1"/>
          </p:cNvSpPr>
          <p:nvPr>
            <p:ph type="body" idx="2" hasCustomPrompt="1"/>
          </p:nvPr>
        </p:nvSpPr>
        <p:spPr>
          <a:xfrm>
            <a:off x="5861498" y="2050651"/>
            <a:ext cx="4504400" cy="3632400"/>
          </a:xfrm>
          <a:prstGeom prst="rect">
            <a:avLst/>
          </a:prstGeom>
        </p:spPr>
        <p:txBody>
          <a:bodyPr spcFirstLastPara="1" wrap="square" lIns="91425" tIns="91425" rIns="91425" bIns="91425" anchor="t" anchorCtr="0"/>
          <a:lstStyle>
            <a:lvl1pPr marL="342900" lvl="0" indent="-266700">
              <a:lnSpc>
                <a:spcPct val="150000"/>
              </a:lnSpc>
              <a:spcBef>
                <a:spcPts val="450"/>
              </a:spcBef>
              <a:spcAft>
                <a:spcPts val="0"/>
              </a:spcAft>
              <a:buSzPts val="2000"/>
              <a:buFont typeface="Arial" panose="020B0604020202020204" pitchFamily="34" charset="0"/>
              <a:buChar char="•"/>
              <a:defRPr sz="1800">
                <a:latin typeface="+mn-lt"/>
              </a:defRPr>
            </a:lvl1pPr>
            <a:lvl2pPr marL="685800" lvl="1" indent="-266700">
              <a:spcBef>
                <a:spcPts val="750"/>
              </a:spcBef>
              <a:spcAft>
                <a:spcPts val="0"/>
              </a:spcAft>
              <a:buSzPts val="2000"/>
              <a:buChar char="▻"/>
              <a:defRPr sz="1500"/>
            </a:lvl2pPr>
            <a:lvl3pPr marL="1028700" lvl="2" indent="-266700">
              <a:spcBef>
                <a:spcPts val="750"/>
              </a:spcBef>
              <a:spcAft>
                <a:spcPts val="0"/>
              </a:spcAft>
              <a:buSzPts val="2000"/>
              <a:buChar char="▻"/>
              <a:defRPr sz="1500"/>
            </a:lvl3pPr>
            <a:lvl4pPr marL="1371600" lvl="3" indent="-266700">
              <a:spcBef>
                <a:spcPts val="750"/>
              </a:spcBef>
              <a:spcAft>
                <a:spcPts val="0"/>
              </a:spcAft>
              <a:buSzPts val="2000"/>
              <a:buChar char="▻"/>
              <a:defRPr sz="1500"/>
            </a:lvl4pPr>
            <a:lvl5pPr marL="1714500" lvl="4" indent="-266700">
              <a:spcBef>
                <a:spcPts val="750"/>
              </a:spcBef>
              <a:spcAft>
                <a:spcPts val="0"/>
              </a:spcAft>
              <a:buSzPts val="2000"/>
              <a:buChar char="▻"/>
              <a:defRPr sz="1500"/>
            </a:lvl5pPr>
            <a:lvl6pPr marL="2057400" lvl="5" indent="-266700">
              <a:spcBef>
                <a:spcPts val="750"/>
              </a:spcBef>
              <a:spcAft>
                <a:spcPts val="0"/>
              </a:spcAft>
              <a:buSzPts val="2000"/>
              <a:buChar char="▻"/>
              <a:defRPr sz="1500"/>
            </a:lvl6pPr>
            <a:lvl7pPr marL="2400300" lvl="6" indent="-266700">
              <a:spcBef>
                <a:spcPts val="750"/>
              </a:spcBef>
              <a:spcAft>
                <a:spcPts val="0"/>
              </a:spcAft>
              <a:buSzPts val="2000"/>
              <a:buChar char="▻"/>
              <a:defRPr sz="1500"/>
            </a:lvl7pPr>
            <a:lvl8pPr marL="2743200" lvl="7" indent="-266700">
              <a:spcBef>
                <a:spcPts val="750"/>
              </a:spcBef>
              <a:spcAft>
                <a:spcPts val="0"/>
              </a:spcAft>
              <a:buSzPts val="2000"/>
              <a:buChar char="▻"/>
              <a:defRPr sz="1500"/>
            </a:lvl8pPr>
            <a:lvl9pPr marL="3086100" lvl="8" indent="-266700">
              <a:spcBef>
                <a:spcPts val="750"/>
              </a:spcBef>
              <a:spcAft>
                <a:spcPts val="750"/>
              </a:spcAft>
              <a:buSzPts val="2000"/>
              <a:buChar char="▻"/>
              <a:defRPr sz="1500"/>
            </a:lvl9pPr>
          </a:lstStyle>
          <a:p>
            <a:r>
              <a:rPr lang="en-US"/>
              <a:t>Click to add text</a:t>
            </a:r>
          </a:p>
        </p:txBody>
      </p:sp>
    </p:spTree>
    <p:extLst>
      <p:ext uri="{BB962C8B-B14F-4D97-AF65-F5344CB8AC3E}">
        <p14:creationId xmlns:p14="http://schemas.microsoft.com/office/powerpoint/2010/main" val="805658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524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noProof="0" smtClean="0"/>
              <a:t>Click to edit Master title style</a:t>
            </a:r>
            <a:endParaRPr lang="en-US" altLang="en-US" dirty="0" smtClean="0"/>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noProof="0" dirty="0" smtClean="0"/>
              <a:t>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pic>
        <p:nvPicPr>
          <p:cNvPr id="1028" name="Picture 3"/>
          <p:cNvPicPr>
            <a:picLocks noChangeAspect="1"/>
          </p:cNvPicPr>
          <p:nvPr/>
        </p:nvPicPr>
        <p:blipFill>
          <a:blip r:embed="rId12">
            <a:extLst>
              <a:ext uri="{28A0092B-C50C-407E-A947-70E740481C1C}">
                <a14:useLocalDpi xmlns:a14="http://schemas.microsoft.com/office/drawing/2010/main" val="0"/>
              </a:ext>
            </a:extLst>
          </a:blip>
          <a:srcRect t="48747" r="-27" b="13547"/>
          <a:stretch>
            <a:fillRect/>
          </a:stretch>
        </p:blipFill>
        <p:spPr bwMode="auto">
          <a:xfrm>
            <a:off x="-14288" y="6010275"/>
            <a:ext cx="12206288"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4"/>
          <p:cNvPicPr>
            <a:picLocks noChangeAspect="1"/>
          </p:cNvPicPr>
          <p:nvPr/>
        </p:nvPicPr>
        <p:blipFill>
          <a:blip r:embed="rId13" cstate="print">
            <a:extLst>
              <a:ext uri="{28A0092B-C50C-407E-A947-70E740481C1C}">
                <a14:useLocalDpi xmlns:a14="http://schemas.microsoft.com/office/drawing/2010/main" val="0"/>
              </a:ext>
            </a:extLst>
          </a:blip>
          <a:srcRect t="2" b="-824"/>
          <a:stretch>
            <a:fillRect/>
          </a:stretch>
        </p:blipFill>
        <p:spPr bwMode="auto">
          <a:xfrm>
            <a:off x="10637838" y="5548313"/>
            <a:ext cx="1452562"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251102"/>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3" r:id="rId3"/>
    <p:sldLayoutId id="2147483664" r:id="rId4"/>
    <p:sldLayoutId id="2147483665" r:id="rId5"/>
    <p:sldLayoutId id="2147483666" r:id="rId6"/>
    <p:sldLayoutId id="2147483667" r:id="rId7"/>
    <p:sldLayoutId id="2147483668" r:id="rId8"/>
    <p:sldLayoutId id="2147483669" r:id="rId9"/>
    <p:sldLayoutId id="2147483658" r:id="rId10"/>
  </p:sldLayoutIdLst>
  <p:transition>
    <p:fade thruBlk="1"/>
  </p:transition>
  <p:timing>
    <p:tnLst>
      <p:par>
        <p:cTn id="1" dur="indefinite" restart="never" nodeType="tmRoot"/>
      </p:par>
    </p:tnLst>
  </p:timing>
  <p:hf hdr="0" ftr="0" dt="0"/>
  <p:txStyles>
    <p:titleStyle>
      <a:lvl1pPr algn="l" rtl="0" eaLnBrk="1" fontAlgn="base" hangingPunct="1">
        <a:spcBef>
          <a:spcPct val="0"/>
        </a:spcBef>
        <a:spcAft>
          <a:spcPct val="0"/>
        </a:spcAft>
        <a:defRPr sz="3300" kern="1200">
          <a:solidFill>
            <a:srgbClr val="7F7F7F"/>
          </a:solidFill>
          <a:latin typeface="Yu Gothic" panose="020B0400000000000000" pitchFamily="34" charset="-128"/>
          <a:ea typeface="Yu Gothic" panose="020B0400000000000000" pitchFamily="34" charset="-128"/>
          <a:cs typeface="Arial" panose="020B0604020202020204" pitchFamily="34" charset="0"/>
        </a:defRPr>
      </a:lvl1pPr>
      <a:lvl2pPr algn="l" rtl="0" eaLnBrk="1" fontAlgn="base" hangingPunct="1">
        <a:spcBef>
          <a:spcPct val="0"/>
        </a:spcBef>
        <a:spcAft>
          <a:spcPct val="0"/>
        </a:spcAft>
        <a:defRPr sz="3300">
          <a:solidFill>
            <a:srgbClr val="7F7F7F"/>
          </a:solidFill>
          <a:latin typeface="Yu Gothic" panose="020B0400000000000000" pitchFamily="34" charset="-128"/>
          <a:ea typeface="Yu Gothic" panose="020B0400000000000000" pitchFamily="34" charset="-128"/>
          <a:cs typeface="Arial" panose="020B0604020202020204" pitchFamily="34" charset="0"/>
        </a:defRPr>
      </a:lvl2pPr>
      <a:lvl3pPr algn="l" rtl="0" eaLnBrk="1" fontAlgn="base" hangingPunct="1">
        <a:spcBef>
          <a:spcPct val="0"/>
        </a:spcBef>
        <a:spcAft>
          <a:spcPct val="0"/>
        </a:spcAft>
        <a:defRPr sz="3300">
          <a:solidFill>
            <a:srgbClr val="7F7F7F"/>
          </a:solidFill>
          <a:latin typeface="Yu Gothic" panose="020B0400000000000000" pitchFamily="34" charset="-128"/>
          <a:ea typeface="Yu Gothic" panose="020B0400000000000000" pitchFamily="34" charset="-128"/>
          <a:cs typeface="Arial" panose="020B0604020202020204" pitchFamily="34" charset="0"/>
        </a:defRPr>
      </a:lvl3pPr>
      <a:lvl4pPr algn="l" rtl="0" eaLnBrk="1" fontAlgn="base" hangingPunct="1">
        <a:spcBef>
          <a:spcPct val="0"/>
        </a:spcBef>
        <a:spcAft>
          <a:spcPct val="0"/>
        </a:spcAft>
        <a:defRPr sz="3300">
          <a:solidFill>
            <a:srgbClr val="7F7F7F"/>
          </a:solidFill>
          <a:latin typeface="Yu Gothic" panose="020B0400000000000000" pitchFamily="34" charset="-128"/>
          <a:ea typeface="Yu Gothic" panose="020B0400000000000000" pitchFamily="34" charset="-128"/>
          <a:cs typeface="Arial" panose="020B0604020202020204" pitchFamily="34" charset="0"/>
        </a:defRPr>
      </a:lvl4pPr>
      <a:lvl5pPr algn="l" rtl="0" eaLnBrk="1" fontAlgn="base" hangingPunct="1">
        <a:spcBef>
          <a:spcPct val="0"/>
        </a:spcBef>
        <a:spcAft>
          <a:spcPct val="0"/>
        </a:spcAft>
        <a:defRPr sz="3300">
          <a:solidFill>
            <a:srgbClr val="7F7F7F"/>
          </a:solidFill>
          <a:latin typeface="Yu Gothic" panose="020B0400000000000000" pitchFamily="34" charset="-128"/>
          <a:ea typeface="Yu Gothic" panose="020B0400000000000000" pitchFamily="34" charset="-128"/>
          <a:cs typeface="Arial" panose="020B0604020202020204" pitchFamily="34" charset="0"/>
        </a:defRPr>
      </a:lvl5pPr>
      <a:lvl6pPr marL="342891" algn="l" rtl="0" eaLnBrk="1" fontAlgn="base" hangingPunct="1">
        <a:spcBef>
          <a:spcPct val="0"/>
        </a:spcBef>
        <a:spcAft>
          <a:spcPct val="0"/>
        </a:spcAft>
        <a:defRPr sz="3300">
          <a:solidFill>
            <a:schemeClr val="bg1"/>
          </a:solidFill>
          <a:latin typeface="Calibri" pitchFamily="34" charset="0"/>
        </a:defRPr>
      </a:lvl6pPr>
      <a:lvl7pPr marL="685783" algn="l" rtl="0" eaLnBrk="1" fontAlgn="base" hangingPunct="1">
        <a:spcBef>
          <a:spcPct val="0"/>
        </a:spcBef>
        <a:spcAft>
          <a:spcPct val="0"/>
        </a:spcAft>
        <a:defRPr sz="3300">
          <a:solidFill>
            <a:schemeClr val="bg1"/>
          </a:solidFill>
          <a:latin typeface="Calibri" pitchFamily="34" charset="0"/>
        </a:defRPr>
      </a:lvl7pPr>
      <a:lvl8pPr marL="1028674" algn="l" rtl="0" eaLnBrk="1" fontAlgn="base" hangingPunct="1">
        <a:spcBef>
          <a:spcPct val="0"/>
        </a:spcBef>
        <a:spcAft>
          <a:spcPct val="0"/>
        </a:spcAft>
        <a:defRPr sz="3300">
          <a:solidFill>
            <a:schemeClr val="bg1"/>
          </a:solidFill>
          <a:latin typeface="Calibri" pitchFamily="34" charset="0"/>
        </a:defRPr>
      </a:lvl8pPr>
      <a:lvl9pPr marL="1371566" algn="l" rtl="0" eaLnBrk="1" fontAlgn="base" hangingPunct="1">
        <a:spcBef>
          <a:spcPct val="0"/>
        </a:spcBef>
        <a:spcAft>
          <a:spcPct val="0"/>
        </a:spcAft>
        <a:defRPr sz="3300">
          <a:solidFill>
            <a:schemeClr val="bg1"/>
          </a:solidFill>
          <a:latin typeface="Calibri" pitchFamily="34" charset="0"/>
        </a:defRPr>
      </a:lvl9pPr>
    </p:titleStyle>
    <p:bodyStyle>
      <a:lvl1pPr marL="455613" indent="-455613" algn="l" defTabSz="1217613" rtl="0" eaLnBrk="1" fontAlgn="base" hangingPunct="1">
        <a:spcBef>
          <a:spcPct val="20000"/>
        </a:spcBef>
        <a:spcAft>
          <a:spcPct val="0"/>
        </a:spcAft>
        <a:buFont typeface="Wingdings" panose="05000000000000000000" pitchFamily="2" charset="2"/>
        <a:buChar char="§"/>
        <a:defRPr sz="2600" kern="12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989013" indent="-379413" algn="l" defTabSz="1217613" rtl="0" eaLnBrk="1" fontAlgn="base" hangingPunct="1">
        <a:spcBef>
          <a:spcPct val="20000"/>
        </a:spcBef>
        <a:spcAft>
          <a:spcPct val="0"/>
        </a:spcAft>
        <a:buFont typeface="Arial" panose="020B0604020202020204" pitchFamily="34" charset="0"/>
        <a:buChar char="•"/>
        <a:defRPr sz="2600" kern="12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1522413" indent="-303213" algn="l" defTabSz="1217613" rtl="0" eaLnBrk="1" fontAlgn="base" hangingPunct="1">
        <a:spcBef>
          <a:spcPct val="20000"/>
        </a:spcBef>
        <a:spcAft>
          <a:spcPct val="0"/>
        </a:spcAft>
        <a:buFont typeface="Yu Gothic Medium" panose="020B0500000000000000" pitchFamily="34" charset="-128"/>
        <a:buChar char="―"/>
        <a:defRPr sz="2400" kern="12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2132013" indent="-303213" algn="l" defTabSz="1217613" rtl="0" eaLnBrk="1" fontAlgn="base" hangingPunct="1">
        <a:spcBef>
          <a:spcPct val="20000"/>
        </a:spcBef>
        <a:spcAft>
          <a:spcPct val="0"/>
        </a:spcAft>
        <a:buFont typeface="Wingdings" panose="05000000000000000000" pitchFamily="2" charset="2"/>
        <a:buChar char="§"/>
        <a:defRPr sz="2400" kern="12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2741613" indent="-303213" algn="l" defTabSz="1217613" rtl="0" eaLnBrk="1" fontAlgn="base" hangingPunct="1">
        <a:spcBef>
          <a:spcPct val="20000"/>
        </a:spcBef>
        <a:spcAft>
          <a:spcPct val="0"/>
        </a:spcAft>
        <a:buFont typeface="Arial" panose="020B0604020202020204" pitchFamily="34" charset="0"/>
        <a:buChar char="•"/>
        <a:defRPr sz="2400" kern="12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continuousinsulation.org/topical-library/healthy-buildings"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wbdg.org/resources/building-science-concept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directorsblog.nih.gov/2020/04/28/capturing-viral-shedding-in-action/" TargetMode="External"/><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1101/2020.04.16.20067728" TargetMode="External"/><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hyperlink" Target="http://www.uvresources.com/blog/uv-c-lamps-a-short-wave-history/"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basc.pnnl.gov/resource-guides/outdoor-air-intake-damper-controlled" TargetMode="External"/><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https://www.consumerreports.org/cro/air-purifiers/buying-guide/index.htm"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peerj.com/articles/10196/" TargetMode="External"/><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continuousinsulation.org/topical-library/healthy-buildings"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www.continuousinsulation.org/content/2021-ibc-irc-adopt-improved-vapor-retarder-requirements" TargetMode="External"/><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www.continuousinsulation.org/topical-library/water-vapor-control" TargetMode="External"/><Relationship Id="rId2" Type="http://schemas.openxmlformats.org/officeDocument/2006/relationships/hyperlink" Target="https://www.continuousinsulation.org/wood-wall-calculator" TargetMode="Externa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www.continuousinsulation.org/healthybuildings" TargetMode="External"/><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continuousinsulation.org/contact"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visualcapitalist.com/history-of-pandemics-deadliest/" TargetMode="External"/><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DC519-99AB-4F30-95BE-77AE8C19AE6C}"/>
              </a:ext>
            </a:extLst>
          </p:cNvPr>
          <p:cNvSpPr>
            <a:spLocks noGrp="1"/>
          </p:cNvSpPr>
          <p:nvPr>
            <p:ph type="ctrTitle"/>
          </p:nvPr>
        </p:nvSpPr>
        <p:spPr>
          <a:prstGeom prst="rect">
            <a:avLst/>
          </a:prstGeom>
        </p:spPr>
        <p:txBody>
          <a:bodyPr lIns="91440" tIns="45720" rIns="91440" bIns="45720" anchor="t"/>
          <a:lstStyle/>
          <a:p>
            <a:r>
              <a:rPr lang="en-US" dirty="0" smtClean="0">
                <a:latin typeface="Roboto"/>
                <a:ea typeface="Roboto"/>
                <a:cs typeface="Roboto"/>
              </a:rPr>
              <a:t>Building </a:t>
            </a:r>
            <a:r>
              <a:rPr lang="en-US" dirty="0">
                <a:latin typeface="Roboto"/>
                <a:ea typeface="Roboto"/>
                <a:cs typeface="Roboto"/>
              </a:rPr>
              <a:t>Envelopes for Healthy &amp; Resilient Buildings in a Post-COVID-19 Pandemic </a:t>
            </a:r>
            <a:r>
              <a:rPr lang="en-US" dirty="0" smtClean="0">
                <a:latin typeface="Roboto"/>
                <a:ea typeface="Roboto"/>
                <a:cs typeface="Roboto"/>
              </a:rPr>
              <a:t>World</a:t>
            </a:r>
            <a:endParaRPr lang="en-US" dirty="0"/>
          </a:p>
        </p:txBody>
      </p:sp>
      <p:sp>
        <p:nvSpPr>
          <p:cNvPr id="8" name="Text Placeholder 7">
            <a:extLst>
              <a:ext uri="{FF2B5EF4-FFF2-40B4-BE49-F238E27FC236}">
                <a16:creationId xmlns:a16="http://schemas.microsoft.com/office/drawing/2014/main" id="{7B366492-7CAD-4597-B633-96EFED634474}"/>
              </a:ext>
            </a:extLst>
          </p:cNvPr>
          <p:cNvSpPr>
            <a:spLocks noGrp="1"/>
          </p:cNvSpPr>
          <p:nvPr>
            <p:ph type="body" sz="quarter" idx="10"/>
          </p:nvPr>
        </p:nvSpPr>
        <p:spPr>
          <a:xfrm>
            <a:off x="782514" y="2413000"/>
            <a:ext cx="6126285" cy="1889461"/>
          </a:xfrm>
          <a:prstGeom prst="rect">
            <a:avLst/>
          </a:prstGeom>
        </p:spPr>
        <p:txBody>
          <a:bodyPr/>
          <a:lstStyle/>
          <a:p>
            <a:pPr algn="l"/>
            <a:r>
              <a:rPr lang="en-US" dirty="0" smtClean="0"/>
              <a:t>Amy Schmidt  </a:t>
            </a:r>
            <a:br>
              <a:rPr lang="en-US" dirty="0" smtClean="0"/>
            </a:br>
            <a:r>
              <a:rPr lang="en-US" sz="2400" dirty="0" smtClean="0"/>
              <a:t>DuPont Performance Building Solutions</a:t>
            </a:r>
            <a:endParaRPr lang="en-US" dirty="0" smtClean="0"/>
          </a:p>
          <a:p>
            <a:pPr algn="l"/>
            <a:r>
              <a:rPr lang="en-US" dirty="0" smtClean="0"/>
              <a:t>Jay Crandell, P.E.</a:t>
            </a:r>
            <a:br>
              <a:rPr lang="en-US" dirty="0" smtClean="0"/>
            </a:br>
            <a:r>
              <a:rPr lang="en-US" sz="2400" dirty="0" smtClean="0"/>
              <a:t>ABTG/ARES Consulting</a:t>
            </a:r>
            <a:endParaRPr lang="en-US" sz="2400" dirty="0"/>
          </a:p>
        </p:txBody>
      </p:sp>
    </p:spTree>
    <p:extLst>
      <p:ext uri="{BB962C8B-B14F-4D97-AF65-F5344CB8AC3E}">
        <p14:creationId xmlns:p14="http://schemas.microsoft.com/office/powerpoint/2010/main" val="40735432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56079-EB72-4A11-9395-8B8BFF964E31}"/>
              </a:ext>
            </a:extLst>
          </p:cNvPr>
          <p:cNvSpPr>
            <a:spLocks noGrp="1"/>
          </p:cNvSpPr>
          <p:nvPr>
            <p:ph type="title"/>
          </p:nvPr>
        </p:nvSpPr>
        <p:spPr>
          <a:xfrm>
            <a:off x="424961" y="548054"/>
            <a:ext cx="10972800" cy="1143000"/>
          </a:xfrm>
        </p:spPr>
        <p:txBody>
          <a:bodyPr/>
          <a:lstStyle/>
          <a:p>
            <a:r>
              <a:rPr lang="en-US" dirty="0"/>
              <a:t>The pandemics will come but our preparation </a:t>
            </a:r>
            <a:r>
              <a:rPr lang="en-US" dirty="0" smtClean="0"/>
              <a:t/>
            </a:r>
            <a:br>
              <a:rPr lang="en-US" dirty="0" smtClean="0"/>
            </a:br>
            <a:r>
              <a:rPr lang="en-US" dirty="0" smtClean="0"/>
              <a:t>can </a:t>
            </a:r>
            <a:r>
              <a:rPr lang="en-US" dirty="0"/>
              <a:t>be different.  We can be more resilient.</a:t>
            </a:r>
          </a:p>
        </p:txBody>
      </p:sp>
      <p:pic>
        <p:nvPicPr>
          <p:cNvPr id="5" name="Picture 4">
            <a:extLst>
              <a:ext uri="{FF2B5EF4-FFF2-40B4-BE49-F238E27FC236}">
                <a16:creationId xmlns:a16="http://schemas.microsoft.com/office/drawing/2014/main" id="{5D0EEF25-3278-4706-B3E3-7A7D2137E53E}"/>
              </a:ext>
            </a:extLst>
          </p:cNvPr>
          <p:cNvPicPr>
            <a:picLocks noChangeAspect="1"/>
          </p:cNvPicPr>
          <p:nvPr/>
        </p:nvPicPr>
        <p:blipFill>
          <a:blip r:embed="rId2"/>
          <a:stretch>
            <a:fillRect/>
          </a:stretch>
        </p:blipFill>
        <p:spPr>
          <a:xfrm>
            <a:off x="3957494" y="2103403"/>
            <a:ext cx="3904116" cy="3904116"/>
          </a:xfrm>
          <a:prstGeom prst="rect">
            <a:avLst/>
          </a:prstGeom>
        </p:spPr>
      </p:pic>
    </p:spTree>
    <p:extLst>
      <p:ext uri="{BB962C8B-B14F-4D97-AF65-F5344CB8AC3E}">
        <p14:creationId xmlns:p14="http://schemas.microsoft.com/office/powerpoint/2010/main" val="12312024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2E832-6280-42AF-9EA6-243C47837C18}"/>
              </a:ext>
            </a:extLst>
          </p:cNvPr>
          <p:cNvSpPr>
            <a:spLocks noGrp="1"/>
          </p:cNvSpPr>
          <p:nvPr>
            <p:ph type="title"/>
          </p:nvPr>
        </p:nvSpPr>
        <p:spPr>
          <a:xfrm>
            <a:off x="609600" y="203200"/>
            <a:ext cx="10972800" cy="933944"/>
          </a:xfrm>
        </p:spPr>
        <p:txBody>
          <a:bodyPr/>
          <a:lstStyle/>
          <a:p>
            <a:r>
              <a:rPr lang="en-US" dirty="0"/>
              <a:t>Building design needs to play a role</a:t>
            </a:r>
          </a:p>
        </p:txBody>
      </p:sp>
      <p:sp>
        <p:nvSpPr>
          <p:cNvPr id="3" name="Text Placeholder 2">
            <a:extLst>
              <a:ext uri="{FF2B5EF4-FFF2-40B4-BE49-F238E27FC236}">
                <a16:creationId xmlns:a16="http://schemas.microsoft.com/office/drawing/2014/main" id="{8F7EB7A0-E973-4CC9-BDDD-AEF1B5148C13}"/>
              </a:ext>
            </a:extLst>
          </p:cNvPr>
          <p:cNvSpPr>
            <a:spLocks noGrp="1"/>
          </p:cNvSpPr>
          <p:nvPr>
            <p:ph idx="1"/>
          </p:nvPr>
        </p:nvSpPr>
        <p:spPr>
          <a:xfrm>
            <a:off x="6233746" y="1405792"/>
            <a:ext cx="5257800" cy="928076"/>
          </a:xfrm>
        </p:spPr>
        <p:txBody>
          <a:bodyPr/>
          <a:lstStyle/>
          <a:p>
            <a:pPr marL="76200" indent="0" algn="ctr">
              <a:buNone/>
            </a:pPr>
            <a:r>
              <a:rPr lang="en-US" sz="2000" b="1" dirty="0"/>
              <a:t>Building envelopes play a direct and indirect role in all of these foundations of healthy buildings.</a:t>
            </a:r>
          </a:p>
        </p:txBody>
      </p:sp>
      <p:sp>
        <p:nvSpPr>
          <p:cNvPr id="4" name="Text Placeholder 3">
            <a:extLst>
              <a:ext uri="{FF2B5EF4-FFF2-40B4-BE49-F238E27FC236}">
                <a16:creationId xmlns:a16="http://schemas.microsoft.com/office/drawing/2014/main" id="{36365558-7DBD-4C2C-A04A-FE5CFC6A1E79}"/>
              </a:ext>
            </a:extLst>
          </p:cNvPr>
          <p:cNvSpPr>
            <a:spLocks noGrp="1"/>
          </p:cNvSpPr>
          <p:nvPr>
            <p:ph type="body" idx="4294967295"/>
          </p:nvPr>
        </p:nvSpPr>
        <p:spPr>
          <a:xfrm>
            <a:off x="126028" y="5737813"/>
            <a:ext cx="6116512" cy="284918"/>
          </a:xfrm>
        </p:spPr>
        <p:txBody>
          <a:bodyPr/>
          <a:lstStyle/>
          <a:p>
            <a:pPr marL="76200" indent="0" algn="ctr">
              <a:buNone/>
            </a:pPr>
            <a:r>
              <a:rPr lang="en-US" sz="1100" b="1" dirty="0" smtClean="0"/>
              <a:t>Source: </a:t>
            </a:r>
            <a:r>
              <a:rPr lang="en-US" sz="1100" dirty="0" smtClean="0"/>
              <a:t>https</a:t>
            </a:r>
            <a:r>
              <a:rPr lang="en-US" sz="1100" dirty="0"/>
              <a:t>://hbswk.hbs.edu/item/why-covid-19-raises-the-stakes-for-building-health</a:t>
            </a:r>
          </a:p>
        </p:txBody>
      </p:sp>
      <p:pic>
        <p:nvPicPr>
          <p:cNvPr id="5" name="Picture 4">
            <a:extLst>
              <a:ext uri="{FF2B5EF4-FFF2-40B4-BE49-F238E27FC236}">
                <a16:creationId xmlns:a16="http://schemas.microsoft.com/office/drawing/2014/main" id="{5ED92CC7-3013-41C5-BC9A-6B3118305A31}"/>
              </a:ext>
            </a:extLst>
          </p:cNvPr>
          <p:cNvPicPr>
            <a:picLocks noChangeAspect="1"/>
          </p:cNvPicPr>
          <p:nvPr/>
        </p:nvPicPr>
        <p:blipFill>
          <a:blip r:embed="rId2"/>
          <a:stretch>
            <a:fillRect/>
          </a:stretch>
        </p:blipFill>
        <p:spPr>
          <a:xfrm>
            <a:off x="589661" y="1317871"/>
            <a:ext cx="5189246" cy="4239215"/>
          </a:xfrm>
          <a:prstGeom prst="rect">
            <a:avLst/>
          </a:prstGeom>
        </p:spPr>
      </p:pic>
      <p:pic>
        <p:nvPicPr>
          <p:cNvPr id="6" name="Picture 5">
            <a:extLst>
              <a:ext uri="{FF2B5EF4-FFF2-40B4-BE49-F238E27FC236}">
                <a16:creationId xmlns:a16="http://schemas.microsoft.com/office/drawing/2014/main" id="{45A14480-5BEB-46BD-B955-F163049667B8}"/>
              </a:ext>
            </a:extLst>
          </p:cNvPr>
          <p:cNvPicPr>
            <a:picLocks noChangeAspect="1"/>
          </p:cNvPicPr>
          <p:nvPr/>
        </p:nvPicPr>
        <p:blipFill>
          <a:blip r:embed="rId3"/>
          <a:stretch>
            <a:fillRect/>
          </a:stretch>
        </p:blipFill>
        <p:spPr>
          <a:xfrm>
            <a:off x="7839145" y="2540284"/>
            <a:ext cx="2047001" cy="3104723"/>
          </a:xfrm>
          <a:prstGeom prst="rect">
            <a:avLst/>
          </a:prstGeom>
        </p:spPr>
      </p:pic>
    </p:spTree>
    <p:extLst>
      <p:ext uri="{BB962C8B-B14F-4D97-AF65-F5344CB8AC3E}">
        <p14:creationId xmlns:p14="http://schemas.microsoft.com/office/powerpoint/2010/main" val="13518653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06401"/>
            <a:ext cx="7444154" cy="1092200"/>
          </a:xfrm>
        </p:spPr>
        <p:txBody>
          <a:bodyPr/>
          <a:lstStyle/>
          <a:p>
            <a:r>
              <a:rPr lang="en-US" dirty="0"/>
              <a:t>Buildings </a:t>
            </a:r>
            <a:r>
              <a:rPr lang="en-US" dirty="0" smtClean="0"/>
              <a:t>also </a:t>
            </a:r>
            <a:r>
              <a:rPr lang="en-US" dirty="0"/>
              <a:t>Play an Important Role in Protecting Ourselves and Others </a:t>
            </a:r>
          </a:p>
        </p:txBody>
      </p:sp>
      <p:sp>
        <p:nvSpPr>
          <p:cNvPr id="3" name="Text Placeholder 2"/>
          <p:cNvSpPr>
            <a:spLocks noGrp="1"/>
          </p:cNvSpPr>
          <p:nvPr>
            <p:ph idx="1"/>
          </p:nvPr>
        </p:nvSpPr>
        <p:spPr>
          <a:xfrm>
            <a:off x="609600" y="2409091"/>
            <a:ext cx="10591800" cy="3051909"/>
          </a:xfrm>
        </p:spPr>
        <p:txBody>
          <a:bodyPr/>
          <a:lstStyle/>
          <a:p>
            <a:pPr marL="76200" indent="0">
              <a:lnSpc>
                <a:spcPct val="150000"/>
              </a:lnSpc>
              <a:buNone/>
            </a:pPr>
            <a:r>
              <a:rPr lang="en-US" sz="2400" dirty="0"/>
              <a:t>“Think of the </a:t>
            </a:r>
            <a:r>
              <a:rPr lang="en-US" sz="2400" b="1" dirty="0"/>
              <a:t>building envelope </a:t>
            </a:r>
            <a:r>
              <a:rPr lang="en-US" sz="2400" dirty="0"/>
              <a:t>as the protective skin </a:t>
            </a:r>
            <a:r>
              <a:rPr lang="en-US" sz="2400" dirty="0" smtClean="0"/>
              <a:t/>
            </a:r>
            <a:br>
              <a:rPr lang="en-US" sz="2400" dirty="0" smtClean="0"/>
            </a:br>
            <a:r>
              <a:rPr lang="en-US" sz="2400" dirty="0" smtClean="0"/>
              <a:t>or </a:t>
            </a:r>
            <a:r>
              <a:rPr lang="en-US" sz="2400" dirty="0"/>
              <a:t>PPE of the building and the </a:t>
            </a:r>
            <a:r>
              <a:rPr lang="en-US" sz="2400" b="1" dirty="0"/>
              <a:t>HVAC system </a:t>
            </a:r>
            <a:r>
              <a:rPr lang="en-US" sz="2400" dirty="0"/>
              <a:t>as the internal </a:t>
            </a:r>
            <a:r>
              <a:rPr lang="en-US" sz="2400" dirty="0" smtClean="0"/>
              <a:t/>
            </a:r>
            <a:br>
              <a:rPr lang="en-US" sz="2400" dirty="0" smtClean="0"/>
            </a:br>
            <a:r>
              <a:rPr lang="en-US" sz="2400" dirty="0" smtClean="0"/>
              <a:t>lymphatic </a:t>
            </a:r>
            <a:r>
              <a:rPr lang="en-US" sz="2400" dirty="0"/>
              <a:t>system to maintain internal health and help suppress </a:t>
            </a:r>
            <a:r>
              <a:rPr lang="en-US" sz="2400" dirty="0" smtClean="0"/>
              <a:t/>
            </a:r>
            <a:br>
              <a:rPr lang="en-US" sz="2400" dirty="0" smtClean="0"/>
            </a:br>
            <a:r>
              <a:rPr lang="en-US" sz="2400" dirty="0" smtClean="0"/>
              <a:t>pathogen </a:t>
            </a:r>
            <a:r>
              <a:rPr lang="en-US" sz="2400" dirty="0"/>
              <a:t>propagation and survival within the buildings body.” </a:t>
            </a:r>
            <a:endParaRPr lang="en-US" sz="2400" dirty="0" smtClean="0"/>
          </a:p>
          <a:p>
            <a:pPr marL="76200" indent="0">
              <a:buNone/>
            </a:pPr>
            <a:endParaRPr lang="en-US" sz="1600" dirty="0" smtClean="0"/>
          </a:p>
          <a:p>
            <a:pPr marL="76200" indent="0">
              <a:buNone/>
            </a:pPr>
            <a:r>
              <a:rPr lang="en-US" sz="1100" b="1" dirty="0" smtClean="0"/>
              <a:t>Source: </a:t>
            </a:r>
            <a:r>
              <a:rPr lang="en-US" sz="1100" dirty="0" smtClean="0"/>
              <a:t>ABTG </a:t>
            </a:r>
            <a:r>
              <a:rPr lang="en-US" sz="1100" dirty="0"/>
              <a:t>RR No 2006-01, p.8, </a:t>
            </a:r>
            <a:r>
              <a:rPr lang="en-US" sz="1100" dirty="0" smtClean="0">
                <a:hlinkClick r:id="rId2"/>
              </a:rPr>
              <a:t>https</a:t>
            </a:r>
            <a:r>
              <a:rPr lang="en-US" sz="1100" dirty="0">
                <a:hlinkClick r:id="rId2"/>
              </a:rPr>
              <a:t>://</a:t>
            </a:r>
            <a:r>
              <a:rPr lang="en-US" sz="1100" dirty="0" smtClean="0">
                <a:hlinkClick r:id="rId2"/>
              </a:rPr>
              <a:t>www.continuousinsulation.org/topical-library/healthy-buildings</a:t>
            </a:r>
            <a:r>
              <a:rPr lang="en-US" sz="1100" dirty="0" smtClean="0"/>
              <a:t> </a:t>
            </a:r>
            <a:endParaRPr lang="en-US" sz="1100" dirty="0"/>
          </a:p>
        </p:txBody>
      </p:sp>
      <p:pic>
        <p:nvPicPr>
          <p:cNvPr id="4" name="Picture 3">
            <a:extLst>
              <a:ext uri="{FF2B5EF4-FFF2-40B4-BE49-F238E27FC236}">
                <a16:creationId xmlns:a16="http://schemas.microsoft.com/office/drawing/2014/main" id="{C956EAFB-84BC-476D-8C29-91E62BBBEBC5}"/>
              </a:ext>
            </a:extLst>
          </p:cNvPr>
          <p:cNvPicPr>
            <a:picLocks noChangeAspect="1"/>
          </p:cNvPicPr>
          <p:nvPr/>
        </p:nvPicPr>
        <p:blipFill>
          <a:blip r:embed="rId3"/>
          <a:stretch>
            <a:fillRect/>
          </a:stretch>
        </p:blipFill>
        <p:spPr>
          <a:xfrm>
            <a:off x="8501464" y="1210181"/>
            <a:ext cx="2959547" cy="1198910"/>
          </a:xfrm>
          <a:prstGeom prst="rect">
            <a:avLst/>
          </a:prstGeom>
        </p:spPr>
      </p:pic>
    </p:spTree>
    <p:extLst>
      <p:ext uri="{BB962C8B-B14F-4D97-AF65-F5344CB8AC3E}">
        <p14:creationId xmlns:p14="http://schemas.microsoft.com/office/powerpoint/2010/main" val="13831770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Role of Building Science</a:t>
            </a:r>
            <a:endParaRPr lang="en-US" dirty="0"/>
          </a:p>
        </p:txBody>
      </p:sp>
      <p:sp>
        <p:nvSpPr>
          <p:cNvPr id="3" name="Text Placeholder 2"/>
          <p:cNvSpPr>
            <a:spLocks noGrp="1"/>
          </p:cNvSpPr>
          <p:nvPr>
            <p:ph idx="1"/>
          </p:nvPr>
        </p:nvSpPr>
        <p:spPr>
          <a:xfrm>
            <a:off x="609600" y="1295400"/>
            <a:ext cx="10972800" cy="4165601"/>
          </a:xfrm>
        </p:spPr>
        <p:txBody>
          <a:bodyPr/>
          <a:lstStyle/>
          <a:p>
            <a:r>
              <a:rPr lang="en-US" sz="2400" b="1" dirty="0"/>
              <a:t>Building Science </a:t>
            </a:r>
            <a:r>
              <a:rPr lang="en-US" sz="2400" dirty="0"/>
              <a:t>– the </a:t>
            </a:r>
            <a:r>
              <a:rPr lang="en-US" sz="2400" dirty="0" smtClean="0"/>
              <a:t>application </a:t>
            </a:r>
            <a:r>
              <a:rPr lang="en-US" sz="2400" dirty="0"/>
              <a:t>of </a:t>
            </a:r>
            <a:r>
              <a:rPr lang="en-US" sz="2400" dirty="0" smtClean="0"/>
              <a:t>science as it relates to the </a:t>
            </a:r>
            <a:br>
              <a:rPr lang="en-US" sz="2400" dirty="0" smtClean="0"/>
            </a:br>
            <a:r>
              <a:rPr lang="en-US" sz="2400" dirty="0" smtClean="0"/>
              <a:t>physical </a:t>
            </a:r>
            <a:r>
              <a:rPr lang="en-US" sz="2400" dirty="0"/>
              <a:t>behavior of buildings as </a:t>
            </a:r>
            <a:r>
              <a:rPr lang="en-US" sz="2400" dirty="0" smtClean="0"/>
              <a:t>systems with many interactions</a:t>
            </a:r>
            <a:endParaRPr lang="en-US" dirty="0"/>
          </a:p>
        </p:txBody>
      </p:sp>
      <p:sp>
        <p:nvSpPr>
          <p:cNvPr id="6" name="TextBox 5"/>
          <p:cNvSpPr txBox="1"/>
          <p:nvPr/>
        </p:nvSpPr>
        <p:spPr>
          <a:xfrm>
            <a:off x="1121309" y="5659395"/>
            <a:ext cx="7583427" cy="261610"/>
          </a:xfrm>
          <a:prstGeom prst="rect">
            <a:avLst/>
          </a:prstGeom>
          <a:noFill/>
        </p:spPr>
        <p:txBody>
          <a:bodyPr wrap="square" rtlCol="0">
            <a:spAutoFit/>
          </a:bodyPr>
          <a:lstStyle/>
          <a:p>
            <a:pPr algn="ctr"/>
            <a:r>
              <a:rPr lang="en-US" sz="1100" b="1" dirty="0">
                <a:latin typeface="Yu Gothic" panose="020B0400000000000000" pitchFamily="34" charset="-128"/>
                <a:ea typeface="Yu Gothic" panose="020B0400000000000000" pitchFamily="34" charset="-128"/>
              </a:rPr>
              <a:t>Source:</a:t>
            </a:r>
            <a:r>
              <a:rPr lang="en-US" sz="1100" dirty="0">
                <a:latin typeface="Yu Gothic" panose="020B0400000000000000" pitchFamily="34" charset="-128"/>
                <a:ea typeface="Yu Gothic" panose="020B0400000000000000" pitchFamily="34" charset="-128"/>
              </a:rPr>
              <a:t> </a:t>
            </a:r>
            <a:r>
              <a:rPr lang="en-US" sz="1100" dirty="0">
                <a:latin typeface="Yu Gothic" panose="020B0400000000000000" pitchFamily="34" charset="-128"/>
                <a:ea typeface="Yu Gothic" panose="020B0400000000000000" pitchFamily="34" charset="-128"/>
                <a:hlinkClick r:id="rId2"/>
              </a:rPr>
              <a:t>https://</a:t>
            </a:r>
            <a:r>
              <a:rPr lang="en-US" sz="1100" dirty="0" smtClean="0">
                <a:latin typeface="Yu Gothic" panose="020B0400000000000000" pitchFamily="34" charset="-128"/>
                <a:ea typeface="Yu Gothic" panose="020B0400000000000000" pitchFamily="34" charset="-128"/>
                <a:hlinkClick r:id="rId2"/>
              </a:rPr>
              <a:t>www.wbdg.org/resources/building-science-concepts</a:t>
            </a:r>
            <a:r>
              <a:rPr lang="en-US" sz="1100" dirty="0" smtClean="0">
                <a:latin typeface="Yu Gothic" panose="020B0400000000000000" pitchFamily="34" charset="-128"/>
                <a:ea typeface="Yu Gothic" panose="020B0400000000000000" pitchFamily="34" charset="-128"/>
              </a:rPr>
              <a:t> </a:t>
            </a:r>
            <a:endParaRPr lang="en-US" sz="1100" dirty="0">
              <a:latin typeface="Yu Gothic" panose="020B0400000000000000" pitchFamily="34" charset="-128"/>
              <a:ea typeface="Yu Gothic" panose="020B0400000000000000" pitchFamily="34" charset="-128"/>
            </a:endParaRPr>
          </a:p>
        </p:txBody>
      </p:sp>
      <p:grpSp>
        <p:nvGrpSpPr>
          <p:cNvPr id="27" name="Group 26"/>
          <p:cNvGrpSpPr/>
          <p:nvPr/>
        </p:nvGrpSpPr>
        <p:grpSpPr>
          <a:xfrm>
            <a:off x="1121309" y="2213232"/>
            <a:ext cx="7583427" cy="3354768"/>
            <a:chOff x="1426461" y="3230183"/>
            <a:chExt cx="7625429" cy="3182113"/>
          </a:xfrm>
        </p:grpSpPr>
        <p:pic>
          <p:nvPicPr>
            <p:cNvPr id="5" name="Picture 4"/>
            <p:cNvPicPr>
              <a:picLocks noChangeAspect="1"/>
            </p:cNvPicPr>
            <p:nvPr/>
          </p:nvPicPr>
          <p:blipFill rotWithShape="1">
            <a:blip r:embed="rId3"/>
            <a:srcRect l="29500" t="44978" r="31200" b="25866"/>
            <a:stretch/>
          </p:blipFill>
          <p:spPr>
            <a:xfrm>
              <a:off x="1426461" y="3230183"/>
              <a:ext cx="7625429" cy="3182113"/>
            </a:xfrm>
            <a:prstGeom prst="rect">
              <a:avLst/>
            </a:prstGeom>
          </p:spPr>
        </p:pic>
        <p:sp>
          <p:nvSpPr>
            <p:cNvPr id="7" name="Oval 6"/>
            <p:cNvSpPr/>
            <p:nvPr/>
          </p:nvSpPr>
          <p:spPr>
            <a:xfrm>
              <a:off x="2657856" y="3791712"/>
              <a:ext cx="1828800" cy="950976"/>
            </a:xfrm>
            <a:prstGeom prst="ellipse">
              <a:avLst/>
            </a:prstGeom>
            <a:solidFill>
              <a:schemeClr val="accent1">
                <a:alpha val="2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353056" y="4559112"/>
              <a:ext cx="2426207" cy="653316"/>
            </a:xfrm>
            <a:prstGeom prst="ellipse">
              <a:avLst/>
            </a:prstGeom>
            <a:solidFill>
              <a:schemeClr val="accent3">
                <a:alpha val="2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23872" y="5019186"/>
              <a:ext cx="3060191" cy="653316"/>
            </a:xfrm>
            <a:prstGeom prst="ellipse">
              <a:avLst/>
            </a:prstGeom>
            <a:solidFill>
              <a:schemeClr val="accent6">
                <a:alpha val="2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Curved Connector 20"/>
            <p:cNvCxnSpPr>
              <a:stCxn id="7" idx="6"/>
            </p:cNvCxnSpPr>
            <p:nvPr/>
          </p:nvCxnSpPr>
          <p:spPr>
            <a:xfrm>
              <a:off x="4486656" y="4267200"/>
              <a:ext cx="1231396" cy="1471662"/>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p:cNvCxnSpPr>
              <a:stCxn id="8" idx="6"/>
            </p:cNvCxnSpPr>
            <p:nvPr/>
          </p:nvCxnSpPr>
          <p:spPr>
            <a:xfrm>
              <a:off x="4779263" y="4885770"/>
              <a:ext cx="914400" cy="914400"/>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p:cNvCxnSpPr>
              <a:stCxn id="9" idx="5"/>
            </p:cNvCxnSpPr>
            <p:nvPr/>
          </p:nvCxnSpPr>
          <p:spPr>
            <a:xfrm rot="16200000" flipH="1">
              <a:off x="4986405" y="5226328"/>
              <a:ext cx="356760" cy="1057755"/>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79767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Relevant Science for Healthy Buildings</a:t>
            </a:r>
            <a:endParaRPr lang="en-US" dirty="0"/>
          </a:p>
        </p:txBody>
      </p:sp>
      <p:sp>
        <p:nvSpPr>
          <p:cNvPr id="3" name="Text Placeholder 2"/>
          <p:cNvSpPr>
            <a:spLocks noGrp="1"/>
          </p:cNvSpPr>
          <p:nvPr>
            <p:ph idx="1"/>
          </p:nvPr>
        </p:nvSpPr>
        <p:spPr/>
        <p:txBody>
          <a:bodyPr/>
          <a:lstStyle/>
          <a:p>
            <a:r>
              <a:rPr lang="en-US" sz="2800" b="1" dirty="0" smtClean="0"/>
              <a:t>Sociology</a:t>
            </a:r>
            <a:r>
              <a:rPr lang="en-US" sz="2800" dirty="0" smtClean="0"/>
              <a:t> – the </a:t>
            </a:r>
            <a:r>
              <a:rPr lang="en-US" sz="2800" dirty="0"/>
              <a:t>study of </a:t>
            </a:r>
            <a:r>
              <a:rPr lang="en-US" sz="2800" dirty="0" smtClean="0"/>
              <a:t>human behavior</a:t>
            </a:r>
            <a:endParaRPr lang="en-US" sz="2800" dirty="0">
              <a:solidFill>
                <a:srgbClr val="FF0000"/>
              </a:solidFill>
            </a:endParaRPr>
          </a:p>
          <a:p>
            <a:r>
              <a:rPr lang="en-US" sz="2800" b="1" dirty="0"/>
              <a:t>Biology</a:t>
            </a:r>
            <a:r>
              <a:rPr lang="en-US" sz="2800" dirty="0"/>
              <a:t> – the study of life and living organisms</a:t>
            </a:r>
          </a:p>
          <a:p>
            <a:r>
              <a:rPr lang="en-US" sz="2800" b="1" dirty="0"/>
              <a:t>Economics</a:t>
            </a:r>
            <a:r>
              <a:rPr lang="en-US" sz="2800" dirty="0"/>
              <a:t> – the study of how society uses its </a:t>
            </a:r>
            <a:r>
              <a:rPr lang="en-US" sz="2800" dirty="0" smtClean="0"/>
              <a:t/>
            </a:r>
            <a:br>
              <a:rPr lang="en-US" sz="2800" dirty="0" smtClean="0"/>
            </a:br>
            <a:r>
              <a:rPr lang="en-US" sz="2800" dirty="0" smtClean="0"/>
              <a:t>limited resources</a:t>
            </a:r>
          </a:p>
        </p:txBody>
      </p:sp>
    </p:spTree>
    <p:extLst>
      <p:ext uri="{BB962C8B-B14F-4D97-AF65-F5344CB8AC3E}">
        <p14:creationId xmlns:p14="http://schemas.microsoft.com/office/powerpoint/2010/main" val="12684850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Sociology</a:t>
            </a:r>
          </a:p>
        </p:txBody>
      </p:sp>
      <p:sp>
        <p:nvSpPr>
          <p:cNvPr id="3" name="Text Placeholder 2"/>
          <p:cNvSpPr>
            <a:spLocks noGrp="1"/>
          </p:cNvSpPr>
          <p:nvPr>
            <p:ph idx="1"/>
          </p:nvPr>
        </p:nvSpPr>
        <p:spPr>
          <a:xfrm>
            <a:off x="609600" y="1498601"/>
            <a:ext cx="5351585" cy="4233984"/>
          </a:xfrm>
        </p:spPr>
        <p:txBody>
          <a:bodyPr/>
          <a:lstStyle/>
          <a:p>
            <a:r>
              <a:rPr lang="en-US" sz="2400" dirty="0"/>
              <a:t>People in the U.S. spend about 87% of their time indoors.</a:t>
            </a:r>
          </a:p>
          <a:p>
            <a:r>
              <a:rPr lang="en-US" sz="2400" dirty="0" smtClean="0"/>
              <a:t>Over </a:t>
            </a:r>
            <a:r>
              <a:rPr lang="en-US" sz="2400" dirty="0"/>
              <a:t>2,000 COVID-19 </a:t>
            </a:r>
            <a:r>
              <a:rPr lang="en-US" sz="2400" dirty="0" err="1"/>
              <a:t>superspreader</a:t>
            </a:r>
            <a:r>
              <a:rPr lang="en-US" sz="2400" dirty="0"/>
              <a:t> events </a:t>
            </a:r>
            <a:r>
              <a:rPr lang="en-US" sz="2400" dirty="0" smtClean="0"/>
              <a:t>(SSEs) worldwide</a:t>
            </a:r>
          </a:p>
          <a:p>
            <a:pPr lvl="1"/>
            <a:r>
              <a:rPr lang="en-US" sz="2000" dirty="0" smtClean="0"/>
              <a:t>Nearly </a:t>
            </a:r>
            <a:r>
              <a:rPr lang="en-US" sz="2000" dirty="0"/>
              <a:t>all SSEs occurred indoors</a:t>
            </a:r>
          </a:p>
          <a:p>
            <a:pPr lvl="1"/>
            <a:r>
              <a:rPr lang="en-US" sz="2000" dirty="0"/>
              <a:t>Most involved </a:t>
            </a:r>
            <a:r>
              <a:rPr lang="en-US" sz="2000" dirty="0" smtClean="0"/>
              <a:t>confinement </a:t>
            </a:r>
            <a:r>
              <a:rPr lang="en-US" sz="2000" dirty="0"/>
              <a:t>for extended time</a:t>
            </a:r>
          </a:p>
          <a:p>
            <a:pPr lvl="1"/>
            <a:r>
              <a:rPr lang="en-US" sz="2000" dirty="0"/>
              <a:t>Higher frequency during flu season</a:t>
            </a:r>
          </a:p>
          <a:p>
            <a:r>
              <a:rPr lang="en-US" sz="2400" dirty="0"/>
              <a:t>Indoor environment is </a:t>
            </a:r>
            <a:r>
              <a:rPr lang="en-US" sz="2400" dirty="0" smtClean="0"/>
              <a:t>important to health and safety.</a:t>
            </a:r>
            <a:endParaRPr lang="en-US" sz="2400" dirty="0"/>
          </a:p>
        </p:txBody>
      </p:sp>
      <p:pic>
        <p:nvPicPr>
          <p:cNvPr id="5" name="Picture 4"/>
          <p:cNvPicPr>
            <a:picLocks noChangeAspect="1"/>
          </p:cNvPicPr>
          <p:nvPr/>
        </p:nvPicPr>
        <p:blipFill rotWithShape="1">
          <a:blip r:embed="rId2"/>
          <a:srcRect l="29100" t="23290" r="29300" b="18577"/>
          <a:stretch/>
        </p:blipFill>
        <p:spPr>
          <a:xfrm>
            <a:off x="6191188" y="749300"/>
            <a:ext cx="5770060" cy="4535600"/>
          </a:xfrm>
          <a:prstGeom prst="rect">
            <a:avLst/>
          </a:prstGeom>
        </p:spPr>
      </p:pic>
    </p:spTree>
    <p:extLst>
      <p:ext uri="{BB962C8B-B14F-4D97-AF65-F5344CB8AC3E}">
        <p14:creationId xmlns:p14="http://schemas.microsoft.com/office/powerpoint/2010/main" val="11446897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Biology</a:t>
            </a:r>
          </a:p>
        </p:txBody>
      </p:sp>
      <p:sp>
        <p:nvSpPr>
          <p:cNvPr id="3" name="Text Placeholder 2"/>
          <p:cNvSpPr>
            <a:spLocks noGrp="1"/>
          </p:cNvSpPr>
          <p:nvPr>
            <p:ph idx="1"/>
          </p:nvPr>
        </p:nvSpPr>
        <p:spPr>
          <a:xfrm>
            <a:off x="609600" y="1498601"/>
            <a:ext cx="6116515" cy="3962400"/>
          </a:xfrm>
        </p:spPr>
        <p:txBody>
          <a:bodyPr/>
          <a:lstStyle/>
          <a:p>
            <a:r>
              <a:rPr lang="en-US" sz="2400" dirty="0"/>
              <a:t>People and other organisms need </a:t>
            </a:r>
            <a:r>
              <a:rPr lang="en-US" sz="2400" dirty="0" smtClean="0"/>
              <a:t/>
            </a:r>
            <a:br>
              <a:rPr lang="en-US" sz="2400" dirty="0" smtClean="0"/>
            </a:br>
            <a:r>
              <a:rPr lang="en-US" sz="2400" dirty="0" smtClean="0"/>
              <a:t>the </a:t>
            </a:r>
            <a:r>
              <a:rPr lang="en-US" sz="2400" dirty="0"/>
              <a:t>following things to live:</a:t>
            </a:r>
          </a:p>
          <a:p>
            <a:pPr lvl="1"/>
            <a:r>
              <a:rPr lang="en-US" sz="2000" dirty="0"/>
              <a:t>Oxygen (O</a:t>
            </a:r>
            <a:r>
              <a:rPr lang="en-US" sz="2000" baseline="-25000" dirty="0"/>
              <a:t>2</a:t>
            </a:r>
            <a:r>
              <a:rPr lang="en-US" sz="2000" dirty="0"/>
              <a:t>)</a:t>
            </a:r>
          </a:p>
          <a:p>
            <a:pPr lvl="1"/>
            <a:r>
              <a:rPr lang="en-US" sz="2000" dirty="0"/>
              <a:t>Water (H</a:t>
            </a:r>
            <a:r>
              <a:rPr lang="en-US" sz="2000" baseline="-25000" dirty="0"/>
              <a:t>2</a:t>
            </a:r>
            <a:r>
              <a:rPr lang="en-US" sz="2000" dirty="0"/>
              <a:t>O)</a:t>
            </a:r>
          </a:p>
          <a:p>
            <a:pPr lvl="1"/>
            <a:r>
              <a:rPr lang="en-US" sz="2000" dirty="0"/>
              <a:t>Food (energy and nutrition)</a:t>
            </a:r>
          </a:p>
          <a:p>
            <a:pPr lvl="1"/>
            <a:r>
              <a:rPr lang="en-US" sz="2000" dirty="0"/>
              <a:t>Protection (extreme temperature, solar UV radiation, </a:t>
            </a:r>
            <a:r>
              <a:rPr lang="en-US" sz="2000" b="1" dirty="0"/>
              <a:t>pathogens</a:t>
            </a:r>
            <a:r>
              <a:rPr lang="en-US" sz="2000" dirty="0"/>
              <a:t>, natural and man-made hazards, etc.)</a:t>
            </a:r>
          </a:p>
          <a:p>
            <a:endParaRPr lang="en-US" dirty="0"/>
          </a:p>
        </p:txBody>
      </p:sp>
      <p:pic>
        <p:nvPicPr>
          <p:cNvPr id="4" name="Picture 3">
            <a:extLst>
              <a:ext uri="{FF2B5EF4-FFF2-40B4-BE49-F238E27FC236}">
                <a16:creationId xmlns:a16="http://schemas.microsoft.com/office/drawing/2014/main" id="{1C132C57-76C4-40A9-8781-EDFAA81432CC}"/>
              </a:ext>
            </a:extLst>
          </p:cNvPr>
          <p:cNvPicPr>
            <a:picLocks noChangeAspect="1"/>
          </p:cNvPicPr>
          <p:nvPr/>
        </p:nvPicPr>
        <p:blipFill>
          <a:blip r:embed="rId2"/>
          <a:stretch>
            <a:fillRect/>
          </a:stretch>
        </p:blipFill>
        <p:spPr>
          <a:xfrm>
            <a:off x="7315533" y="1631666"/>
            <a:ext cx="4876467" cy="2899068"/>
          </a:xfrm>
          <a:prstGeom prst="rect">
            <a:avLst/>
          </a:prstGeom>
        </p:spPr>
      </p:pic>
    </p:spTree>
    <p:extLst>
      <p:ext uri="{BB962C8B-B14F-4D97-AF65-F5344CB8AC3E}">
        <p14:creationId xmlns:p14="http://schemas.microsoft.com/office/powerpoint/2010/main" val="22171383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Biology</a:t>
            </a:r>
          </a:p>
        </p:txBody>
      </p:sp>
      <p:sp>
        <p:nvSpPr>
          <p:cNvPr id="5" name="Text Placeholder 3"/>
          <p:cNvSpPr>
            <a:spLocks noGrp="1"/>
          </p:cNvSpPr>
          <p:nvPr>
            <p:ph idx="1"/>
          </p:nvPr>
        </p:nvSpPr>
        <p:spPr/>
        <p:txBody>
          <a:bodyPr/>
          <a:lstStyle/>
          <a:p>
            <a:r>
              <a:rPr lang="en-US" sz="2400" dirty="0"/>
              <a:t>Pathogens</a:t>
            </a:r>
          </a:p>
          <a:p>
            <a:pPr lvl="1"/>
            <a:r>
              <a:rPr lang="en-US" sz="2000" dirty="0"/>
              <a:t>Molds</a:t>
            </a:r>
          </a:p>
          <a:p>
            <a:pPr lvl="1"/>
            <a:r>
              <a:rPr lang="en-US" sz="2000" dirty="0"/>
              <a:t>Bacteria</a:t>
            </a:r>
          </a:p>
          <a:p>
            <a:pPr lvl="1"/>
            <a:r>
              <a:rPr lang="en-US" sz="2000" dirty="0"/>
              <a:t>Viruses</a:t>
            </a:r>
          </a:p>
        </p:txBody>
      </p:sp>
      <p:pic>
        <p:nvPicPr>
          <p:cNvPr id="3" name="Picture 2">
            <a:extLst>
              <a:ext uri="{FF2B5EF4-FFF2-40B4-BE49-F238E27FC236}">
                <a16:creationId xmlns:a16="http://schemas.microsoft.com/office/drawing/2014/main" id="{856A74EF-3D05-4784-B43C-5C6EBDB113FE}"/>
              </a:ext>
            </a:extLst>
          </p:cNvPr>
          <p:cNvPicPr>
            <a:picLocks noChangeAspect="1"/>
          </p:cNvPicPr>
          <p:nvPr/>
        </p:nvPicPr>
        <p:blipFill rotWithShape="1">
          <a:blip r:embed="rId2"/>
          <a:srcRect l="22147" r="20189"/>
          <a:stretch/>
        </p:blipFill>
        <p:spPr>
          <a:xfrm>
            <a:off x="4291349" y="1170941"/>
            <a:ext cx="2377440" cy="230886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8486" t="12618" r="9859" b="5927"/>
          <a:stretch/>
        </p:blipFill>
        <p:spPr>
          <a:xfrm>
            <a:off x="7648493" y="473746"/>
            <a:ext cx="3186120" cy="2716422"/>
          </a:xfrm>
          <a:prstGeom prst="rect">
            <a:avLst/>
          </a:prstGeom>
        </p:spPr>
      </p:pic>
      <p:pic>
        <p:nvPicPr>
          <p:cNvPr id="1026" name="Picture 2" descr="Pseudomonas aerugino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2714" y="3683002"/>
            <a:ext cx="2811557" cy="2167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1023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Biology</a:t>
            </a:r>
          </a:p>
        </p:txBody>
      </p:sp>
      <p:sp>
        <p:nvSpPr>
          <p:cNvPr id="3" name="Text Placeholder 2"/>
          <p:cNvSpPr>
            <a:spLocks noGrp="1"/>
          </p:cNvSpPr>
          <p:nvPr>
            <p:ph idx="1"/>
          </p:nvPr>
        </p:nvSpPr>
        <p:spPr>
          <a:xfrm>
            <a:off x="609600" y="1498601"/>
            <a:ext cx="7452946" cy="3962400"/>
          </a:xfrm>
        </p:spPr>
        <p:txBody>
          <a:bodyPr/>
          <a:lstStyle/>
          <a:p>
            <a:r>
              <a:rPr lang="en-US" sz="2400" dirty="0"/>
              <a:t>Molds and bacteria are prolific and thrive in buildings when conditions are conducive.</a:t>
            </a:r>
          </a:p>
          <a:p>
            <a:pPr lvl="1"/>
            <a:r>
              <a:rPr lang="en-US" sz="2000" dirty="0"/>
              <a:t>Temperature</a:t>
            </a:r>
          </a:p>
          <a:p>
            <a:pPr lvl="1"/>
            <a:r>
              <a:rPr lang="en-US" sz="2000" dirty="0"/>
              <a:t>Humidity/water</a:t>
            </a:r>
          </a:p>
          <a:p>
            <a:pPr lvl="1"/>
            <a:r>
              <a:rPr lang="en-US" sz="2000" dirty="0"/>
              <a:t>Food source</a:t>
            </a:r>
          </a:p>
          <a:p>
            <a:r>
              <a:rPr lang="en-US" sz="2400" dirty="0" smtClean="0"/>
              <a:t>Molds and bacteria tend to have optimal </a:t>
            </a:r>
            <a:r>
              <a:rPr lang="en-US" sz="2400" dirty="0"/>
              <a:t>temperature and moisture conditions </a:t>
            </a:r>
            <a:r>
              <a:rPr lang="en-US" sz="2400" dirty="0" smtClean="0"/>
              <a:t>for survivability.</a:t>
            </a:r>
            <a:endParaRPr lang="en-US" sz="2400" dirty="0"/>
          </a:p>
        </p:txBody>
      </p:sp>
      <p:pic>
        <p:nvPicPr>
          <p:cNvPr id="4" name="Picture 3">
            <a:extLst>
              <a:ext uri="{FF2B5EF4-FFF2-40B4-BE49-F238E27FC236}">
                <a16:creationId xmlns:a16="http://schemas.microsoft.com/office/drawing/2014/main" id="{3AA5B3D1-A38D-4A44-91B2-37C44354AA12}"/>
              </a:ext>
            </a:extLst>
          </p:cNvPr>
          <p:cNvPicPr>
            <a:picLocks noChangeAspect="1"/>
          </p:cNvPicPr>
          <p:nvPr/>
        </p:nvPicPr>
        <p:blipFill>
          <a:blip r:embed="rId2"/>
          <a:stretch>
            <a:fillRect/>
          </a:stretch>
        </p:blipFill>
        <p:spPr>
          <a:xfrm>
            <a:off x="8199724" y="1498601"/>
            <a:ext cx="3186276" cy="2787992"/>
          </a:xfrm>
          <a:prstGeom prst="rect">
            <a:avLst/>
          </a:prstGeom>
        </p:spPr>
      </p:pic>
    </p:spTree>
    <p:extLst>
      <p:ext uri="{BB962C8B-B14F-4D97-AF65-F5344CB8AC3E}">
        <p14:creationId xmlns:p14="http://schemas.microsoft.com/office/powerpoint/2010/main" val="7497407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Biology / Virology</a:t>
            </a:r>
            <a:endParaRPr lang="en-US" dirty="0"/>
          </a:p>
        </p:txBody>
      </p:sp>
      <p:sp>
        <p:nvSpPr>
          <p:cNvPr id="3" name="Text Placeholder 2"/>
          <p:cNvSpPr>
            <a:spLocks noGrp="1"/>
          </p:cNvSpPr>
          <p:nvPr>
            <p:ph idx="1"/>
          </p:nvPr>
        </p:nvSpPr>
        <p:spPr>
          <a:xfrm>
            <a:off x="609600" y="1498601"/>
            <a:ext cx="5500178" cy="3962400"/>
          </a:xfrm>
        </p:spPr>
        <p:txBody>
          <a:bodyPr/>
          <a:lstStyle/>
          <a:p>
            <a:r>
              <a:rPr lang="en-US" sz="2400" dirty="0"/>
              <a:t>Viruses </a:t>
            </a:r>
            <a:r>
              <a:rPr lang="en-US" sz="2400" dirty="0" smtClean="0"/>
              <a:t>require </a:t>
            </a:r>
            <a:r>
              <a:rPr lang="en-US" sz="2400" dirty="0"/>
              <a:t>a </a:t>
            </a:r>
            <a:r>
              <a:rPr lang="en-US" sz="2400" dirty="0" smtClean="0"/>
              <a:t>host </a:t>
            </a:r>
            <a:r>
              <a:rPr lang="en-US" sz="2400" dirty="0"/>
              <a:t>to replicate and propagate</a:t>
            </a:r>
            <a:r>
              <a:rPr lang="en-US" sz="2400" dirty="0" smtClean="0"/>
              <a:t>.</a:t>
            </a:r>
          </a:p>
          <a:p>
            <a:pPr lvl="1"/>
            <a:r>
              <a:rPr lang="en-US" sz="2000" dirty="0" smtClean="0"/>
              <a:t>Example: just one infected kidney cell can shed thousands of SARS Cov2 </a:t>
            </a:r>
            <a:r>
              <a:rPr lang="en-US" sz="2000" dirty="0" err="1" smtClean="0"/>
              <a:t>virions</a:t>
            </a:r>
            <a:r>
              <a:rPr lang="en-US" sz="2000" dirty="0" smtClean="0"/>
              <a:t> that then infect other cells of the host (see electron microscope image)</a:t>
            </a:r>
            <a:endParaRPr lang="en-US" sz="2000" dirty="0"/>
          </a:p>
        </p:txBody>
      </p:sp>
      <p:pic>
        <p:nvPicPr>
          <p:cNvPr id="2050" name="Picture 2" descr="https://directorsblog.nih.gov/wp-content/uploads/2020/04/BethFisher-Side-by-side2.jpg"/>
          <p:cNvPicPr>
            <a:picLocks noChangeAspect="1" noChangeArrowheads="1"/>
          </p:cNvPicPr>
          <p:nvPr/>
        </p:nvPicPr>
        <p:blipFill rotWithShape="1">
          <a:blip r:embed="rId2">
            <a:extLst>
              <a:ext uri="{28A0092B-C50C-407E-A947-70E740481C1C}">
                <a14:useLocalDpi xmlns:a14="http://schemas.microsoft.com/office/drawing/2010/main" val="0"/>
              </a:ext>
            </a:extLst>
          </a:blip>
          <a:srcRect l="49820"/>
          <a:stretch/>
        </p:blipFill>
        <p:spPr bwMode="auto">
          <a:xfrm>
            <a:off x="7279154" y="366893"/>
            <a:ext cx="4080507" cy="45741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07590" y="4996898"/>
            <a:ext cx="4374810" cy="430887"/>
          </a:xfrm>
          <a:prstGeom prst="rect">
            <a:avLst/>
          </a:prstGeom>
          <a:noFill/>
        </p:spPr>
        <p:txBody>
          <a:bodyPr wrap="square" rtlCol="0">
            <a:spAutoFit/>
          </a:bodyPr>
          <a:lstStyle/>
          <a:p>
            <a:r>
              <a:rPr lang="en-US" sz="1100" b="1" dirty="0">
                <a:latin typeface="Yu Gothic" panose="020B0400000000000000" pitchFamily="34" charset="-128"/>
                <a:ea typeface="Yu Gothic" panose="020B0400000000000000" pitchFamily="34" charset="-128"/>
              </a:rPr>
              <a:t>Source:</a:t>
            </a:r>
            <a:r>
              <a:rPr lang="en-US" sz="1100" dirty="0">
                <a:latin typeface="Yu Gothic" panose="020B0400000000000000" pitchFamily="34" charset="-128"/>
                <a:ea typeface="Yu Gothic" panose="020B0400000000000000" pitchFamily="34" charset="-128"/>
              </a:rPr>
              <a:t> </a:t>
            </a:r>
            <a:r>
              <a:rPr lang="en-US" sz="1100" dirty="0">
                <a:latin typeface="Yu Gothic" panose="020B0400000000000000" pitchFamily="34" charset="-128"/>
                <a:ea typeface="Yu Gothic" panose="020B0400000000000000" pitchFamily="34" charset="-128"/>
                <a:hlinkClick r:id="rId3"/>
              </a:rPr>
              <a:t>https://directorsblog.nih.gov/2020/04/28/capturing-viral-shedding-in-action</a:t>
            </a:r>
            <a:r>
              <a:rPr lang="en-US" sz="1100" dirty="0" smtClean="0">
                <a:latin typeface="Yu Gothic" panose="020B0400000000000000" pitchFamily="34" charset="-128"/>
                <a:ea typeface="Yu Gothic" panose="020B0400000000000000" pitchFamily="34" charset="-128"/>
                <a:hlinkClick r:id="rId3"/>
              </a:rPr>
              <a:t>/</a:t>
            </a:r>
            <a:r>
              <a:rPr lang="en-US" sz="1100" dirty="0" smtClean="0">
                <a:latin typeface="Yu Gothic" panose="020B0400000000000000" pitchFamily="34" charset="-128"/>
                <a:ea typeface="Yu Gothic" panose="020B0400000000000000" pitchFamily="34" charset="-128"/>
              </a:rPr>
              <a:t> </a:t>
            </a:r>
            <a:endParaRPr lang="en-US" sz="11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7470827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86817"/>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Biology / Virology</a:t>
            </a:r>
            <a:endParaRPr lang="en-US" dirty="0"/>
          </a:p>
        </p:txBody>
      </p:sp>
      <p:sp>
        <p:nvSpPr>
          <p:cNvPr id="3" name="Text Placeholder 2"/>
          <p:cNvSpPr>
            <a:spLocks noGrp="1"/>
          </p:cNvSpPr>
          <p:nvPr>
            <p:ph idx="1"/>
          </p:nvPr>
        </p:nvSpPr>
        <p:spPr>
          <a:xfrm>
            <a:off x="609600" y="1498601"/>
            <a:ext cx="5008685" cy="3962400"/>
          </a:xfrm>
        </p:spPr>
        <p:txBody>
          <a:bodyPr/>
          <a:lstStyle/>
          <a:p>
            <a:r>
              <a:rPr lang="en-US" sz="2400" dirty="0" smtClean="0"/>
              <a:t>Viruses become </a:t>
            </a:r>
            <a:r>
              <a:rPr lang="en-US" sz="2400" dirty="0"/>
              <a:t>part of the building biome by “shedding” </a:t>
            </a:r>
            <a:r>
              <a:rPr lang="en-US" sz="2400" dirty="0" smtClean="0"/>
              <a:t>of body fluids from </a:t>
            </a:r>
            <a:r>
              <a:rPr lang="en-US" sz="2400" dirty="0"/>
              <a:t>a host</a:t>
            </a:r>
          </a:p>
          <a:p>
            <a:pPr lvl="1"/>
            <a:r>
              <a:rPr lang="en-US" sz="2000" dirty="0"/>
              <a:t>Coughing</a:t>
            </a:r>
          </a:p>
          <a:p>
            <a:pPr lvl="1"/>
            <a:r>
              <a:rPr lang="en-US" sz="2000" dirty="0"/>
              <a:t>Talking &amp; Breathing &amp; Touching</a:t>
            </a:r>
          </a:p>
          <a:p>
            <a:pPr lvl="1"/>
            <a:r>
              <a:rPr lang="en-US" sz="2000" dirty="0"/>
              <a:t>Urine and Feces</a:t>
            </a:r>
          </a:p>
          <a:p>
            <a:endParaRPr lang="en-US" dirty="0"/>
          </a:p>
        </p:txBody>
      </p:sp>
      <p:pic>
        <p:nvPicPr>
          <p:cNvPr id="3074" name="Picture 2" descr="snee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0491" y="1384345"/>
            <a:ext cx="4416425" cy="3032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896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Biology / Virology</a:t>
            </a:r>
            <a:endParaRPr lang="en-US" dirty="0"/>
          </a:p>
        </p:txBody>
      </p:sp>
      <p:sp>
        <p:nvSpPr>
          <p:cNvPr id="3" name="Text Placeholder 2"/>
          <p:cNvSpPr>
            <a:spLocks noGrp="1"/>
          </p:cNvSpPr>
          <p:nvPr>
            <p:ph idx="1"/>
          </p:nvPr>
        </p:nvSpPr>
        <p:spPr>
          <a:xfrm>
            <a:off x="609600" y="1295400"/>
            <a:ext cx="6265985" cy="4165601"/>
          </a:xfrm>
        </p:spPr>
        <p:txBody>
          <a:bodyPr/>
          <a:lstStyle/>
          <a:p>
            <a:r>
              <a:rPr lang="en-US" sz="2400" dirty="0"/>
              <a:t>Viruses exist and are transferred to others in the building environment by:</a:t>
            </a:r>
          </a:p>
          <a:p>
            <a:pPr lvl="1"/>
            <a:r>
              <a:rPr lang="en-US" sz="2000" dirty="0"/>
              <a:t>Infectious droplets </a:t>
            </a:r>
            <a:r>
              <a:rPr lang="en-US" sz="2000" dirty="0" smtClean="0"/>
              <a:t>on </a:t>
            </a:r>
            <a:r>
              <a:rPr lang="en-US" sz="2000" dirty="0"/>
              <a:t>building </a:t>
            </a:r>
            <a:r>
              <a:rPr lang="en-US" sz="2000" dirty="0" smtClean="0"/>
              <a:t>surfaces </a:t>
            </a:r>
            <a:br>
              <a:rPr lang="en-US" sz="2000" dirty="0" smtClean="0"/>
            </a:br>
            <a:r>
              <a:rPr lang="en-US" sz="2000" dirty="0" smtClean="0"/>
              <a:t>(fomite transmission)</a:t>
            </a:r>
            <a:endParaRPr lang="en-US" sz="2000" dirty="0"/>
          </a:p>
          <a:p>
            <a:pPr lvl="1"/>
            <a:r>
              <a:rPr lang="en-US" sz="2000" dirty="0"/>
              <a:t>Infectious aerosols suspended in the air </a:t>
            </a:r>
            <a:r>
              <a:rPr lang="en-US" sz="2000" dirty="0" smtClean="0"/>
              <a:t/>
            </a:r>
            <a:br>
              <a:rPr lang="en-US" sz="2000" dirty="0" smtClean="0"/>
            </a:br>
            <a:r>
              <a:rPr lang="en-US" sz="2000" dirty="0" smtClean="0"/>
              <a:t>(air-borne transmission)</a:t>
            </a:r>
            <a:endParaRPr lang="en-US" sz="2000" dirty="0"/>
          </a:p>
          <a:p>
            <a:r>
              <a:rPr lang="en-US" sz="2400" dirty="0" smtClean="0"/>
              <a:t>Dose/Exposure and vulnerability are important factors determining risk</a:t>
            </a:r>
          </a:p>
          <a:p>
            <a:r>
              <a:rPr lang="en-US" sz="2400" dirty="0" smtClean="0"/>
              <a:t>When </a:t>
            </a:r>
            <a:r>
              <a:rPr lang="en-US" sz="2400" dirty="0"/>
              <a:t>exposed to the building environment (i.e., shed from a host), </a:t>
            </a:r>
            <a:r>
              <a:rPr lang="en-US" sz="2400" dirty="0" err="1" smtClean="0"/>
              <a:t>virions</a:t>
            </a:r>
            <a:r>
              <a:rPr lang="en-US" sz="2400" dirty="0" smtClean="0"/>
              <a:t> tend </a:t>
            </a:r>
            <a:r>
              <a:rPr lang="en-US" sz="2400" dirty="0"/>
              <a:t>to have optimal conditions for </a:t>
            </a:r>
            <a:r>
              <a:rPr lang="en-US" sz="2400" dirty="0" smtClean="0"/>
              <a:t>survivability.</a:t>
            </a:r>
          </a:p>
        </p:txBody>
      </p:sp>
      <p:pic>
        <p:nvPicPr>
          <p:cNvPr id="5" name="Picture 4"/>
          <p:cNvPicPr>
            <a:picLocks noChangeAspect="1"/>
          </p:cNvPicPr>
          <p:nvPr/>
        </p:nvPicPr>
        <p:blipFill rotWithShape="1">
          <a:blip r:embed="rId2"/>
          <a:srcRect l="29000" t="28089" r="40900" b="17867"/>
          <a:stretch/>
        </p:blipFill>
        <p:spPr>
          <a:xfrm>
            <a:off x="7218485" y="36122"/>
            <a:ext cx="4107883" cy="4148826"/>
          </a:xfrm>
          <a:prstGeom prst="rect">
            <a:avLst/>
          </a:prstGeom>
        </p:spPr>
      </p:pic>
      <p:sp>
        <p:nvSpPr>
          <p:cNvPr id="6" name="TextBox 5"/>
          <p:cNvSpPr txBox="1"/>
          <p:nvPr/>
        </p:nvSpPr>
        <p:spPr>
          <a:xfrm>
            <a:off x="7617067" y="4710770"/>
            <a:ext cx="4349263" cy="769441"/>
          </a:xfrm>
          <a:prstGeom prst="rect">
            <a:avLst/>
          </a:prstGeom>
          <a:noFill/>
        </p:spPr>
        <p:txBody>
          <a:bodyPr wrap="square" rtlCol="0">
            <a:spAutoFit/>
          </a:bodyPr>
          <a:lstStyle/>
          <a:p>
            <a:r>
              <a:rPr lang="en-US" sz="1100" b="1" dirty="0" smtClean="0">
                <a:latin typeface="Yu Gothic" panose="020B0400000000000000" pitchFamily="34" charset="-128"/>
                <a:ea typeface="Yu Gothic" panose="020B0400000000000000" pitchFamily="34" charset="-128"/>
              </a:rPr>
              <a:t>Source:</a:t>
            </a:r>
            <a:r>
              <a:rPr lang="en-US" sz="1100" dirty="0" smtClean="0">
                <a:latin typeface="Yu Gothic" panose="020B0400000000000000" pitchFamily="34" charset="-128"/>
                <a:ea typeface="Yu Gothic" panose="020B0400000000000000" pitchFamily="34" charset="-128"/>
              </a:rPr>
              <a:t> Jay C. Butler, MD, Center for Disease Control, “Importance of Understanding the Role of Airborne Transmission in COVID-19” (image attributed to </a:t>
            </a:r>
            <a:r>
              <a:rPr lang="en-US" sz="1100" dirty="0">
                <a:latin typeface="Yu Gothic" panose="020B0400000000000000" pitchFamily="34" charset="-128"/>
                <a:ea typeface="Yu Gothic" panose="020B0400000000000000" pitchFamily="34" charset="-128"/>
              </a:rPr>
              <a:t>Li Y, et al. </a:t>
            </a:r>
            <a:r>
              <a:rPr lang="en-US" sz="1100" dirty="0" err="1">
                <a:latin typeface="Yu Gothic" panose="020B0400000000000000" pitchFamily="34" charset="-128"/>
                <a:ea typeface="Yu Gothic" panose="020B0400000000000000" pitchFamily="34" charset="-128"/>
              </a:rPr>
              <a:t>MedRxIV</a:t>
            </a:r>
            <a:r>
              <a:rPr lang="en-US" sz="1100" dirty="0">
                <a:latin typeface="Yu Gothic" panose="020B0400000000000000" pitchFamily="34" charset="-128"/>
                <a:ea typeface="Yu Gothic" panose="020B0400000000000000" pitchFamily="34" charset="-128"/>
              </a:rPr>
              <a:t> </a:t>
            </a:r>
            <a:r>
              <a:rPr lang="en-US" sz="1100" dirty="0" smtClean="0">
                <a:latin typeface="Yu Gothic" panose="020B0400000000000000" pitchFamily="34" charset="-128"/>
                <a:ea typeface="Yu Gothic" panose="020B0400000000000000" pitchFamily="34" charset="-128"/>
              </a:rPr>
              <a:t>preprint) </a:t>
            </a:r>
            <a:r>
              <a:rPr lang="en-US" sz="1100" dirty="0" smtClean="0">
                <a:latin typeface="Yu Gothic" panose="020B0400000000000000" pitchFamily="34" charset="-128"/>
                <a:ea typeface="Yu Gothic" panose="020B0400000000000000" pitchFamily="34" charset="-128"/>
                <a:hlinkClick r:id="rId3"/>
              </a:rPr>
              <a:t>https</a:t>
            </a:r>
            <a:r>
              <a:rPr lang="en-US" sz="1100" dirty="0">
                <a:latin typeface="Yu Gothic" panose="020B0400000000000000" pitchFamily="34" charset="-128"/>
                <a:ea typeface="Yu Gothic" panose="020B0400000000000000" pitchFamily="34" charset="-128"/>
                <a:hlinkClick r:id="rId3"/>
              </a:rPr>
              <a:t>://</a:t>
            </a:r>
            <a:r>
              <a:rPr lang="en-US" sz="1100" dirty="0" smtClean="0">
                <a:latin typeface="Yu Gothic" panose="020B0400000000000000" pitchFamily="34" charset="-128"/>
                <a:ea typeface="Yu Gothic" panose="020B0400000000000000" pitchFamily="34" charset="-128"/>
                <a:hlinkClick r:id="rId3"/>
              </a:rPr>
              <a:t>doi.org/10.1101/2020.04.16.20067728</a:t>
            </a:r>
            <a:r>
              <a:rPr lang="en-US" sz="1100" dirty="0" smtClean="0">
                <a:latin typeface="Yu Gothic" panose="020B0400000000000000" pitchFamily="34" charset="-128"/>
                <a:ea typeface="Yu Gothic" panose="020B0400000000000000" pitchFamily="34" charset="-128"/>
              </a:rPr>
              <a:t>  </a:t>
            </a:r>
            <a:endParaRPr lang="en-US" sz="1100" dirty="0">
              <a:latin typeface="Yu Gothic" panose="020B0400000000000000" pitchFamily="34" charset="-128"/>
              <a:ea typeface="Yu Gothic" panose="020B0400000000000000" pitchFamily="34" charset="-128"/>
            </a:endParaRPr>
          </a:p>
        </p:txBody>
      </p:sp>
      <p:sp>
        <p:nvSpPr>
          <p:cNvPr id="7" name="TextBox 6"/>
          <p:cNvSpPr txBox="1"/>
          <p:nvPr/>
        </p:nvSpPr>
        <p:spPr>
          <a:xfrm>
            <a:off x="9668256" y="3861782"/>
            <a:ext cx="2523744" cy="646331"/>
          </a:xfrm>
          <a:prstGeom prst="rect">
            <a:avLst/>
          </a:prstGeom>
          <a:noFill/>
        </p:spPr>
        <p:txBody>
          <a:bodyPr wrap="square" rtlCol="0">
            <a:spAutoFit/>
          </a:bodyPr>
          <a:lstStyle/>
          <a:p>
            <a:r>
              <a:rPr lang="en-US" sz="1800" dirty="0" smtClean="0">
                <a:solidFill>
                  <a:srgbClr val="FF0000"/>
                </a:solidFill>
              </a:rPr>
              <a:t>Guangzhou restaurant </a:t>
            </a:r>
            <a:r>
              <a:rPr lang="en-US" sz="1800" dirty="0" err="1" smtClean="0">
                <a:solidFill>
                  <a:srgbClr val="FF0000"/>
                </a:solidFill>
              </a:rPr>
              <a:t>superspreader</a:t>
            </a:r>
            <a:r>
              <a:rPr lang="en-US" sz="1800" dirty="0" smtClean="0">
                <a:solidFill>
                  <a:srgbClr val="FF0000"/>
                </a:solidFill>
              </a:rPr>
              <a:t> event</a:t>
            </a:r>
            <a:endParaRPr lang="en-US" sz="1800" dirty="0">
              <a:solidFill>
                <a:srgbClr val="FF0000"/>
              </a:solidFill>
            </a:endParaRPr>
          </a:p>
        </p:txBody>
      </p:sp>
    </p:spTree>
    <p:extLst>
      <p:ext uri="{BB962C8B-B14F-4D97-AF65-F5344CB8AC3E}">
        <p14:creationId xmlns:p14="http://schemas.microsoft.com/office/powerpoint/2010/main" val="14643346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0"/>
            <a:ext cx="10972800" cy="869462"/>
          </a:xfrm>
        </p:spPr>
        <p:txBody>
          <a:bodyPr/>
          <a:lstStyle/>
          <a:p>
            <a:r>
              <a:rPr lang="en-US" dirty="0"/>
              <a:t>The “Health Window” for Indoor Humidity</a:t>
            </a:r>
          </a:p>
        </p:txBody>
      </p:sp>
      <p:sp>
        <p:nvSpPr>
          <p:cNvPr id="3" name="Text Placeholder 2"/>
          <p:cNvSpPr>
            <a:spLocks noGrp="1"/>
          </p:cNvSpPr>
          <p:nvPr>
            <p:ph idx="1"/>
          </p:nvPr>
        </p:nvSpPr>
        <p:spPr>
          <a:xfrm>
            <a:off x="609600" y="1193501"/>
            <a:ext cx="5984631" cy="4267500"/>
          </a:xfrm>
        </p:spPr>
        <p:txBody>
          <a:bodyPr/>
          <a:lstStyle/>
          <a:p>
            <a:r>
              <a:rPr lang="en-US" sz="2000" dirty="0"/>
              <a:t>40% to 60% indoor relative humidity </a:t>
            </a:r>
            <a:r>
              <a:rPr lang="en-US" sz="2000" dirty="0" smtClean="0"/>
              <a:t>favors </a:t>
            </a:r>
            <a:r>
              <a:rPr lang="en-US" sz="2000" dirty="0"/>
              <a:t>human </a:t>
            </a:r>
            <a:r>
              <a:rPr lang="en-US" sz="2000" dirty="0" smtClean="0"/>
              <a:t>respiratory </a:t>
            </a:r>
            <a:r>
              <a:rPr lang="en-US" sz="2000" dirty="0"/>
              <a:t>defenses against air-borne </a:t>
            </a:r>
            <a:r>
              <a:rPr lang="en-US" sz="2000" dirty="0" smtClean="0"/>
              <a:t>disease (REDUCED VULNERABILITY)</a:t>
            </a:r>
            <a:endParaRPr lang="en-US" sz="2000" dirty="0"/>
          </a:p>
          <a:p>
            <a:r>
              <a:rPr lang="en-US" sz="2000" dirty="0"/>
              <a:t>It also tends to disfavor survival of many types of </a:t>
            </a:r>
            <a:r>
              <a:rPr lang="en-US" sz="2000" dirty="0" smtClean="0"/>
              <a:t>pathogens (REDUCED HAZARD, VIRAL BURDEN)</a:t>
            </a:r>
            <a:endParaRPr lang="en-US" sz="2000" dirty="0"/>
          </a:p>
          <a:p>
            <a:pPr lvl="1"/>
            <a:r>
              <a:rPr lang="en-US" sz="1800" dirty="0"/>
              <a:t>These </a:t>
            </a:r>
            <a:r>
              <a:rPr lang="en-US" sz="1800" dirty="0" smtClean="0"/>
              <a:t>trends are representative and have much variation (e.g., SARS </a:t>
            </a:r>
            <a:r>
              <a:rPr lang="en-US" sz="1800" dirty="0"/>
              <a:t>Cov-2 survivability considered to be mildly influenced by </a:t>
            </a:r>
            <a:r>
              <a:rPr lang="en-US" sz="1800" dirty="0" smtClean="0"/>
              <a:t>RH).</a:t>
            </a:r>
            <a:endParaRPr lang="en-US" sz="1800" dirty="0"/>
          </a:p>
          <a:p>
            <a:r>
              <a:rPr lang="en-US" sz="2000" dirty="0"/>
              <a:t>Why does this chart show a </a:t>
            </a:r>
            <a:r>
              <a:rPr lang="en-US" sz="2000" dirty="0" smtClean="0"/>
              <a:t>“Healthy Zone” </a:t>
            </a:r>
            <a:r>
              <a:rPr lang="en-US" sz="2000" dirty="0"/>
              <a:t>of 30% to 60% </a:t>
            </a:r>
            <a:r>
              <a:rPr lang="en-US" sz="2000" dirty="0" smtClean="0"/>
              <a:t>RH if the optimal “Health Window” is 40% to 60% RH? </a:t>
            </a:r>
          </a:p>
          <a:p>
            <a:pPr lvl="1"/>
            <a:r>
              <a:rPr lang="en-US" sz="1800" dirty="0" smtClean="0"/>
              <a:t>ANSWER: Building envelopes must be designed more robustly to withstand 40% RH during winter in cold climates.</a:t>
            </a:r>
            <a:endParaRPr lang="en-US" sz="1800" dirty="0"/>
          </a:p>
        </p:txBody>
      </p:sp>
      <p:pic>
        <p:nvPicPr>
          <p:cNvPr id="5" name="Picture 4"/>
          <p:cNvPicPr>
            <a:picLocks noChangeAspect="1"/>
          </p:cNvPicPr>
          <p:nvPr/>
        </p:nvPicPr>
        <p:blipFill rotWithShape="1">
          <a:blip r:embed="rId2"/>
          <a:srcRect l="24900" t="23644" r="26000" b="10400"/>
          <a:stretch/>
        </p:blipFill>
        <p:spPr>
          <a:xfrm>
            <a:off x="6771938" y="1193501"/>
            <a:ext cx="5250898" cy="3967583"/>
          </a:xfrm>
          <a:prstGeom prst="rect">
            <a:avLst/>
          </a:prstGeom>
        </p:spPr>
      </p:pic>
    </p:spTree>
    <p:extLst>
      <p:ext uri="{BB962C8B-B14F-4D97-AF65-F5344CB8AC3E}">
        <p14:creationId xmlns:p14="http://schemas.microsoft.com/office/powerpoint/2010/main" val="1400215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UVGI – Ultra-Violet Germicidal Irradiation</a:t>
            </a:r>
            <a:br>
              <a:rPr lang="en-US" dirty="0" smtClean="0"/>
            </a:br>
            <a:r>
              <a:rPr lang="en-US" dirty="0" smtClean="0"/>
              <a:t>(aka, killing germs with UV light)</a:t>
            </a:r>
            <a:endParaRPr lang="en-US" dirty="0"/>
          </a:p>
        </p:txBody>
      </p:sp>
      <p:sp>
        <p:nvSpPr>
          <p:cNvPr id="3" name="Text Placeholder 2"/>
          <p:cNvSpPr>
            <a:spLocks noGrp="1"/>
          </p:cNvSpPr>
          <p:nvPr>
            <p:ph idx="1"/>
          </p:nvPr>
        </p:nvSpPr>
        <p:spPr>
          <a:xfrm>
            <a:off x="609600" y="1700823"/>
            <a:ext cx="6503377" cy="3962400"/>
          </a:xfrm>
        </p:spPr>
        <p:txBody>
          <a:bodyPr/>
          <a:lstStyle/>
          <a:p>
            <a:r>
              <a:rPr lang="en-US" sz="2000" dirty="0"/>
              <a:t>Not healthy for humans (sunburn, skin cancer, eye damage, etc.)</a:t>
            </a:r>
          </a:p>
          <a:p>
            <a:r>
              <a:rPr lang="en-US" sz="2000" dirty="0" smtClean="0"/>
              <a:t>But, also not </a:t>
            </a:r>
            <a:r>
              <a:rPr lang="en-US" sz="2000" dirty="0"/>
              <a:t>healthy for </a:t>
            </a:r>
            <a:r>
              <a:rPr lang="en-US" sz="2000" dirty="0" smtClean="0"/>
              <a:t>pathogens</a:t>
            </a:r>
            <a:endParaRPr lang="en-US" sz="2000" dirty="0"/>
          </a:p>
          <a:p>
            <a:pPr lvl="1"/>
            <a:r>
              <a:rPr lang="en-US" sz="1800" dirty="0"/>
              <a:t>~260 nm most effective U/V wavelength to disable many types of pathogens</a:t>
            </a:r>
          </a:p>
          <a:p>
            <a:pPr lvl="1"/>
            <a:r>
              <a:rPr lang="en-US" sz="1800" dirty="0"/>
              <a:t>Dose is important</a:t>
            </a:r>
          </a:p>
          <a:p>
            <a:r>
              <a:rPr lang="en-US" sz="2000" dirty="0"/>
              <a:t>Effectiveness known since 1800s</a:t>
            </a:r>
          </a:p>
          <a:p>
            <a:r>
              <a:rPr lang="en-US" sz="2000" dirty="0"/>
              <a:t>Measles outbreak in 1930s during U/V upper </a:t>
            </a:r>
            <a:r>
              <a:rPr lang="en-US" sz="2000" dirty="0" smtClean="0"/>
              <a:t>room air </a:t>
            </a:r>
            <a:r>
              <a:rPr lang="en-US" sz="2000" dirty="0"/>
              <a:t>treatment experiment:</a:t>
            </a:r>
          </a:p>
          <a:p>
            <a:pPr lvl="1"/>
            <a:r>
              <a:rPr lang="en-US" sz="1800" dirty="0"/>
              <a:t>50% measles transmission in school rooms without U/V treatment</a:t>
            </a:r>
          </a:p>
          <a:p>
            <a:pPr lvl="1"/>
            <a:r>
              <a:rPr lang="en-US" sz="1800" dirty="0"/>
              <a:t>Only 15% in rooms with U/V treatment </a:t>
            </a:r>
          </a:p>
        </p:txBody>
      </p:sp>
      <p:pic>
        <p:nvPicPr>
          <p:cNvPr id="7" name="Picture 6">
            <a:extLst>
              <a:ext uri="{FF2B5EF4-FFF2-40B4-BE49-F238E27FC236}">
                <a16:creationId xmlns:a16="http://schemas.microsoft.com/office/drawing/2014/main" id="{BE5A068E-B0E6-462B-B5EE-CF9662CC3B09}"/>
              </a:ext>
            </a:extLst>
          </p:cNvPr>
          <p:cNvPicPr>
            <a:picLocks noChangeAspect="1"/>
          </p:cNvPicPr>
          <p:nvPr/>
        </p:nvPicPr>
        <p:blipFill>
          <a:blip r:embed="rId2"/>
          <a:stretch>
            <a:fillRect/>
          </a:stretch>
        </p:blipFill>
        <p:spPr>
          <a:xfrm>
            <a:off x="7533520" y="980742"/>
            <a:ext cx="4498848" cy="2249424"/>
          </a:xfrm>
          <a:prstGeom prst="rect">
            <a:avLst/>
          </a:prstGeom>
        </p:spPr>
      </p:pic>
      <p:pic>
        <p:nvPicPr>
          <p:cNvPr id="4098" name="Picture 2"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3520" y="3296976"/>
            <a:ext cx="2491440" cy="24828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024960" y="3622987"/>
            <a:ext cx="2167040" cy="769441"/>
          </a:xfrm>
          <a:prstGeom prst="rect">
            <a:avLst/>
          </a:prstGeom>
          <a:noFill/>
        </p:spPr>
        <p:txBody>
          <a:bodyPr wrap="square" rtlCol="0">
            <a:spAutoFit/>
          </a:bodyPr>
          <a:lstStyle/>
          <a:p>
            <a:r>
              <a:rPr lang="en-US" sz="1100" b="1" dirty="0">
                <a:latin typeface="Yu Gothic" panose="020B0400000000000000" pitchFamily="34" charset="-128"/>
                <a:ea typeface="Yu Gothic" panose="020B0400000000000000" pitchFamily="34" charset="-128"/>
              </a:rPr>
              <a:t>Source:</a:t>
            </a:r>
            <a:r>
              <a:rPr lang="en-US" sz="1100" dirty="0">
                <a:latin typeface="Yu Gothic" panose="020B0400000000000000" pitchFamily="34" charset="-128"/>
                <a:ea typeface="Yu Gothic" panose="020B0400000000000000" pitchFamily="34" charset="-128"/>
              </a:rPr>
              <a:t> </a:t>
            </a:r>
            <a:r>
              <a:rPr lang="en-US" sz="1100" dirty="0">
                <a:latin typeface="Yu Gothic" panose="020B0400000000000000" pitchFamily="34" charset="-128"/>
                <a:ea typeface="Yu Gothic" panose="020B0400000000000000" pitchFamily="34" charset="-128"/>
                <a:hlinkClick r:id="rId4"/>
              </a:rPr>
              <a:t>http://www.uvresources.com/blog/uv-c-lamps-a-short-wave-history</a:t>
            </a:r>
            <a:r>
              <a:rPr lang="en-US" sz="1100" dirty="0" smtClean="0">
                <a:latin typeface="Yu Gothic" panose="020B0400000000000000" pitchFamily="34" charset="-128"/>
                <a:ea typeface="Yu Gothic" panose="020B0400000000000000" pitchFamily="34" charset="-128"/>
                <a:hlinkClick r:id="rId4"/>
              </a:rPr>
              <a:t>/</a:t>
            </a:r>
            <a:r>
              <a:rPr lang="en-US" sz="1100" dirty="0" smtClean="0">
                <a:latin typeface="Yu Gothic" panose="020B0400000000000000" pitchFamily="34" charset="-128"/>
                <a:ea typeface="Yu Gothic" panose="020B0400000000000000" pitchFamily="34" charset="-128"/>
              </a:rPr>
              <a:t> </a:t>
            </a:r>
            <a:endParaRPr lang="en-US" sz="11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8852280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Economics</a:t>
            </a:r>
          </a:p>
        </p:txBody>
      </p:sp>
      <p:sp>
        <p:nvSpPr>
          <p:cNvPr id="3" name="Text Placeholder 2"/>
          <p:cNvSpPr>
            <a:spLocks noGrp="1"/>
          </p:cNvSpPr>
          <p:nvPr>
            <p:ph idx="1"/>
          </p:nvPr>
        </p:nvSpPr>
        <p:spPr>
          <a:xfrm>
            <a:off x="609600" y="1498601"/>
            <a:ext cx="7039708" cy="3962400"/>
          </a:xfrm>
        </p:spPr>
        <p:txBody>
          <a:bodyPr/>
          <a:lstStyle/>
          <a:p>
            <a:r>
              <a:rPr lang="en-US" sz="2400" dirty="0"/>
              <a:t>Cost of COVID-19:  </a:t>
            </a:r>
            <a:r>
              <a:rPr lang="en-US" sz="2400" dirty="0" smtClean="0"/>
              <a:t>   </a:t>
            </a:r>
            <a:br>
              <a:rPr lang="en-US" sz="2400" dirty="0" smtClean="0"/>
            </a:br>
            <a:r>
              <a:rPr lang="en-US" sz="2400" b="1" dirty="0" smtClean="0"/>
              <a:t>$3,000,000,000,000</a:t>
            </a:r>
            <a:r>
              <a:rPr lang="en-US" sz="2400" dirty="0" smtClean="0"/>
              <a:t>+ </a:t>
            </a:r>
          </a:p>
          <a:p>
            <a:pPr lvl="1"/>
            <a:r>
              <a:rPr lang="en-US" sz="2000" dirty="0" smtClean="0"/>
              <a:t>~$9,000+ per capita every ~100 years</a:t>
            </a:r>
          </a:p>
          <a:p>
            <a:r>
              <a:rPr lang="en-US" sz="2400" dirty="0"/>
              <a:t>A</a:t>
            </a:r>
            <a:r>
              <a:rPr lang="en-US" sz="2400" dirty="0" smtClean="0"/>
              <a:t>nnual </a:t>
            </a:r>
            <a:r>
              <a:rPr lang="en-US" sz="2400" dirty="0"/>
              <a:t>Cost of </a:t>
            </a:r>
            <a:r>
              <a:rPr lang="en-US" sz="2400" dirty="0" smtClean="0"/>
              <a:t>Colds/Flu: </a:t>
            </a:r>
            <a:br>
              <a:rPr lang="en-US" sz="2400" dirty="0" smtClean="0"/>
            </a:br>
            <a:r>
              <a:rPr lang="en-US" sz="2400" b="1" dirty="0" smtClean="0"/>
              <a:t>$130,000,000,000 </a:t>
            </a:r>
          </a:p>
          <a:p>
            <a:pPr lvl="1"/>
            <a:r>
              <a:rPr lang="en-US" sz="2000" dirty="0" smtClean="0"/>
              <a:t>~$400 per capita every year!</a:t>
            </a:r>
            <a:endParaRPr lang="en-US" sz="2000" dirty="0"/>
          </a:p>
          <a:p>
            <a:r>
              <a:rPr lang="en-US" sz="2400" dirty="0"/>
              <a:t>Value of healthy building improvements estimated to be </a:t>
            </a:r>
            <a:r>
              <a:rPr lang="en-US" sz="2400" b="1" dirty="0"/>
              <a:t>$25 to $150 billion per year </a:t>
            </a:r>
            <a:endParaRPr lang="en-US" sz="2400" b="1" dirty="0" smtClean="0"/>
          </a:p>
          <a:p>
            <a:pPr lvl="1"/>
            <a:r>
              <a:rPr lang="en-US" sz="2000" dirty="0" smtClean="0"/>
              <a:t>Doesn’t include </a:t>
            </a:r>
            <a:r>
              <a:rPr lang="en-US" sz="2000" dirty="0"/>
              <a:t>energy </a:t>
            </a:r>
            <a:r>
              <a:rPr lang="en-US" sz="2000" dirty="0" smtClean="0"/>
              <a:t>savings benefits</a:t>
            </a:r>
            <a:endParaRPr lang="en-US" sz="2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6000" b="10237"/>
          <a:stretch/>
        </p:blipFill>
        <p:spPr>
          <a:xfrm>
            <a:off x="6707357" y="1078874"/>
            <a:ext cx="4491433" cy="2147903"/>
          </a:xfrm>
          <a:prstGeom prst="rect">
            <a:avLst/>
          </a:prstGeom>
        </p:spPr>
      </p:pic>
    </p:spTree>
    <p:extLst>
      <p:ext uri="{BB962C8B-B14F-4D97-AF65-F5344CB8AC3E}">
        <p14:creationId xmlns:p14="http://schemas.microsoft.com/office/powerpoint/2010/main" val="11418609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Economics</a:t>
            </a:r>
            <a:endParaRPr lang="en-US" dirty="0"/>
          </a:p>
        </p:txBody>
      </p:sp>
      <p:sp>
        <p:nvSpPr>
          <p:cNvPr id="3" name="Text Placeholder 2"/>
          <p:cNvSpPr>
            <a:spLocks noGrp="1"/>
          </p:cNvSpPr>
          <p:nvPr>
            <p:ph idx="1"/>
          </p:nvPr>
        </p:nvSpPr>
        <p:spPr>
          <a:xfrm>
            <a:off x="609600" y="1498601"/>
            <a:ext cx="4700954" cy="3962400"/>
          </a:xfrm>
        </p:spPr>
        <p:txBody>
          <a:bodyPr/>
          <a:lstStyle/>
          <a:p>
            <a:r>
              <a:rPr lang="en-US" sz="2400" dirty="0"/>
              <a:t>Retrofitting/weatherizing  200,000 homes could save </a:t>
            </a:r>
            <a:r>
              <a:rPr lang="en-US" sz="2400" dirty="0" smtClean="0"/>
              <a:t>an </a:t>
            </a:r>
            <a:r>
              <a:rPr lang="en-US" sz="2400" dirty="0"/>
              <a:t>estimated $600 million over 10 years in consideration of several health benefits.</a:t>
            </a:r>
          </a:p>
          <a:p>
            <a:r>
              <a:rPr lang="en-US" sz="2400" dirty="0"/>
              <a:t>Generally, estimated $3 dollar benefit for every $1 invested.</a:t>
            </a:r>
          </a:p>
          <a:p>
            <a:endParaRPr lang="en-US" dirty="0"/>
          </a:p>
        </p:txBody>
      </p:sp>
      <p:pic>
        <p:nvPicPr>
          <p:cNvPr id="5" name="Picture 4"/>
          <p:cNvPicPr>
            <a:picLocks noChangeAspect="1"/>
          </p:cNvPicPr>
          <p:nvPr/>
        </p:nvPicPr>
        <p:blipFill rotWithShape="1">
          <a:blip r:embed="rId2"/>
          <a:srcRect l="22631" t="27022" r="25432" b="24464"/>
          <a:stretch/>
        </p:blipFill>
        <p:spPr>
          <a:xfrm>
            <a:off x="5481077" y="1451914"/>
            <a:ext cx="6585416" cy="3460134"/>
          </a:xfrm>
          <a:prstGeom prst="rect">
            <a:avLst/>
          </a:prstGeom>
        </p:spPr>
      </p:pic>
      <p:sp>
        <p:nvSpPr>
          <p:cNvPr id="6" name="TextBox 5"/>
          <p:cNvSpPr txBox="1"/>
          <p:nvPr/>
        </p:nvSpPr>
        <p:spPr>
          <a:xfrm>
            <a:off x="5760171" y="5068562"/>
            <a:ext cx="1196161" cy="261610"/>
          </a:xfrm>
          <a:prstGeom prst="rect">
            <a:avLst/>
          </a:prstGeom>
          <a:noFill/>
        </p:spPr>
        <p:txBody>
          <a:bodyPr wrap="square" rtlCol="0">
            <a:spAutoFit/>
          </a:bodyPr>
          <a:lstStyle/>
          <a:p>
            <a:r>
              <a:rPr lang="en-US" sz="1100" b="1" dirty="0" smtClean="0">
                <a:latin typeface="Yu Gothic" panose="020B0400000000000000" pitchFamily="34" charset="-128"/>
                <a:ea typeface="Yu Gothic" panose="020B0400000000000000" pitchFamily="34" charset="-128"/>
              </a:rPr>
              <a:t>Source:</a:t>
            </a:r>
            <a:r>
              <a:rPr lang="en-US" sz="1100" dirty="0" smtClean="0">
                <a:latin typeface="Yu Gothic" panose="020B0400000000000000" pitchFamily="34" charset="-128"/>
                <a:ea typeface="Yu Gothic" panose="020B0400000000000000" pitchFamily="34" charset="-128"/>
              </a:rPr>
              <a:t> ACEEE</a:t>
            </a:r>
            <a:endParaRPr lang="en-US" sz="11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816934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Economics</a:t>
            </a:r>
            <a:endParaRPr lang="en-US" dirty="0"/>
          </a:p>
        </p:txBody>
      </p:sp>
      <p:sp>
        <p:nvSpPr>
          <p:cNvPr id="3" name="Text Placeholder 2"/>
          <p:cNvSpPr>
            <a:spLocks noGrp="1"/>
          </p:cNvSpPr>
          <p:nvPr>
            <p:ph idx="1"/>
          </p:nvPr>
        </p:nvSpPr>
        <p:spPr>
          <a:xfrm>
            <a:off x="609600" y="1498601"/>
            <a:ext cx="5562600" cy="3962400"/>
          </a:xfrm>
        </p:spPr>
        <p:txBody>
          <a:bodyPr/>
          <a:lstStyle/>
          <a:p>
            <a:r>
              <a:rPr lang="en-US" sz="2400" dirty="0"/>
              <a:t>Difficult to precisely quantify and monetize these benefits, but a clear potential for health and economic benefits exists.</a:t>
            </a:r>
          </a:p>
          <a:p>
            <a:r>
              <a:rPr lang="en-US" sz="2400" dirty="0" smtClean="0"/>
              <a:t>Health risks must be balanced </a:t>
            </a:r>
            <a:r>
              <a:rPr lang="en-US" sz="2400" dirty="0"/>
              <a:t>with </a:t>
            </a:r>
            <a:r>
              <a:rPr lang="en-US" sz="2400" dirty="0" smtClean="0"/>
              <a:t>cost-effective </a:t>
            </a:r>
            <a:r>
              <a:rPr lang="en-US" sz="2400" dirty="0"/>
              <a:t>measures to implement in new and existing buildings</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00287" y="1025819"/>
            <a:ext cx="4939606" cy="3704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8938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Science Applications </a:t>
            </a:r>
            <a:r>
              <a:rPr lang="en-US" dirty="0"/>
              <a:t>– </a:t>
            </a:r>
            <a:r>
              <a:rPr lang="en-US" dirty="0" smtClean="0"/>
              <a:t/>
            </a:r>
            <a:br>
              <a:rPr lang="en-US" dirty="0" smtClean="0"/>
            </a:br>
            <a:r>
              <a:rPr lang="en-US" dirty="0" smtClean="0"/>
              <a:t>The </a:t>
            </a:r>
            <a:r>
              <a:rPr lang="en-US" dirty="0"/>
              <a:t>Role of HVAC Systems</a:t>
            </a:r>
          </a:p>
        </p:txBody>
      </p:sp>
      <p:sp>
        <p:nvSpPr>
          <p:cNvPr id="3" name="Text Placeholder 2"/>
          <p:cNvSpPr>
            <a:spLocks noGrp="1"/>
          </p:cNvSpPr>
          <p:nvPr>
            <p:ph idx="1"/>
          </p:nvPr>
        </p:nvSpPr>
        <p:spPr>
          <a:xfrm>
            <a:off x="609599" y="1498601"/>
            <a:ext cx="9299331" cy="3962400"/>
          </a:xfrm>
        </p:spPr>
        <p:txBody>
          <a:bodyPr/>
          <a:lstStyle/>
          <a:p>
            <a:r>
              <a:rPr lang="en-US" sz="2400" b="1" dirty="0"/>
              <a:t>Objective: </a:t>
            </a:r>
            <a:r>
              <a:rPr lang="en-US" sz="2400" dirty="0"/>
              <a:t>Control the indoor </a:t>
            </a:r>
            <a:r>
              <a:rPr lang="en-US" sz="2400" dirty="0" smtClean="0"/>
              <a:t>air </a:t>
            </a:r>
            <a:r>
              <a:rPr lang="en-US" sz="2400" dirty="0"/>
              <a:t>quality</a:t>
            </a:r>
          </a:p>
          <a:p>
            <a:r>
              <a:rPr lang="en-US" sz="2400" dirty="0"/>
              <a:t>Air Quality Measures:</a:t>
            </a:r>
          </a:p>
          <a:p>
            <a:pPr lvl="1"/>
            <a:r>
              <a:rPr lang="en-US" sz="2000" dirty="0"/>
              <a:t>Temperature (set points)</a:t>
            </a:r>
          </a:p>
          <a:p>
            <a:pPr lvl="2"/>
            <a:r>
              <a:rPr lang="en-US" sz="1800" dirty="0"/>
              <a:t>Heating – 68</a:t>
            </a:r>
            <a:r>
              <a:rPr lang="en-US" sz="1800" baseline="30000" dirty="0"/>
              <a:t>o</a:t>
            </a:r>
            <a:r>
              <a:rPr lang="en-US" sz="1800" dirty="0"/>
              <a:t>F</a:t>
            </a:r>
          </a:p>
          <a:p>
            <a:pPr lvl="2"/>
            <a:r>
              <a:rPr lang="en-US" sz="1800" dirty="0"/>
              <a:t>Cooling – 75</a:t>
            </a:r>
            <a:r>
              <a:rPr lang="en-US" sz="1800" baseline="30000" dirty="0"/>
              <a:t>o</a:t>
            </a:r>
            <a:r>
              <a:rPr lang="en-US" sz="1800" dirty="0"/>
              <a:t>F</a:t>
            </a:r>
          </a:p>
          <a:p>
            <a:pPr lvl="1"/>
            <a:r>
              <a:rPr lang="en-US" sz="2000" dirty="0"/>
              <a:t>Mechanical ventilation </a:t>
            </a:r>
            <a:r>
              <a:rPr lang="en-US" sz="2000" dirty="0" smtClean="0"/>
              <a:t/>
            </a:r>
            <a:br>
              <a:rPr lang="en-US" sz="2000" dirty="0" smtClean="0"/>
            </a:br>
            <a:r>
              <a:rPr lang="en-US" sz="2000" dirty="0" smtClean="0"/>
              <a:t>(</a:t>
            </a:r>
            <a:r>
              <a:rPr lang="en-US" sz="2000" dirty="0"/>
              <a:t>Outdoor air </a:t>
            </a:r>
            <a:r>
              <a:rPr lang="en-US" sz="2000" dirty="0" smtClean="0"/>
              <a:t>+ </a:t>
            </a:r>
            <a:r>
              <a:rPr lang="en-US" sz="2000" dirty="0"/>
              <a:t>indoor air recirculation)</a:t>
            </a:r>
          </a:p>
          <a:p>
            <a:pPr lvl="1"/>
            <a:r>
              <a:rPr lang="en-US" sz="2000" dirty="0"/>
              <a:t>Indoor air hygiene (particulate burden)</a:t>
            </a:r>
          </a:p>
          <a:p>
            <a:pPr lvl="1"/>
            <a:r>
              <a:rPr lang="en-US" sz="2000" dirty="0"/>
              <a:t>Indoor air humidity</a:t>
            </a:r>
          </a:p>
          <a:p>
            <a:r>
              <a:rPr lang="en-US" sz="2400" dirty="0"/>
              <a:t>Controlling these measures is not a </a:t>
            </a:r>
            <a:r>
              <a:rPr lang="en-US" sz="2400" dirty="0" smtClean="0"/>
              <a:t/>
            </a:r>
            <a:br>
              <a:rPr lang="en-US" sz="2400" dirty="0" smtClean="0"/>
            </a:br>
            <a:r>
              <a:rPr lang="en-US" sz="2400" dirty="0" smtClean="0"/>
              <a:t>substitute </a:t>
            </a:r>
            <a:r>
              <a:rPr lang="en-US" sz="2400" dirty="0"/>
              <a:t>for other interventions during periods of </a:t>
            </a:r>
            <a:r>
              <a:rPr lang="en-US" sz="2400" dirty="0" smtClean="0"/>
              <a:t>high </a:t>
            </a:r>
            <a:br>
              <a:rPr lang="en-US" sz="2400" dirty="0" smtClean="0"/>
            </a:br>
            <a:r>
              <a:rPr lang="en-US" sz="2400" dirty="0" smtClean="0"/>
              <a:t>risk </a:t>
            </a:r>
            <a:r>
              <a:rPr lang="en-US" sz="2400" dirty="0"/>
              <a:t>(PPE, social distancing, disinfecting surfaces, etc.)</a:t>
            </a:r>
          </a:p>
          <a:p>
            <a:pPr marL="76200" indent="0">
              <a:buNone/>
            </a:pPr>
            <a:endParaRPr lang="en-US" dirty="0"/>
          </a:p>
        </p:txBody>
      </p:sp>
      <p:pic>
        <p:nvPicPr>
          <p:cNvPr id="3074" name="Picture 2" descr="Outdoor Air Intake Damper Controlled | Building America Solution Ce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2980" y="552911"/>
            <a:ext cx="4499122" cy="39112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42980" y="4464149"/>
            <a:ext cx="4685164" cy="430887"/>
          </a:xfrm>
          <a:prstGeom prst="rect">
            <a:avLst/>
          </a:prstGeom>
          <a:noFill/>
        </p:spPr>
        <p:txBody>
          <a:bodyPr wrap="square" rtlCol="0">
            <a:spAutoFit/>
          </a:bodyPr>
          <a:lstStyle/>
          <a:p>
            <a:r>
              <a:rPr lang="en-US" sz="1100" b="1" dirty="0">
                <a:latin typeface="Yu Gothic" panose="020B0400000000000000" pitchFamily="34" charset="-128"/>
                <a:ea typeface="Yu Gothic" panose="020B0400000000000000" pitchFamily="34" charset="-128"/>
              </a:rPr>
              <a:t>Source:</a:t>
            </a:r>
            <a:r>
              <a:rPr lang="en-US" sz="1100" dirty="0">
                <a:latin typeface="Yu Gothic" panose="020B0400000000000000" pitchFamily="34" charset="-128"/>
                <a:ea typeface="Yu Gothic" panose="020B0400000000000000" pitchFamily="34" charset="-128"/>
              </a:rPr>
              <a:t> </a:t>
            </a:r>
            <a:r>
              <a:rPr lang="en-US" sz="1100" dirty="0">
                <a:latin typeface="Yu Gothic" panose="020B0400000000000000" pitchFamily="34" charset="-128"/>
                <a:ea typeface="Yu Gothic" panose="020B0400000000000000" pitchFamily="34" charset="-128"/>
                <a:hlinkClick r:id="rId3"/>
              </a:rPr>
              <a:t>https://</a:t>
            </a:r>
            <a:r>
              <a:rPr lang="en-US" sz="1100" dirty="0" smtClean="0">
                <a:latin typeface="Yu Gothic" panose="020B0400000000000000" pitchFamily="34" charset="-128"/>
                <a:ea typeface="Yu Gothic" panose="020B0400000000000000" pitchFamily="34" charset="-128"/>
                <a:hlinkClick r:id="rId3"/>
              </a:rPr>
              <a:t>basc.pnnl.gov/resource-guides/outdoor-air-intake-damper-controlled</a:t>
            </a:r>
            <a:r>
              <a:rPr lang="en-US" sz="1100" dirty="0" smtClean="0">
                <a:latin typeface="Yu Gothic" panose="020B0400000000000000" pitchFamily="34" charset="-128"/>
                <a:ea typeface="Yu Gothic" panose="020B0400000000000000" pitchFamily="34" charset="-128"/>
              </a:rPr>
              <a:t> </a:t>
            </a:r>
            <a:endParaRPr lang="en-US" sz="11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3149986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Outdoor Air Ventilation</a:t>
            </a:r>
          </a:p>
        </p:txBody>
      </p:sp>
      <p:sp>
        <p:nvSpPr>
          <p:cNvPr id="3" name="Text Placeholder 2"/>
          <p:cNvSpPr>
            <a:spLocks noGrp="1"/>
          </p:cNvSpPr>
          <p:nvPr>
            <p:ph idx="1"/>
          </p:nvPr>
        </p:nvSpPr>
        <p:spPr>
          <a:xfrm>
            <a:off x="609600" y="1674441"/>
            <a:ext cx="10972800" cy="3962400"/>
          </a:xfrm>
        </p:spPr>
        <p:txBody>
          <a:bodyPr/>
          <a:lstStyle/>
          <a:p>
            <a:r>
              <a:rPr lang="en-US" sz="2400" dirty="0"/>
              <a:t>Dilution with outdoor air</a:t>
            </a:r>
          </a:p>
          <a:p>
            <a:pPr lvl="1"/>
            <a:r>
              <a:rPr lang="en-US" sz="2000" dirty="0"/>
              <a:t>Mechanical Ventilation (HVAC System)</a:t>
            </a:r>
          </a:p>
          <a:p>
            <a:pPr lvl="1"/>
            <a:r>
              <a:rPr lang="en-US" sz="2000" dirty="0"/>
              <a:t>Natural Ventilation (operable windows)</a:t>
            </a:r>
          </a:p>
          <a:p>
            <a:r>
              <a:rPr lang="en-US" sz="2400" dirty="0"/>
              <a:t>Must consider trade-off in control </a:t>
            </a:r>
            <a:r>
              <a:rPr lang="en-US" sz="2400" dirty="0" smtClean="0"/>
              <a:t/>
            </a:r>
            <a:br>
              <a:rPr lang="en-US" sz="2400" dirty="0" smtClean="0"/>
            </a:br>
            <a:r>
              <a:rPr lang="en-US" sz="2400" dirty="0" smtClean="0"/>
              <a:t>of </a:t>
            </a:r>
            <a:r>
              <a:rPr lang="en-US" sz="2400" dirty="0"/>
              <a:t>indoor air </a:t>
            </a:r>
            <a:r>
              <a:rPr lang="en-US" sz="2400" dirty="0" smtClean="0"/>
              <a:t>humidity, temperature, </a:t>
            </a:r>
            <a:br>
              <a:rPr lang="en-US" sz="2400" dirty="0" smtClean="0"/>
            </a:br>
            <a:r>
              <a:rPr lang="en-US" sz="2400" dirty="0" smtClean="0"/>
              <a:t>and energy </a:t>
            </a:r>
            <a:r>
              <a:rPr lang="en-US" sz="2400" dirty="0"/>
              <a:t>penalty</a:t>
            </a:r>
          </a:p>
          <a:p>
            <a:r>
              <a:rPr lang="en-US" sz="2400" dirty="0"/>
              <a:t>Many recommend </a:t>
            </a:r>
            <a:r>
              <a:rPr lang="en-US" sz="2400" dirty="0" smtClean="0"/>
              <a:t>code-minimum </a:t>
            </a:r>
            <a:br>
              <a:rPr lang="en-US" sz="2400" dirty="0" smtClean="0"/>
            </a:br>
            <a:r>
              <a:rPr lang="en-US" sz="2400" dirty="0" smtClean="0"/>
              <a:t>ventilation </a:t>
            </a:r>
            <a:r>
              <a:rPr lang="en-US" sz="2400" dirty="0"/>
              <a:t>is </a:t>
            </a:r>
            <a:r>
              <a:rPr lang="en-US" sz="2400" dirty="0" smtClean="0"/>
              <a:t>sufficient with </a:t>
            </a:r>
            <a:r>
              <a:rPr lang="en-US" sz="2400" dirty="0"/>
              <a:t>good filtration</a:t>
            </a:r>
          </a:p>
          <a:p>
            <a:r>
              <a:rPr lang="en-US" sz="2400" dirty="0" smtClean="0"/>
              <a:t>Consider higher </a:t>
            </a:r>
            <a:r>
              <a:rPr lang="en-US" sz="2400" dirty="0"/>
              <a:t>outdoor air ventilation rate </a:t>
            </a:r>
            <a:r>
              <a:rPr lang="en-US" sz="2400" dirty="0" smtClean="0"/>
              <a:t>during </a:t>
            </a:r>
            <a:r>
              <a:rPr lang="en-US" sz="2400" dirty="0"/>
              <a:t>high occupancy </a:t>
            </a:r>
            <a:r>
              <a:rPr lang="en-US" sz="2400" dirty="0" smtClean="0"/>
              <a:t/>
            </a:r>
            <a:br>
              <a:rPr lang="en-US" sz="2400" dirty="0" smtClean="0"/>
            </a:br>
            <a:r>
              <a:rPr lang="en-US" sz="2400" dirty="0" smtClean="0"/>
              <a:t>and for “flushing” before and after events (weather permitting)</a:t>
            </a:r>
            <a:endParaRPr lang="en-US" sz="2400" dirty="0"/>
          </a:p>
        </p:txBody>
      </p:sp>
      <p:pic>
        <p:nvPicPr>
          <p:cNvPr id="4" name="Picture 3">
            <a:extLst>
              <a:ext uri="{FF2B5EF4-FFF2-40B4-BE49-F238E27FC236}">
                <a16:creationId xmlns:a16="http://schemas.microsoft.com/office/drawing/2014/main" id="{4767671C-FE25-4085-9768-593B178FD324}"/>
              </a:ext>
            </a:extLst>
          </p:cNvPr>
          <p:cNvPicPr>
            <a:picLocks noChangeAspect="1"/>
          </p:cNvPicPr>
          <p:nvPr/>
        </p:nvPicPr>
        <p:blipFill>
          <a:blip r:embed="rId2"/>
          <a:stretch>
            <a:fillRect/>
          </a:stretch>
        </p:blipFill>
        <p:spPr>
          <a:xfrm>
            <a:off x="6560408" y="203200"/>
            <a:ext cx="5317175" cy="3936471"/>
          </a:xfrm>
          <a:prstGeom prst="rect">
            <a:avLst/>
          </a:prstGeom>
        </p:spPr>
      </p:pic>
    </p:spTree>
    <p:extLst>
      <p:ext uri="{BB962C8B-B14F-4D97-AF65-F5344CB8AC3E}">
        <p14:creationId xmlns:p14="http://schemas.microsoft.com/office/powerpoint/2010/main" val="12014120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0"/>
            <a:ext cx="10972800" cy="869462"/>
          </a:xfrm>
        </p:spPr>
        <p:txBody>
          <a:bodyPr/>
          <a:lstStyle/>
          <a:p>
            <a:r>
              <a:rPr lang="en-US" dirty="0" smtClean="0"/>
              <a:t>Filtration</a:t>
            </a:r>
            <a:endParaRPr lang="en-US" dirty="0"/>
          </a:p>
        </p:txBody>
      </p:sp>
      <p:sp>
        <p:nvSpPr>
          <p:cNvPr id="3" name="Text Placeholder 2"/>
          <p:cNvSpPr>
            <a:spLocks noGrp="1"/>
          </p:cNvSpPr>
          <p:nvPr>
            <p:ph idx="1"/>
          </p:nvPr>
        </p:nvSpPr>
        <p:spPr>
          <a:xfrm>
            <a:off x="609600" y="1151792"/>
            <a:ext cx="10972800" cy="4309209"/>
          </a:xfrm>
        </p:spPr>
        <p:txBody>
          <a:bodyPr/>
          <a:lstStyle/>
          <a:p>
            <a:r>
              <a:rPr lang="en-US" sz="2400" dirty="0"/>
              <a:t>The HVAC filter is like your </a:t>
            </a:r>
            <a:r>
              <a:rPr lang="en-US" sz="2400" dirty="0" smtClean="0"/>
              <a:t>mask</a:t>
            </a:r>
            <a:endParaRPr lang="en-US" sz="2400" dirty="0"/>
          </a:p>
          <a:p>
            <a:r>
              <a:rPr lang="en-US" sz="2400" dirty="0"/>
              <a:t>If the ventilation fan is not </a:t>
            </a:r>
            <a:r>
              <a:rPr lang="en-US" sz="2400" dirty="0" smtClean="0"/>
              <a:t>running, </a:t>
            </a:r>
            <a:r>
              <a:rPr lang="en-US" sz="2400" dirty="0"/>
              <a:t>it will not </a:t>
            </a:r>
            <a:r>
              <a:rPr lang="en-US" sz="2400" dirty="0" smtClean="0"/>
              <a:t/>
            </a:r>
            <a:br>
              <a:rPr lang="en-US" sz="2400" dirty="0" smtClean="0"/>
            </a:br>
            <a:r>
              <a:rPr lang="en-US" sz="2400" dirty="0" smtClean="0"/>
              <a:t>filter/clean the </a:t>
            </a:r>
            <a:r>
              <a:rPr lang="en-US" sz="2400" dirty="0"/>
              <a:t>indoor </a:t>
            </a:r>
            <a:r>
              <a:rPr lang="en-US" sz="2400" dirty="0" smtClean="0"/>
              <a:t>air</a:t>
            </a:r>
          </a:p>
          <a:p>
            <a:r>
              <a:rPr lang="en-US" sz="2400" dirty="0" smtClean="0"/>
              <a:t>Run fan “on” (instead of auto) during high occupancy</a:t>
            </a:r>
          </a:p>
          <a:p>
            <a:r>
              <a:rPr lang="en-US" sz="2400" dirty="0" smtClean="0"/>
              <a:t>Avoid high velocity room airflows from supply registers</a:t>
            </a:r>
            <a:endParaRPr lang="en-US" sz="2400" dirty="0"/>
          </a:p>
        </p:txBody>
      </p:sp>
      <p:pic>
        <p:nvPicPr>
          <p:cNvPr id="6" name="Picture 5">
            <a:extLst>
              <a:ext uri="{FF2B5EF4-FFF2-40B4-BE49-F238E27FC236}">
                <a16:creationId xmlns:a16="http://schemas.microsoft.com/office/drawing/2014/main" id="{21880682-43F2-45AF-AE90-7B72C4DD191A}"/>
              </a:ext>
            </a:extLst>
          </p:cNvPr>
          <p:cNvPicPr>
            <a:picLocks noChangeAspect="1"/>
          </p:cNvPicPr>
          <p:nvPr/>
        </p:nvPicPr>
        <p:blipFill rotWithShape="1">
          <a:blip r:embed="rId2"/>
          <a:srcRect t="1" b="1360"/>
          <a:stretch/>
        </p:blipFill>
        <p:spPr>
          <a:xfrm>
            <a:off x="1035089" y="3355781"/>
            <a:ext cx="7437120" cy="2605405"/>
          </a:xfrm>
          <a:prstGeom prst="rect">
            <a:avLst/>
          </a:prstGeom>
        </p:spPr>
      </p:pic>
      <p:pic>
        <p:nvPicPr>
          <p:cNvPr id="7" name="Picture 6"/>
          <p:cNvPicPr>
            <a:picLocks noChangeAspect="1"/>
          </p:cNvPicPr>
          <p:nvPr/>
        </p:nvPicPr>
        <p:blipFill rotWithShape="1">
          <a:blip r:embed="rId3"/>
          <a:srcRect l="8500" t="25422" r="75200" b="40267"/>
          <a:stretch/>
        </p:blipFill>
        <p:spPr>
          <a:xfrm>
            <a:off x="9091129" y="975320"/>
            <a:ext cx="2083894" cy="2467433"/>
          </a:xfrm>
          <a:prstGeom prst="rect">
            <a:avLst/>
          </a:prstGeom>
        </p:spPr>
      </p:pic>
    </p:spTree>
    <p:extLst>
      <p:ext uri="{BB962C8B-B14F-4D97-AF65-F5344CB8AC3E}">
        <p14:creationId xmlns:p14="http://schemas.microsoft.com/office/powerpoint/2010/main" val="39119748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4AB1AE2-190C-4B70-9390-9050CF518D25}"/>
              </a:ext>
            </a:extLst>
          </p:cNvPr>
          <p:cNvSpPr>
            <a:spLocks noGrp="1"/>
          </p:cNvSpPr>
          <p:nvPr>
            <p:ph idx="1"/>
          </p:nvPr>
        </p:nvSpPr>
        <p:spPr/>
        <p:txBody>
          <a:bodyPr/>
          <a:lstStyle/>
          <a:p>
            <a:r>
              <a:rPr lang="en-US" sz="2400" dirty="0" smtClean="0"/>
              <a:t>Introduction  </a:t>
            </a:r>
          </a:p>
          <a:p>
            <a:r>
              <a:rPr lang="en-US" sz="2400" dirty="0" smtClean="0"/>
              <a:t>History Repeats Itself</a:t>
            </a:r>
          </a:p>
          <a:p>
            <a:r>
              <a:rPr lang="en-US" sz="2400" dirty="0" smtClean="0"/>
              <a:t>What can we do?</a:t>
            </a:r>
          </a:p>
          <a:p>
            <a:r>
              <a:rPr lang="en-US" sz="2400" dirty="0" smtClean="0"/>
              <a:t>The Role of Building Science for Healthy Buildings</a:t>
            </a:r>
          </a:p>
          <a:p>
            <a:r>
              <a:rPr lang="en-US" sz="2400" dirty="0" smtClean="0"/>
              <a:t>HVAC Actions</a:t>
            </a:r>
          </a:p>
          <a:p>
            <a:r>
              <a:rPr lang="en-US" sz="2400" dirty="0" smtClean="0"/>
              <a:t>Building Envelope Actions</a:t>
            </a:r>
            <a:endParaRPr lang="en-US" sz="2400" dirty="0"/>
          </a:p>
          <a:p>
            <a:r>
              <a:rPr lang="en-US" sz="2400" dirty="0" smtClean="0"/>
              <a:t>Conclusions</a:t>
            </a:r>
          </a:p>
          <a:p>
            <a:r>
              <a:rPr lang="en-US" sz="2400" dirty="0" smtClean="0"/>
              <a:t>Questions</a:t>
            </a:r>
            <a:endParaRPr lang="en-US" sz="2400" dirty="0"/>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20115559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0"/>
            <a:ext cx="10972800" cy="931008"/>
          </a:xfrm>
        </p:spPr>
        <p:txBody>
          <a:bodyPr/>
          <a:lstStyle/>
          <a:p>
            <a:r>
              <a:rPr lang="en-US" dirty="0" smtClean="0"/>
              <a:t>Filtration Efficiency Ratings</a:t>
            </a:r>
            <a:endParaRPr lang="en-US" dirty="0"/>
          </a:p>
        </p:txBody>
      </p:sp>
      <p:sp>
        <p:nvSpPr>
          <p:cNvPr id="3" name="Text Placeholder 2"/>
          <p:cNvSpPr>
            <a:spLocks noGrp="1"/>
          </p:cNvSpPr>
          <p:nvPr>
            <p:ph idx="1"/>
          </p:nvPr>
        </p:nvSpPr>
        <p:spPr>
          <a:xfrm>
            <a:off x="609600" y="1295400"/>
            <a:ext cx="5536223" cy="4165601"/>
          </a:xfrm>
        </p:spPr>
        <p:txBody>
          <a:bodyPr/>
          <a:lstStyle/>
          <a:p>
            <a:r>
              <a:rPr lang="en-US" sz="2400" dirty="0" smtClean="0"/>
              <a:t>Use the </a:t>
            </a:r>
            <a:r>
              <a:rPr lang="en-US" sz="2400" dirty="0"/>
              <a:t>most efficient filter that your HVAC system and budget </a:t>
            </a:r>
            <a:r>
              <a:rPr lang="en-US" sz="2400" dirty="0" smtClean="0"/>
              <a:t/>
            </a:r>
            <a:br>
              <a:rPr lang="en-US" sz="2400" dirty="0" smtClean="0"/>
            </a:br>
            <a:r>
              <a:rPr lang="en-US" sz="2400" dirty="0" smtClean="0"/>
              <a:t>will </a:t>
            </a:r>
            <a:r>
              <a:rPr lang="en-US" sz="2400" dirty="0"/>
              <a:t>allow:</a:t>
            </a:r>
          </a:p>
          <a:p>
            <a:pPr lvl="1"/>
            <a:r>
              <a:rPr lang="en-US" sz="2000" dirty="0"/>
              <a:t>MERV </a:t>
            </a:r>
            <a:r>
              <a:rPr lang="en-US" sz="2000" dirty="0" smtClean="0"/>
              <a:t>13 (~FPR 10) </a:t>
            </a:r>
            <a:r>
              <a:rPr lang="en-US" sz="2000" dirty="0"/>
              <a:t>often recommended</a:t>
            </a:r>
          </a:p>
          <a:p>
            <a:pPr lvl="1"/>
            <a:r>
              <a:rPr lang="en-US" sz="2000" dirty="0" smtClean="0"/>
              <a:t>MERV </a:t>
            </a:r>
            <a:r>
              <a:rPr lang="en-US" sz="2000" dirty="0"/>
              <a:t>11 </a:t>
            </a:r>
            <a:r>
              <a:rPr lang="en-US" sz="2000" dirty="0" smtClean="0"/>
              <a:t>(~FPR 7) is better </a:t>
            </a:r>
            <a:r>
              <a:rPr lang="en-US" sz="2000" dirty="0"/>
              <a:t>than MERV </a:t>
            </a:r>
            <a:r>
              <a:rPr lang="en-US" sz="2000" dirty="0" smtClean="0"/>
              <a:t>8 (~FPR 5)</a:t>
            </a:r>
            <a:endParaRPr lang="en-US" sz="2000" dirty="0"/>
          </a:p>
          <a:p>
            <a:pPr lvl="1"/>
            <a:r>
              <a:rPr lang="en-US" sz="2000" dirty="0"/>
              <a:t>Generally, less than MERV 8 is not recommend </a:t>
            </a:r>
            <a:r>
              <a:rPr lang="en-US" sz="2000" dirty="0" smtClean="0"/>
              <a:t>(very low capture efficiency for “viral-sized” particles &lt; 1 micron or 0.00004”)</a:t>
            </a:r>
          </a:p>
          <a:p>
            <a:r>
              <a:rPr lang="en-US" sz="2400" dirty="0" smtClean="0"/>
              <a:t>Filter “blow-by” (poor fitting) will decrease filtration effectiveness</a:t>
            </a:r>
            <a:endParaRPr lang="en-US" sz="2800" dirty="0"/>
          </a:p>
        </p:txBody>
      </p:sp>
      <p:sp>
        <p:nvSpPr>
          <p:cNvPr id="6" name="TextBox 5"/>
          <p:cNvSpPr txBox="1"/>
          <p:nvPr/>
        </p:nvSpPr>
        <p:spPr>
          <a:xfrm>
            <a:off x="6395070" y="5100432"/>
            <a:ext cx="4912540" cy="430887"/>
          </a:xfrm>
          <a:prstGeom prst="rect">
            <a:avLst/>
          </a:prstGeom>
          <a:noFill/>
        </p:spPr>
        <p:txBody>
          <a:bodyPr wrap="square" rtlCol="0">
            <a:spAutoFit/>
          </a:bodyPr>
          <a:lstStyle/>
          <a:p>
            <a:r>
              <a:rPr lang="en-US" sz="1100" b="1" dirty="0" smtClean="0">
                <a:latin typeface="Yu Gothic" panose="020B0400000000000000" pitchFamily="34" charset="-128"/>
                <a:ea typeface="Yu Gothic" panose="020B0400000000000000" pitchFamily="34" charset="-128"/>
              </a:rPr>
              <a:t>Source:</a:t>
            </a:r>
            <a:r>
              <a:rPr lang="en-US" sz="1100" dirty="0" smtClean="0">
                <a:latin typeface="Yu Gothic" panose="020B0400000000000000" pitchFamily="34" charset="-128"/>
                <a:ea typeface="Yu Gothic" panose="020B0400000000000000" pitchFamily="34" charset="-128"/>
              </a:rPr>
              <a:t> Zhang, et al., Study of Viral Filtration Performance of Residential HVAC Filters, ASHRAE Journal, August 2020</a:t>
            </a:r>
            <a:endParaRPr lang="en-US" sz="1100" dirty="0">
              <a:latin typeface="Yu Gothic" panose="020B0400000000000000" pitchFamily="34" charset="-128"/>
              <a:ea typeface="Yu Gothic" panose="020B0400000000000000" pitchFamily="34" charset="-128"/>
            </a:endParaRPr>
          </a:p>
        </p:txBody>
      </p:sp>
      <p:grpSp>
        <p:nvGrpSpPr>
          <p:cNvPr id="10" name="Group 9"/>
          <p:cNvGrpSpPr/>
          <p:nvPr/>
        </p:nvGrpSpPr>
        <p:grpSpPr>
          <a:xfrm>
            <a:off x="6479578" y="1134208"/>
            <a:ext cx="5595596" cy="3708709"/>
            <a:chOff x="6242304" y="2058106"/>
            <a:chExt cx="5595596" cy="3708709"/>
          </a:xfrm>
        </p:grpSpPr>
        <p:pic>
          <p:nvPicPr>
            <p:cNvPr id="4" name="Picture 3"/>
            <p:cNvPicPr>
              <a:picLocks noChangeAspect="1"/>
            </p:cNvPicPr>
            <p:nvPr/>
          </p:nvPicPr>
          <p:blipFill rotWithShape="1">
            <a:blip r:embed="rId2"/>
            <a:srcRect l="56300" t="23111" r="9300" b="36356"/>
            <a:stretch/>
          </p:blipFill>
          <p:spPr>
            <a:xfrm>
              <a:off x="6242304" y="2058106"/>
              <a:ext cx="5595596" cy="3708709"/>
            </a:xfrm>
            <a:prstGeom prst="rect">
              <a:avLst/>
            </a:prstGeom>
          </p:spPr>
        </p:pic>
        <p:sp>
          <p:nvSpPr>
            <p:cNvPr id="9" name="Freeform 8"/>
            <p:cNvSpPr/>
            <p:nvPr/>
          </p:nvSpPr>
          <p:spPr>
            <a:xfrm>
              <a:off x="7303008" y="3035808"/>
              <a:ext cx="3767328" cy="2084832"/>
            </a:xfrm>
            <a:custGeom>
              <a:avLst/>
              <a:gdLst>
                <a:gd name="connsiteX0" fmla="*/ 0 w 3767328"/>
                <a:gd name="connsiteY0" fmla="*/ 2084832 h 2084832"/>
                <a:gd name="connsiteX1" fmla="*/ 609600 w 3767328"/>
                <a:gd name="connsiteY1" fmla="*/ 1219200 h 2084832"/>
                <a:gd name="connsiteX2" fmla="*/ 1341120 w 3767328"/>
                <a:gd name="connsiteY2" fmla="*/ 585216 h 2084832"/>
                <a:gd name="connsiteX3" fmla="*/ 2572512 w 3767328"/>
                <a:gd name="connsiteY3" fmla="*/ 231648 h 2084832"/>
                <a:gd name="connsiteX4" fmla="*/ 3767328 w 3767328"/>
                <a:gd name="connsiteY4" fmla="*/ 0 h 208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7328" h="2084832">
                  <a:moveTo>
                    <a:pt x="0" y="2084832"/>
                  </a:moveTo>
                  <a:cubicBezTo>
                    <a:pt x="193040" y="1776984"/>
                    <a:pt x="386080" y="1469136"/>
                    <a:pt x="609600" y="1219200"/>
                  </a:cubicBezTo>
                  <a:cubicBezTo>
                    <a:pt x="833120" y="969264"/>
                    <a:pt x="1013968" y="749808"/>
                    <a:pt x="1341120" y="585216"/>
                  </a:cubicBezTo>
                  <a:cubicBezTo>
                    <a:pt x="1668272" y="420624"/>
                    <a:pt x="2168144" y="329184"/>
                    <a:pt x="2572512" y="231648"/>
                  </a:cubicBezTo>
                  <a:cubicBezTo>
                    <a:pt x="2976880" y="134112"/>
                    <a:pt x="3767328" y="0"/>
                    <a:pt x="376732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673863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0"/>
            <a:ext cx="10972800" cy="860669"/>
          </a:xfrm>
        </p:spPr>
        <p:txBody>
          <a:bodyPr/>
          <a:lstStyle/>
          <a:p>
            <a:r>
              <a:rPr lang="en-US" dirty="0" smtClean="0"/>
              <a:t>Filtration Pressure Drop</a:t>
            </a:r>
            <a:endParaRPr lang="en-US" dirty="0"/>
          </a:p>
        </p:txBody>
      </p:sp>
      <p:sp>
        <p:nvSpPr>
          <p:cNvPr id="3" name="Text Placeholder 2"/>
          <p:cNvSpPr>
            <a:spLocks noGrp="1"/>
          </p:cNvSpPr>
          <p:nvPr>
            <p:ph idx="1"/>
          </p:nvPr>
        </p:nvSpPr>
        <p:spPr>
          <a:xfrm>
            <a:off x="609600" y="1295400"/>
            <a:ext cx="5184531" cy="4165601"/>
          </a:xfrm>
        </p:spPr>
        <p:txBody>
          <a:bodyPr/>
          <a:lstStyle/>
          <a:p>
            <a:r>
              <a:rPr lang="en-US" sz="2400" dirty="0" smtClean="0"/>
              <a:t>Getting </a:t>
            </a:r>
            <a:r>
              <a:rPr lang="en-US" sz="2400" dirty="0"/>
              <a:t>the “best” filter is </a:t>
            </a:r>
            <a:r>
              <a:rPr lang="en-US" sz="2400" dirty="0" smtClean="0"/>
              <a:t/>
            </a:r>
            <a:br>
              <a:rPr lang="en-US" sz="2400" dirty="0" smtClean="0"/>
            </a:br>
            <a:r>
              <a:rPr lang="en-US" sz="2400" dirty="0" smtClean="0"/>
              <a:t>not </a:t>
            </a:r>
            <a:r>
              <a:rPr lang="en-US" sz="2400" dirty="0"/>
              <a:t>always the best for the HVAC system</a:t>
            </a:r>
          </a:p>
          <a:p>
            <a:pPr lvl="1"/>
            <a:r>
              <a:rPr lang="en-US" sz="2000" dirty="0" smtClean="0"/>
              <a:t>Filter resistance to air flow </a:t>
            </a:r>
            <a:br>
              <a:rPr lang="en-US" sz="2000" dirty="0" smtClean="0"/>
            </a:br>
            <a:r>
              <a:rPr lang="en-US" sz="2000" dirty="0" smtClean="0"/>
              <a:t>(pressure drop) also is important</a:t>
            </a:r>
          </a:p>
          <a:p>
            <a:pPr lvl="1"/>
            <a:r>
              <a:rPr lang="en-US" sz="2000" dirty="0" smtClean="0"/>
              <a:t>Must match the capability </a:t>
            </a:r>
            <a:r>
              <a:rPr lang="en-US" sz="2000" dirty="0"/>
              <a:t>of </a:t>
            </a:r>
            <a:r>
              <a:rPr lang="en-US" sz="2000" dirty="0" smtClean="0"/>
              <a:t/>
            </a:r>
            <a:br>
              <a:rPr lang="en-US" sz="2000" dirty="0" smtClean="0"/>
            </a:br>
            <a:r>
              <a:rPr lang="en-US" sz="2000" dirty="0" smtClean="0"/>
              <a:t>the </a:t>
            </a:r>
            <a:r>
              <a:rPr lang="en-US" sz="2000" dirty="0"/>
              <a:t>HVAC system and fan, </a:t>
            </a:r>
            <a:r>
              <a:rPr lang="en-US" sz="2000" dirty="0" smtClean="0"/>
              <a:t/>
            </a:r>
            <a:br>
              <a:rPr lang="en-US" sz="2000" dirty="0" smtClean="0"/>
            </a:br>
            <a:r>
              <a:rPr lang="en-US" sz="2000" dirty="0" smtClean="0"/>
              <a:t>including </a:t>
            </a:r>
            <a:r>
              <a:rPr lang="en-US" sz="2000" dirty="0"/>
              <a:t>energy penalty for </a:t>
            </a:r>
            <a:r>
              <a:rPr lang="en-US" sz="2000" dirty="0" smtClean="0"/>
              <a:t/>
            </a:r>
            <a:br>
              <a:rPr lang="en-US" sz="2000" dirty="0" smtClean="0"/>
            </a:br>
            <a:r>
              <a:rPr lang="en-US" sz="2000" dirty="0" smtClean="0"/>
              <a:t>higher </a:t>
            </a:r>
            <a:r>
              <a:rPr lang="en-US" sz="2000" dirty="0"/>
              <a:t>pressure </a:t>
            </a:r>
            <a:r>
              <a:rPr lang="en-US" sz="2000" dirty="0" smtClean="0"/>
              <a:t>drop</a:t>
            </a:r>
          </a:p>
          <a:p>
            <a:r>
              <a:rPr lang="en-US" sz="2400" dirty="0"/>
              <a:t>Not all filters are equal </a:t>
            </a:r>
          </a:p>
          <a:p>
            <a:pPr lvl="1"/>
            <a:r>
              <a:rPr lang="en-US" sz="2000" dirty="0"/>
              <a:t>Significantly higher or lower </a:t>
            </a:r>
            <a:r>
              <a:rPr lang="en-US" sz="2000" dirty="0" smtClean="0"/>
              <a:t/>
            </a:r>
            <a:br>
              <a:rPr lang="en-US" sz="2000" dirty="0" smtClean="0"/>
            </a:br>
            <a:r>
              <a:rPr lang="en-US" sz="2000" dirty="0" smtClean="0"/>
              <a:t>pressure </a:t>
            </a:r>
            <a:r>
              <a:rPr lang="en-US" sz="2000" dirty="0"/>
              <a:t>drops for different filter brands with the same MERV rating</a:t>
            </a:r>
          </a:p>
          <a:p>
            <a:endParaRPr lang="en-US" sz="2100" dirty="0"/>
          </a:p>
        </p:txBody>
      </p:sp>
      <p:pic>
        <p:nvPicPr>
          <p:cNvPr id="6" name="Picture 5"/>
          <p:cNvPicPr>
            <a:picLocks noChangeAspect="1"/>
          </p:cNvPicPr>
          <p:nvPr/>
        </p:nvPicPr>
        <p:blipFill rotWithShape="1">
          <a:blip r:embed="rId2"/>
          <a:srcRect l="39200" t="36089" r="21500" b="14134"/>
          <a:stretch/>
        </p:blipFill>
        <p:spPr>
          <a:xfrm>
            <a:off x="5903338" y="812498"/>
            <a:ext cx="6288662" cy="4480471"/>
          </a:xfrm>
          <a:prstGeom prst="rect">
            <a:avLst/>
          </a:prstGeom>
        </p:spPr>
      </p:pic>
      <p:sp>
        <p:nvSpPr>
          <p:cNvPr id="7" name="TextBox 6"/>
          <p:cNvSpPr txBox="1"/>
          <p:nvPr/>
        </p:nvSpPr>
        <p:spPr>
          <a:xfrm>
            <a:off x="6232925" y="5461001"/>
            <a:ext cx="4421403" cy="261610"/>
          </a:xfrm>
          <a:prstGeom prst="rect">
            <a:avLst/>
          </a:prstGeom>
          <a:noFill/>
        </p:spPr>
        <p:txBody>
          <a:bodyPr wrap="none" rtlCol="0">
            <a:spAutoFit/>
          </a:bodyPr>
          <a:lstStyle/>
          <a:p>
            <a:r>
              <a:rPr lang="en-US" sz="1100" b="1" dirty="0" smtClean="0">
                <a:latin typeface="Yu Gothic" panose="020B0400000000000000" pitchFamily="34" charset="-128"/>
                <a:ea typeface="Yu Gothic" panose="020B0400000000000000" pitchFamily="34" charset="-128"/>
              </a:rPr>
              <a:t>Source:</a:t>
            </a:r>
            <a:r>
              <a:rPr lang="en-US" sz="1100" dirty="0" smtClean="0">
                <a:latin typeface="Yu Gothic" panose="020B0400000000000000" pitchFamily="34" charset="-128"/>
                <a:ea typeface="Yu Gothic" panose="020B0400000000000000" pitchFamily="34" charset="-128"/>
              </a:rPr>
              <a:t> CEC, Staff Supplement to Case Report #2019-RES-IAQ-F</a:t>
            </a:r>
            <a:endParaRPr lang="en-US" sz="11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8866337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Room Filtration </a:t>
            </a:r>
            <a:endParaRPr lang="en-US" dirty="0"/>
          </a:p>
        </p:txBody>
      </p:sp>
      <p:sp>
        <p:nvSpPr>
          <p:cNvPr id="3" name="Text Placeholder 2"/>
          <p:cNvSpPr>
            <a:spLocks noGrp="1"/>
          </p:cNvSpPr>
          <p:nvPr>
            <p:ph idx="1"/>
          </p:nvPr>
        </p:nvSpPr>
        <p:spPr>
          <a:xfrm>
            <a:off x="609600" y="1498601"/>
            <a:ext cx="5562600" cy="3962400"/>
          </a:xfrm>
        </p:spPr>
        <p:txBody>
          <a:bodyPr/>
          <a:lstStyle/>
          <a:p>
            <a:r>
              <a:rPr lang="en-US" sz="2400" dirty="0" smtClean="0"/>
              <a:t>When all else fails?</a:t>
            </a:r>
          </a:p>
          <a:p>
            <a:pPr lvl="1"/>
            <a:r>
              <a:rPr lang="en-US" sz="2000" dirty="0" smtClean="0"/>
              <a:t>Consider a portable room air cleaner</a:t>
            </a:r>
          </a:p>
          <a:p>
            <a:pPr lvl="1"/>
            <a:r>
              <a:rPr lang="en-US" sz="2000" dirty="0" smtClean="0"/>
              <a:t>The only option where the HVAC system does not use forced air</a:t>
            </a:r>
          </a:p>
          <a:p>
            <a:pPr lvl="1"/>
            <a:r>
              <a:rPr lang="en-US" sz="2000" dirty="0" smtClean="0"/>
              <a:t>Also useful in “quarantine rooms”</a:t>
            </a:r>
            <a:endParaRPr lang="en-US" sz="2000" dirty="0"/>
          </a:p>
          <a:p>
            <a:endParaRPr lang="en-US" sz="2400" dirty="0"/>
          </a:p>
        </p:txBody>
      </p:sp>
      <p:pic>
        <p:nvPicPr>
          <p:cNvPr id="5" name="Picture 4"/>
          <p:cNvPicPr>
            <a:picLocks noChangeAspect="1"/>
          </p:cNvPicPr>
          <p:nvPr/>
        </p:nvPicPr>
        <p:blipFill rotWithShape="1">
          <a:blip r:embed="rId3"/>
          <a:srcRect l="25000" t="24889" r="26100" b="8089"/>
          <a:stretch/>
        </p:blipFill>
        <p:spPr>
          <a:xfrm>
            <a:off x="6462346" y="749300"/>
            <a:ext cx="4969178" cy="3831044"/>
          </a:xfrm>
          <a:prstGeom prst="rect">
            <a:avLst/>
          </a:prstGeom>
        </p:spPr>
      </p:pic>
      <p:sp>
        <p:nvSpPr>
          <p:cNvPr id="6" name="TextBox 5"/>
          <p:cNvSpPr txBox="1"/>
          <p:nvPr/>
        </p:nvSpPr>
        <p:spPr>
          <a:xfrm>
            <a:off x="6462346" y="4827442"/>
            <a:ext cx="3516923" cy="430887"/>
          </a:xfrm>
          <a:prstGeom prst="rect">
            <a:avLst/>
          </a:prstGeom>
          <a:noFill/>
        </p:spPr>
        <p:txBody>
          <a:bodyPr wrap="square" rtlCol="0">
            <a:spAutoFit/>
          </a:bodyPr>
          <a:lstStyle/>
          <a:p>
            <a:r>
              <a:rPr lang="en-US" sz="1100" b="1" dirty="0">
                <a:latin typeface="Yu Gothic" panose="020B0400000000000000" pitchFamily="34" charset="-128"/>
                <a:ea typeface="Yu Gothic" panose="020B0400000000000000" pitchFamily="34" charset="-128"/>
              </a:rPr>
              <a:t>Source:</a:t>
            </a:r>
            <a:r>
              <a:rPr lang="en-US" sz="1100" dirty="0">
                <a:latin typeface="Yu Gothic" panose="020B0400000000000000" pitchFamily="34" charset="-128"/>
                <a:ea typeface="Yu Gothic" panose="020B0400000000000000" pitchFamily="34" charset="-128"/>
              </a:rPr>
              <a:t> </a:t>
            </a:r>
            <a:r>
              <a:rPr lang="en-US" sz="1100" dirty="0">
                <a:latin typeface="Yu Gothic" panose="020B0400000000000000" pitchFamily="34" charset="-128"/>
                <a:ea typeface="Yu Gothic" panose="020B0400000000000000" pitchFamily="34" charset="-128"/>
                <a:hlinkClick r:id="rId4"/>
              </a:rPr>
              <a:t>https://</a:t>
            </a:r>
            <a:r>
              <a:rPr lang="en-US" sz="1100" dirty="0" smtClean="0">
                <a:latin typeface="Yu Gothic" panose="020B0400000000000000" pitchFamily="34" charset="-128"/>
                <a:ea typeface="Yu Gothic" panose="020B0400000000000000" pitchFamily="34" charset="-128"/>
                <a:hlinkClick r:id="rId4"/>
              </a:rPr>
              <a:t>www.consumerreports.org/cro/air-purifiers/buying-guide/index.htm</a:t>
            </a:r>
            <a:r>
              <a:rPr lang="en-US" sz="1100" dirty="0" smtClean="0">
                <a:latin typeface="Yu Gothic" panose="020B0400000000000000" pitchFamily="34" charset="-128"/>
                <a:ea typeface="Yu Gothic" panose="020B0400000000000000" pitchFamily="34" charset="-128"/>
              </a:rPr>
              <a:t> </a:t>
            </a:r>
            <a:endParaRPr lang="en-US" sz="11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8816592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UV Treatment of </a:t>
            </a:r>
            <a:r>
              <a:rPr lang="en-US" dirty="0" smtClean="0"/>
              <a:t>Indoor Air</a:t>
            </a:r>
            <a:endParaRPr lang="en-US" dirty="0"/>
          </a:p>
        </p:txBody>
      </p:sp>
      <p:sp>
        <p:nvSpPr>
          <p:cNvPr id="3" name="Text Placeholder 2"/>
          <p:cNvSpPr>
            <a:spLocks noGrp="1"/>
          </p:cNvSpPr>
          <p:nvPr>
            <p:ph idx="1"/>
          </p:nvPr>
        </p:nvSpPr>
        <p:spPr>
          <a:xfrm>
            <a:off x="609600" y="1498601"/>
            <a:ext cx="5509846" cy="3962400"/>
          </a:xfrm>
        </p:spPr>
        <p:txBody>
          <a:bodyPr/>
          <a:lstStyle/>
          <a:p>
            <a:r>
              <a:rPr lang="en-US" sz="2400" dirty="0"/>
              <a:t>In-duct systems</a:t>
            </a:r>
          </a:p>
          <a:p>
            <a:r>
              <a:rPr lang="en-US" sz="2400" dirty="0"/>
              <a:t>Room upper air systems</a:t>
            </a:r>
          </a:p>
          <a:p>
            <a:r>
              <a:rPr lang="en-US" sz="2400" dirty="0"/>
              <a:t>Portable treatment systems</a:t>
            </a:r>
          </a:p>
          <a:p>
            <a:r>
              <a:rPr lang="en-US" sz="2400" dirty="0"/>
              <a:t>Must be designed to get the desired treatment level</a:t>
            </a:r>
          </a:p>
          <a:p>
            <a:r>
              <a:rPr lang="en-US" sz="2400" dirty="0" smtClean="0"/>
              <a:t>Generally </a:t>
            </a:r>
            <a:r>
              <a:rPr lang="en-US" sz="2400" dirty="0"/>
              <a:t>considered for uses where risk and consequences </a:t>
            </a:r>
            <a:r>
              <a:rPr lang="en-US" sz="2400" dirty="0" smtClean="0"/>
              <a:t>of disease transmission are high</a:t>
            </a:r>
            <a:endParaRPr lang="en-US" sz="2400" dirty="0"/>
          </a:p>
        </p:txBody>
      </p:sp>
      <p:pic>
        <p:nvPicPr>
          <p:cNvPr id="5" name="Picture 4"/>
          <p:cNvPicPr>
            <a:picLocks noChangeAspect="1"/>
          </p:cNvPicPr>
          <p:nvPr/>
        </p:nvPicPr>
        <p:blipFill rotWithShape="1">
          <a:blip r:embed="rId2"/>
          <a:srcRect l="22400" t="20267" r="42499" b="41867"/>
          <a:stretch/>
        </p:blipFill>
        <p:spPr>
          <a:xfrm>
            <a:off x="6492123" y="1272066"/>
            <a:ext cx="5425440" cy="3292361"/>
          </a:xfrm>
          <a:prstGeom prst="rect">
            <a:avLst/>
          </a:prstGeom>
        </p:spPr>
      </p:pic>
      <p:sp>
        <p:nvSpPr>
          <p:cNvPr id="6" name="TextBox 5"/>
          <p:cNvSpPr txBox="1"/>
          <p:nvPr/>
        </p:nvSpPr>
        <p:spPr>
          <a:xfrm>
            <a:off x="6562958" y="4632413"/>
            <a:ext cx="3018775" cy="261610"/>
          </a:xfrm>
          <a:prstGeom prst="rect">
            <a:avLst/>
          </a:prstGeom>
          <a:noFill/>
        </p:spPr>
        <p:txBody>
          <a:bodyPr wrap="none" rtlCol="0">
            <a:spAutoFit/>
          </a:bodyPr>
          <a:lstStyle/>
          <a:p>
            <a:r>
              <a:rPr lang="en-US" sz="1100" b="1" dirty="0">
                <a:latin typeface="Yu Gothic" panose="020B0400000000000000" pitchFamily="34" charset="-128"/>
                <a:ea typeface="Yu Gothic" panose="020B0400000000000000" pitchFamily="34" charset="-128"/>
              </a:rPr>
              <a:t>Source:</a:t>
            </a:r>
            <a:r>
              <a:rPr lang="en-US" sz="1100" dirty="0">
                <a:latin typeface="Yu Gothic" panose="020B0400000000000000" pitchFamily="34" charset="-128"/>
                <a:ea typeface="Yu Gothic" panose="020B0400000000000000" pitchFamily="34" charset="-128"/>
              </a:rPr>
              <a:t> </a:t>
            </a:r>
            <a:r>
              <a:rPr lang="en-US" sz="1100" dirty="0">
                <a:latin typeface="Yu Gothic" panose="020B0400000000000000" pitchFamily="34" charset="-128"/>
                <a:ea typeface="Yu Gothic" panose="020B0400000000000000" pitchFamily="34" charset="-128"/>
                <a:hlinkClick r:id="rId3"/>
              </a:rPr>
              <a:t>https://peerj.com/articles/10196</a:t>
            </a:r>
            <a:r>
              <a:rPr lang="en-US" sz="1100" dirty="0" smtClean="0">
                <a:latin typeface="Yu Gothic" panose="020B0400000000000000" pitchFamily="34" charset="-128"/>
                <a:ea typeface="Yu Gothic" panose="020B0400000000000000" pitchFamily="34" charset="-128"/>
                <a:hlinkClick r:id="rId3"/>
              </a:rPr>
              <a:t>/</a:t>
            </a:r>
            <a:r>
              <a:rPr lang="en-US" sz="1100" dirty="0" smtClean="0">
                <a:latin typeface="Yu Gothic" panose="020B0400000000000000" pitchFamily="34" charset="-128"/>
                <a:ea typeface="Yu Gothic" panose="020B0400000000000000" pitchFamily="34" charset="-128"/>
              </a:rPr>
              <a:t> </a:t>
            </a:r>
            <a:endParaRPr lang="en-US" sz="11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7744440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0"/>
            <a:ext cx="10972800" cy="969107"/>
          </a:xfrm>
        </p:spPr>
        <p:txBody>
          <a:bodyPr/>
          <a:lstStyle/>
          <a:p>
            <a:r>
              <a:rPr lang="en-US" dirty="0"/>
              <a:t>Indoor Relative Humidity</a:t>
            </a:r>
          </a:p>
        </p:txBody>
      </p:sp>
      <p:sp>
        <p:nvSpPr>
          <p:cNvPr id="3" name="Text Placeholder 2"/>
          <p:cNvSpPr>
            <a:spLocks noGrp="1"/>
          </p:cNvSpPr>
          <p:nvPr>
            <p:ph idx="1"/>
          </p:nvPr>
        </p:nvSpPr>
        <p:spPr>
          <a:xfrm>
            <a:off x="609600" y="1172308"/>
            <a:ext cx="7110046" cy="4288694"/>
          </a:xfrm>
        </p:spPr>
        <p:txBody>
          <a:bodyPr/>
          <a:lstStyle/>
          <a:p>
            <a:r>
              <a:rPr lang="en-US" sz="2400" dirty="0" smtClean="0"/>
              <a:t>Health Window (target): 40% to 60% RH</a:t>
            </a:r>
          </a:p>
          <a:p>
            <a:r>
              <a:rPr lang="en-US" sz="2400" dirty="0" smtClean="0"/>
              <a:t>Difficult to maintain 100% of the time.</a:t>
            </a:r>
          </a:p>
          <a:p>
            <a:pPr lvl="1"/>
            <a:r>
              <a:rPr lang="en-US" sz="2000" dirty="0" smtClean="0"/>
              <a:t>Summer: max 65% for short periods probably OK</a:t>
            </a:r>
          </a:p>
          <a:p>
            <a:pPr lvl="1"/>
            <a:r>
              <a:rPr lang="en-US" sz="2000" dirty="0" smtClean="0"/>
              <a:t>Winter: min 35% for short periods probably OK</a:t>
            </a:r>
          </a:p>
          <a:p>
            <a:r>
              <a:rPr lang="en-US" sz="2400" dirty="0" smtClean="0"/>
              <a:t>Ability to control RH also depends on:</a:t>
            </a:r>
          </a:p>
          <a:p>
            <a:pPr lvl="1"/>
            <a:r>
              <a:rPr lang="en-US" sz="2000" dirty="0" smtClean="0"/>
              <a:t>Occupancy conditions (moisture load)</a:t>
            </a:r>
          </a:p>
          <a:p>
            <a:pPr lvl="1"/>
            <a:r>
              <a:rPr lang="en-US" sz="2000" dirty="0" smtClean="0"/>
              <a:t>Tightness of building envelope</a:t>
            </a:r>
          </a:p>
          <a:p>
            <a:pPr lvl="1"/>
            <a:r>
              <a:rPr lang="en-US" sz="2000" dirty="0" smtClean="0"/>
              <a:t>Outdoor air ventilation rate</a:t>
            </a:r>
          </a:p>
          <a:p>
            <a:r>
              <a:rPr lang="en-US" sz="2400" dirty="0" smtClean="0"/>
              <a:t>Control methods:</a:t>
            </a:r>
          </a:p>
          <a:p>
            <a:pPr lvl="1"/>
            <a:r>
              <a:rPr lang="en-US" sz="2000" dirty="0" smtClean="0"/>
              <a:t>Manually controlled equipment/sensors (retrofit)</a:t>
            </a:r>
          </a:p>
          <a:p>
            <a:pPr lvl="1"/>
            <a:r>
              <a:rPr lang="en-US" sz="2000" dirty="0" smtClean="0"/>
              <a:t>Automated equipment/sensors (built-in)</a:t>
            </a:r>
          </a:p>
          <a:p>
            <a:pPr lvl="1"/>
            <a:r>
              <a:rPr lang="en-US" sz="2000" dirty="0" smtClean="0"/>
              <a:t>Maintenance is important</a:t>
            </a:r>
            <a:endParaRPr lang="en-US" sz="20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0775" b="22336"/>
          <a:stretch/>
        </p:blipFill>
        <p:spPr>
          <a:xfrm rot="5400000">
            <a:off x="6921260" y="2120162"/>
            <a:ext cx="3804141" cy="1908432"/>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2338" r="933" b="5585"/>
          <a:stretch/>
        </p:blipFill>
        <p:spPr>
          <a:xfrm rot="5400000">
            <a:off x="8991998" y="2036485"/>
            <a:ext cx="3804141" cy="2075788"/>
          </a:xfrm>
          <a:prstGeom prst="rect">
            <a:avLst/>
          </a:prstGeom>
        </p:spPr>
      </p:pic>
    </p:spTree>
    <p:extLst>
      <p:ext uri="{BB962C8B-B14F-4D97-AF65-F5344CB8AC3E}">
        <p14:creationId xmlns:p14="http://schemas.microsoft.com/office/powerpoint/2010/main" val="1323026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ASHRAE Indoor Air Quality Guide</a:t>
            </a:r>
          </a:p>
        </p:txBody>
      </p:sp>
      <p:sp>
        <p:nvSpPr>
          <p:cNvPr id="3" name="Text Placeholder 2"/>
          <p:cNvSpPr>
            <a:spLocks noGrp="1"/>
          </p:cNvSpPr>
          <p:nvPr>
            <p:ph idx="1"/>
          </p:nvPr>
        </p:nvSpPr>
        <p:spPr>
          <a:xfrm>
            <a:off x="609600" y="3815861"/>
            <a:ext cx="10732477" cy="1645139"/>
          </a:xfrm>
        </p:spPr>
        <p:txBody>
          <a:bodyPr/>
          <a:lstStyle/>
          <a:p>
            <a:r>
              <a:rPr lang="en-US" sz="2400" b="1" dirty="0" smtClean="0"/>
              <a:t>EXAMPLE:</a:t>
            </a:r>
            <a:r>
              <a:rPr lang="en-US" sz="2400" dirty="0" smtClean="0"/>
              <a:t>  Unless designed for it, many building envelopes meeting minimum code compliance are unable to endure a prolonged exposure to 40% indoor RH during the winter in cold climates.</a:t>
            </a:r>
            <a:endParaRPr lang="en-US" sz="2400" dirty="0"/>
          </a:p>
        </p:txBody>
      </p:sp>
      <p:pic>
        <p:nvPicPr>
          <p:cNvPr id="5" name="Picture 4"/>
          <p:cNvPicPr>
            <a:picLocks noChangeAspect="1"/>
          </p:cNvPicPr>
          <p:nvPr/>
        </p:nvPicPr>
        <p:blipFill rotWithShape="1">
          <a:blip r:embed="rId2"/>
          <a:srcRect l="17200" t="47645" r="32900" b="39733"/>
          <a:stretch/>
        </p:blipFill>
        <p:spPr>
          <a:xfrm>
            <a:off x="609600" y="1656862"/>
            <a:ext cx="11053679" cy="1572768"/>
          </a:xfrm>
          <a:prstGeom prst="rect">
            <a:avLst/>
          </a:prstGeom>
        </p:spPr>
      </p:pic>
    </p:spTree>
    <p:extLst>
      <p:ext uri="{BB962C8B-B14F-4D97-AF65-F5344CB8AC3E}">
        <p14:creationId xmlns:p14="http://schemas.microsoft.com/office/powerpoint/2010/main" val="4960608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Science Applications </a:t>
            </a:r>
            <a:r>
              <a:rPr lang="en-US" dirty="0"/>
              <a:t>– </a:t>
            </a:r>
            <a:r>
              <a:rPr lang="en-US" dirty="0" smtClean="0"/>
              <a:t/>
            </a:r>
            <a:br>
              <a:rPr lang="en-US" dirty="0" smtClean="0"/>
            </a:br>
            <a:r>
              <a:rPr lang="en-US" dirty="0" smtClean="0"/>
              <a:t>The </a:t>
            </a:r>
            <a:r>
              <a:rPr lang="en-US" dirty="0"/>
              <a:t>Role of the Building Envelope</a:t>
            </a:r>
          </a:p>
        </p:txBody>
      </p:sp>
      <p:sp>
        <p:nvSpPr>
          <p:cNvPr id="3" name="Text Placeholder 2"/>
          <p:cNvSpPr>
            <a:spLocks noGrp="1"/>
          </p:cNvSpPr>
          <p:nvPr>
            <p:ph idx="1"/>
          </p:nvPr>
        </p:nvSpPr>
        <p:spPr>
          <a:xfrm>
            <a:off x="609600" y="1582615"/>
            <a:ext cx="7028815" cy="1282285"/>
          </a:xfrm>
        </p:spPr>
        <p:txBody>
          <a:bodyPr/>
          <a:lstStyle/>
          <a:p>
            <a:r>
              <a:rPr lang="en-US" sz="2400" dirty="0" smtClean="0"/>
              <a:t>The primary function of a building envelope is to separate the indoor from the outdoor environment.</a:t>
            </a:r>
            <a:endParaRPr lang="en-US" sz="2400" dirty="0"/>
          </a:p>
        </p:txBody>
      </p:sp>
      <p:sp>
        <p:nvSpPr>
          <p:cNvPr id="4" name="Text Placeholder 3"/>
          <p:cNvSpPr>
            <a:spLocks noGrp="1"/>
          </p:cNvSpPr>
          <p:nvPr>
            <p:ph type="body" idx="4294967295"/>
          </p:nvPr>
        </p:nvSpPr>
        <p:spPr>
          <a:xfrm>
            <a:off x="609600" y="3042138"/>
            <a:ext cx="6108700" cy="3133725"/>
          </a:xfrm>
        </p:spPr>
        <p:txBody>
          <a:bodyPr/>
          <a:lstStyle/>
          <a:p>
            <a:pPr marL="76200" indent="0">
              <a:lnSpc>
                <a:spcPct val="150000"/>
              </a:lnSpc>
              <a:buNone/>
            </a:pPr>
            <a:r>
              <a:rPr lang="en-US" sz="2400" dirty="0"/>
              <a:t>“Without a good building envelope, </a:t>
            </a:r>
            <a:r>
              <a:rPr lang="en-US" sz="2400" dirty="0" smtClean="0"/>
              <a:t/>
            </a:r>
            <a:br>
              <a:rPr lang="en-US" sz="2400" dirty="0" smtClean="0"/>
            </a:br>
            <a:r>
              <a:rPr lang="en-US" sz="2400" dirty="0" smtClean="0"/>
              <a:t>the </a:t>
            </a:r>
            <a:r>
              <a:rPr lang="en-US" sz="2400" dirty="0"/>
              <a:t>previous HVAC system and design actions become more difficult and costly, and uncertain in their effectiveness.” </a:t>
            </a:r>
          </a:p>
          <a:p>
            <a:pPr marL="76200" indent="0">
              <a:buNone/>
            </a:pPr>
            <a:endParaRPr lang="en-US" sz="1400" dirty="0" smtClean="0"/>
          </a:p>
          <a:p>
            <a:pPr marL="76200" indent="0">
              <a:buNone/>
            </a:pPr>
            <a:r>
              <a:rPr lang="en-US" sz="1100" b="1" dirty="0" smtClean="0"/>
              <a:t>Source: </a:t>
            </a:r>
            <a:r>
              <a:rPr lang="en-US" sz="1100" dirty="0" smtClean="0"/>
              <a:t>ABTG </a:t>
            </a:r>
            <a:r>
              <a:rPr lang="en-US" sz="1100" dirty="0"/>
              <a:t>RR No. 2006-01, p10, </a:t>
            </a:r>
            <a:r>
              <a:rPr lang="en-US" sz="1100" dirty="0" smtClean="0"/>
              <a:t/>
            </a:r>
            <a:br>
              <a:rPr lang="en-US" sz="1100" dirty="0" smtClean="0"/>
            </a:br>
            <a:r>
              <a:rPr lang="en-US" sz="1100" dirty="0" smtClean="0">
                <a:hlinkClick r:id="rId2"/>
              </a:rPr>
              <a:t>https</a:t>
            </a:r>
            <a:r>
              <a:rPr lang="en-US" sz="1100" dirty="0">
                <a:hlinkClick r:id="rId2"/>
              </a:rPr>
              <a:t>://</a:t>
            </a:r>
            <a:r>
              <a:rPr lang="en-US" sz="1100" dirty="0" smtClean="0">
                <a:hlinkClick r:id="rId2"/>
              </a:rPr>
              <a:t>www.continuousinsulation.org/topical-library/healthy-buildings</a:t>
            </a:r>
            <a:r>
              <a:rPr lang="en-US" sz="1100" dirty="0" smtClean="0"/>
              <a:t> </a:t>
            </a:r>
            <a:endParaRPr lang="en-US" sz="1100" dirty="0"/>
          </a:p>
        </p:txBody>
      </p:sp>
      <p:pic>
        <p:nvPicPr>
          <p:cNvPr id="5" name="Picture 4"/>
          <p:cNvPicPr>
            <a:picLocks noChangeAspect="1"/>
          </p:cNvPicPr>
          <p:nvPr/>
        </p:nvPicPr>
        <p:blipFill rotWithShape="1">
          <a:blip r:embed="rId3"/>
          <a:srcRect l="34500" t="17245" r="40200" b="18222"/>
          <a:stretch/>
        </p:blipFill>
        <p:spPr>
          <a:xfrm>
            <a:off x="7801004" y="268800"/>
            <a:ext cx="3618807" cy="5192201"/>
          </a:xfrm>
          <a:prstGeom prst="rect">
            <a:avLst/>
          </a:prstGeom>
        </p:spPr>
      </p:pic>
      <p:sp>
        <p:nvSpPr>
          <p:cNvPr id="6" name="TextBox 5"/>
          <p:cNvSpPr txBox="1"/>
          <p:nvPr/>
        </p:nvSpPr>
        <p:spPr>
          <a:xfrm>
            <a:off x="7801004" y="5526601"/>
            <a:ext cx="2452916" cy="261610"/>
          </a:xfrm>
          <a:prstGeom prst="rect">
            <a:avLst/>
          </a:prstGeom>
          <a:noFill/>
        </p:spPr>
        <p:txBody>
          <a:bodyPr wrap="none" rtlCol="0">
            <a:spAutoFit/>
          </a:bodyPr>
          <a:lstStyle/>
          <a:p>
            <a:r>
              <a:rPr lang="en-US" sz="1100" b="1" dirty="0" smtClean="0">
                <a:latin typeface="Yu Gothic" panose="020B0400000000000000" pitchFamily="34" charset="-128"/>
                <a:ea typeface="Yu Gothic" panose="020B0400000000000000" pitchFamily="34" charset="-128"/>
              </a:rPr>
              <a:t>Source:</a:t>
            </a:r>
            <a:r>
              <a:rPr lang="en-US" sz="1100" dirty="0" smtClean="0">
                <a:latin typeface="Yu Gothic" panose="020B0400000000000000" pitchFamily="34" charset="-128"/>
                <a:ea typeface="Yu Gothic" panose="020B0400000000000000" pitchFamily="34" charset="-128"/>
              </a:rPr>
              <a:t> HUD, Durability by Design</a:t>
            </a:r>
            <a:endParaRPr lang="en-US" sz="11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943511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0"/>
            <a:ext cx="10972800" cy="966016"/>
          </a:xfrm>
        </p:spPr>
        <p:txBody>
          <a:bodyPr/>
          <a:lstStyle/>
          <a:p>
            <a:r>
              <a:rPr lang="en-US" dirty="0"/>
              <a:t>Applications – Building Envelope</a:t>
            </a:r>
          </a:p>
        </p:txBody>
      </p:sp>
      <p:sp>
        <p:nvSpPr>
          <p:cNvPr id="3" name="Text Placeholder 2"/>
          <p:cNvSpPr>
            <a:spLocks noGrp="1"/>
          </p:cNvSpPr>
          <p:nvPr>
            <p:ph idx="1"/>
          </p:nvPr>
        </p:nvSpPr>
        <p:spPr>
          <a:xfrm>
            <a:off x="609600" y="1295400"/>
            <a:ext cx="6556131" cy="4165601"/>
          </a:xfrm>
        </p:spPr>
        <p:txBody>
          <a:bodyPr/>
          <a:lstStyle/>
          <a:p>
            <a:r>
              <a:rPr lang="en-US" sz="2400" dirty="0"/>
              <a:t>Benefits of a Good Building Envelope:</a:t>
            </a:r>
          </a:p>
          <a:p>
            <a:pPr lvl="1"/>
            <a:r>
              <a:rPr lang="en-US" sz="2000" dirty="0"/>
              <a:t>Better energy efficiency, less costly to operate as a healthy building</a:t>
            </a:r>
          </a:p>
          <a:p>
            <a:pPr lvl="1"/>
            <a:r>
              <a:rPr lang="en-US" sz="2000" dirty="0"/>
              <a:t>Better moderate indoor temperature and humidity</a:t>
            </a:r>
          </a:p>
          <a:p>
            <a:pPr lvl="1"/>
            <a:r>
              <a:rPr lang="en-US" sz="2000" dirty="0"/>
              <a:t>Better moderate temperature and humidity within the envelope assembly itself</a:t>
            </a:r>
          </a:p>
          <a:p>
            <a:pPr lvl="1"/>
            <a:r>
              <a:rPr lang="en-US" sz="2000" dirty="0"/>
              <a:t>Minimize thermal bridging to avoid “cold” or “hot-spots” with can promote condensation, mold-growth, corrosion, etc.</a:t>
            </a:r>
          </a:p>
          <a:p>
            <a:pPr lvl="1"/>
            <a:r>
              <a:rPr lang="en-US" sz="2000" dirty="0"/>
              <a:t>Provide sustained protection to occupants during power outages.</a:t>
            </a:r>
          </a:p>
          <a:p>
            <a:r>
              <a:rPr lang="en-US" sz="2400" dirty="0"/>
              <a:t>Control layers in a building envelope support all of these </a:t>
            </a:r>
            <a:r>
              <a:rPr lang="en-US" sz="2400" dirty="0" smtClean="0"/>
              <a:t>benefits</a:t>
            </a:r>
            <a:endParaRPr lang="en-US" sz="2400" dirty="0"/>
          </a:p>
          <a:p>
            <a:pPr marL="419100" lvl="1" indent="0">
              <a:buNone/>
            </a:pPr>
            <a:endParaRPr lang="en-US" dirty="0"/>
          </a:p>
        </p:txBody>
      </p:sp>
      <p:pic>
        <p:nvPicPr>
          <p:cNvPr id="6" name="Picture 5"/>
          <p:cNvPicPr>
            <a:picLocks noChangeAspect="1"/>
          </p:cNvPicPr>
          <p:nvPr/>
        </p:nvPicPr>
        <p:blipFill rotWithShape="1">
          <a:blip r:embed="rId2"/>
          <a:srcRect l="14300" t="41599" r="49200" b="24801"/>
          <a:stretch/>
        </p:blipFill>
        <p:spPr>
          <a:xfrm>
            <a:off x="7536585" y="3033128"/>
            <a:ext cx="4450080" cy="2304288"/>
          </a:xfrm>
          <a:prstGeom prst="rect">
            <a:avLst/>
          </a:prstGeom>
        </p:spPr>
      </p:pic>
      <p:sp>
        <p:nvSpPr>
          <p:cNvPr id="7" name="TextBox 6"/>
          <p:cNvSpPr txBox="1"/>
          <p:nvPr/>
        </p:nvSpPr>
        <p:spPr>
          <a:xfrm>
            <a:off x="7385539" y="5337416"/>
            <a:ext cx="3757384" cy="600164"/>
          </a:xfrm>
          <a:prstGeom prst="rect">
            <a:avLst/>
          </a:prstGeom>
          <a:noFill/>
        </p:spPr>
        <p:txBody>
          <a:bodyPr wrap="square" rtlCol="0">
            <a:spAutoFit/>
          </a:bodyPr>
          <a:lstStyle/>
          <a:p>
            <a:r>
              <a:rPr lang="en-US" sz="1100" b="1" dirty="0">
                <a:latin typeface="Yu Gothic" panose="020B0400000000000000" pitchFamily="34" charset="-128"/>
                <a:ea typeface="Yu Gothic" panose="020B0400000000000000" pitchFamily="34" charset="-128"/>
              </a:rPr>
              <a:t>Source: </a:t>
            </a:r>
            <a:r>
              <a:rPr lang="en-US" sz="1100" dirty="0">
                <a:latin typeface="Yu Gothic" panose="020B0400000000000000" pitchFamily="34" charset="-128"/>
                <a:ea typeface="Yu Gothic" panose="020B0400000000000000" pitchFamily="34" charset="-128"/>
                <a:hlinkClick r:id="rId3"/>
              </a:rPr>
              <a:t>https://</a:t>
            </a:r>
            <a:r>
              <a:rPr lang="en-US" sz="1100" dirty="0" smtClean="0">
                <a:latin typeface="Yu Gothic" panose="020B0400000000000000" pitchFamily="34" charset="-128"/>
                <a:ea typeface="Yu Gothic" panose="020B0400000000000000" pitchFamily="34" charset="-128"/>
                <a:hlinkClick r:id="rId3"/>
              </a:rPr>
              <a:t>www.continuousinsulation.org/content/2021-ibc-irc-adopt-improved-vapor-retarder-requirements</a:t>
            </a:r>
            <a:r>
              <a:rPr lang="en-US" sz="1100" dirty="0" smtClean="0">
                <a:latin typeface="Yu Gothic" panose="020B0400000000000000" pitchFamily="34" charset="-128"/>
                <a:ea typeface="Yu Gothic" panose="020B0400000000000000" pitchFamily="34" charset="-128"/>
              </a:rPr>
              <a:t> </a:t>
            </a:r>
            <a:endParaRPr lang="en-US" sz="1100" dirty="0">
              <a:latin typeface="Yu Gothic" panose="020B0400000000000000" pitchFamily="34" charset="-128"/>
              <a:ea typeface="Yu Gothic" panose="020B0400000000000000" pitchFamily="34" charset="-128"/>
            </a:endParaRPr>
          </a:p>
        </p:txBody>
      </p:sp>
      <p:pic>
        <p:nvPicPr>
          <p:cNvPr id="8" name="Picture 7"/>
          <p:cNvPicPr>
            <a:picLocks noChangeAspect="1"/>
          </p:cNvPicPr>
          <p:nvPr/>
        </p:nvPicPr>
        <p:blipFill rotWithShape="1">
          <a:blip r:embed="rId4"/>
          <a:srcRect l="40800" t="27377" r="22700" b="32089"/>
          <a:stretch/>
        </p:blipFill>
        <p:spPr>
          <a:xfrm>
            <a:off x="7536585" y="127168"/>
            <a:ext cx="4450080" cy="2779776"/>
          </a:xfrm>
          <a:prstGeom prst="rect">
            <a:avLst/>
          </a:prstGeom>
        </p:spPr>
      </p:pic>
    </p:spTree>
    <p:extLst>
      <p:ext uri="{BB962C8B-B14F-4D97-AF65-F5344CB8AC3E}">
        <p14:creationId xmlns:p14="http://schemas.microsoft.com/office/powerpoint/2010/main" val="20427336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 – Building Envelope </a:t>
            </a:r>
          </a:p>
        </p:txBody>
      </p:sp>
      <p:sp>
        <p:nvSpPr>
          <p:cNvPr id="3" name="Text Placeholder 2"/>
          <p:cNvSpPr>
            <a:spLocks noGrp="1"/>
          </p:cNvSpPr>
          <p:nvPr>
            <p:ph idx="1"/>
          </p:nvPr>
        </p:nvSpPr>
        <p:spPr>
          <a:xfrm>
            <a:off x="609600" y="1498601"/>
            <a:ext cx="5940669" cy="3962400"/>
          </a:xfrm>
        </p:spPr>
        <p:txBody>
          <a:bodyPr/>
          <a:lstStyle/>
          <a:p>
            <a:r>
              <a:rPr lang="en-US" sz="2400" dirty="0"/>
              <a:t>Building Envelope Control Layers:</a:t>
            </a:r>
          </a:p>
          <a:p>
            <a:pPr lvl="1"/>
            <a:r>
              <a:rPr lang="en-US" sz="2000" b="1" dirty="0"/>
              <a:t>Water</a:t>
            </a:r>
            <a:r>
              <a:rPr lang="en-US" sz="2000" dirty="0"/>
              <a:t> control </a:t>
            </a:r>
            <a:r>
              <a:rPr lang="en-US" sz="2000" dirty="0" smtClean="0"/>
              <a:t>layers (cladding + continuous </a:t>
            </a:r>
            <a:r>
              <a:rPr lang="en-US" sz="2000" dirty="0"/>
              <a:t>water-resistive </a:t>
            </a:r>
            <a:r>
              <a:rPr lang="en-US" sz="2000" dirty="0" smtClean="0"/>
              <a:t>barrier to prevent water intrusion)</a:t>
            </a:r>
            <a:endParaRPr lang="en-US" sz="2000" dirty="0"/>
          </a:p>
          <a:p>
            <a:pPr lvl="1"/>
            <a:r>
              <a:rPr lang="en-US" sz="2000" b="1" dirty="0"/>
              <a:t>Air </a:t>
            </a:r>
            <a:r>
              <a:rPr lang="en-US" sz="2000" dirty="0"/>
              <a:t>control layer (continuous air barrier to prevent air leakage)</a:t>
            </a:r>
          </a:p>
          <a:p>
            <a:pPr lvl="1"/>
            <a:r>
              <a:rPr lang="en-US" sz="2000" b="1" dirty="0"/>
              <a:t>Thermal</a:t>
            </a:r>
            <a:r>
              <a:rPr lang="en-US" sz="2000" dirty="0"/>
              <a:t> control layer (continuity of thermal insulation to prevent heat loss/gain and control surface temperatures)</a:t>
            </a:r>
          </a:p>
          <a:p>
            <a:pPr lvl="1"/>
            <a:r>
              <a:rPr lang="en-US" sz="2000" b="1" dirty="0"/>
              <a:t>Water vapor</a:t>
            </a:r>
            <a:r>
              <a:rPr lang="en-US" sz="2000" dirty="0"/>
              <a:t> control layer (use of vapor retarders in coordination with insulation strategy)</a:t>
            </a:r>
          </a:p>
          <a:p>
            <a:endParaRPr lang="en-US" dirty="0"/>
          </a:p>
        </p:txBody>
      </p:sp>
      <p:sp>
        <p:nvSpPr>
          <p:cNvPr id="6" name="TextBox 5"/>
          <p:cNvSpPr txBox="1"/>
          <p:nvPr/>
        </p:nvSpPr>
        <p:spPr>
          <a:xfrm>
            <a:off x="6707061" y="4708077"/>
            <a:ext cx="5378169" cy="461665"/>
          </a:xfrm>
          <a:prstGeom prst="rect">
            <a:avLst/>
          </a:prstGeom>
          <a:noFill/>
        </p:spPr>
        <p:txBody>
          <a:bodyPr wrap="square" rtlCol="0">
            <a:spAutoFit/>
          </a:bodyPr>
          <a:lstStyle/>
          <a:p>
            <a:pPr algn="ctr"/>
            <a:r>
              <a:rPr lang="en-US" sz="1200" b="1" dirty="0">
                <a:latin typeface="Yu Gothic" panose="020B0400000000000000" pitchFamily="34" charset="-128"/>
                <a:ea typeface="Yu Gothic" panose="020B0400000000000000" pitchFamily="34" charset="-128"/>
              </a:rPr>
              <a:t>Example Wall Assembly for Maximal Compatibility with and Support of a Healthy Indoor Environment in Any Climate Zone</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4022" t="14527"/>
          <a:stretch/>
        </p:blipFill>
        <p:spPr>
          <a:xfrm>
            <a:off x="6707061" y="1502343"/>
            <a:ext cx="5378170" cy="3134419"/>
          </a:xfrm>
          <a:prstGeom prst="rect">
            <a:avLst/>
          </a:prstGeom>
        </p:spPr>
      </p:pic>
    </p:spTree>
    <p:extLst>
      <p:ext uri="{BB962C8B-B14F-4D97-AF65-F5344CB8AC3E}">
        <p14:creationId xmlns:p14="http://schemas.microsoft.com/office/powerpoint/2010/main" val="34057960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 – Building Envelope</a:t>
            </a:r>
          </a:p>
        </p:txBody>
      </p:sp>
      <p:sp>
        <p:nvSpPr>
          <p:cNvPr id="3" name="Text Placeholder 2"/>
          <p:cNvSpPr>
            <a:spLocks noGrp="1"/>
          </p:cNvSpPr>
          <p:nvPr>
            <p:ph idx="1"/>
          </p:nvPr>
        </p:nvSpPr>
        <p:spPr>
          <a:xfrm>
            <a:off x="609600" y="1498601"/>
            <a:ext cx="4006362" cy="3962400"/>
          </a:xfrm>
        </p:spPr>
        <p:txBody>
          <a:bodyPr/>
          <a:lstStyle/>
          <a:p>
            <a:r>
              <a:rPr lang="en-US" sz="2400" dirty="0"/>
              <a:t>Water vapor control </a:t>
            </a:r>
            <a:r>
              <a:rPr lang="en-US" sz="2400" dirty="0" smtClean="0"/>
              <a:t/>
            </a:r>
            <a:br>
              <a:rPr lang="en-US" sz="2400" dirty="0" smtClean="0"/>
            </a:br>
            <a:r>
              <a:rPr lang="en-US" sz="2400" dirty="0" smtClean="0"/>
              <a:t>is </a:t>
            </a:r>
            <a:r>
              <a:rPr lang="en-US" sz="2400" dirty="0"/>
              <a:t>perhaps the most tricky due to many inter-dependencies</a:t>
            </a:r>
          </a:p>
          <a:p>
            <a:r>
              <a:rPr lang="en-US" sz="2400" dirty="0"/>
              <a:t>Resources:</a:t>
            </a:r>
          </a:p>
          <a:p>
            <a:pPr lvl="1"/>
            <a:r>
              <a:rPr lang="en-US" sz="2000" dirty="0" smtClean="0">
                <a:hlinkClick r:id="rId2"/>
              </a:rPr>
              <a:t>Wood Wall Calculator</a:t>
            </a:r>
            <a:r>
              <a:rPr lang="en-US" sz="2000" dirty="0" smtClean="0"/>
              <a:t> </a:t>
            </a:r>
            <a:endParaRPr lang="en-US" sz="2000" dirty="0"/>
          </a:p>
          <a:p>
            <a:pPr lvl="1"/>
            <a:r>
              <a:rPr lang="en-US" sz="2000" dirty="0" smtClean="0">
                <a:hlinkClick r:id="rId3"/>
              </a:rPr>
              <a:t>Water Vapor Control</a:t>
            </a:r>
            <a:r>
              <a:rPr lang="en-US" sz="2000" dirty="0" smtClean="0"/>
              <a:t> </a:t>
            </a:r>
            <a:endParaRPr lang="en-US" sz="2000" dirty="0"/>
          </a:p>
          <a:p>
            <a:pPr lvl="1"/>
            <a:r>
              <a:rPr lang="en-US" sz="2000" dirty="0" smtClean="0"/>
              <a:t>Basis </a:t>
            </a:r>
            <a:r>
              <a:rPr lang="en-US" sz="2000" dirty="0"/>
              <a:t>of newer vapor retarder provisions in 2021 </a:t>
            </a:r>
            <a:r>
              <a:rPr lang="en-US" sz="2000" dirty="0" smtClean="0"/>
              <a:t>IRC </a:t>
            </a:r>
            <a:r>
              <a:rPr lang="en-US" sz="2000" dirty="0"/>
              <a:t>and IBC</a:t>
            </a:r>
          </a:p>
        </p:txBody>
      </p:sp>
      <p:pic>
        <p:nvPicPr>
          <p:cNvPr id="5" name="Picture 4"/>
          <p:cNvPicPr>
            <a:picLocks noChangeAspect="1"/>
          </p:cNvPicPr>
          <p:nvPr/>
        </p:nvPicPr>
        <p:blipFill rotWithShape="1">
          <a:blip r:embed="rId4"/>
          <a:srcRect l="14600" t="23467" r="15800" b="14133"/>
          <a:stretch/>
        </p:blipFill>
        <p:spPr>
          <a:xfrm>
            <a:off x="4763502" y="1532790"/>
            <a:ext cx="7127215" cy="3594328"/>
          </a:xfrm>
          <a:prstGeom prst="rect">
            <a:avLst/>
          </a:prstGeom>
        </p:spPr>
      </p:pic>
    </p:spTree>
    <p:extLst>
      <p:ext uri="{BB962C8B-B14F-4D97-AF65-F5344CB8AC3E}">
        <p14:creationId xmlns:p14="http://schemas.microsoft.com/office/powerpoint/2010/main" val="11889176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68102"/>
            <a:ext cx="3461238" cy="2878484"/>
          </a:xfrm>
        </p:spPr>
        <p:txBody>
          <a:bodyPr/>
          <a:lstStyle/>
          <a:p>
            <a:r>
              <a:rPr lang="en-US" dirty="0"/>
              <a:t>COVID-19 Has Us Concerned </a:t>
            </a:r>
            <a:r>
              <a:rPr lang="en-US" dirty="0" smtClean="0"/>
              <a:t/>
            </a:r>
            <a:br>
              <a:rPr lang="en-US" dirty="0" smtClean="0"/>
            </a:br>
            <a:r>
              <a:rPr lang="en-US" dirty="0" smtClean="0"/>
              <a:t>About </a:t>
            </a:r>
            <a:r>
              <a:rPr lang="en-US" dirty="0"/>
              <a:t>Protecting Ourselves and Others</a:t>
            </a:r>
          </a:p>
        </p:txBody>
      </p:sp>
      <p:pic>
        <p:nvPicPr>
          <p:cNvPr id="6" name="Picture 5"/>
          <p:cNvPicPr>
            <a:picLocks noChangeAspect="1"/>
          </p:cNvPicPr>
          <p:nvPr/>
        </p:nvPicPr>
        <p:blipFill rotWithShape="1">
          <a:blip r:embed="rId2"/>
          <a:srcRect l="8800" t="24712" r="30100" b="6311"/>
          <a:stretch/>
        </p:blipFill>
        <p:spPr>
          <a:xfrm>
            <a:off x="4171422" y="568101"/>
            <a:ext cx="7607808" cy="4831145"/>
          </a:xfrm>
          <a:prstGeom prst="rect">
            <a:avLst/>
          </a:prstGeom>
        </p:spPr>
      </p:pic>
    </p:spTree>
    <p:extLst>
      <p:ext uri="{BB962C8B-B14F-4D97-AF65-F5344CB8AC3E}">
        <p14:creationId xmlns:p14="http://schemas.microsoft.com/office/powerpoint/2010/main" val="9159826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B99CD-3023-47A0-BBD4-809296E2AEA2}"/>
              </a:ext>
            </a:extLst>
          </p:cNvPr>
          <p:cNvSpPr>
            <a:spLocks noGrp="1"/>
          </p:cNvSpPr>
          <p:nvPr>
            <p:ph type="title"/>
          </p:nvPr>
        </p:nvSpPr>
        <p:spPr/>
        <p:txBody>
          <a:bodyPr/>
          <a:lstStyle/>
          <a:p>
            <a:r>
              <a:rPr lang="en-US" dirty="0" smtClean="0"/>
              <a:t>Find Helpful Resources at Ci.org</a:t>
            </a:r>
            <a:endParaRPr lang="en-US" dirty="0"/>
          </a:p>
        </p:txBody>
      </p:sp>
      <p:pic>
        <p:nvPicPr>
          <p:cNvPr id="6" name="Picture 5"/>
          <p:cNvPicPr>
            <a:picLocks noChangeAspect="1"/>
          </p:cNvPicPr>
          <p:nvPr/>
        </p:nvPicPr>
        <p:blipFill rotWithShape="1">
          <a:blip r:embed="rId2"/>
          <a:srcRect l="600" t="12445" r="7800" b="12355"/>
          <a:stretch/>
        </p:blipFill>
        <p:spPr>
          <a:xfrm>
            <a:off x="715134" y="1203383"/>
            <a:ext cx="9009888" cy="4160680"/>
          </a:xfrm>
          <a:prstGeom prst="rect">
            <a:avLst/>
          </a:prstGeom>
          <a:ln w="12700">
            <a:solidFill>
              <a:schemeClr val="tx1"/>
            </a:solidFill>
          </a:ln>
        </p:spPr>
      </p:pic>
      <p:sp>
        <p:nvSpPr>
          <p:cNvPr id="7" name="TextBox 6"/>
          <p:cNvSpPr txBox="1"/>
          <p:nvPr/>
        </p:nvSpPr>
        <p:spPr>
          <a:xfrm>
            <a:off x="715134" y="5451986"/>
            <a:ext cx="9009888" cy="461665"/>
          </a:xfrm>
          <a:prstGeom prst="rect">
            <a:avLst/>
          </a:prstGeom>
          <a:noFill/>
        </p:spPr>
        <p:txBody>
          <a:bodyPr wrap="square" rtlCol="0">
            <a:spAutoFit/>
          </a:bodyPr>
          <a:lstStyle/>
          <a:p>
            <a:pPr algn="ctr"/>
            <a:r>
              <a:rPr lang="en-US" sz="2400" b="1" dirty="0" smtClean="0">
                <a:latin typeface="Yu Gothic" panose="020B0400000000000000" pitchFamily="34" charset="-128"/>
                <a:ea typeface="Yu Gothic" panose="020B0400000000000000" pitchFamily="34" charset="-128"/>
                <a:hlinkClick r:id="rId3"/>
              </a:rPr>
              <a:t>continuousinsulation.org/</a:t>
            </a:r>
            <a:r>
              <a:rPr lang="en-US" sz="2400" b="1" dirty="0" err="1" smtClean="0">
                <a:latin typeface="Yu Gothic" panose="020B0400000000000000" pitchFamily="34" charset="-128"/>
                <a:ea typeface="Yu Gothic" panose="020B0400000000000000" pitchFamily="34" charset="-128"/>
                <a:hlinkClick r:id="rId3"/>
              </a:rPr>
              <a:t>healthybuildings</a:t>
            </a:r>
            <a:endParaRPr lang="en-US" sz="2400" b="1"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0929357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3200"/>
            <a:ext cx="10972800" cy="1010138"/>
          </a:xfrm>
        </p:spPr>
        <p:txBody>
          <a:bodyPr/>
          <a:lstStyle/>
          <a:p>
            <a:r>
              <a:rPr lang="en-US" dirty="0" smtClean="0"/>
              <a:t>Conclusions</a:t>
            </a:r>
            <a:endParaRPr lang="en-US" dirty="0"/>
          </a:p>
        </p:txBody>
      </p:sp>
      <p:sp>
        <p:nvSpPr>
          <p:cNvPr id="3" name="Text Placeholder 2"/>
          <p:cNvSpPr>
            <a:spLocks noGrp="1"/>
          </p:cNvSpPr>
          <p:nvPr>
            <p:ph idx="1"/>
          </p:nvPr>
        </p:nvSpPr>
        <p:spPr>
          <a:xfrm>
            <a:off x="609600" y="1213338"/>
            <a:ext cx="10319238" cy="4247663"/>
          </a:xfrm>
        </p:spPr>
        <p:txBody>
          <a:bodyPr/>
          <a:lstStyle/>
          <a:p>
            <a:r>
              <a:rPr lang="en-US" sz="2400" dirty="0" smtClean="0"/>
              <a:t>History repeats itself:</a:t>
            </a:r>
          </a:p>
          <a:p>
            <a:pPr lvl="1"/>
            <a:r>
              <a:rPr lang="en-US" sz="2000" dirty="0" smtClean="0"/>
              <a:t>Pandemics will come again</a:t>
            </a:r>
          </a:p>
          <a:p>
            <a:pPr lvl="1"/>
            <a:r>
              <a:rPr lang="en-US" sz="2000" dirty="0" smtClean="0"/>
              <a:t>Routine health threats will persist</a:t>
            </a:r>
          </a:p>
          <a:p>
            <a:r>
              <a:rPr lang="en-US" sz="2400" dirty="0" smtClean="0"/>
              <a:t>We can be more prepared and resilient if we design buildings to better mitigate these threats</a:t>
            </a:r>
          </a:p>
          <a:p>
            <a:r>
              <a:rPr lang="en-US" sz="2400" dirty="0" smtClean="0"/>
              <a:t>Various branches of science intersect to build a strong case for reasonable actions</a:t>
            </a:r>
          </a:p>
          <a:p>
            <a:r>
              <a:rPr lang="en-US" sz="2400" dirty="0" smtClean="0"/>
              <a:t>Building science integrates related science to guide optimal design for occupant health and protection, energy efficiency, and durability through coordinated:</a:t>
            </a:r>
          </a:p>
          <a:p>
            <a:pPr lvl="1"/>
            <a:r>
              <a:rPr lang="en-US" sz="2000" dirty="0" smtClean="0"/>
              <a:t>HVAC System Design and Operational Practices</a:t>
            </a:r>
          </a:p>
          <a:p>
            <a:pPr lvl="1"/>
            <a:r>
              <a:rPr lang="en-US" sz="2000" dirty="0" smtClean="0"/>
              <a:t>Building Envelope Design and Construction Practices</a:t>
            </a:r>
            <a:endParaRPr lang="en-US" sz="2000" dirty="0"/>
          </a:p>
        </p:txBody>
      </p:sp>
    </p:spTree>
    <p:extLst>
      <p:ext uri="{BB962C8B-B14F-4D97-AF65-F5344CB8AC3E}">
        <p14:creationId xmlns:p14="http://schemas.microsoft.com/office/powerpoint/2010/main" val="10299185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Text Placeholder 2"/>
          <p:cNvSpPr>
            <a:spLocks noGrp="1"/>
          </p:cNvSpPr>
          <p:nvPr>
            <p:ph idx="1"/>
          </p:nvPr>
        </p:nvSpPr>
        <p:spPr>
          <a:xfrm>
            <a:off x="609600" y="1498601"/>
            <a:ext cx="6142892" cy="3962400"/>
          </a:xfrm>
        </p:spPr>
        <p:txBody>
          <a:bodyPr/>
          <a:lstStyle/>
          <a:p>
            <a:r>
              <a:rPr lang="en-US" sz="2400" dirty="0" smtClean="0"/>
              <a:t>Thank you!</a:t>
            </a:r>
          </a:p>
          <a:p>
            <a:r>
              <a:rPr lang="en-US" sz="2400" dirty="0" smtClean="0"/>
              <a:t>Please submit any questions through the Continuous </a:t>
            </a:r>
            <a:r>
              <a:rPr lang="en-US" sz="2400" dirty="0"/>
              <a:t>Insulation website at </a:t>
            </a:r>
            <a:r>
              <a:rPr lang="en-US" sz="2400" dirty="0" smtClean="0">
                <a:hlinkClick r:id="rId2" action="ppaction://hlinkfile"/>
              </a:rPr>
              <a:t>continuousinsulation.org/contact</a:t>
            </a:r>
            <a:r>
              <a:rPr lang="en-US" sz="2400" dirty="0" smtClean="0"/>
              <a:t>.</a:t>
            </a:r>
            <a:endParaRPr lang="en-US" sz="2100" dirty="0" smtClean="0"/>
          </a:p>
        </p:txBody>
      </p:sp>
      <p:pic>
        <p:nvPicPr>
          <p:cNvPr id="5" name="Picture 4"/>
          <p:cNvPicPr>
            <a:picLocks noChangeAspect="1"/>
          </p:cNvPicPr>
          <p:nvPr/>
        </p:nvPicPr>
        <p:blipFill rotWithShape="1">
          <a:blip r:embed="rId3"/>
          <a:srcRect l="55700" t="48533" r="32000" b="27467"/>
          <a:stretch/>
        </p:blipFill>
        <p:spPr>
          <a:xfrm>
            <a:off x="6992373" y="1109963"/>
            <a:ext cx="2459842" cy="2699827"/>
          </a:xfrm>
          <a:prstGeom prst="rect">
            <a:avLst/>
          </a:prstGeom>
        </p:spPr>
      </p:pic>
    </p:spTree>
    <p:extLst>
      <p:ext uri="{BB962C8B-B14F-4D97-AF65-F5344CB8AC3E}">
        <p14:creationId xmlns:p14="http://schemas.microsoft.com/office/powerpoint/2010/main" val="2935727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C1016-B9BD-4DBC-BBD7-1E33EDD39D04}"/>
              </a:ext>
            </a:extLst>
          </p:cNvPr>
          <p:cNvSpPr>
            <a:spLocks noGrp="1"/>
          </p:cNvSpPr>
          <p:nvPr>
            <p:ph type="title"/>
          </p:nvPr>
        </p:nvSpPr>
        <p:spPr>
          <a:xfrm>
            <a:off x="653561" y="521677"/>
            <a:ext cx="3373315" cy="1143000"/>
          </a:xfrm>
        </p:spPr>
        <p:txBody>
          <a:bodyPr/>
          <a:lstStyle/>
          <a:p>
            <a:r>
              <a:rPr lang="en-US" dirty="0"/>
              <a:t>Pandemics are nothing new</a:t>
            </a:r>
          </a:p>
        </p:txBody>
      </p:sp>
      <p:pic>
        <p:nvPicPr>
          <p:cNvPr id="5" name="Picture 4">
            <a:extLst>
              <a:ext uri="{FF2B5EF4-FFF2-40B4-BE49-F238E27FC236}">
                <a16:creationId xmlns:a16="http://schemas.microsoft.com/office/drawing/2014/main" id="{A15BEB42-7BFB-4A41-B4CC-B923D4ED1990}"/>
              </a:ext>
            </a:extLst>
          </p:cNvPr>
          <p:cNvPicPr>
            <a:picLocks noChangeAspect="1"/>
          </p:cNvPicPr>
          <p:nvPr/>
        </p:nvPicPr>
        <p:blipFill rotWithShape="1">
          <a:blip r:embed="rId2"/>
          <a:srcRect l="3502" r="4864"/>
          <a:stretch/>
        </p:blipFill>
        <p:spPr>
          <a:xfrm>
            <a:off x="4315968" y="63650"/>
            <a:ext cx="5742432" cy="6486573"/>
          </a:xfrm>
          <a:prstGeom prst="rect">
            <a:avLst/>
          </a:prstGeom>
          <a:ln w="19050">
            <a:solidFill>
              <a:schemeClr val="tx1"/>
            </a:solidFill>
          </a:ln>
        </p:spPr>
      </p:pic>
      <p:sp>
        <p:nvSpPr>
          <p:cNvPr id="6" name="TextBox 5"/>
          <p:cNvSpPr txBox="1"/>
          <p:nvPr/>
        </p:nvSpPr>
        <p:spPr>
          <a:xfrm>
            <a:off x="1777942" y="5308804"/>
            <a:ext cx="2393480" cy="600164"/>
          </a:xfrm>
          <a:prstGeom prst="rect">
            <a:avLst/>
          </a:prstGeom>
          <a:noFill/>
        </p:spPr>
        <p:txBody>
          <a:bodyPr wrap="square" rtlCol="0">
            <a:spAutoFit/>
          </a:bodyPr>
          <a:lstStyle/>
          <a:p>
            <a:r>
              <a:rPr lang="en-US" sz="1100" b="1" dirty="0" smtClean="0">
                <a:latin typeface="Yu Gothic" panose="020B0400000000000000" pitchFamily="34" charset="-128"/>
                <a:ea typeface="Yu Gothic" panose="020B0400000000000000" pitchFamily="34" charset="-128"/>
              </a:rPr>
              <a:t>Source: </a:t>
            </a:r>
            <a:r>
              <a:rPr lang="en-US" sz="1100" u="sng" dirty="0" smtClean="0">
                <a:latin typeface="Yu Gothic" panose="020B0400000000000000" pitchFamily="34" charset="-128"/>
                <a:ea typeface="Yu Gothic" panose="020B0400000000000000" pitchFamily="34" charset="-128"/>
                <a:hlinkClick r:id="rId3"/>
              </a:rPr>
              <a:t>https</a:t>
            </a:r>
            <a:r>
              <a:rPr lang="en-US" sz="1100" u="sng" dirty="0">
                <a:latin typeface="Yu Gothic" panose="020B0400000000000000" pitchFamily="34" charset="-128"/>
                <a:ea typeface="Yu Gothic" panose="020B0400000000000000" pitchFamily="34" charset="-128"/>
                <a:hlinkClick r:id="rId3"/>
              </a:rPr>
              <a:t>://www.visualcapitalist.com/history-of-pandemics-deadliest/</a:t>
            </a:r>
            <a:endParaRPr lang="en-US" sz="11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7828956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We’ve Been Here Before</a:t>
            </a:r>
          </a:p>
        </p:txBody>
      </p:sp>
      <p:pic>
        <p:nvPicPr>
          <p:cNvPr id="5" name="Picture 4"/>
          <p:cNvPicPr>
            <a:picLocks noChangeAspect="1"/>
          </p:cNvPicPr>
          <p:nvPr/>
        </p:nvPicPr>
        <p:blipFill rotWithShape="1">
          <a:blip r:embed="rId2"/>
          <a:srcRect l="19700" t="25067" r="20800" b="19822"/>
          <a:stretch/>
        </p:blipFill>
        <p:spPr>
          <a:xfrm>
            <a:off x="651567" y="1242059"/>
            <a:ext cx="8924544" cy="4649762"/>
          </a:xfrm>
          <a:prstGeom prst="rect">
            <a:avLst/>
          </a:prstGeom>
        </p:spPr>
      </p:pic>
    </p:spTree>
    <p:extLst>
      <p:ext uri="{BB962C8B-B14F-4D97-AF65-F5344CB8AC3E}">
        <p14:creationId xmlns:p14="http://schemas.microsoft.com/office/powerpoint/2010/main" val="42536773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052D9-6CE1-4C62-A2D8-CD519D67EF82}"/>
              </a:ext>
            </a:extLst>
          </p:cNvPr>
          <p:cNvSpPr>
            <a:spLocks noGrp="1"/>
          </p:cNvSpPr>
          <p:nvPr>
            <p:ph type="title"/>
          </p:nvPr>
        </p:nvSpPr>
        <p:spPr/>
        <p:txBody>
          <a:bodyPr/>
          <a:lstStyle/>
          <a:p>
            <a:r>
              <a:rPr lang="en-US" dirty="0"/>
              <a:t>And we will be here again</a:t>
            </a:r>
          </a:p>
        </p:txBody>
      </p:sp>
      <p:pic>
        <p:nvPicPr>
          <p:cNvPr id="1026" name="Picture 2" descr="Pin on Digital Bible"/>
          <p:cNvPicPr>
            <a:picLocks noChangeAspect="1" noChangeArrowheads="1"/>
          </p:cNvPicPr>
          <p:nvPr/>
        </p:nvPicPr>
        <p:blipFill rotWithShape="1">
          <a:blip r:embed="rId2">
            <a:extLst>
              <a:ext uri="{28A0092B-C50C-407E-A947-70E740481C1C}">
                <a14:useLocalDpi xmlns:a14="http://schemas.microsoft.com/office/drawing/2010/main" val="0"/>
              </a:ext>
            </a:extLst>
          </a:blip>
          <a:srcRect t="29234"/>
          <a:stretch/>
        </p:blipFill>
        <p:spPr bwMode="auto">
          <a:xfrm>
            <a:off x="2912799" y="1392577"/>
            <a:ext cx="5181987" cy="4355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9211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D4973-060E-4868-91A4-53781D3A01AF}"/>
              </a:ext>
            </a:extLst>
          </p:cNvPr>
          <p:cNvSpPr>
            <a:spLocks noGrp="1"/>
          </p:cNvSpPr>
          <p:nvPr>
            <p:ph type="title"/>
          </p:nvPr>
        </p:nvSpPr>
        <p:spPr/>
        <p:txBody>
          <a:bodyPr/>
          <a:lstStyle/>
          <a:p>
            <a:r>
              <a:rPr lang="en-US" dirty="0"/>
              <a:t>History repeats itself</a:t>
            </a:r>
          </a:p>
        </p:txBody>
      </p:sp>
      <p:pic>
        <p:nvPicPr>
          <p:cNvPr id="5" name="Picture 4">
            <a:extLst>
              <a:ext uri="{FF2B5EF4-FFF2-40B4-BE49-F238E27FC236}">
                <a16:creationId xmlns:a16="http://schemas.microsoft.com/office/drawing/2014/main" id="{60A88690-5DE3-4505-A9BE-119C0CF40510}"/>
              </a:ext>
            </a:extLst>
          </p:cNvPr>
          <p:cNvPicPr>
            <a:picLocks noChangeAspect="1"/>
          </p:cNvPicPr>
          <p:nvPr/>
        </p:nvPicPr>
        <p:blipFill rotWithShape="1">
          <a:blip r:embed="rId2"/>
          <a:srcRect l="8767" r="13720"/>
          <a:stretch/>
        </p:blipFill>
        <p:spPr>
          <a:xfrm>
            <a:off x="609600" y="1508985"/>
            <a:ext cx="5414343" cy="3938255"/>
          </a:xfrm>
          <a:prstGeom prst="rect">
            <a:avLst/>
          </a:prstGeom>
        </p:spPr>
      </p:pic>
      <p:pic>
        <p:nvPicPr>
          <p:cNvPr id="6" name="Picture 5">
            <a:extLst>
              <a:ext uri="{FF2B5EF4-FFF2-40B4-BE49-F238E27FC236}">
                <a16:creationId xmlns:a16="http://schemas.microsoft.com/office/drawing/2014/main" id="{E7114E5B-7B26-4C21-B6B6-C9AF5F4CC592}"/>
              </a:ext>
            </a:extLst>
          </p:cNvPr>
          <p:cNvPicPr>
            <a:picLocks noChangeAspect="1"/>
          </p:cNvPicPr>
          <p:nvPr/>
        </p:nvPicPr>
        <p:blipFill>
          <a:blip r:embed="rId3"/>
          <a:stretch>
            <a:fillRect/>
          </a:stretch>
        </p:blipFill>
        <p:spPr>
          <a:xfrm>
            <a:off x="6234445" y="1508984"/>
            <a:ext cx="3938255" cy="3938255"/>
          </a:xfrm>
          <a:prstGeom prst="rect">
            <a:avLst/>
          </a:prstGeom>
        </p:spPr>
      </p:pic>
    </p:spTree>
    <p:extLst>
      <p:ext uri="{BB962C8B-B14F-4D97-AF65-F5344CB8AC3E}">
        <p14:creationId xmlns:p14="http://schemas.microsoft.com/office/powerpoint/2010/main" val="39038158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C5100-105D-4405-800D-7F7F122FFB3F}"/>
              </a:ext>
            </a:extLst>
          </p:cNvPr>
          <p:cNvSpPr>
            <a:spLocks noGrp="1"/>
          </p:cNvSpPr>
          <p:nvPr>
            <p:ph type="title"/>
          </p:nvPr>
        </p:nvSpPr>
        <p:spPr/>
        <p:txBody>
          <a:bodyPr/>
          <a:lstStyle/>
          <a:p>
            <a:r>
              <a:rPr lang="en-US" dirty="0"/>
              <a:t>The similarities are striking</a:t>
            </a:r>
          </a:p>
        </p:txBody>
      </p:sp>
      <p:pic>
        <p:nvPicPr>
          <p:cNvPr id="5" name="Picture 4">
            <a:extLst>
              <a:ext uri="{FF2B5EF4-FFF2-40B4-BE49-F238E27FC236}">
                <a16:creationId xmlns:a16="http://schemas.microsoft.com/office/drawing/2014/main" id="{E7C40409-164A-405D-AEA5-149529153240}"/>
              </a:ext>
            </a:extLst>
          </p:cNvPr>
          <p:cNvPicPr>
            <a:picLocks noChangeAspect="1"/>
          </p:cNvPicPr>
          <p:nvPr/>
        </p:nvPicPr>
        <p:blipFill>
          <a:blip r:embed="rId2"/>
          <a:stretch>
            <a:fillRect/>
          </a:stretch>
        </p:blipFill>
        <p:spPr>
          <a:xfrm>
            <a:off x="777969" y="1225061"/>
            <a:ext cx="4594131" cy="4594131"/>
          </a:xfrm>
          <a:prstGeom prst="rect">
            <a:avLst/>
          </a:prstGeom>
        </p:spPr>
      </p:pic>
      <p:pic>
        <p:nvPicPr>
          <p:cNvPr id="6" name="Picture 5">
            <a:extLst>
              <a:ext uri="{FF2B5EF4-FFF2-40B4-BE49-F238E27FC236}">
                <a16:creationId xmlns:a16="http://schemas.microsoft.com/office/drawing/2014/main" id="{2F1B3894-24F9-40A2-8B59-6D0868E9A312}"/>
              </a:ext>
            </a:extLst>
          </p:cNvPr>
          <p:cNvPicPr>
            <a:picLocks noChangeAspect="1"/>
          </p:cNvPicPr>
          <p:nvPr/>
        </p:nvPicPr>
        <p:blipFill>
          <a:blip r:embed="rId3"/>
          <a:stretch>
            <a:fillRect/>
          </a:stretch>
        </p:blipFill>
        <p:spPr>
          <a:xfrm>
            <a:off x="5799976" y="1913649"/>
            <a:ext cx="4731166" cy="3085070"/>
          </a:xfrm>
          <a:prstGeom prst="rect">
            <a:avLst/>
          </a:prstGeom>
        </p:spPr>
      </p:pic>
    </p:spTree>
    <p:extLst>
      <p:ext uri="{BB962C8B-B14F-4D97-AF65-F5344CB8AC3E}">
        <p14:creationId xmlns:p14="http://schemas.microsoft.com/office/powerpoint/2010/main" val="88790618"/>
      </p:ext>
    </p:extLst>
  </p:cSld>
  <p:clrMapOvr>
    <a:masterClrMapping/>
  </p:clrMapOvr>
  <p:timing>
    <p:tnLst>
      <p:par>
        <p:cTn id="1" dur="indefinite" restart="never" nodeType="tmRoot"/>
      </p:par>
    </p:tnLst>
  </p:timing>
</p:sld>
</file>

<file path=ppt/theme/theme1.xml><?xml version="1.0" encoding="utf-8"?>
<a:theme xmlns:a="http://schemas.openxmlformats.org/drawingml/2006/main" name="ABTG_202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BTG_2021" id="{FCA1BE50-A926-4834-B14F-4E3CBE1BE298}" vid="{325B9E7E-1B62-4B6F-B490-115653F88598}"/>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b8ce77a0-e67f-416b-bd02-45cda2d68ae0"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DCB6CCEBFCA58142B396A6DBD68C3EBB" ma:contentTypeVersion="15" ma:contentTypeDescription="Create a new document." ma:contentTypeScope="" ma:versionID="aa25f0124eecece95d2f067acadd23f3">
  <xsd:schema xmlns:xsd="http://www.w3.org/2001/XMLSchema" xmlns:xs="http://www.w3.org/2001/XMLSchema" xmlns:p="http://schemas.microsoft.com/office/2006/metadata/properties" xmlns:ns3="76a56100-c9db-461e-9021-87e045e17b39" xmlns:ns4="0584701f-d22c-413c-bb78-50baacc64347" targetNamespace="http://schemas.microsoft.com/office/2006/metadata/properties" ma:root="true" ma:fieldsID="662b99bd0e67ba708e8b0f8f87adcc2d" ns3:_="" ns4:_="">
    <xsd:import namespace="76a56100-c9db-461e-9021-87e045e17b39"/>
    <xsd:import namespace="0584701f-d22c-413c-bb78-50baacc6434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a56100-c9db-461e-9021-87e045e17b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84701f-d22c-413c-bb78-50baacc6434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9BB9E5A-56AF-4323-8BEB-DA7F50643942}">
  <ds:schemaRefs>
    <ds:schemaRef ds:uri="http://schemas.microsoft.com/sharepoint/v3/contenttype/forms"/>
  </ds:schemaRefs>
</ds:datastoreItem>
</file>

<file path=customXml/itemProps2.xml><?xml version="1.0" encoding="utf-8"?>
<ds:datastoreItem xmlns:ds="http://schemas.openxmlformats.org/officeDocument/2006/customXml" ds:itemID="{3A3C3987-1848-406E-BB2E-2D73286CD7DC}">
  <ds:schemaRefs>
    <ds:schemaRef ds:uri="Microsoft.SharePoint.Taxonomy.ContentTypeSync"/>
  </ds:schemaRefs>
</ds:datastoreItem>
</file>

<file path=customXml/itemProps3.xml><?xml version="1.0" encoding="utf-8"?>
<ds:datastoreItem xmlns:ds="http://schemas.openxmlformats.org/officeDocument/2006/customXml" ds:itemID="{F53469E1-A87C-475E-B842-623250A77F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a56100-c9db-461e-9021-87e045e17b39"/>
    <ds:schemaRef ds:uri="0584701f-d22c-413c-bb78-50baacc643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710AD50-8BAE-4625-8830-65F17F2CE1C1}">
  <ds:schemaRefs>
    <ds:schemaRef ds:uri="http://purl.org/dc/elements/1.1/"/>
    <ds:schemaRef ds:uri="http://www.w3.org/XML/1998/namespace"/>
    <ds:schemaRef ds:uri="http://purl.org/dc/terms/"/>
    <ds:schemaRef ds:uri="http://schemas.openxmlformats.org/package/2006/metadata/core-properties"/>
    <ds:schemaRef ds:uri="http://schemas.microsoft.com/office/2006/metadata/properties"/>
    <ds:schemaRef ds:uri="http://schemas.microsoft.com/office/2006/documentManagement/types"/>
    <ds:schemaRef ds:uri="0584701f-d22c-413c-bb78-50baacc64347"/>
    <ds:schemaRef ds:uri="http://schemas.microsoft.com/office/infopath/2007/PartnerControls"/>
    <ds:schemaRef ds:uri="76a56100-c9db-461e-9021-87e045e17b39"/>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ABTG_2021</Template>
  <TotalTime>5153</TotalTime>
  <Words>1896</Words>
  <Application>Microsoft Office PowerPoint</Application>
  <PresentationFormat>Widescreen</PresentationFormat>
  <Paragraphs>212</Paragraphs>
  <Slides>42</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Roboto</vt:lpstr>
      <vt:lpstr>Yu Gothic Light</vt:lpstr>
      <vt:lpstr>Segoe UI</vt:lpstr>
      <vt:lpstr>Yu Gothic</vt:lpstr>
      <vt:lpstr>Yu Gothic Medium</vt:lpstr>
      <vt:lpstr>Calibri</vt:lpstr>
      <vt:lpstr>Arial</vt:lpstr>
      <vt:lpstr>Wingdings</vt:lpstr>
      <vt:lpstr>ABTG_2021</vt:lpstr>
      <vt:lpstr>Building Envelopes for Healthy &amp; Resilient Buildings in a Post-COVID-19 Pandemic World</vt:lpstr>
      <vt:lpstr>PowerPoint Presentation</vt:lpstr>
      <vt:lpstr>Outline</vt:lpstr>
      <vt:lpstr>COVID-19 Has Us Concerned  About Protecting Ourselves and Others</vt:lpstr>
      <vt:lpstr>Pandemics are nothing new</vt:lpstr>
      <vt:lpstr>We’ve Been Here Before</vt:lpstr>
      <vt:lpstr>And we will be here again</vt:lpstr>
      <vt:lpstr>History repeats itself</vt:lpstr>
      <vt:lpstr>The similarities are striking</vt:lpstr>
      <vt:lpstr>The pandemics will come but our preparation  can be different.  We can be more resilient.</vt:lpstr>
      <vt:lpstr>Building design needs to play a role</vt:lpstr>
      <vt:lpstr>Buildings also Play an Important Role in Protecting Ourselves and Others </vt:lpstr>
      <vt:lpstr>The Role of Building Science</vt:lpstr>
      <vt:lpstr>Relevant Science for Healthy Buildings</vt:lpstr>
      <vt:lpstr>Sociology</vt:lpstr>
      <vt:lpstr>Biology</vt:lpstr>
      <vt:lpstr>Biology</vt:lpstr>
      <vt:lpstr>Biology</vt:lpstr>
      <vt:lpstr>Biology / Virology</vt:lpstr>
      <vt:lpstr>Biology / Virology</vt:lpstr>
      <vt:lpstr>Biology / Virology</vt:lpstr>
      <vt:lpstr>The “Health Window” for Indoor Humidity</vt:lpstr>
      <vt:lpstr>UVGI – Ultra-Violet Germicidal Irradiation (aka, killing germs with UV light)</vt:lpstr>
      <vt:lpstr>Economics</vt:lpstr>
      <vt:lpstr>Economics</vt:lpstr>
      <vt:lpstr>Economics</vt:lpstr>
      <vt:lpstr>Building Science Applications –  The Role of HVAC Systems</vt:lpstr>
      <vt:lpstr>Outdoor Air Ventilation</vt:lpstr>
      <vt:lpstr>Filtration</vt:lpstr>
      <vt:lpstr>Filtration Efficiency Ratings</vt:lpstr>
      <vt:lpstr>Filtration Pressure Drop</vt:lpstr>
      <vt:lpstr>Room Filtration </vt:lpstr>
      <vt:lpstr>UV Treatment of Indoor Air</vt:lpstr>
      <vt:lpstr>Indoor Relative Humidity</vt:lpstr>
      <vt:lpstr>ASHRAE Indoor Air Quality Guide</vt:lpstr>
      <vt:lpstr>Building Science Applications –  The Role of the Building Envelope</vt:lpstr>
      <vt:lpstr>Applications – Building Envelope</vt:lpstr>
      <vt:lpstr>Applications – Building Envelope </vt:lpstr>
      <vt:lpstr>Applications – Building Envelope</vt:lpstr>
      <vt:lpstr>Find Helpful Resources at Ci.org</vt:lpstr>
      <vt:lpstr>Conclusions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HERS RATERS</dc:title>
  <dc:creator>Marisa Ten Brink</dc:creator>
  <cp:lastModifiedBy>Mindy Caldwell</cp:lastModifiedBy>
  <cp:revision>140</cp:revision>
  <cp:lastPrinted>2021-01-25T22:34:27Z</cp:lastPrinted>
  <dcterms:modified xsi:type="dcterms:W3CDTF">2021-08-19T19:49:44Z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0x010100DCB6CCEBFCA58142B396A6DBD68C3EBB</vt:lpwstr>
  </property>
</Properties>
</file>