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handoutMasterIdLst>
    <p:handoutMasterId r:id="rId48"/>
  </p:handoutMasterIdLst>
  <p:sldIdLst>
    <p:sldId id="256" r:id="rId2"/>
    <p:sldId id="290" r:id="rId3"/>
    <p:sldId id="257" r:id="rId4"/>
    <p:sldId id="304" r:id="rId5"/>
    <p:sldId id="305" r:id="rId6"/>
    <p:sldId id="258" r:id="rId7"/>
    <p:sldId id="259" r:id="rId8"/>
    <p:sldId id="260" r:id="rId9"/>
    <p:sldId id="291" r:id="rId10"/>
    <p:sldId id="292" r:id="rId11"/>
    <p:sldId id="261" r:id="rId12"/>
    <p:sldId id="262" r:id="rId13"/>
    <p:sldId id="263" r:id="rId14"/>
    <p:sldId id="264" r:id="rId15"/>
    <p:sldId id="287" r:id="rId16"/>
    <p:sldId id="288" r:id="rId17"/>
    <p:sldId id="293" r:id="rId18"/>
    <p:sldId id="294" r:id="rId19"/>
    <p:sldId id="295" r:id="rId20"/>
    <p:sldId id="296" r:id="rId21"/>
    <p:sldId id="297" r:id="rId22"/>
    <p:sldId id="298" r:id="rId23"/>
    <p:sldId id="299" r:id="rId24"/>
    <p:sldId id="300" r:id="rId25"/>
    <p:sldId id="302" r:id="rId26"/>
    <p:sldId id="301" r:id="rId27"/>
    <p:sldId id="303" r:id="rId28"/>
    <p:sldId id="265" r:id="rId29"/>
    <p:sldId id="266" r:id="rId30"/>
    <p:sldId id="268" r:id="rId31"/>
    <p:sldId id="269" r:id="rId32"/>
    <p:sldId id="270" r:id="rId33"/>
    <p:sldId id="271" r:id="rId34"/>
    <p:sldId id="272" r:id="rId35"/>
    <p:sldId id="273" r:id="rId36"/>
    <p:sldId id="274" r:id="rId37"/>
    <p:sldId id="275" r:id="rId38"/>
    <p:sldId id="276" r:id="rId39"/>
    <p:sldId id="277" r:id="rId40"/>
    <p:sldId id="285" r:id="rId41"/>
    <p:sldId id="278" r:id="rId42"/>
    <p:sldId id="279" r:id="rId43"/>
    <p:sldId id="289" r:id="rId44"/>
    <p:sldId id="282" r:id="rId45"/>
    <p:sldId id="283" r:id="rId46"/>
    <p:sldId id="284" r:id="rId47"/>
  </p:sldIdLst>
  <p:sldSz cx="12192000" cy="6858000"/>
  <p:notesSz cx="7102475" cy="9388475"/>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286000" algn="l" defTabSz="914400" rtl="0" eaLnBrk="1" latinLnBrk="0" hangingPunct="1">
      <a:defRPr sz="1300" kern="1200">
        <a:solidFill>
          <a:schemeClr val="tx1"/>
        </a:solidFill>
        <a:latin typeface="Calibri" panose="020F0502020204030204" pitchFamily="34" charset="0"/>
        <a:ea typeface="+mn-ea"/>
        <a:cs typeface="+mn-cs"/>
      </a:defRPr>
    </a:lvl6pPr>
    <a:lvl7pPr marL="2743200" algn="l" defTabSz="914400" rtl="0" eaLnBrk="1" latinLnBrk="0" hangingPunct="1">
      <a:defRPr sz="1300" kern="1200">
        <a:solidFill>
          <a:schemeClr val="tx1"/>
        </a:solidFill>
        <a:latin typeface="Calibri" panose="020F0502020204030204" pitchFamily="34" charset="0"/>
        <a:ea typeface="+mn-ea"/>
        <a:cs typeface="+mn-cs"/>
      </a:defRPr>
    </a:lvl7pPr>
    <a:lvl8pPr marL="3200400" algn="l" defTabSz="914400" rtl="0" eaLnBrk="1" latinLnBrk="0" hangingPunct="1">
      <a:defRPr sz="1300" kern="1200">
        <a:solidFill>
          <a:schemeClr val="tx1"/>
        </a:solidFill>
        <a:latin typeface="Calibri" panose="020F0502020204030204" pitchFamily="34" charset="0"/>
        <a:ea typeface="+mn-ea"/>
        <a:cs typeface="+mn-cs"/>
      </a:defRPr>
    </a:lvl8pPr>
    <a:lvl9pPr marL="3657600" algn="l" defTabSz="914400" rtl="0" eaLnBrk="1" latinLnBrk="0" hangingPunct="1">
      <a:defRPr sz="13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AF4E24FA-7FE0-4EE2-831F-AD2DDFCF3B06}" type="datetimeFigureOut">
              <a:rPr lang="en-US" smtClean="0"/>
              <a:t>2/29/2024</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CFBD3939-00CA-4319-AA86-BD1FAE3326FD}" type="slidenum">
              <a:rPr lang="en-US" smtClean="0"/>
              <a:t>‹#›</a:t>
            </a:fld>
            <a:endParaRPr lang="en-US"/>
          </a:p>
        </p:txBody>
      </p:sp>
    </p:spTree>
    <p:extLst>
      <p:ext uri="{BB962C8B-B14F-4D97-AF65-F5344CB8AC3E}">
        <p14:creationId xmlns:p14="http://schemas.microsoft.com/office/powerpoint/2010/main" val="208072014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s://up.codes/viewer/wyoming/ibc-2015/chapter/17/special-inspections-and-tests#17" TargetMode="External"/><Relationship Id="rId3" Type="http://schemas.openxmlformats.org/officeDocument/2006/relationships/hyperlink" Target="http://www.continuousinsulation.org/about" TargetMode="External"/><Relationship Id="rId7" Type="http://schemas.openxmlformats.org/officeDocument/2006/relationships/hyperlink" Target="https://up.codes/viewer/wyoming/ibc-2015/chapter/17/special-inspections-and-tests#1703.1.1" TargetMode="External"/><Relationship Id="rId2" Type="http://schemas.openxmlformats.org/officeDocument/2006/relationships/hyperlink" Target="https://www.appliedbuildingtech.com/content/technical-resources" TargetMode="External"/><Relationship Id="rId1" Type="http://schemas.openxmlformats.org/officeDocument/2006/relationships/slideMaster" Target="../slideMasters/slideMaster1.xml"/><Relationship Id="rId6" Type="http://schemas.openxmlformats.org/officeDocument/2006/relationships/hyperlink" Target="https://up.codes/viewer/wyoming/ibc-2015/chapter/2/definitions#2" TargetMode="External"/><Relationship Id="rId5" Type="http://schemas.openxmlformats.org/officeDocument/2006/relationships/hyperlink" Target="https://up.codes/viewer/wyoming/ibc-2015/chapter/2/definitions#approved_source" TargetMode="External"/><Relationship Id="rId10" Type="http://schemas.openxmlformats.org/officeDocument/2006/relationships/hyperlink" Target="http://www.continuousinsulation.org/" TargetMode="External"/><Relationship Id="rId4" Type="http://schemas.openxmlformats.org/officeDocument/2006/relationships/hyperlink" Target="https://fsc.americanchemistry.com/" TargetMode="External"/><Relationship Id="rId9"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11113" y="5562600"/>
            <a:ext cx="12203113"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a:p>
        </p:txBody>
      </p:sp>
      <p:pic>
        <p:nvPicPr>
          <p:cNvPr id="5" name="Picture 6"/>
          <p:cNvPicPr>
            <a:picLocks noChangeAspect="1"/>
          </p:cNvPicPr>
          <p:nvPr/>
        </p:nvPicPr>
        <p:blipFill>
          <a:blip r:embed="rId2">
            <a:extLst>
              <a:ext uri="{28A0092B-C50C-407E-A947-70E740481C1C}">
                <a14:useLocalDpi xmlns:a14="http://schemas.microsoft.com/office/drawing/2010/main" val="0"/>
              </a:ext>
            </a:extLst>
          </a:blip>
          <a:srcRect l="3189" r="4897"/>
          <a:stretch>
            <a:fillRect/>
          </a:stretch>
        </p:blipFill>
        <p:spPr bwMode="auto">
          <a:xfrm>
            <a:off x="0" y="2189163"/>
            <a:ext cx="12192000"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www.appliedbuildingtech.com/sites/default/fil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7150" y="4854575"/>
            <a:ext cx="1916113"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A white modern apartment building in Berlin"/>
          <p:cNvPicPr>
            <a:picLocks noChangeAspect="1" noChangeArrowheads="1"/>
          </p:cNvPicPr>
          <p:nvPr/>
        </p:nvPicPr>
        <p:blipFill>
          <a:blip r:embed="rId4">
            <a:extLst>
              <a:ext uri="{28A0092B-C50C-407E-A947-70E740481C1C}">
                <a14:useLocalDpi xmlns:a14="http://schemas.microsoft.com/office/drawing/2010/main" val="0"/>
              </a:ext>
            </a:extLst>
          </a:blip>
          <a:srcRect l="-2"/>
          <a:stretch>
            <a:fillRect/>
          </a:stretch>
        </p:blipFill>
        <p:spPr bwMode="auto">
          <a:xfrm>
            <a:off x="7213600" y="2184400"/>
            <a:ext cx="49784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11113" y="4521200"/>
            <a:ext cx="12212638" cy="254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p:nvPr>
        </p:nvSpPr>
        <p:spPr>
          <a:xfrm>
            <a:off x="304800" y="285751"/>
            <a:ext cx="11582400" cy="1102519"/>
          </a:xfrm>
        </p:spPr>
        <p:txBody>
          <a:bodyPr>
            <a:noAutofit/>
          </a:bodyPr>
          <a:lstStyle>
            <a:lvl1pPr algn="l">
              <a:defRPr sz="4267" b="1">
                <a:solidFill>
                  <a:schemeClr val="tx1">
                    <a:lumMod val="50000"/>
                    <a:lumOff val="50000"/>
                  </a:schemeClr>
                </a:solidFill>
              </a:defRPr>
            </a:lvl1pPr>
          </a:lstStyle>
          <a:p>
            <a:r>
              <a:rPr lang="en-US" smtClean="0"/>
              <a:t>Click to edit Master title style</a:t>
            </a:r>
            <a:endParaRPr lang="en-US" dirty="0"/>
          </a:p>
        </p:txBody>
      </p:sp>
      <p:sp>
        <p:nvSpPr>
          <p:cNvPr id="26" name="Text Placeholder 25"/>
          <p:cNvSpPr>
            <a:spLocks noGrp="1"/>
          </p:cNvSpPr>
          <p:nvPr>
            <p:ph type="body" sz="quarter" idx="10"/>
          </p:nvPr>
        </p:nvSpPr>
        <p:spPr>
          <a:xfrm>
            <a:off x="304800" y="2413000"/>
            <a:ext cx="6604000" cy="1889461"/>
          </a:xfrm>
        </p:spPr>
        <p:txBody>
          <a:bodyPr anchor="ctr"/>
          <a:lstStyle>
            <a:lvl1pPr marL="0" indent="0" algn="r">
              <a:buNone/>
              <a:defRPr sz="3200" b="1">
                <a:solidFill>
                  <a:schemeClr val="bg1">
                    <a:lumMod val="85000"/>
                  </a:schemeClr>
                </a:solidFill>
              </a:defRPr>
            </a:lvl1pPr>
          </a:lstStyle>
          <a:p>
            <a:pPr lvl="0"/>
            <a:r>
              <a:rPr lang="en-US" smtClean="0"/>
              <a:t>Edit Master text styles</a:t>
            </a:r>
          </a:p>
        </p:txBody>
      </p:sp>
    </p:spTree>
    <p:extLst>
      <p:ext uri="{BB962C8B-B14F-4D97-AF65-F5344CB8AC3E}">
        <p14:creationId xmlns:p14="http://schemas.microsoft.com/office/powerpoint/2010/main" val="254365738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sage Language (Slide 2)">
    <p:spTree>
      <p:nvGrpSpPr>
        <p:cNvPr id="1" name=""/>
        <p:cNvGrpSpPr/>
        <p:nvPr/>
      </p:nvGrpSpPr>
      <p:grpSpPr>
        <a:xfrm>
          <a:off x="0" y="0"/>
          <a:ext cx="0" cy="0"/>
          <a:chOff x="0" y="0"/>
          <a:chExt cx="0" cy="0"/>
        </a:xfrm>
      </p:grpSpPr>
      <p:grpSp>
        <p:nvGrpSpPr>
          <p:cNvPr id="4" name="Group 3"/>
          <p:cNvGrpSpPr/>
          <p:nvPr userDrawn="1"/>
        </p:nvGrpSpPr>
        <p:grpSpPr>
          <a:xfrm>
            <a:off x="0" y="626076"/>
            <a:ext cx="12192000" cy="6231924"/>
            <a:chOff x="0" y="626076"/>
            <a:chExt cx="12192000" cy="6231924"/>
          </a:xfrm>
        </p:grpSpPr>
        <p:sp>
          <p:nvSpPr>
            <p:cNvPr id="6" name="Rectangle 5"/>
            <p:cNvSpPr/>
            <p:nvPr userDrawn="1"/>
          </p:nvSpPr>
          <p:spPr>
            <a:xfrm>
              <a:off x="0" y="5562600"/>
              <a:ext cx="12192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3486379" y="6037486"/>
              <a:ext cx="5230919" cy="338554"/>
            </a:xfrm>
            <a:prstGeom prst="rect">
              <a:avLst/>
            </a:prstGeom>
            <a:noFill/>
          </p:spPr>
          <p:txBody>
            <a:bodyPr wrap="none" rtlCol="0">
              <a:spAutoFit/>
            </a:bodyPr>
            <a:lstStyle/>
            <a:p>
              <a:pPr algn="ctr"/>
              <a:r>
                <a:rPr lang="en-US" altLang="en-US" sz="1600" dirty="0" smtClean="0">
                  <a:latin typeface="Yu Gothic" panose="020B0400000000000000" pitchFamily="34" charset="-128"/>
                  <a:ea typeface="Yu Gothic" panose="020B0400000000000000" pitchFamily="34" charset="-128"/>
                  <a:cs typeface="Segoe UI" panose="020B0502040204020203" pitchFamily="34" charset="0"/>
                </a:rPr>
                <a:t>Copyright © </a:t>
              </a:r>
              <a:r>
                <a:rPr lang="en-US" altLang="en-US" sz="1600" dirty="0" smtClean="0">
                  <a:latin typeface="Yu Gothic" panose="020B0400000000000000" pitchFamily="34" charset="-128"/>
                  <a:ea typeface="Yu Gothic" panose="020B0400000000000000" pitchFamily="34" charset="-128"/>
                  <a:cs typeface="Segoe UI" panose="020B0502040204020203" pitchFamily="34" charset="0"/>
                </a:rPr>
                <a:t>2023 </a:t>
              </a:r>
              <a:r>
                <a:rPr lang="en-US" altLang="en-US" sz="1600" dirty="0" smtClean="0">
                  <a:latin typeface="Yu Gothic" panose="020B0400000000000000" pitchFamily="34" charset="-128"/>
                  <a:ea typeface="Yu Gothic" panose="020B0400000000000000" pitchFamily="34" charset="-128"/>
                  <a:cs typeface="Segoe UI" panose="020B0502040204020203" pitchFamily="34" charset="0"/>
                </a:rPr>
                <a:t>Applied Building Technology Group</a:t>
              </a:r>
            </a:p>
          </p:txBody>
        </p:sp>
        <p:sp>
          <p:nvSpPr>
            <p:cNvPr id="10" name="Rectangle 9"/>
            <p:cNvSpPr/>
            <p:nvPr/>
          </p:nvSpPr>
          <p:spPr>
            <a:xfrm>
              <a:off x="1373312" y="807309"/>
              <a:ext cx="9346709" cy="3862150"/>
            </a:xfrm>
            <a:prstGeom prst="rect">
              <a:avLst/>
            </a:prstGeom>
            <a:ln w="19050">
              <a:noFill/>
            </a:ln>
          </p:spPr>
          <p:style>
            <a:lnRef idx="2">
              <a:schemeClr val="dk1"/>
            </a:lnRef>
            <a:fillRef idx="1">
              <a:schemeClr val="lt1"/>
            </a:fillRef>
            <a:effectRef idx="0">
              <a:schemeClr val="dk1"/>
            </a:effectRef>
            <a:fontRef idx="minor">
              <a:schemeClr val="dk1"/>
            </a:fontRef>
          </p:style>
          <p:txBody>
            <a:bodyPr lIns="91440" tIns="182880" rIns="182880" bIns="91440" rtlCol="0" anchor="ctr"/>
            <a:lstStyle/>
            <a:p>
              <a:pPr marL="76198" indent="0" algn="l">
                <a:buNone/>
              </a:pPr>
              <a:r>
                <a:rPr lang="en-US" sz="1800" u="sng" dirty="0" smtClean="0">
                  <a:latin typeface="Yu Gothic" panose="020B0400000000000000" pitchFamily="34" charset="-128"/>
                  <a:ea typeface="Yu Gothic" panose="020B0400000000000000" pitchFamily="34" charset="-128"/>
                  <a:hlinkClick r:id="rId2"/>
                </a:rPr>
                <a:t>Applied Building Technology Group (ABTG)</a:t>
              </a:r>
              <a:r>
                <a:rPr lang="en-US" sz="1800" dirty="0" smtClean="0">
                  <a:latin typeface="Yu Gothic" panose="020B0400000000000000" pitchFamily="34" charset="-128"/>
                  <a:ea typeface="Yu Gothic" panose="020B0400000000000000" pitchFamily="34" charset="-128"/>
                </a:rPr>
                <a:t> is committed to using sound science </a:t>
              </a:r>
              <a:br>
                <a:rPr lang="en-US" sz="1800" dirty="0" smtClean="0">
                  <a:latin typeface="Yu Gothic" panose="020B0400000000000000" pitchFamily="34" charset="-128"/>
                  <a:ea typeface="Yu Gothic" panose="020B0400000000000000" pitchFamily="34" charset="-128"/>
                </a:rPr>
              </a:br>
              <a:r>
                <a:rPr lang="en-US" sz="1800" dirty="0" smtClean="0">
                  <a:latin typeface="Yu Gothic" panose="020B0400000000000000" pitchFamily="34" charset="-128"/>
                  <a:ea typeface="Yu Gothic" panose="020B0400000000000000" pitchFamily="34" charset="-128"/>
                </a:rPr>
                <a:t>and generally accepted engineering practice to develop research supporting the </a:t>
              </a:r>
              <a:br>
                <a:rPr lang="en-US" sz="1800" dirty="0" smtClean="0">
                  <a:latin typeface="Yu Gothic" panose="020B0400000000000000" pitchFamily="34" charset="-128"/>
                  <a:ea typeface="Yu Gothic" panose="020B0400000000000000" pitchFamily="34" charset="-128"/>
                </a:rPr>
              </a:br>
              <a:r>
                <a:rPr lang="en-US" sz="1800" dirty="0" smtClean="0">
                  <a:latin typeface="Yu Gothic" panose="020B0400000000000000" pitchFamily="34" charset="-128"/>
                  <a:ea typeface="Yu Gothic" panose="020B0400000000000000" pitchFamily="34" charset="-128"/>
                </a:rPr>
                <a:t>reliable design and installation of foam sheathing. ABTG’s educational program work </a:t>
              </a:r>
              <a:br>
                <a:rPr lang="en-US" sz="1800" dirty="0" smtClean="0">
                  <a:latin typeface="Yu Gothic" panose="020B0400000000000000" pitchFamily="34" charset="-128"/>
                  <a:ea typeface="Yu Gothic" panose="020B0400000000000000" pitchFamily="34" charset="-128"/>
                </a:rPr>
              </a:br>
              <a:r>
                <a:rPr lang="en-US" sz="1800" dirty="0" smtClean="0">
                  <a:latin typeface="Yu Gothic" panose="020B0400000000000000" pitchFamily="34" charset="-128"/>
                  <a:ea typeface="Yu Gothic" panose="020B0400000000000000" pitchFamily="34" charset="-128"/>
                </a:rPr>
                <a:t>with respect to foam sheathing is supported by the </a:t>
              </a:r>
              <a:r>
                <a:rPr lang="en-US" sz="1800" u="sng" dirty="0" smtClean="0">
                  <a:latin typeface="Yu Gothic" panose="020B0400000000000000" pitchFamily="34" charset="-128"/>
                  <a:ea typeface="Yu Gothic" panose="020B0400000000000000" pitchFamily="34" charset="-128"/>
                  <a:hlinkClick r:id="rId3"/>
                </a:rPr>
                <a:t>Foam Sheathing Committee (FSC)</a:t>
              </a:r>
              <a:r>
                <a:rPr lang="en-US" sz="1800" dirty="0" smtClean="0">
                  <a:latin typeface="Yu Gothic" panose="020B0400000000000000" pitchFamily="34" charset="-128"/>
                  <a:ea typeface="Yu Gothic" panose="020B0400000000000000" pitchFamily="34" charset="-128"/>
                </a:rPr>
                <a:t> of the </a:t>
              </a:r>
              <a:r>
                <a:rPr lang="en-US" sz="1800" u="sng" dirty="0" smtClean="0">
                  <a:latin typeface="Yu Gothic" panose="020B0400000000000000" pitchFamily="34" charset="-128"/>
                  <a:ea typeface="Yu Gothic" panose="020B0400000000000000" pitchFamily="34" charset="-128"/>
                  <a:hlinkClick r:id="rId4"/>
                </a:rPr>
                <a:t>American Chemistry Council.</a:t>
              </a:r>
              <a:r>
                <a:rPr lang="en-US" sz="1800" u="sng" dirty="0" smtClean="0">
                  <a:latin typeface="Yu Gothic" panose="020B0400000000000000" pitchFamily="34" charset="-128"/>
                  <a:ea typeface="Yu Gothic" panose="020B0400000000000000" pitchFamily="34" charset="-128"/>
                </a:rPr>
                <a:t> </a:t>
              </a:r>
            </a:p>
            <a:p>
              <a:pPr marL="76198" indent="0" algn="l">
                <a:buNone/>
              </a:pPr>
              <a:endParaRPr lang="en-US" sz="1800" dirty="0" smtClean="0">
                <a:latin typeface="Yu Gothic" panose="020B0400000000000000" pitchFamily="34" charset="-128"/>
                <a:ea typeface="Yu Gothic" panose="020B0400000000000000" pitchFamily="34" charset="-128"/>
              </a:endParaRPr>
            </a:p>
            <a:p>
              <a:pPr marL="76198" indent="0" algn="l">
                <a:buNone/>
              </a:pPr>
              <a:r>
                <a:rPr lang="en-US" sz="1800" dirty="0" smtClean="0">
                  <a:latin typeface="Yu Gothic" panose="020B0400000000000000" pitchFamily="34" charset="-128"/>
                  <a:ea typeface="Yu Gothic" panose="020B0400000000000000" pitchFamily="34" charset="-128"/>
                </a:rPr>
                <a:t>ABTG</a:t>
              </a:r>
              <a:r>
                <a:rPr lang="x-none" sz="1800" dirty="0" smtClean="0">
                  <a:latin typeface="Yu Gothic" panose="020B0400000000000000" pitchFamily="34" charset="-128"/>
                  <a:ea typeface="Yu Gothic" panose="020B0400000000000000" pitchFamily="34" charset="-128"/>
                </a:rPr>
                <a:t> is a </a:t>
              </a:r>
              <a:r>
                <a:rPr lang="x-none" sz="1800" u="sng" dirty="0" smtClean="0">
                  <a:latin typeface="Yu Gothic" panose="020B0400000000000000" pitchFamily="34" charset="-128"/>
                  <a:ea typeface="Yu Gothic" panose="020B0400000000000000" pitchFamily="34" charset="-128"/>
                  <a:hlinkClick r:id="rId2"/>
                </a:rPr>
                <a:t>professional engineering </a:t>
              </a:r>
              <a:r>
                <a:rPr lang="en-US" sz="1800" u="sng" dirty="0" smtClean="0">
                  <a:latin typeface="Yu Gothic" panose="020B0400000000000000" pitchFamily="34" charset="-128"/>
                  <a:ea typeface="Yu Gothic" panose="020B0400000000000000" pitchFamily="34" charset="-128"/>
                  <a:hlinkClick r:id="rId2"/>
                </a:rPr>
                <a:t>firm</a:t>
              </a:r>
              <a:r>
                <a:rPr lang="en-US" sz="1800" u="none" dirty="0" smtClean="0">
                  <a:latin typeface="Yu Gothic" panose="020B0400000000000000" pitchFamily="34" charset="-128"/>
                  <a:ea typeface="Yu Gothic" panose="020B0400000000000000" pitchFamily="34" charset="-128"/>
                </a:rPr>
                <a:t>, </a:t>
              </a:r>
              <a:r>
                <a:rPr lang="en-US" sz="1800" dirty="0" smtClean="0">
                  <a:latin typeface="Yu Gothic" panose="020B0400000000000000" pitchFamily="34" charset="-128"/>
                  <a:ea typeface="Yu Gothic" panose="020B0400000000000000" pitchFamily="34" charset="-128"/>
                </a:rPr>
                <a:t>an </a:t>
              </a:r>
              <a:r>
                <a:rPr lang="en-US" sz="1800" dirty="0" smtClean="0">
                  <a:latin typeface="Yu Gothic" panose="020B0400000000000000" pitchFamily="34" charset="-128"/>
                  <a:ea typeface="Yu Gothic" panose="020B0400000000000000" pitchFamily="34" charset="-128"/>
                  <a:hlinkClick r:id="rId5"/>
                </a:rPr>
                <a:t>approved source</a:t>
              </a:r>
              <a:r>
                <a:rPr lang="en-US" sz="1800" dirty="0" smtClean="0">
                  <a:latin typeface="Yu Gothic" panose="020B0400000000000000" pitchFamily="34" charset="-128"/>
                  <a:ea typeface="Yu Gothic" panose="020B0400000000000000" pitchFamily="34" charset="-128"/>
                </a:rPr>
                <a:t> as defined in </a:t>
              </a:r>
              <a:r>
                <a:rPr lang="en-US" sz="1800" dirty="0" smtClean="0">
                  <a:latin typeface="Yu Gothic" panose="020B0400000000000000" pitchFamily="34" charset="-128"/>
                  <a:ea typeface="Yu Gothic" panose="020B0400000000000000" pitchFamily="34" charset="-128"/>
                  <a:hlinkClick r:id="rId6"/>
                </a:rPr>
                <a:t>Chapter 2</a:t>
              </a:r>
              <a:r>
                <a:rPr lang="en-US" sz="1800" dirty="0" smtClean="0">
                  <a:latin typeface="Yu Gothic" panose="020B0400000000000000" pitchFamily="34" charset="-128"/>
                  <a:ea typeface="Yu Gothic" panose="020B0400000000000000" pitchFamily="34" charset="-128"/>
                </a:rPr>
                <a:t> </a:t>
              </a:r>
              <a:br>
                <a:rPr lang="en-US" sz="1800" dirty="0" smtClean="0">
                  <a:latin typeface="Yu Gothic" panose="020B0400000000000000" pitchFamily="34" charset="-128"/>
                  <a:ea typeface="Yu Gothic" panose="020B0400000000000000" pitchFamily="34" charset="-128"/>
                </a:rPr>
              </a:br>
              <a:r>
                <a:rPr lang="en-US" sz="1800" dirty="0" smtClean="0">
                  <a:latin typeface="Yu Gothic" panose="020B0400000000000000" pitchFamily="34" charset="-128"/>
                  <a:ea typeface="Yu Gothic" panose="020B0400000000000000" pitchFamily="34" charset="-128"/>
                </a:rPr>
                <a:t>and </a:t>
              </a:r>
              <a:r>
                <a:rPr lang="en-US" sz="1800" dirty="0" smtClean="0">
                  <a:latin typeface="Yu Gothic" panose="020B0400000000000000" pitchFamily="34" charset="-128"/>
                  <a:ea typeface="Yu Gothic" panose="020B0400000000000000" pitchFamily="34" charset="-128"/>
                  <a:hlinkClick r:id="rId7"/>
                </a:rPr>
                <a:t>independent</a:t>
              </a:r>
              <a:r>
                <a:rPr lang="en-US" sz="1800" dirty="0" smtClean="0">
                  <a:latin typeface="Yu Gothic" panose="020B0400000000000000" pitchFamily="34" charset="-128"/>
                  <a:ea typeface="Yu Gothic" panose="020B0400000000000000" pitchFamily="34" charset="-128"/>
                </a:rPr>
                <a:t> as defined in </a:t>
              </a:r>
              <a:r>
                <a:rPr lang="en-US" sz="1800" dirty="0" smtClean="0">
                  <a:latin typeface="Yu Gothic" panose="020B0400000000000000" pitchFamily="34" charset="-128"/>
                  <a:ea typeface="Yu Gothic" panose="020B0400000000000000" pitchFamily="34" charset="-128"/>
                  <a:hlinkClick r:id="rId8"/>
                </a:rPr>
                <a:t>Chapter 17</a:t>
              </a:r>
              <a:r>
                <a:rPr lang="en-US" sz="1800" dirty="0" smtClean="0">
                  <a:latin typeface="Yu Gothic" panose="020B0400000000000000" pitchFamily="34" charset="-128"/>
                  <a:ea typeface="Yu Gothic" panose="020B0400000000000000" pitchFamily="34" charset="-128"/>
                </a:rPr>
                <a:t> of the IBC.</a:t>
              </a:r>
            </a:p>
            <a:p>
              <a:pPr marL="76198" indent="0" algn="l">
                <a:buNone/>
              </a:pPr>
              <a:endParaRPr lang="en-US" sz="1800" dirty="0" smtClean="0">
                <a:latin typeface="Yu Gothic" panose="020B0400000000000000" pitchFamily="34" charset="-128"/>
                <a:ea typeface="Yu Gothic" panose="020B0400000000000000" pitchFamily="34" charset="-128"/>
              </a:endParaRPr>
            </a:p>
            <a:p>
              <a:pPr marL="76198" indent="0" algn="l">
                <a:lnSpc>
                  <a:spcPct val="110000"/>
                </a:lnSpc>
                <a:buNone/>
              </a:pPr>
              <a:r>
                <a:rPr lang="en-US" sz="1400" b="1" kern="1200" dirty="0" smtClean="0">
                  <a:solidFill>
                    <a:schemeClr val="dk1"/>
                  </a:solidFill>
                  <a:effectLst/>
                  <a:latin typeface="Yu Gothic" panose="020B0400000000000000" pitchFamily="34" charset="-128"/>
                  <a:ea typeface="Yu Gothic" panose="020B0400000000000000" pitchFamily="34" charset="-128"/>
                  <a:cs typeface="+mn-cs"/>
                </a:rPr>
                <a:t>DISCLAIMER</a:t>
              </a:r>
              <a:r>
                <a:rPr lang="en-US" sz="1400" kern="1200" dirty="0" smtClean="0">
                  <a:solidFill>
                    <a:schemeClr val="dk1"/>
                  </a:solidFill>
                  <a:effectLst/>
                  <a:latin typeface="Yu Gothic" panose="020B0400000000000000" pitchFamily="34" charset="-128"/>
                  <a:ea typeface="Yu Gothic" panose="020B0400000000000000" pitchFamily="34" charset="-128"/>
                  <a:cs typeface="+mn-cs"/>
                </a:rPr>
                <a:t>: While reasonable effort has been made to ensure the accuracy of the information presented, the actual design, suitability and use of this information for any particular application is the responsibility of the user. Where used in the design of buildings, the design, suitability and use of this information for any particular building is the responsibility of the Owner or the Owner’s authorized agent.</a:t>
              </a:r>
              <a:endParaRPr lang="en-US" sz="1800" dirty="0" smtClean="0">
                <a:latin typeface="Yu Gothic" panose="020B0400000000000000" pitchFamily="34" charset="-128"/>
                <a:ea typeface="Yu Gothic" panose="020B0400000000000000" pitchFamily="34" charset="-128"/>
              </a:endParaRPr>
            </a:p>
            <a:p>
              <a:pPr marL="76198" indent="0" algn="ctr">
                <a:buNone/>
              </a:pPr>
              <a:endParaRPr lang="en-US" sz="1800" dirty="0" smtClean="0">
                <a:latin typeface="Yu Gothic" panose="020B0400000000000000" pitchFamily="34" charset="-128"/>
                <a:ea typeface="Yu Gothic" panose="020B0400000000000000" pitchFamily="34" charset="-128"/>
              </a:endParaRPr>
            </a:p>
          </p:txBody>
        </p:sp>
        <p:pic>
          <p:nvPicPr>
            <p:cNvPr id="12"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619609" y="4958118"/>
              <a:ext cx="3162300" cy="63728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373313" y="4784318"/>
              <a:ext cx="5953048" cy="923330"/>
            </a:xfrm>
            <a:prstGeom prst="rect">
              <a:avLst/>
            </a:prstGeom>
            <a:noFill/>
          </p:spPr>
          <p:txBody>
            <a:bodyPr wrap="square" rtlCol="0">
              <a:spAutoFit/>
            </a:bodyPr>
            <a:lstStyle/>
            <a:p>
              <a:pPr marL="76198" indent="0" algn="just">
                <a:buNone/>
              </a:pPr>
              <a:r>
                <a:rPr lang="en-US" sz="1800" b="0" dirty="0" smtClean="0">
                  <a:latin typeface="Yu Gothic Medium" panose="020B0500000000000000" pitchFamily="34" charset="-128"/>
                  <a:ea typeface="Yu Gothic Medium" panose="020B0500000000000000" pitchFamily="34" charset="-128"/>
                </a:rPr>
                <a:t>Foam sheathing research reports, code compliance documents, educational programs and best practices can be found at </a:t>
              </a:r>
              <a:r>
                <a:rPr lang="en-US" sz="1800" b="0" u="sng" dirty="0" smtClean="0">
                  <a:latin typeface="Yu Gothic Medium" panose="020B0500000000000000" pitchFamily="34" charset="-128"/>
                  <a:ea typeface="Yu Gothic Medium" panose="020B0500000000000000" pitchFamily="34" charset="-128"/>
                  <a:hlinkClick r:id="rId10"/>
                </a:rPr>
                <a:t>www.continuousinsulation.org</a:t>
              </a:r>
              <a:r>
                <a:rPr lang="en-US" sz="1800" b="0" dirty="0" smtClean="0">
                  <a:latin typeface="Yu Gothic Medium" panose="020B0500000000000000" pitchFamily="34" charset="-128"/>
                  <a:ea typeface="Yu Gothic Medium" panose="020B0500000000000000" pitchFamily="34" charset="-128"/>
                </a:rPr>
                <a:t>. </a:t>
              </a:r>
            </a:p>
          </p:txBody>
        </p:sp>
        <p:cxnSp>
          <p:nvCxnSpPr>
            <p:cNvPr id="14" name="Straight Connector 13"/>
            <p:cNvCxnSpPr/>
            <p:nvPr/>
          </p:nvCxnSpPr>
          <p:spPr>
            <a:xfrm>
              <a:off x="1483657" y="4590961"/>
              <a:ext cx="9236364" cy="0"/>
            </a:xfrm>
            <a:prstGeom prst="line">
              <a:avLst/>
            </a:prstGeom>
          </p:spPr>
          <p:style>
            <a:lnRef idx="1">
              <a:schemeClr val="dk1"/>
            </a:lnRef>
            <a:fillRef idx="0">
              <a:schemeClr val="dk1"/>
            </a:fillRef>
            <a:effectRef idx="0">
              <a:schemeClr val="dk1"/>
            </a:effectRef>
            <a:fontRef idx="minor">
              <a:schemeClr val="tx1"/>
            </a:fontRef>
          </p:style>
        </p:cxnSp>
        <p:sp>
          <p:nvSpPr>
            <p:cNvPr id="2" name="Rectangle 1"/>
            <p:cNvSpPr/>
            <p:nvPr userDrawn="1"/>
          </p:nvSpPr>
          <p:spPr>
            <a:xfrm>
              <a:off x="1238596" y="626076"/>
              <a:ext cx="9717728" cy="52227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964503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03200"/>
            <a:ext cx="10972800" cy="1092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09600" y="1498601"/>
            <a:ext cx="10972800" cy="3962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752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5"/>
            <a:ext cx="5384800" cy="3962396"/>
          </a:xfrm>
        </p:spPr>
        <p:txBody>
          <a:bodyPr/>
          <a:lstStyle>
            <a:lvl1pPr marL="457189" marR="0" indent="-457189"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sz="2100"/>
            </a:lvl1pPr>
            <a:lvl2pPr marL="990575" marR="0" indent="-38099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1800"/>
            </a:lvl2pPr>
            <a:lvl3pPr marL="1523962" marR="0" indent="-304792" algn="l" defTabSz="1219170" rtl="0" eaLnBrk="1" fontAlgn="auto" latinLnBrk="0" hangingPunct="1">
              <a:lnSpc>
                <a:spcPct val="100000"/>
              </a:lnSpc>
              <a:spcBef>
                <a:spcPct val="20000"/>
              </a:spcBef>
              <a:spcAft>
                <a:spcPts val="0"/>
              </a:spcAft>
              <a:buClrTx/>
              <a:buSzTx/>
              <a:buFont typeface="Yu Gothic Medium" panose="020B0500000000000000" pitchFamily="34" charset="-128"/>
              <a:buChar char="―"/>
              <a:tabLst/>
              <a:defRPr sz="1500"/>
            </a:lvl3pPr>
            <a:lvl4pPr marL="2133547" marR="0" indent="-304792"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sz="1351"/>
            </a:lvl4pPr>
            <a:lvl5pPr marL="2743131" marR="0" indent="-304792"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1351"/>
            </a:lvl5pPr>
            <a:lvl6pPr>
              <a:defRPr sz="1351"/>
            </a:lvl6pPr>
            <a:lvl7pPr>
              <a:defRPr sz="1351"/>
            </a:lvl7pPr>
            <a:lvl8pPr>
              <a:defRPr sz="1351"/>
            </a:lvl8pPr>
            <a:lvl9pPr>
              <a:defRPr sz="1351"/>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Content Placeholder 3"/>
          <p:cNvSpPr>
            <a:spLocks noGrp="1"/>
          </p:cNvSpPr>
          <p:nvPr>
            <p:ph sz="half" idx="2"/>
          </p:nvPr>
        </p:nvSpPr>
        <p:spPr>
          <a:xfrm>
            <a:off x="6197600" y="1600205"/>
            <a:ext cx="5384800" cy="3962396"/>
          </a:xfrm>
        </p:spPr>
        <p:txBody>
          <a:bodyPr/>
          <a:lstStyle>
            <a:lvl1pPr marL="457189" marR="0" indent="-457189"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sz="2100"/>
            </a:lvl1pPr>
            <a:lvl2pPr marL="990575" marR="0" indent="-38099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1800"/>
            </a:lvl2pPr>
            <a:lvl3pPr marL="1523962" marR="0" indent="-304792" algn="l" defTabSz="1219170" rtl="0" eaLnBrk="1" fontAlgn="auto" latinLnBrk="0" hangingPunct="1">
              <a:lnSpc>
                <a:spcPct val="100000"/>
              </a:lnSpc>
              <a:spcBef>
                <a:spcPct val="20000"/>
              </a:spcBef>
              <a:spcAft>
                <a:spcPts val="0"/>
              </a:spcAft>
              <a:buClrTx/>
              <a:buSzTx/>
              <a:buFont typeface="Yu Gothic Medium" panose="020B0500000000000000" pitchFamily="34" charset="-128"/>
              <a:buChar char="―"/>
              <a:tabLst/>
              <a:defRPr sz="1500"/>
            </a:lvl3pPr>
            <a:lvl4pPr marL="2133547" marR="0" indent="-304792" algn="l" defTabSz="1219170" rtl="0" eaLnBrk="1" fontAlgn="auto" latinLnBrk="0" hangingPunct="1">
              <a:lnSpc>
                <a:spcPct val="100000"/>
              </a:lnSpc>
              <a:spcBef>
                <a:spcPct val="20000"/>
              </a:spcBef>
              <a:spcAft>
                <a:spcPts val="0"/>
              </a:spcAft>
              <a:buClrTx/>
              <a:buSzTx/>
              <a:buFont typeface="Wingdings" panose="05000000000000000000" pitchFamily="2" charset="2"/>
              <a:buChar char="§"/>
              <a:tabLst/>
              <a:defRPr sz="1351"/>
            </a:lvl4pPr>
            <a:lvl5pPr marL="2743131" marR="0" indent="-304792"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1351"/>
            </a:lvl5pPr>
            <a:lvl6pPr>
              <a:defRPr sz="1351"/>
            </a:lvl6pPr>
            <a:lvl7pPr>
              <a:defRPr sz="1351"/>
            </a:lvl7pPr>
            <a:lvl8pPr>
              <a:defRPr sz="1351"/>
            </a:lvl8pPr>
            <a:lvl9pPr>
              <a:defRPr sz="1351"/>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Title 1"/>
          <p:cNvSpPr>
            <a:spLocks noGrp="1"/>
          </p:cNvSpPr>
          <p:nvPr>
            <p:ph type="title"/>
          </p:nvPr>
        </p:nvSpPr>
        <p:spPr>
          <a:xfrm>
            <a:off x="609600" y="203200"/>
            <a:ext cx="10972800" cy="1092200"/>
          </a:xfrm>
        </p:spPr>
        <p:txBody>
          <a:bodyPr/>
          <a:lstStyle/>
          <a:p>
            <a:r>
              <a:rPr lang="en-US" smtClean="0"/>
              <a:t>Click to edit Master title style</a:t>
            </a:r>
            <a:endParaRPr lang="en-US"/>
          </a:p>
        </p:txBody>
      </p:sp>
    </p:spTree>
    <p:extLst>
      <p:ext uri="{BB962C8B-B14F-4D97-AF65-F5344CB8AC3E}">
        <p14:creationId xmlns:p14="http://schemas.microsoft.com/office/powerpoint/2010/main" val="3902593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8"/>
            <a:ext cx="10972800" cy="1854193"/>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9600" y="3675800"/>
            <a:ext cx="10972800" cy="18868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311643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44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4708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55733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1524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noProof="0" smtClean="0"/>
              <a:t>Click to edit Master title style</a:t>
            </a:r>
            <a:endParaRPr lang="en-US" altLang="en-US" dirty="0" smtClean="0"/>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pic>
        <p:nvPicPr>
          <p:cNvPr id="1028" name="Picture 3"/>
          <p:cNvPicPr>
            <a:picLocks noChangeAspect="1"/>
          </p:cNvPicPr>
          <p:nvPr/>
        </p:nvPicPr>
        <p:blipFill>
          <a:blip r:embed="rId10">
            <a:extLst>
              <a:ext uri="{28A0092B-C50C-407E-A947-70E740481C1C}">
                <a14:useLocalDpi xmlns:a14="http://schemas.microsoft.com/office/drawing/2010/main" val="0"/>
              </a:ext>
            </a:extLst>
          </a:blip>
          <a:srcRect t="48747" r="-27" b="13547"/>
          <a:stretch>
            <a:fillRect/>
          </a:stretch>
        </p:blipFill>
        <p:spPr bwMode="auto">
          <a:xfrm>
            <a:off x="-14288" y="6010275"/>
            <a:ext cx="1220628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4"/>
          <p:cNvPicPr>
            <a:picLocks noChangeAspect="1"/>
          </p:cNvPicPr>
          <p:nvPr/>
        </p:nvPicPr>
        <p:blipFill>
          <a:blip r:embed="rId11" cstate="print">
            <a:extLst>
              <a:ext uri="{28A0092B-C50C-407E-A947-70E740481C1C}">
                <a14:useLocalDpi xmlns:a14="http://schemas.microsoft.com/office/drawing/2010/main" val="0"/>
              </a:ext>
            </a:extLst>
          </a:blip>
          <a:srcRect t="2" b="-824"/>
          <a:stretch>
            <a:fillRect/>
          </a:stretch>
        </p:blipFill>
        <p:spPr bwMode="auto">
          <a:xfrm>
            <a:off x="10637838" y="5548313"/>
            <a:ext cx="1452562"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408202"/>
      </p:ext>
    </p:extLst>
  </p:cSld>
  <p:clrMap bg1="lt1" tx1="dk1" bg2="lt2" tx2="dk2" accent1="accent1" accent2="accent2" accent3="accent3" accent4="accent4" accent5="accent5" accent6="accent6" hlink="hlink" folHlink="folHlink"/>
  <p:sldLayoutIdLst>
    <p:sldLayoutId id="2147483672" r:id="rId1"/>
    <p:sldLayoutId id="2147483680" r:id="rId2"/>
    <p:sldLayoutId id="2147483674" r:id="rId3"/>
    <p:sldLayoutId id="2147483675" r:id="rId4"/>
    <p:sldLayoutId id="2147483676" r:id="rId5"/>
    <p:sldLayoutId id="2147483677" r:id="rId6"/>
    <p:sldLayoutId id="2147483678" r:id="rId7"/>
    <p:sldLayoutId id="2147483679" r:id="rId8"/>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300" kern="1200">
          <a:solidFill>
            <a:srgbClr val="7F7F7F"/>
          </a:solidFill>
          <a:latin typeface="Yu Gothic" panose="020B0400000000000000" pitchFamily="34" charset="-128"/>
          <a:ea typeface="Yu Gothic" panose="020B0400000000000000" pitchFamily="34" charset="-128"/>
          <a:cs typeface="Arial" panose="020B0604020202020204" pitchFamily="34" charset="0"/>
        </a:defRPr>
      </a:lvl1pPr>
      <a:lvl2pPr algn="l" rtl="0" eaLnBrk="1" fontAlgn="base" hangingPunct="1">
        <a:spcBef>
          <a:spcPct val="0"/>
        </a:spcBef>
        <a:spcAft>
          <a:spcPct val="0"/>
        </a:spcAft>
        <a:defRPr sz="3300">
          <a:solidFill>
            <a:srgbClr val="7F7F7F"/>
          </a:solidFill>
          <a:latin typeface="Yu Gothic" panose="020B0400000000000000" pitchFamily="34" charset="-128"/>
          <a:ea typeface="Yu Gothic" panose="020B0400000000000000" pitchFamily="34" charset="-128"/>
          <a:cs typeface="Arial" panose="020B0604020202020204" pitchFamily="34" charset="0"/>
        </a:defRPr>
      </a:lvl2pPr>
      <a:lvl3pPr algn="l" rtl="0" eaLnBrk="1" fontAlgn="base" hangingPunct="1">
        <a:spcBef>
          <a:spcPct val="0"/>
        </a:spcBef>
        <a:spcAft>
          <a:spcPct val="0"/>
        </a:spcAft>
        <a:defRPr sz="3300">
          <a:solidFill>
            <a:srgbClr val="7F7F7F"/>
          </a:solidFill>
          <a:latin typeface="Yu Gothic" panose="020B0400000000000000" pitchFamily="34" charset="-128"/>
          <a:ea typeface="Yu Gothic" panose="020B0400000000000000" pitchFamily="34" charset="-128"/>
          <a:cs typeface="Arial" panose="020B0604020202020204" pitchFamily="34" charset="0"/>
        </a:defRPr>
      </a:lvl3pPr>
      <a:lvl4pPr algn="l" rtl="0" eaLnBrk="1" fontAlgn="base" hangingPunct="1">
        <a:spcBef>
          <a:spcPct val="0"/>
        </a:spcBef>
        <a:spcAft>
          <a:spcPct val="0"/>
        </a:spcAft>
        <a:defRPr sz="3300">
          <a:solidFill>
            <a:srgbClr val="7F7F7F"/>
          </a:solidFill>
          <a:latin typeface="Yu Gothic" panose="020B0400000000000000" pitchFamily="34" charset="-128"/>
          <a:ea typeface="Yu Gothic" panose="020B0400000000000000" pitchFamily="34" charset="-128"/>
          <a:cs typeface="Arial" panose="020B0604020202020204" pitchFamily="34" charset="0"/>
        </a:defRPr>
      </a:lvl4pPr>
      <a:lvl5pPr algn="l" rtl="0" eaLnBrk="1" fontAlgn="base" hangingPunct="1">
        <a:spcBef>
          <a:spcPct val="0"/>
        </a:spcBef>
        <a:spcAft>
          <a:spcPct val="0"/>
        </a:spcAft>
        <a:defRPr sz="3300">
          <a:solidFill>
            <a:srgbClr val="7F7F7F"/>
          </a:solidFill>
          <a:latin typeface="Yu Gothic" panose="020B0400000000000000" pitchFamily="34" charset="-128"/>
          <a:ea typeface="Yu Gothic" panose="020B0400000000000000" pitchFamily="34" charset="-128"/>
          <a:cs typeface="Arial" panose="020B0604020202020204" pitchFamily="34" charset="0"/>
        </a:defRPr>
      </a:lvl5pPr>
      <a:lvl6pPr marL="342891" algn="l" rtl="0" eaLnBrk="1" fontAlgn="base" hangingPunct="1">
        <a:spcBef>
          <a:spcPct val="0"/>
        </a:spcBef>
        <a:spcAft>
          <a:spcPct val="0"/>
        </a:spcAft>
        <a:defRPr sz="3300">
          <a:solidFill>
            <a:schemeClr val="bg1"/>
          </a:solidFill>
          <a:latin typeface="Calibri" pitchFamily="34" charset="0"/>
        </a:defRPr>
      </a:lvl6pPr>
      <a:lvl7pPr marL="685783" algn="l" rtl="0" eaLnBrk="1" fontAlgn="base" hangingPunct="1">
        <a:spcBef>
          <a:spcPct val="0"/>
        </a:spcBef>
        <a:spcAft>
          <a:spcPct val="0"/>
        </a:spcAft>
        <a:defRPr sz="3300">
          <a:solidFill>
            <a:schemeClr val="bg1"/>
          </a:solidFill>
          <a:latin typeface="Calibri" pitchFamily="34" charset="0"/>
        </a:defRPr>
      </a:lvl7pPr>
      <a:lvl8pPr marL="1028674" algn="l" rtl="0" eaLnBrk="1" fontAlgn="base" hangingPunct="1">
        <a:spcBef>
          <a:spcPct val="0"/>
        </a:spcBef>
        <a:spcAft>
          <a:spcPct val="0"/>
        </a:spcAft>
        <a:defRPr sz="3300">
          <a:solidFill>
            <a:schemeClr val="bg1"/>
          </a:solidFill>
          <a:latin typeface="Calibri" pitchFamily="34" charset="0"/>
        </a:defRPr>
      </a:lvl8pPr>
      <a:lvl9pPr marL="1371566" algn="l" rtl="0" eaLnBrk="1" fontAlgn="base" hangingPunct="1">
        <a:spcBef>
          <a:spcPct val="0"/>
        </a:spcBef>
        <a:spcAft>
          <a:spcPct val="0"/>
        </a:spcAft>
        <a:defRPr sz="3300">
          <a:solidFill>
            <a:schemeClr val="bg1"/>
          </a:solidFill>
          <a:latin typeface="Calibri" pitchFamily="34" charset="0"/>
        </a:defRPr>
      </a:lvl9pPr>
    </p:titleStyle>
    <p:bodyStyle>
      <a:lvl1pPr marL="455613" indent="-455613" algn="l" defTabSz="1217613" rtl="0" eaLnBrk="1" fontAlgn="base" hangingPunct="1">
        <a:spcBef>
          <a:spcPct val="20000"/>
        </a:spcBef>
        <a:spcAft>
          <a:spcPct val="0"/>
        </a:spcAft>
        <a:buFont typeface="Wingdings" panose="05000000000000000000" pitchFamily="2" charset="2"/>
        <a:buChar char="§"/>
        <a:defRPr sz="2600" kern="1200">
          <a:solidFill>
            <a:schemeClr val="tx1"/>
          </a:solidFill>
          <a:latin typeface="Yu Gothic" panose="020B0400000000000000" pitchFamily="34" charset="-128"/>
          <a:ea typeface="Yu Gothic" panose="020B0400000000000000" pitchFamily="34" charset="-128"/>
          <a:cs typeface="Arial" panose="020B0604020202020204" pitchFamily="34" charset="0"/>
        </a:defRPr>
      </a:lvl1pPr>
      <a:lvl2pPr marL="989013" indent="-379413" algn="l" defTabSz="1217613" rtl="0" eaLnBrk="1" fontAlgn="base" hangingPunct="1">
        <a:spcBef>
          <a:spcPct val="20000"/>
        </a:spcBef>
        <a:spcAft>
          <a:spcPct val="0"/>
        </a:spcAft>
        <a:buFont typeface="Arial" panose="020B0604020202020204" pitchFamily="34" charset="0"/>
        <a:buChar char="•"/>
        <a:defRPr sz="2600" kern="1200">
          <a:solidFill>
            <a:schemeClr val="tx1"/>
          </a:solidFill>
          <a:latin typeface="Yu Gothic Light" panose="020B0300000000000000" pitchFamily="34" charset="-128"/>
          <a:ea typeface="Yu Gothic Light" panose="020B0300000000000000" pitchFamily="34" charset="-128"/>
          <a:cs typeface="Arial" panose="020B0604020202020204" pitchFamily="34" charset="0"/>
        </a:defRPr>
      </a:lvl2pPr>
      <a:lvl3pPr marL="1522413" indent="-303213" algn="l" defTabSz="1217613" rtl="0" eaLnBrk="1" fontAlgn="base" hangingPunct="1">
        <a:spcBef>
          <a:spcPct val="20000"/>
        </a:spcBef>
        <a:spcAft>
          <a:spcPct val="0"/>
        </a:spcAft>
        <a:buFont typeface="Yu Gothic Medium" panose="020B0500000000000000" pitchFamily="34" charset="-128"/>
        <a:buChar char="―"/>
        <a:defRPr sz="2400" kern="1200">
          <a:solidFill>
            <a:schemeClr val="tx1"/>
          </a:solidFill>
          <a:latin typeface="Yu Gothic Medium" panose="020B0500000000000000" pitchFamily="34" charset="-128"/>
          <a:ea typeface="Yu Gothic Medium" panose="020B0500000000000000" pitchFamily="34" charset="-128"/>
          <a:cs typeface="Arial" panose="020B0604020202020204" pitchFamily="34" charset="0"/>
        </a:defRPr>
      </a:lvl3pPr>
      <a:lvl4pPr marL="2132013" indent="-303213" algn="l" defTabSz="1217613" rtl="0" eaLnBrk="1" fontAlgn="base" hangingPunct="1">
        <a:spcBef>
          <a:spcPct val="20000"/>
        </a:spcBef>
        <a:spcAft>
          <a:spcPct val="0"/>
        </a:spcAft>
        <a:buFont typeface="Wingdings" panose="05000000000000000000" pitchFamily="2" charset="2"/>
        <a:buChar char="§"/>
        <a:defRPr sz="2400" kern="1200">
          <a:solidFill>
            <a:schemeClr val="tx1"/>
          </a:solidFill>
          <a:latin typeface="Yu Gothic Light" panose="020B0300000000000000" pitchFamily="34" charset="-128"/>
          <a:ea typeface="Yu Gothic Light" panose="020B0300000000000000" pitchFamily="34" charset="-128"/>
          <a:cs typeface="Arial" panose="020B0604020202020204" pitchFamily="34" charset="0"/>
        </a:defRPr>
      </a:lvl4pPr>
      <a:lvl5pPr marL="2741613" indent="-303213" algn="l" defTabSz="1217613" rtl="0" eaLnBrk="1" fontAlgn="base" hangingPunct="1">
        <a:spcBef>
          <a:spcPct val="20000"/>
        </a:spcBef>
        <a:spcAft>
          <a:spcPct val="0"/>
        </a:spcAft>
        <a:buFont typeface="Arial" panose="020B0604020202020204" pitchFamily="34" charset="0"/>
        <a:buChar char="•"/>
        <a:defRPr sz="2400" kern="1200">
          <a:solidFill>
            <a:schemeClr val="tx1"/>
          </a:solidFill>
          <a:latin typeface="Yu Gothic Medium" panose="020B0500000000000000" pitchFamily="34" charset="-128"/>
          <a:ea typeface="Yu Gothic Medium" panose="020B0500000000000000" pitchFamily="34" charset="-128"/>
          <a:cs typeface="Arial" panose="020B0604020202020204" pitchFamily="34" charset="0"/>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4.jpeg"/><Relationship Id="rId5" Type="http://schemas.openxmlformats.org/officeDocument/2006/relationships/image" Target="../media/image7.jpeg"/><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continuousinsulation.org/cladding-connections" TargetMode="Externa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www.continuousinsulation.org/thermal-bridging-prevention" TargetMode="External"/><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45.emf"/><Relationship Id="rId5" Type="http://schemas.openxmlformats.org/officeDocument/2006/relationships/package" Target="../embeddings/Microsoft_Excel_Worksheet2.xlsx"/><Relationship Id="rId4" Type="http://schemas.openxmlformats.org/officeDocument/2006/relationships/image" Target="../media/image44.emf"/></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www.appliedbuildingtech.com/" TargetMode="External"/><Relationship Id="rId2" Type="http://schemas.openxmlformats.org/officeDocument/2006/relationships/hyperlink" Target="http://www.aresconsulting.biz/" TargetMode="Externa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hyperlink" Target="continuousinsulation.org/contact" TargetMode="External"/><Relationship Id="rId4" Type="http://schemas.openxmlformats.org/officeDocument/2006/relationships/hyperlink" Target="http://www.continuousinsulation.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continuousinsulation.org/calculators"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470517"/>
            <a:ext cx="11671177" cy="1393794"/>
          </a:xfrm>
        </p:spPr>
        <p:txBody>
          <a:bodyPr/>
          <a:lstStyle/>
          <a:p>
            <a:r>
              <a:rPr lang="en-US" dirty="0" smtClean="0"/>
              <a:t>Thermal Bridging:</a:t>
            </a:r>
            <a:br>
              <a:rPr lang="en-US" dirty="0" smtClean="0"/>
            </a:br>
            <a:r>
              <a:rPr lang="en-US" sz="2800" dirty="0" smtClean="0"/>
              <a:t>Small Details with a Large Impact </a:t>
            </a:r>
            <a:br>
              <a:rPr lang="en-US" sz="2800" dirty="0" smtClean="0"/>
            </a:br>
            <a:r>
              <a:rPr lang="en-US" sz="2800" dirty="0"/>
              <a:t>	</a:t>
            </a:r>
            <a:r>
              <a:rPr lang="en-US" sz="2800" dirty="0" smtClean="0"/>
              <a:t>	&amp; Getting </a:t>
            </a:r>
            <a:r>
              <a:rPr lang="en-US" sz="2800" dirty="0"/>
              <a:t>Ready for New Codes</a:t>
            </a:r>
          </a:p>
        </p:txBody>
      </p:sp>
      <p:sp>
        <p:nvSpPr>
          <p:cNvPr id="5" name="Text Placeholder 4"/>
          <p:cNvSpPr>
            <a:spLocks noGrp="1"/>
          </p:cNvSpPr>
          <p:nvPr>
            <p:ph type="body" sz="quarter" idx="10"/>
          </p:nvPr>
        </p:nvSpPr>
        <p:spPr/>
        <p:txBody>
          <a:bodyPr/>
          <a:lstStyle/>
          <a:p>
            <a:pPr defTabSz="1219170" fontAlgn="auto">
              <a:spcAft>
                <a:spcPts val="0"/>
              </a:spcAft>
              <a:defRPr/>
            </a:pPr>
            <a:r>
              <a:rPr lang="en-US" dirty="0"/>
              <a:t>Jay H. Crandell, P.E. </a:t>
            </a:r>
          </a:p>
          <a:p>
            <a:pPr defTabSz="1219170" fontAlgn="auto">
              <a:spcAft>
                <a:spcPts val="0"/>
              </a:spcAft>
              <a:defRPr/>
            </a:pPr>
            <a:r>
              <a:rPr lang="en-US" sz="2400" dirty="0"/>
              <a:t>ABTG </a:t>
            </a:r>
            <a:r>
              <a:rPr lang="en-US" sz="2400" dirty="0" smtClean="0"/>
              <a:t>/ </a:t>
            </a:r>
            <a:r>
              <a:rPr lang="en-US" sz="2400" dirty="0"/>
              <a:t>ARES Consulting</a:t>
            </a:r>
          </a:p>
        </p:txBody>
      </p:sp>
    </p:spTree>
    <p:extLst>
      <p:ext uri="{BB962C8B-B14F-4D97-AF65-F5344CB8AC3E}">
        <p14:creationId xmlns:p14="http://schemas.microsoft.com/office/powerpoint/2010/main" val="2129082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3200"/>
            <a:ext cx="10972800" cy="844365"/>
          </a:xfrm>
        </p:spPr>
        <p:txBody>
          <a:bodyPr/>
          <a:lstStyle/>
          <a:p>
            <a:r>
              <a:rPr lang="en-US" sz="3600" dirty="0"/>
              <a:t>Clear-Field Thermal </a:t>
            </a:r>
            <a:r>
              <a:rPr lang="en-US" sz="3600" dirty="0" smtClean="0"/>
              <a:t>Bridge – ci mitigation</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570193839"/>
              </p:ext>
            </p:extLst>
          </p:nvPr>
        </p:nvGraphicFramePr>
        <p:xfrm>
          <a:off x="1027284" y="979899"/>
          <a:ext cx="4341929" cy="4595278"/>
        </p:xfrm>
        <a:graphic>
          <a:graphicData uri="http://schemas.openxmlformats.org/presentationml/2006/ole">
            <mc:AlternateContent xmlns:mc="http://schemas.openxmlformats.org/markup-compatibility/2006">
              <mc:Choice xmlns:v="urn:schemas-microsoft-com:vml" Requires="v">
                <p:oleObj spid="_x0000_s2100" name="Worksheet" r:id="rId3" imgW="3600471" imgH="3810112" progId="Excel.Sheet.12">
                  <p:embed/>
                </p:oleObj>
              </mc:Choice>
              <mc:Fallback>
                <p:oleObj name="Worksheet" r:id="rId3" imgW="3600471" imgH="3810112" progId="Excel.Shee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284" y="979899"/>
                        <a:ext cx="4341929" cy="4595278"/>
                      </a:xfrm>
                      <a:prstGeom prst="rect">
                        <a:avLst/>
                      </a:prstGeom>
                      <a:noFill/>
                      <a:ln>
                        <a:noFill/>
                      </a:ln>
                      <a:extLst/>
                    </p:spPr>
                  </p:pic>
                </p:oleObj>
              </mc:Fallback>
            </mc:AlternateContent>
          </a:graphicData>
        </a:graphic>
      </p:graphicFrame>
      <p:sp>
        <p:nvSpPr>
          <p:cNvPr id="6" name="TextBox 5"/>
          <p:cNvSpPr txBox="1">
            <a:spLocks noChangeArrowheads="1"/>
          </p:cNvSpPr>
          <p:nvPr/>
        </p:nvSpPr>
        <p:spPr bwMode="auto">
          <a:xfrm>
            <a:off x="6046932" y="979899"/>
            <a:ext cx="48341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smtClean="0"/>
              <a:t>R25 ≠  R20 + 5ci</a:t>
            </a:r>
          </a:p>
          <a:p>
            <a:pPr eaLnBrk="1" hangingPunct="1">
              <a:spcBef>
                <a:spcPct val="0"/>
              </a:spcBef>
              <a:buFontTx/>
              <a:buNone/>
            </a:pPr>
            <a:endParaRPr lang="en-US" altLang="en-US" sz="2000" dirty="0"/>
          </a:p>
          <a:p>
            <a:pPr eaLnBrk="1" hangingPunct="1">
              <a:spcBef>
                <a:spcPct val="0"/>
              </a:spcBef>
              <a:buFontTx/>
              <a:buNone/>
            </a:pPr>
            <a:r>
              <a:rPr lang="en-US" altLang="en-US" sz="2000" dirty="0" smtClean="0"/>
              <a:t>The </a:t>
            </a:r>
            <a:r>
              <a:rPr lang="en-US" altLang="en-US" sz="2000" dirty="0"/>
              <a:t>R20+5ci wall is 15% more efficient than the R-25 wall. </a:t>
            </a:r>
            <a:endParaRPr lang="en-US" altLang="en-US" sz="2000" dirty="0" smtClean="0"/>
          </a:p>
          <a:p>
            <a:pPr eaLnBrk="1" hangingPunct="1">
              <a:spcBef>
                <a:spcPct val="0"/>
              </a:spcBef>
              <a:buFontTx/>
              <a:buNone/>
            </a:pPr>
            <a:endParaRPr lang="en-US" altLang="en-US" sz="2000" dirty="0" smtClean="0"/>
          </a:p>
          <a:p>
            <a:pPr eaLnBrk="1" hangingPunct="1">
              <a:spcBef>
                <a:spcPct val="0"/>
              </a:spcBef>
              <a:buFontTx/>
              <a:buNone/>
            </a:pPr>
            <a:r>
              <a:rPr lang="en-US" altLang="en-US" sz="2000" dirty="0" smtClean="0"/>
              <a:t>This demonstrates that R-value of cavity and continuous insulation cannot be added (and this is prohibited as a means of compliance).</a:t>
            </a:r>
            <a:endParaRPr lang="en-US" altLang="en-US" sz="2000" dirty="0"/>
          </a:p>
        </p:txBody>
      </p:sp>
      <p:pic>
        <p:nvPicPr>
          <p:cNvPr id="7" name="Picture 8" descr="http://construction.com/CE/CE_images/2013/Nov_Dryvit-System-Inc-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2836" y="3832506"/>
            <a:ext cx="2379215" cy="155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construction.com/CE/CE_images/2013/Nov_Dryvit-System-Inc-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6274" y="3832506"/>
            <a:ext cx="2440410" cy="155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7632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0"/>
            <a:ext cx="11125200" cy="1092200"/>
          </a:xfrm>
        </p:spPr>
        <p:txBody>
          <a:bodyPr/>
          <a:lstStyle/>
          <a:p>
            <a:r>
              <a:rPr lang="en-US" sz="3600" dirty="0"/>
              <a:t>Linear Thermal Bridge</a:t>
            </a:r>
            <a:endParaRPr lang="en-US" sz="2800" dirty="0"/>
          </a:p>
        </p:txBody>
      </p:sp>
      <p:sp>
        <p:nvSpPr>
          <p:cNvPr id="3" name="Content Placeholder 2"/>
          <p:cNvSpPr>
            <a:spLocks noGrp="1"/>
          </p:cNvSpPr>
          <p:nvPr>
            <p:ph idx="1"/>
          </p:nvPr>
        </p:nvSpPr>
        <p:spPr>
          <a:xfrm>
            <a:off x="566339" y="1153357"/>
            <a:ext cx="7747179" cy="4865703"/>
          </a:xfrm>
        </p:spPr>
        <p:txBody>
          <a:bodyPr>
            <a:normAutofit/>
          </a:bodyPr>
          <a:lstStyle/>
          <a:p>
            <a:r>
              <a:rPr lang="en-US" sz="2200" dirty="0"/>
              <a:t>Linear Thermal Bridge:</a:t>
            </a:r>
          </a:p>
          <a:p>
            <a:pPr lvl="1"/>
            <a:r>
              <a:rPr lang="en-US" altLang="en-US" sz="2000" dirty="0"/>
              <a:t>Additional heat flow caused by details that can be defined by a length along the building surface. </a:t>
            </a:r>
          </a:p>
          <a:p>
            <a:pPr lvl="2"/>
            <a:r>
              <a:rPr lang="en-US" sz="1800" dirty="0">
                <a:latin typeface="Yu Gothic Light" panose="020B0300000000000000" pitchFamily="34" charset="-128"/>
                <a:ea typeface="Yu Gothic Light" panose="020B0300000000000000" pitchFamily="34" charset="-128"/>
              </a:rPr>
              <a:t>Units for “Psi-factor” (</a:t>
            </a:r>
            <a:r>
              <a:rPr lang="el-GR" sz="1800" dirty="0">
                <a:latin typeface="Yu Gothic Light" panose="020B0300000000000000" pitchFamily="34" charset="-128"/>
                <a:ea typeface="Yu Gothic Light" panose="020B0300000000000000" pitchFamily="34" charset="-128"/>
              </a:rPr>
              <a:t>Ψ</a:t>
            </a:r>
            <a:r>
              <a:rPr lang="en-US" sz="1800" dirty="0">
                <a:latin typeface="Yu Gothic Light" panose="020B0300000000000000" pitchFamily="34" charset="-128"/>
                <a:ea typeface="Yu Gothic Light" panose="020B0300000000000000" pitchFamily="34" charset="-128"/>
              </a:rPr>
              <a:t>) – linear thermal transmittance:   	</a:t>
            </a:r>
            <a:br>
              <a:rPr lang="en-US" sz="1800" dirty="0">
                <a:latin typeface="Yu Gothic Light" panose="020B0300000000000000" pitchFamily="34" charset="-128"/>
                <a:ea typeface="Yu Gothic Light" panose="020B0300000000000000" pitchFamily="34" charset="-128"/>
              </a:rPr>
            </a:br>
            <a:r>
              <a:rPr lang="en-US" sz="1800" dirty="0">
                <a:latin typeface="Yu Gothic Light" panose="020B0300000000000000" pitchFamily="34" charset="-128"/>
                <a:ea typeface="Yu Gothic Light" panose="020B0300000000000000" pitchFamily="34" charset="-128"/>
              </a:rPr>
              <a:t>	[IP] 	Btu / </a:t>
            </a:r>
            <a:r>
              <a:rPr lang="en-US" sz="1800" dirty="0" err="1">
                <a:latin typeface="Yu Gothic Light" panose="020B0300000000000000" pitchFamily="34" charset="-128"/>
                <a:ea typeface="Yu Gothic Light" panose="020B0300000000000000" pitchFamily="34" charset="-128"/>
              </a:rPr>
              <a:t>hr-ft-</a:t>
            </a:r>
            <a:r>
              <a:rPr lang="en-US" sz="1800" baseline="30000" dirty="0" err="1">
                <a:latin typeface="Yu Gothic Light" panose="020B0300000000000000" pitchFamily="34" charset="-128"/>
                <a:ea typeface="Yu Gothic Light" panose="020B0300000000000000" pitchFamily="34" charset="-128"/>
              </a:rPr>
              <a:t>o</a:t>
            </a:r>
            <a:r>
              <a:rPr lang="en-US" sz="1800" dirty="0" err="1">
                <a:latin typeface="Yu Gothic Light" panose="020B0300000000000000" pitchFamily="34" charset="-128"/>
                <a:ea typeface="Yu Gothic Light" panose="020B0300000000000000" pitchFamily="34" charset="-128"/>
              </a:rPr>
              <a:t>F</a:t>
            </a:r>
            <a:r>
              <a:rPr lang="en-US" sz="1800" dirty="0">
                <a:latin typeface="Yu Gothic Light" panose="020B0300000000000000" pitchFamily="34" charset="-128"/>
                <a:ea typeface="Yu Gothic Light" panose="020B0300000000000000" pitchFamily="34" charset="-128"/>
              </a:rPr>
              <a:t/>
            </a:r>
            <a:br>
              <a:rPr lang="en-US" sz="1800" dirty="0">
                <a:latin typeface="Yu Gothic Light" panose="020B0300000000000000" pitchFamily="34" charset="-128"/>
                <a:ea typeface="Yu Gothic Light" panose="020B0300000000000000" pitchFamily="34" charset="-128"/>
              </a:rPr>
            </a:br>
            <a:r>
              <a:rPr lang="en-US" sz="1800" dirty="0">
                <a:latin typeface="Yu Gothic Light" panose="020B0300000000000000" pitchFamily="34" charset="-128"/>
                <a:ea typeface="Yu Gothic Light" panose="020B0300000000000000" pitchFamily="34" charset="-128"/>
              </a:rPr>
              <a:t>	[SI]  	W / m-K</a:t>
            </a:r>
          </a:p>
          <a:p>
            <a:pPr lvl="1"/>
            <a:r>
              <a:rPr lang="en-US" altLang="en-US" sz="2000" dirty="0"/>
              <a:t>Usually associated with the intersection of </a:t>
            </a:r>
            <a:r>
              <a:rPr lang="en-US" altLang="en-US" sz="2000" dirty="0" smtClean="0"/>
              <a:t>different building thermal envelope assemblies </a:t>
            </a:r>
            <a:r>
              <a:rPr lang="en-US" altLang="en-US" sz="2000" dirty="0"/>
              <a:t>and components.</a:t>
            </a:r>
          </a:p>
          <a:p>
            <a:pPr lvl="1"/>
            <a:r>
              <a:rPr lang="en-US" altLang="en-US" sz="2000" dirty="0" smtClean="0"/>
              <a:t>These are not </a:t>
            </a:r>
            <a:r>
              <a:rPr lang="en-US" altLang="en-US" sz="2000" dirty="0"/>
              <a:t>accounted for in the clear-field U-factors </a:t>
            </a:r>
            <a:r>
              <a:rPr lang="en-US" altLang="en-US" sz="2000" dirty="0" smtClean="0"/>
              <a:t/>
            </a:r>
            <a:br>
              <a:rPr lang="en-US" altLang="en-US" sz="2000" dirty="0" smtClean="0"/>
            </a:br>
            <a:r>
              <a:rPr lang="en-US" altLang="en-US" sz="2000" dirty="0" smtClean="0"/>
              <a:t>used </a:t>
            </a:r>
            <a:r>
              <a:rPr lang="en-US" altLang="en-US" sz="2000" dirty="0"/>
              <a:t>for purposes of “compliance” with 90.1 or </a:t>
            </a:r>
            <a:r>
              <a:rPr lang="en-US" altLang="en-US" sz="2000" dirty="0" smtClean="0"/>
              <a:t>IECC building thermal envelope assembly requirements:</a:t>
            </a:r>
            <a:endParaRPr lang="en-US" altLang="en-US" sz="2000" dirty="0"/>
          </a:p>
          <a:p>
            <a:pPr lvl="2"/>
            <a:r>
              <a:rPr lang="en-US" altLang="en-US" sz="1800" dirty="0" smtClean="0">
                <a:latin typeface="Yu Gothic Light" panose="020B0300000000000000" pitchFamily="34" charset="-128"/>
                <a:ea typeface="Yu Gothic Light" panose="020B0300000000000000" pitchFamily="34" charset="-128"/>
              </a:rPr>
              <a:t>Exception: </a:t>
            </a:r>
            <a:r>
              <a:rPr lang="en-US" altLang="en-US" sz="1800" dirty="0">
                <a:latin typeface="Yu Gothic Light" panose="020B0300000000000000" pitchFamily="34" charset="-128"/>
                <a:ea typeface="Yu Gothic Light" panose="020B0300000000000000" pitchFamily="34" charset="-128"/>
              </a:rPr>
              <a:t/>
            </a:r>
            <a:br>
              <a:rPr lang="en-US" altLang="en-US" sz="1800" dirty="0">
                <a:latin typeface="Yu Gothic Light" panose="020B0300000000000000" pitchFamily="34" charset="-128"/>
                <a:ea typeface="Yu Gothic Light" panose="020B0300000000000000" pitchFamily="34" charset="-128"/>
              </a:rPr>
            </a:br>
            <a:r>
              <a:rPr lang="en-US" altLang="en-US" sz="1800" dirty="0">
                <a:latin typeface="Yu Gothic Light" panose="020B0300000000000000" pitchFamily="34" charset="-128"/>
                <a:ea typeface="Yu Gothic Light" panose="020B0300000000000000" pitchFamily="34" charset="-128"/>
              </a:rPr>
              <a:t>1) F-factors for insulation of slab-on-grade foundation </a:t>
            </a:r>
            <a:r>
              <a:rPr lang="en-US" altLang="en-US" sz="1800" dirty="0" smtClean="0">
                <a:latin typeface="Yu Gothic Light" panose="020B0300000000000000" pitchFamily="34" charset="-128"/>
                <a:ea typeface="Yu Gothic Light" panose="020B0300000000000000" pitchFamily="34" charset="-128"/>
              </a:rPr>
              <a:t>edges for insulation configurations consistent with the F-factor selected. </a:t>
            </a:r>
            <a:endParaRPr lang="en-US" sz="2400" dirty="0"/>
          </a:p>
        </p:txBody>
      </p:sp>
      <p:grpSp>
        <p:nvGrpSpPr>
          <p:cNvPr id="11" name="Group 10"/>
          <p:cNvGrpSpPr/>
          <p:nvPr/>
        </p:nvGrpSpPr>
        <p:grpSpPr>
          <a:xfrm>
            <a:off x="8453699" y="161635"/>
            <a:ext cx="3589276" cy="4675805"/>
            <a:chOff x="7688927" y="322118"/>
            <a:chExt cx="3589276" cy="4675805"/>
          </a:xfrm>
        </p:grpSpPr>
        <p:grpSp>
          <p:nvGrpSpPr>
            <p:cNvPr id="4" name="Group 3"/>
            <p:cNvGrpSpPr/>
            <p:nvPr/>
          </p:nvGrpSpPr>
          <p:grpSpPr>
            <a:xfrm>
              <a:off x="7688927" y="322118"/>
              <a:ext cx="3589276" cy="3877541"/>
              <a:chOff x="5375902" y="1641764"/>
              <a:chExt cx="2022425" cy="240030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599" t="2884" r="24134" b="23077"/>
              <a:stretch/>
            </p:blipFill>
            <p:spPr bwMode="auto">
              <a:xfrm>
                <a:off x="5922818" y="1641764"/>
                <a:ext cx="1475509"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p:cNvSpPr/>
              <p:nvPr/>
            </p:nvSpPr>
            <p:spPr>
              <a:xfrm rot="9922547">
                <a:off x="5585715" y="2931039"/>
                <a:ext cx="728376" cy="24675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ight Arrow 6"/>
              <p:cNvSpPr/>
              <p:nvPr/>
            </p:nvSpPr>
            <p:spPr>
              <a:xfrm rot="9922547">
                <a:off x="5375902" y="2814053"/>
                <a:ext cx="728376" cy="24675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ight Arrow 7"/>
              <p:cNvSpPr/>
              <p:nvPr/>
            </p:nvSpPr>
            <p:spPr>
              <a:xfrm rot="9922547">
                <a:off x="5767285" y="3036219"/>
                <a:ext cx="728376" cy="24675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 name="TextBox 8"/>
            <p:cNvSpPr txBox="1"/>
            <p:nvPr/>
          </p:nvSpPr>
          <p:spPr>
            <a:xfrm>
              <a:off x="7963593" y="4628591"/>
              <a:ext cx="3167149" cy="369332"/>
            </a:xfrm>
            <a:prstGeom prst="rect">
              <a:avLst/>
            </a:prstGeom>
            <a:noFill/>
          </p:spPr>
          <p:txBody>
            <a:bodyPr wrap="square" rtlCol="0">
              <a:spAutoFit/>
            </a:bodyPr>
            <a:lstStyle/>
            <a:p>
              <a:pPr algn="ctr"/>
              <a:r>
                <a:rPr lang="en-US" sz="900" dirty="0">
                  <a:latin typeface="Yu Gothic Light" panose="020B0300000000000000" pitchFamily="34" charset="-128"/>
                  <a:ea typeface="Yu Gothic Light" panose="020B0300000000000000" pitchFamily="34" charset="-128"/>
                </a:rPr>
                <a:t>Source: Morrison </a:t>
              </a:r>
              <a:r>
                <a:rPr lang="en-US" sz="900" dirty="0" err="1">
                  <a:latin typeface="Yu Gothic Light" panose="020B0300000000000000" pitchFamily="34" charset="-128"/>
                  <a:ea typeface="Yu Gothic Light" panose="020B0300000000000000" pitchFamily="34" charset="-128"/>
                </a:rPr>
                <a:t>Hershfield</a:t>
              </a:r>
              <a:r>
                <a:rPr lang="en-US" sz="900" dirty="0">
                  <a:latin typeface="Yu Gothic Light" panose="020B0300000000000000" pitchFamily="34" charset="-128"/>
                  <a:ea typeface="Yu Gothic Light" panose="020B0300000000000000" pitchFamily="34" charset="-128"/>
                </a:rPr>
                <a:t> LTD / </a:t>
              </a:r>
            </a:p>
            <a:p>
              <a:pPr algn="ctr"/>
              <a:r>
                <a:rPr lang="en-US" sz="900" dirty="0">
                  <a:latin typeface="Yu Gothic Light" panose="020B0300000000000000" pitchFamily="34" charset="-128"/>
                  <a:ea typeface="Yu Gothic Light" panose="020B0300000000000000" pitchFamily="34" charset="-128"/>
                </a:rPr>
                <a:t>ASHRAE RP 1365</a:t>
              </a:r>
            </a:p>
          </p:txBody>
        </p:sp>
        <p:sp>
          <p:nvSpPr>
            <p:cNvPr id="10" name="TextBox 9"/>
            <p:cNvSpPr txBox="1"/>
            <p:nvPr/>
          </p:nvSpPr>
          <p:spPr>
            <a:xfrm>
              <a:off x="7862572" y="4253914"/>
              <a:ext cx="3411511" cy="369332"/>
            </a:xfrm>
            <a:prstGeom prst="rect">
              <a:avLst/>
            </a:prstGeom>
            <a:noFill/>
          </p:spPr>
          <p:txBody>
            <a:bodyPr wrap="none" rtlCol="0">
              <a:spAutoFit/>
            </a:bodyPr>
            <a:lstStyle/>
            <a:p>
              <a:r>
                <a:rPr lang="en-US" sz="1800" dirty="0" smtClean="0">
                  <a:latin typeface="Yu Gothic" panose="020B0400000000000000" pitchFamily="34" charset="-128"/>
                  <a:ea typeface="Yu Gothic" panose="020B0400000000000000" pitchFamily="34" charset="-128"/>
                </a:rPr>
                <a:t>Linear Thermal Transmittance</a:t>
              </a:r>
              <a:endParaRPr lang="en-US" sz="1800" dirty="0">
                <a:latin typeface="Yu Gothic" panose="020B0400000000000000" pitchFamily="34" charset="-128"/>
                <a:ea typeface="Yu Gothic" panose="020B0400000000000000" pitchFamily="34" charset="-128"/>
              </a:endParaRPr>
            </a:p>
          </p:txBody>
        </p:sp>
      </p:grpSp>
    </p:spTree>
    <p:extLst>
      <p:ext uri="{BB962C8B-B14F-4D97-AF65-F5344CB8AC3E}">
        <p14:creationId xmlns:p14="http://schemas.microsoft.com/office/powerpoint/2010/main" val="1717957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Linear Thermal Bridge</a:t>
            </a:r>
            <a:endParaRPr lang="en-US" sz="2800" dirty="0"/>
          </a:p>
        </p:txBody>
      </p:sp>
      <p:sp>
        <p:nvSpPr>
          <p:cNvPr id="3" name="Content Placeholder 2"/>
          <p:cNvSpPr>
            <a:spLocks noGrp="1"/>
          </p:cNvSpPr>
          <p:nvPr>
            <p:ph idx="1"/>
          </p:nvPr>
        </p:nvSpPr>
        <p:spPr>
          <a:xfrm>
            <a:off x="521822" y="1516396"/>
            <a:ext cx="6507453" cy="4058154"/>
          </a:xfrm>
        </p:spPr>
        <p:txBody>
          <a:bodyPr>
            <a:noAutofit/>
          </a:bodyPr>
          <a:lstStyle/>
          <a:p>
            <a:r>
              <a:rPr lang="en-US" altLang="en-US" sz="2200" b="1" dirty="0"/>
              <a:t>Examples:</a:t>
            </a:r>
            <a:r>
              <a:rPr lang="en-US" altLang="en-US" sz="2200" dirty="0"/>
              <a:t> Slab floor edges, balconies, shelf-angles, corners, parapets, window-wall interface, </a:t>
            </a:r>
            <a:r>
              <a:rPr lang="en-US" altLang="en-US" sz="2200" dirty="0" err="1"/>
              <a:t>int</a:t>
            </a:r>
            <a:r>
              <a:rPr lang="en-US" altLang="en-US" sz="2200" dirty="0"/>
              <a:t>/</a:t>
            </a:r>
            <a:r>
              <a:rPr lang="en-US" altLang="en-US" sz="2200" dirty="0" err="1"/>
              <a:t>ext</a:t>
            </a:r>
            <a:r>
              <a:rPr lang="en-US" altLang="en-US" sz="2200" dirty="0"/>
              <a:t> wall interface, floor-wall interface, foundation-slab interface, furring penetrating through insulation, columns or beams in the plane of an assembly, etc.</a:t>
            </a:r>
          </a:p>
          <a:p>
            <a:r>
              <a:rPr lang="en-US" altLang="en-US" sz="2200" b="1" dirty="0"/>
              <a:t>Impact:</a:t>
            </a:r>
            <a:r>
              <a:rPr lang="en-US" altLang="en-US" sz="2200" dirty="0"/>
              <a:t> Depending on quantity and detailing used, these heat flows can account for 20-70% of total opaque envelope heat flow</a:t>
            </a:r>
            <a:r>
              <a:rPr lang="en-US" altLang="en-US" sz="2200" dirty="0" smtClean="0"/>
              <a:t>!</a:t>
            </a:r>
          </a:p>
          <a:p>
            <a:pPr lvl="1"/>
            <a:r>
              <a:rPr lang="en-US" altLang="en-US" sz="2200" dirty="0" smtClean="0"/>
              <a:t>And they are not accounted for in the energy codes’ assembly U-factors and R-values!</a:t>
            </a:r>
            <a:endParaRPr lang="en-US" altLang="en-US" sz="2200" dirty="0"/>
          </a:p>
        </p:txBody>
      </p:sp>
      <p:pic>
        <p:nvPicPr>
          <p:cNvPr id="4" name="Picture 3"/>
          <p:cNvPicPr>
            <a:picLocks noChangeAspect="1"/>
          </p:cNvPicPr>
          <p:nvPr/>
        </p:nvPicPr>
        <p:blipFill>
          <a:blip r:embed="rId2"/>
          <a:stretch>
            <a:fillRect/>
          </a:stretch>
        </p:blipFill>
        <p:spPr>
          <a:xfrm>
            <a:off x="8950878" y="203200"/>
            <a:ext cx="2983522" cy="3923906"/>
          </a:xfrm>
          <a:prstGeom prst="rect">
            <a:avLst/>
          </a:prstGeom>
        </p:spPr>
      </p:pic>
      <p:grpSp>
        <p:nvGrpSpPr>
          <p:cNvPr id="5" name="Group 4"/>
          <p:cNvGrpSpPr/>
          <p:nvPr/>
        </p:nvGrpSpPr>
        <p:grpSpPr>
          <a:xfrm>
            <a:off x="7270812" y="3070076"/>
            <a:ext cx="2930290" cy="2354180"/>
            <a:chOff x="901699" y="3688773"/>
            <a:chExt cx="3368905" cy="2739152"/>
          </a:xfrm>
        </p:grpSpPr>
        <p:pic>
          <p:nvPicPr>
            <p:cNvPr id="6" name="Picture 5"/>
            <p:cNvPicPr>
              <a:picLocks noChangeAspect="1"/>
            </p:cNvPicPr>
            <p:nvPr/>
          </p:nvPicPr>
          <p:blipFill>
            <a:blip r:embed="rId3"/>
            <a:stretch>
              <a:fillRect/>
            </a:stretch>
          </p:blipFill>
          <p:spPr>
            <a:xfrm>
              <a:off x="901699" y="3688773"/>
              <a:ext cx="3368905" cy="2739152"/>
            </a:xfrm>
            <a:prstGeom prst="rect">
              <a:avLst/>
            </a:prstGeom>
          </p:spPr>
        </p:pic>
        <p:sp>
          <p:nvSpPr>
            <p:cNvPr id="7" name="Left Arrow 6"/>
            <p:cNvSpPr/>
            <p:nvPr/>
          </p:nvSpPr>
          <p:spPr>
            <a:xfrm>
              <a:off x="2282416" y="5686858"/>
              <a:ext cx="1600200" cy="26713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 name="TextBox 7"/>
          <p:cNvSpPr txBox="1"/>
          <p:nvPr/>
        </p:nvSpPr>
        <p:spPr>
          <a:xfrm>
            <a:off x="7468294" y="5653643"/>
            <a:ext cx="2732808" cy="230832"/>
          </a:xfrm>
          <a:prstGeom prst="rect">
            <a:avLst/>
          </a:prstGeom>
          <a:noFill/>
        </p:spPr>
        <p:txBody>
          <a:bodyPr wrap="square" rtlCol="0">
            <a:spAutoFit/>
          </a:bodyPr>
          <a:lstStyle/>
          <a:p>
            <a:pPr algn="ctr"/>
            <a:r>
              <a:rPr lang="en-US" sz="900" dirty="0">
                <a:latin typeface="Yu Gothic Light" panose="020B0300000000000000" pitchFamily="34" charset="-128"/>
                <a:ea typeface="Yu Gothic Light" panose="020B0300000000000000" pitchFamily="34" charset="-128"/>
              </a:rPr>
              <a:t>Source: USACE report</a:t>
            </a:r>
          </a:p>
        </p:txBody>
      </p:sp>
    </p:spTree>
    <p:extLst>
      <p:ext uri="{BB962C8B-B14F-4D97-AF65-F5344CB8AC3E}">
        <p14:creationId xmlns:p14="http://schemas.microsoft.com/office/powerpoint/2010/main" val="3707190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3200"/>
            <a:ext cx="10972800" cy="681574"/>
          </a:xfrm>
        </p:spPr>
        <p:txBody>
          <a:bodyPr/>
          <a:lstStyle/>
          <a:p>
            <a:r>
              <a:rPr lang="en-US" sz="3600" dirty="0"/>
              <a:t>Point Thermal Bridge</a:t>
            </a:r>
            <a:endParaRPr lang="en-US" sz="2800" dirty="0"/>
          </a:p>
        </p:txBody>
      </p:sp>
      <p:sp>
        <p:nvSpPr>
          <p:cNvPr id="3" name="Content Placeholder 2"/>
          <p:cNvSpPr>
            <a:spLocks noGrp="1"/>
          </p:cNvSpPr>
          <p:nvPr>
            <p:ph idx="1"/>
          </p:nvPr>
        </p:nvSpPr>
        <p:spPr>
          <a:xfrm>
            <a:off x="377034" y="990278"/>
            <a:ext cx="8821826" cy="4734792"/>
          </a:xfrm>
        </p:spPr>
        <p:txBody>
          <a:bodyPr>
            <a:normAutofit fontScale="70000" lnSpcReduction="20000"/>
          </a:bodyPr>
          <a:lstStyle/>
          <a:p>
            <a:pPr>
              <a:lnSpc>
                <a:spcPct val="110000"/>
              </a:lnSpc>
            </a:pPr>
            <a:r>
              <a:rPr lang="en-US" sz="2800" dirty="0"/>
              <a:t>Point Thermal Bridge:</a:t>
            </a:r>
          </a:p>
          <a:p>
            <a:pPr lvl="1">
              <a:lnSpc>
                <a:spcPct val="110000"/>
              </a:lnSpc>
            </a:pPr>
            <a:r>
              <a:rPr lang="en-US" altLang="en-US" dirty="0"/>
              <a:t>Heat flow caused by a thermal bridge that occurs at single element or discrete “point”</a:t>
            </a:r>
          </a:p>
          <a:p>
            <a:pPr lvl="2">
              <a:lnSpc>
                <a:spcPct val="120000"/>
              </a:lnSpc>
            </a:pPr>
            <a:r>
              <a:rPr lang="en-US" sz="2100" dirty="0">
                <a:latin typeface="Yu Gothic Light" panose="020B0300000000000000" pitchFamily="34" charset="-128"/>
                <a:ea typeface="Yu Gothic Light" panose="020B0300000000000000" pitchFamily="34" charset="-128"/>
              </a:rPr>
              <a:t>Units for “Chi-factor” (</a:t>
            </a:r>
            <a:r>
              <a:rPr lang="el-GR" altLang="en-US" sz="2100" dirty="0">
                <a:latin typeface="Yu Gothic Light" panose="020B0300000000000000" pitchFamily="34" charset="-128"/>
                <a:ea typeface="Yu Gothic Light" panose="020B0300000000000000" pitchFamily="34" charset="-128"/>
              </a:rPr>
              <a:t>χ</a:t>
            </a:r>
            <a:r>
              <a:rPr lang="en-US" sz="2100" dirty="0">
                <a:latin typeface="Yu Gothic Light" panose="020B0300000000000000" pitchFamily="34" charset="-128"/>
                <a:ea typeface="Yu Gothic Light" panose="020B0300000000000000" pitchFamily="34" charset="-128"/>
              </a:rPr>
              <a:t>) – point thermal transmittance:   	</a:t>
            </a:r>
            <a:br>
              <a:rPr lang="en-US" sz="2100" dirty="0">
                <a:latin typeface="Yu Gothic Light" panose="020B0300000000000000" pitchFamily="34" charset="-128"/>
                <a:ea typeface="Yu Gothic Light" panose="020B0300000000000000" pitchFamily="34" charset="-128"/>
              </a:rPr>
            </a:br>
            <a:r>
              <a:rPr lang="en-US" sz="2100" dirty="0">
                <a:latin typeface="Yu Gothic Light" panose="020B0300000000000000" pitchFamily="34" charset="-128"/>
                <a:ea typeface="Yu Gothic Light" panose="020B0300000000000000" pitchFamily="34" charset="-128"/>
              </a:rPr>
              <a:t>	[IP] 	Btu / </a:t>
            </a:r>
            <a:r>
              <a:rPr lang="en-US" sz="2100" dirty="0" err="1">
                <a:latin typeface="Yu Gothic Light" panose="020B0300000000000000" pitchFamily="34" charset="-128"/>
                <a:ea typeface="Yu Gothic Light" panose="020B0300000000000000" pitchFamily="34" charset="-128"/>
              </a:rPr>
              <a:t>hr-</a:t>
            </a:r>
            <a:r>
              <a:rPr lang="en-US" sz="2100" baseline="30000" dirty="0" err="1">
                <a:latin typeface="Yu Gothic Light" panose="020B0300000000000000" pitchFamily="34" charset="-128"/>
                <a:ea typeface="Yu Gothic Light" panose="020B0300000000000000" pitchFamily="34" charset="-128"/>
              </a:rPr>
              <a:t>o</a:t>
            </a:r>
            <a:r>
              <a:rPr lang="en-US" sz="2100" dirty="0" err="1">
                <a:latin typeface="Yu Gothic Light" panose="020B0300000000000000" pitchFamily="34" charset="-128"/>
                <a:ea typeface="Yu Gothic Light" panose="020B0300000000000000" pitchFamily="34" charset="-128"/>
              </a:rPr>
              <a:t>F</a:t>
            </a:r>
            <a:r>
              <a:rPr lang="en-US" sz="2100" dirty="0">
                <a:latin typeface="Yu Gothic Light" panose="020B0300000000000000" pitchFamily="34" charset="-128"/>
                <a:ea typeface="Yu Gothic Light" panose="020B0300000000000000" pitchFamily="34" charset="-128"/>
              </a:rPr>
              <a:t/>
            </a:r>
            <a:br>
              <a:rPr lang="en-US" sz="2100" dirty="0">
                <a:latin typeface="Yu Gothic Light" panose="020B0300000000000000" pitchFamily="34" charset="-128"/>
                <a:ea typeface="Yu Gothic Light" panose="020B0300000000000000" pitchFamily="34" charset="-128"/>
              </a:rPr>
            </a:br>
            <a:r>
              <a:rPr lang="en-US" sz="2100" dirty="0">
                <a:latin typeface="Yu Gothic Light" panose="020B0300000000000000" pitchFamily="34" charset="-128"/>
                <a:ea typeface="Yu Gothic Light" panose="020B0300000000000000" pitchFamily="34" charset="-128"/>
              </a:rPr>
              <a:t>	[SI]  	W / K</a:t>
            </a:r>
          </a:p>
          <a:p>
            <a:pPr lvl="1">
              <a:lnSpc>
                <a:spcPct val="110000"/>
              </a:lnSpc>
            </a:pPr>
            <a:r>
              <a:rPr lang="en-US" altLang="en-US" dirty="0"/>
              <a:t>Generally not accounted for in U.S. energy codes and </a:t>
            </a:r>
            <a:r>
              <a:rPr lang="en-US" altLang="en-US" dirty="0" smtClean="0"/>
              <a:t>standards, but not as severe as linear thermal bridges in “normal” quantities.</a:t>
            </a:r>
            <a:endParaRPr lang="en-US" altLang="en-US" dirty="0"/>
          </a:p>
          <a:p>
            <a:pPr lvl="1">
              <a:lnSpc>
                <a:spcPct val="120000"/>
              </a:lnSpc>
            </a:pPr>
            <a:r>
              <a:rPr lang="en-US" altLang="en-US" b="1" dirty="0"/>
              <a:t>Examples:</a:t>
            </a:r>
            <a:r>
              <a:rPr lang="en-US" altLang="en-US" dirty="0"/>
              <a:t> Pipes, beams, and column penetrations through building envelope</a:t>
            </a:r>
          </a:p>
          <a:p>
            <a:pPr lvl="2">
              <a:lnSpc>
                <a:spcPct val="120000"/>
              </a:lnSpc>
            </a:pPr>
            <a:r>
              <a:rPr lang="en-US" altLang="en-US" sz="2100" dirty="0">
                <a:latin typeface="Yu Gothic Light" panose="020B0300000000000000" pitchFamily="34" charset="-128"/>
                <a:ea typeface="Yu Gothic Light" panose="020B0300000000000000" pitchFamily="34" charset="-128"/>
              </a:rPr>
              <a:t>Fasteners, brackets, ties, etc. also can be treated as point thermal bridges, but are best addressed as part of the assembly U-factor calculation if distributed uniformly and repetitively over area of </a:t>
            </a:r>
            <a:r>
              <a:rPr lang="en-US" altLang="en-US" sz="2100" dirty="0" smtClean="0">
                <a:latin typeface="Yu Gothic Light" panose="020B0300000000000000" pitchFamily="34" charset="-128"/>
                <a:ea typeface="Yu Gothic Light" panose="020B0300000000000000" pitchFamily="34" charset="-128"/>
              </a:rPr>
              <a:t>assembly</a:t>
            </a:r>
          </a:p>
          <a:p>
            <a:pPr lvl="2">
              <a:lnSpc>
                <a:spcPct val="120000"/>
              </a:lnSpc>
            </a:pPr>
            <a:r>
              <a:rPr lang="en-US" altLang="en-US" sz="2100" dirty="0" smtClean="0">
                <a:latin typeface="Yu Gothic Light" panose="020B0300000000000000" pitchFamily="34" charset="-128"/>
                <a:ea typeface="Yu Gothic Light" panose="020B0300000000000000" pitchFamily="34" charset="-128"/>
              </a:rPr>
              <a:t>Code definition for continuous insulation permits fastener penetrations (point thermal bridges) but not linear thermal brides (e.g., framing or Z-furring through ci layer)</a:t>
            </a:r>
            <a:endParaRPr lang="en-US" altLang="en-US" sz="2100" dirty="0">
              <a:latin typeface="Yu Gothic Light" panose="020B0300000000000000" pitchFamily="34" charset="-128"/>
              <a:ea typeface="Yu Gothic Light" panose="020B0300000000000000" pitchFamily="34" charset="-128"/>
            </a:endParaRPr>
          </a:p>
          <a:p>
            <a:pPr lvl="1">
              <a:lnSpc>
                <a:spcPct val="120000"/>
              </a:lnSpc>
            </a:pPr>
            <a:r>
              <a:rPr lang="en-US" b="1" dirty="0"/>
              <a:t>Impact:</a:t>
            </a:r>
            <a:r>
              <a:rPr lang="en-US" dirty="0"/>
              <a:t> </a:t>
            </a:r>
            <a:r>
              <a:rPr lang="en-US" dirty="0" smtClean="0"/>
              <a:t>Assembly </a:t>
            </a:r>
            <a:r>
              <a:rPr lang="en-US" dirty="0"/>
              <a:t>U-factor increased </a:t>
            </a:r>
            <a:r>
              <a:rPr lang="en-US" dirty="0" smtClean="0"/>
              <a:t>by </a:t>
            </a:r>
            <a:r>
              <a:rPr lang="en-US" dirty="0"/>
              <a:t>1% to 40% depending on amount of insulation penetrated, size and spacing of penetrations, type of </a:t>
            </a:r>
            <a:r>
              <a:rPr lang="en-US" dirty="0" smtClean="0"/>
              <a:t>structure (e.g., wood, steel, concrete), </a:t>
            </a:r>
            <a:r>
              <a:rPr lang="en-US" dirty="0"/>
              <a:t>penetrating material conductivity, 3-D geometry, etc</a:t>
            </a:r>
            <a:r>
              <a:rPr lang="en-US" dirty="0" smtClean="0"/>
              <a:t>.</a:t>
            </a:r>
            <a:endParaRPr lang="en-US" dirty="0"/>
          </a:p>
        </p:txBody>
      </p:sp>
      <p:grpSp>
        <p:nvGrpSpPr>
          <p:cNvPr id="9" name="Group 8"/>
          <p:cNvGrpSpPr/>
          <p:nvPr/>
        </p:nvGrpSpPr>
        <p:grpSpPr>
          <a:xfrm>
            <a:off x="9337760" y="990278"/>
            <a:ext cx="2369128" cy="3710488"/>
            <a:chOff x="9111779" y="543193"/>
            <a:chExt cx="2369128" cy="3710488"/>
          </a:xfrm>
        </p:grpSpPr>
        <p:grpSp>
          <p:nvGrpSpPr>
            <p:cNvPr id="4" name="Group 3"/>
            <p:cNvGrpSpPr/>
            <p:nvPr/>
          </p:nvGrpSpPr>
          <p:grpSpPr>
            <a:xfrm>
              <a:off x="9111779" y="543193"/>
              <a:ext cx="2369128" cy="2463409"/>
              <a:chOff x="6949003" y="1630610"/>
              <a:chExt cx="1675452" cy="1839954"/>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671" r="23391" b="29453"/>
              <a:stretch/>
            </p:blipFill>
            <p:spPr bwMode="auto">
              <a:xfrm>
                <a:off x="7232072" y="1630610"/>
                <a:ext cx="1392383" cy="183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own Arrow 5"/>
              <p:cNvSpPr/>
              <p:nvPr/>
            </p:nvSpPr>
            <p:spPr>
              <a:xfrm rot="4340441">
                <a:off x="7167759" y="2488189"/>
                <a:ext cx="143037" cy="58054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TextBox 6"/>
            <p:cNvSpPr txBox="1"/>
            <p:nvPr/>
          </p:nvSpPr>
          <p:spPr>
            <a:xfrm>
              <a:off x="9289119" y="3884349"/>
              <a:ext cx="2191788" cy="369332"/>
            </a:xfrm>
            <a:prstGeom prst="rect">
              <a:avLst/>
            </a:prstGeom>
            <a:noFill/>
          </p:spPr>
          <p:txBody>
            <a:bodyPr wrap="square" rtlCol="0">
              <a:spAutoFit/>
            </a:bodyPr>
            <a:lstStyle/>
            <a:p>
              <a:pPr algn="ctr"/>
              <a:r>
                <a:rPr lang="en-US" sz="900" dirty="0">
                  <a:latin typeface="Yu Gothic Light" panose="020B0300000000000000" pitchFamily="34" charset="-128"/>
                  <a:ea typeface="Yu Gothic Light" panose="020B0300000000000000" pitchFamily="34" charset="-128"/>
                </a:rPr>
                <a:t>Source: Morrison </a:t>
              </a:r>
              <a:r>
                <a:rPr lang="en-US" sz="900" dirty="0" err="1">
                  <a:latin typeface="Yu Gothic Light" panose="020B0300000000000000" pitchFamily="34" charset="-128"/>
                  <a:ea typeface="Yu Gothic Light" panose="020B0300000000000000" pitchFamily="34" charset="-128"/>
                </a:rPr>
                <a:t>Hershfield</a:t>
              </a:r>
              <a:r>
                <a:rPr lang="en-US" sz="900" dirty="0">
                  <a:latin typeface="Yu Gothic Light" panose="020B0300000000000000" pitchFamily="34" charset="-128"/>
                  <a:ea typeface="Yu Gothic Light" panose="020B0300000000000000" pitchFamily="34" charset="-128"/>
                </a:rPr>
                <a:t> LTD / </a:t>
              </a:r>
              <a:r>
                <a:rPr lang="en-US" sz="900" dirty="0" smtClean="0">
                  <a:latin typeface="Yu Gothic Light" panose="020B0300000000000000" pitchFamily="34" charset="-128"/>
                  <a:ea typeface="Yu Gothic Light" panose="020B0300000000000000" pitchFamily="34" charset="-128"/>
                </a:rPr>
                <a:t/>
              </a:r>
              <a:br>
                <a:rPr lang="en-US" sz="900" dirty="0" smtClean="0">
                  <a:latin typeface="Yu Gothic Light" panose="020B0300000000000000" pitchFamily="34" charset="-128"/>
                  <a:ea typeface="Yu Gothic Light" panose="020B0300000000000000" pitchFamily="34" charset="-128"/>
                </a:rPr>
              </a:br>
              <a:r>
                <a:rPr lang="en-US" sz="900" dirty="0" smtClean="0">
                  <a:latin typeface="Yu Gothic Light" panose="020B0300000000000000" pitchFamily="34" charset="-128"/>
                  <a:ea typeface="Yu Gothic Light" panose="020B0300000000000000" pitchFamily="34" charset="-128"/>
                </a:rPr>
                <a:t>ASHRAE </a:t>
              </a:r>
              <a:r>
                <a:rPr lang="en-US" sz="900" dirty="0">
                  <a:latin typeface="Yu Gothic Light" panose="020B0300000000000000" pitchFamily="34" charset="-128"/>
                  <a:ea typeface="Yu Gothic Light" panose="020B0300000000000000" pitchFamily="34" charset="-128"/>
                </a:rPr>
                <a:t>RP 1365</a:t>
              </a:r>
            </a:p>
          </p:txBody>
        </p:sp>
        <p:sp>
          <p:nvSpPr>
            <p:cNvPr id="8" name="TextBox 7"/>
            <p:cNvSpPr txBox="1"/>
            <p:nvPr/>
          </p:nvSpPr>
          <p:spPr>
            <a:xfrm>
              <a:off x="9222254" y="3125568"/>
              <a:ext cx="2258653" cy="646331"/>
            </a:xfrm>
            <a:prstGeom prst="rect">
              <a:avLst/>
            </a:prstGeom>
            <a:noFill/>
          </p:spPr>
          <p:txBody>
            <a:bodyPr wrap="square" rtlCol="0">
              <a:spAutoFit/>
            </a:bodyPr>
            <a:lstStyle/>
            <a:p>
              <a:pPr algn="ctr"/>
              <a:r>
                <a:rPr lang="en-US" sz="1800" dirty="0">
                  <a:latin typeface="Yu Gothic" panose="020B0400000000000000" pitchFamily="34" charset="-128"/>
                  <a:ea typeface="Yu Gothic" panose="020B0400000000000000" pitchFamily="34" charset="-128"/>
                </a:rPr>
                <a:t>Point Thermal Transmittance</a:t>
              </a:r>
            </a:p>
          </p:txBody>
        </p:sp>
      </p:grpSp>
    </p:spTree>
    <p:extLst>
      <p:ext uri="{BB962C8B-B14F-4D97-AF65-F5344CB8AC3E}">
        <p14:creationId xmlns:p14="http://schemas.microsoft.com/office/powerpoint/2010/main" val="1846220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983" y="323700"/>
            <a:ext cx="6653500" cy="1092200"/>
          </a:xfrm>
        </p:spPr>
        <p:txBody>
          <a:bodyPr/>
          <a:lstStyle/>
          <a:p>
            <a:r>
              <a:rPr lang="en-US" sz="3600" dirty="0" smtClean="0"/>
              <a:t>What are the implications of unaccounted thermal bridges?</a:t>
            </a:r>
            <a:endParaRPr lang="en-US" sz="2400" dirty="0"/>
          </a:p>
        </p:txBody>
      </p:sp>
      <p:sp>
        <p:nvSpPr>
          <p:cNvPr id="3" name="Content Placeholder 2"/>
          <p:cNvSpPr>
            <a:spLocks noGrp="1"/>
          </p:cNvSpPr>
          <p:nvPr>
            <p:ph idx="1"/>
          </p:nvPr>
        </p:nvSpPr>
        <p:spPr>
          <a:xfrm>
            <a:off x="5746901" y="1713390"/>
            <a:ext cx="6445099" cy="4083728"/>
          </a:xfrm>
        </p:spPr>
        <p:txBody>
          <a:bodyPr/>
          <a:lstStyle/>
          <a:p>
            <a:r>
              <a:rPr lang="en-US" sz="2000" dirty="0" smtClean="0"/>
              <a:t>Unaccounted </a:t>
            </a:r>
            <a:r>
              <a:rPr lang="en-US" sz="2000" dirty="0"/>
              <a:t>thermal bridges </a:t>
            </a:r>
            <a:r>
              <a:rPr lang="en-US" sz="2000" dirty="0" smtClean="0"/>
              <a:t/>
            </a:r>
            <a:br>
              <a:rPr lang="en-US" sz="2000" dirty="0" smtClean="0"/>
            </a:br>
            <a:r>
              <a:rPr lang="en-US" sz="2000" dirty="0" smtClean="0"/>
              <a:t>can </a:t>
            </a:r>
            <a:r>
              <a:rPr lang="en-US" sz="2000" dirty="0"/>
              <a:t>result in significantly over-estimated building </a:t>
            </a:r>
            <a:r>
              <a:rPr lang="en-US" sz="2000" dirty="0" smtClean="0"/>
              <a:t>performance (under-estimated energy use).</a:t>
            </a:r>
          </a:p>
          <a:p>
            <a:r>
              <a:rPr lang="en-US" sz="2000" dirty="0" smtClean="0"/>
              <a:t>Inaccurate heating and cooling loads for HVAC equipment sizing</a:t>
            </a:r>
          </a:p>
          <a:p>
            <a:r>
              <a:rPr lang="en-US" sz="2000" dirty="0" smtClean="0"/>
              <a:t>Moisture problems (condensation, corrosion</a:t>
            </a:r>
            <a:r>
              <a:rPr lang="en-US" sz="2000" dirty="0"/>
              <a:t>, mold, rot).</a:t>
            </a:r>
          </a:p>
          <a:p>
            <a:r>
              <a:rPr lang="en-US" sz="2000" dirty="0" smtClean="0"/>
              <a:t>Diminishes the effective R-value of insulation materials (devalues insulation to extent bridged)</a:t>
            </a:r>
          </a:p>
          <a:p>
            <a:r>
              <a:rPr lang="en-US" sz="2000" dirty="0" smtClean="0"/>
              <a:t>Use of continuous insulation with good thermal bridge detailing is key to meeting intended performance.</a:t>
            </a:r>
            <a:endParaRPr lang="en-US" sz="2000" dirty="0"/>
          </a:p>
        </p:txBody>
      </p:sp>
      <p:grpSp>
        <p:nvGrpSpPr>
          <p:cNvPr id="5" name="Group 4"/>
          <p:cNvGrpSpPr/>
          <p:nvPr/>
        </p:nvGrpSpPr>
        <p:grpSpPr>
          <a:xfrm>
            <a:off x="75774" y="1506778"/>
            <a:ext cx="5671127" cy="4032090"/>
            <a:chOff x="1096924" y="1502734"/>
            <a:chExt cx="7301345" cy="4900037"/>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924" y="1502734"/>
              <a:ext cx="7301345" cy="49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p:cNvSpPr/>
            <p:nvPr/>
          </p:nvSpPr>
          <p:spPr>
            <a:xfrm rot="457580">
              <a:off x="3223625" y="2672859"/>
              <a:ext cx="3861968" cy="187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283527" y="2597727"/>
              <a:ext cx="3969328" cy="1716977"/>
            </a:xfrm>
            <a:custGeom>
              <a:avLst/>
              <a:gdLst>
                <a:gd name="connsiteX0" fmla="*/ 0 w 3969328"/>
                <a:gd name="connsiteY0" fmla="*/ 0 h 1716977"/>
                <a:gd name="connsiteX1" fmla="*/ 51955 w 3969328"/>
                <a:gd name="connsiteY1" fmla="*/ 41564 h 1716977"/>
                <a:gd name="connsiteX2" fmla="*/ 103909 w 3969328"/>
                <a:gd name="connsiteY2" fmla="*/ 83128 h 1716977"/>
                <a:gd name="connsiteX3" fmla="*/ 187037 w 3969328"/>
                <a:gd name="connsiteY3" fmla="*/ 155864 h 1716977"/>
                <a:gd name="connsiteX4" fmla="*/ 249382 w 3969328"/>
                <a:gd name="connsiteY4" fmla="*/ 218209 h 1716977"/>
                <a:gd name="connsiteX5" fmla="*/ 280555 w 3969328"/>
                <a:gd name="connsiteY5" fmla="*/ 238991 h 1716977"/>
                <a:gd name="connsiteX6" fmla="*/ 311728 w 3969328"/>
                <a:gd name="connsiteY6" fmla="*/ 270164 h 1716977"/>
                <a:gd name="connsiteX7" fmla="*/ 342900 w 3969328"/>
                <a:gd name="connsiteY7" fmla="*/ 280555 h 1716977"/>
                <a:gd name="connsiteX8" fmla="*/ 374073 w 3969328"/>
                <a:gd name="connsiteY8" fmla="*/ 301337 h 1716977"/>
                <a:gd name="connsiteX9" fmla="*/ 394855 w 3969328"/>
                <a:gd name="connsiteY9" fmla="*/ 332509 h 1716977"/>
                <a:gd name="connsiteX10" fmla="*/ 426028 w 3969328"/>
                <a:gd name="connsiteY10" fmla="*/ 342900 h 1716977"/>
                <a:gd name="connsiteX11" fmla="*/ 488373 w 3969328"/>
                <a:gd name="connsiteY11" fmla="*/ 384464 h 1716977"/>
                <a:gd name="connsiteX12" fmla="*/ 550718 w 3969328"/>
                <a:gd name="connsiteY12" fmla="*/ 426028 h 1716977"/>
                <a:gd name="connsiteX13" fmla="*/ 581891 w 3969328"/>
                <a:gd name="connsiteY13" fmla="*/ 446809 h 1716977"/>
                <a:gd name="connsiteX14" fmla="*/ 613064 w 3969328"/>
                <a:gd name="connsiteY14" fmla="*/ 457200 h 1716977"/>
                <a:gd name="connsiteX15" fmla="*/ 644237 w 3969328"/>
                <a:gd name="connsiteY15" fmla="*/ 488373 h 1716977"/>
                <a:gd name="connsiteX16" fmla="*/ 675409 w 3969328"/>
                <a:gd name="connsiteY16" fmla="*/ 509155 h 1716977"/>
                <a:gd name="connsiteX17" fmla="*/ 696191 w 3969328"/>
                <a:gd name="connsiteY17" fmla="*/ 540328 h 1716977"/>
                <a:gd name="connsiteX18" fmla="*/ 727364 w 3969328"/>
                <a:gd name="connsiteY18" fmla="*/ 561109 h 1716977"/>
                <a:gd name="connsiteX19" fmla="*/ 810491 w 3969328"/>
                <a:gd name="connsiteY19" fmla="*/ 613064 h 1716977"/>
                <a:gd name="connsiteX20" fmla="*/ 862446 w 3969328"/>
                <a:gd name="connsiteY20" fmla="*/ 654628 h 1716977"/>
                <a:gd name="connsiteX21" fmla="*/ 924791 w 3969328"/>
                <a:gd name="connsiteY21" fmla="*/ 716973 h 1716977"/>
                <a:gd name="connsiteX22" fmla="*/ 955964 w 3969328"/>
                <a:gd name="connsiteY22" fmla="*/ 737755 h 1716977"/>
                <a:gd name="connsiteX23" fmla="*/ 1018309 w 3969328"/>
                <a:gd name="connsiteY23" fmla="*/ 779318 h 1716977"/>
                <a:gd name="connsiteX24" fmla="*/ 1080655 w 3969328"/>
                <a:gd name="connsiteY24" fmla="*/ 820882 h 1716977"/>
                <a:gd name="connsiteX25" fmla="*/ 1174173 w 3969328"/>
                <a:gd name="connsiteY25" fmla="*/ 872837 h 1716977"/>
                <a:gd name="connsiteX26" fmla="*/ 1267691 w 3969328"/>
                <a:gd name="connsiteY26" fmla="*/ 945573 h 1716977"/>
                <a:gd name="connsiteX27" fmla="*/ 1288473 w 3969328"/>
                <a:gd name="connsiteY27" fmla="*/ 976746 h 1716977"/>
                <a:gd name="connsiteX28" fmla="*/ 1392382 w 3969328"/>
                <a:gd name="connsiteY28" fmla="*/ 1039091 h 1716977"/>
                <a:gd name="connsiteX29" fmla="*/ 1402773 w 3969328"/>
                <a:gd name="connsiteY29" fmla="*/ 1070264 h 1716977"/>
                <a:gd name="connsiteX30" fmla="*/ 1465118 w 3969328"/>
                <a:gd name="connsiteY30" fmla="*/ 1111828 h 1716977"/>
                <a:gd name="connsiteX31" fmla="*/ 1517073 w 3969328"/>
                <a:gd name="connsiteY31" fmla="*/ 1153391 h 1716977"/>
                <a:gd name="connsiteX32" fmla="*/ 1548246 w 3969328"/>
                <a:gd name="connsiteY32" fmla="*/ 1184564 h 1716977"/>
                <a:gd name="connsiteX33" fmla="*/ 1641764 w 3969328"/>
                <a:gd name="connsiteY33" fmla="*/ 1236518 h 1716977"/>
                <a:gd name="connsiteX34" fmla="*/ 1745673 w 3969328"/>
                <a:gd name="connsiteY34" fmla="*/ 1288473 h 1716977"/>
                <a:gd name="connsiteX35" fmla="*/ 1776846 w 3969328"/>
                <a:gd name="connsiteY35" fmla="*/ 1298864 h 1716977"/>
                <a:gd name="connsiteX36" fmla="*/ 1808018 w 3969328"/>
                <a:gd name="connsiteY36" fmla="*/ 1319646 h 1716977"/>
                <a:gd name="connsiteX37" fmla="*/ 1849582 w 3969328"/>
                <a:gd name="connsiteY37" fmla="*/ 1330037 h 1716977"/>
                <a:gd name="connsiteX38" fmla="*/ 1911928 w 3969328"/>
                <a:gd name="connsiteY38" fmla="*/ 1350818 h 1716977"/>
                <a:gd name="connsiteX39" fmla="*/ 1943100 w 3969328"/>
                <a:gd name="connsiteY39" fmla="*/ 1361209 h 1716977"/>
                <a:gd name="connsiteX40" fmla="*/ 1974273 w 3969328"/>
                <a:gd name="connsiteY40" fmla="*/ 1381991 h 1716977"/>
                <a:gd name="connsiteX41" fmla="*/ 2015837 w 3969328"/>
                <a:gd name="connsiteY41" fmla="*/ 1392382 h 1716977"/>
                <a:gd name="connsiteX42" fmla="*/ 2088573 w 3969328"/>
                <a:gd name="connsiteY42" fmla="*/ 1413164 h 1716977"/>
                <a:gd name="connsiteX43" fmla="*/ 2150918 w 3969328"/>
                <a:gd name="connsiteY43" fmla="*/ 1423555 h 1716977"/>
                <a:gd name="connsiteX44" fmla="*/ 2192482 w 3969328"/>
                <a:gd name="connsiteY44" fmla="*/ 1433946 h 1716977"/>
                <a:gd name="connsiteX45" fmla="*/ 2244437 w 3969328"/>
                <a:gd name="connsiteY45" fmla="*/ 1444337 h 1716977"/>
                <a:gd name="connsiteX46" fmla="*/ 2286000 w 3969328"/>
                <a:gd name="connsiteY46" fmla="*/ 1454728 h 1716977"/>
                <a:gd name="connsiteX47" fmla="*/ 2348346 w 3969328"/>
                <a:gd name="connsiteY47" fmla="*/ 1465118 h 1716977"/>
                <a:gd name="connsiteX48" fmla="*/ 2462646 w 3969328"/>
                <a:gd name="connsiteY48" fmla="*/ 1496291 h 1716977"/>
                <a:gd name="connsiteX49" fmla="*/ 2493818 w 3969328"/>
                <a:gd name="connsiteY49" fmla="*/ 1506682 h 1716977"/>
                <a:gd name="connsiteX50" fmla="*/ 2608118 w 3969328"/>
                <a:gd name="connsiteY50" fmla="*/ 1517073 h 1716977"/>
                <a:gd name="connsiteX51" fmla="*/ 2680855 w 3969328"/>
                <a:gd name="connsiteY51" fmla="*/ 1537855 h 1716977"/>
                <a:gd name="connsiteX52" fmla="*/ 2784764 w 3969328"/>
                <a:gd name="connsiteY52" fmla="*/ 1548246 h 1716977"/>
                <a:gd name="connsiteX53" fmla="*/ 2878282 w 3969328"/>
                <a:gd name="connsiteY53" fmla="*/ 1558637 h 1716977"/>
                <a:gd name="connsiteX54" fmla="*/ 2992582 w 3969328"/>
                <a:gd name="connsiteY54" fmla="*/ 1579418 h 1716977"/>
                <a:gd name="connsiteX55" fmla="*/ 3034146 w 3969328"/>
                <a:gd name="connsiteY55" fmla="*/ 1589809 h 1716977"/>
                <a:gd name="connsiteX56" fmla="*/ 3148446 w 3969328"/>
                <a:gd name="connsiteY56" fmla="*/ 1600200 h 1716977"/>
                <a:gd name="connsiteX57" fmla="*/ 3231573 w 3969328"/>
                <a:gd name="connsiteY57" fmla="*/ 1620982 h 1716977"/>
                <a:gd name="connsiteX58" fmla="*/ 3262746 w 3969328"/>
                <a:gd name="connsiteY58" fmla="*/ 1631373 h 1716977"/>
                <a:gd name="connsiteX59" fmla="*/ 3345873 w 3969328"/>
                <a:gd name="connsiteY59" fmla="*/ 1652155 h 1716977"/>
                <a:gd name="connsiteX60" fmla="*/ 3397828 w 3969328"/>
                <a:gd name="connsiteY60" fmla="*/ 1662546 h 1716977"/>
                <a:gd name="connsiteX61" fmla="*/ 3429000 w 3969328"/>
                <a:gd name="connsiteY61" fmla="*/ 1672937 h 1716977"/>
                <a:gd name="connsiteX62" fmla="*/ 3605646 w 3969328"/>
                <a:gd name="connsiteY62" fmla="*/ 1683328 h 1716977"/>
                <a:gd name="connsiteX63" fmla="*/ 3647209 w 3969328"/>
                <a:gd name="connsiteY63" fmla="*/ 1693718 h 1716977"/>
                <a:gd name="connsiteX64" fmla="*/ 3709555 w 3969328"/>
                <a:gd name="connsiteY64" fmla="*/ 1714500 h 1716977"/>
                <a:gd name="connsiteX65" fmla="*/ 3969328 w 3969328"/>
                <a:gd name="connsiteY65" fmla="*/ 1714500 h 17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969328" h="1716977">
                  <a:moveTo>
                    <a:pt x="0" y="0"/>
                  </a:moveTo>
                  <a:cubicBezTo>
                    <a:pt x="17318" y="13855"/>
                    <a:pt x="36273" y="25882"/>
                    <a:pt x="51955" y="41564"/>
                  </a:cubicBezTo>
                  <a:cubicBezTo>
                    <a:pt x="98956" y="88565"/>
                    <a:pt x="43223" y="62899"/>
                    <a:pt x="103909" y="83128"/>
                  </a:cubicBezTo>
                  <a:cubicBezTo>
                    <a:pt x="162793" y="171452"/>
                    <a:pt x="65804" y="34631"/>
                    <a:pt x="187037" y="155864"/>
                  </a:cubicBezTo>
                  <a:cubicBezTo>
                    <a:pt x="207819" y="176646"/>
                    <a:pt x="224928" y="201907"/>
                    <a:pt x="249382" y="218209"/>
                  </a:cubicBezTo>
                  <a:cubicBezTo>
                    <a:pt x="259773" y="225136"/>
                    <a:pt x="270961" y="230996"/>
                    <a:pt x="280555" y="238991"/>
                  </a:cubicBezTo>
                  <a:cubicBezTo>
                    <a:pt x="291844" y="248399"/>
                    <a:pt x="299501" y="262013"/>
                    <a:pt x="311728" y="270164"/>
                  </a:cubicBezTo>
                  <a:cubicBezTo>
                    <a:pt x="320841" y="276240"/>
                    <a:pt x="333104" y="275657"/>
                    <a:pt x="342900" y="280555"/>
                  </a:cubicBezTo>
                  <a:cubicBezTo>
                    <a:pt x="354070" y="286140"/>
                    <a:pt x="363682" y="294410"/>
                    <a:pt x="374073" y="301337"/>
                  </a:cubicBezTo>
                  <a:cubicBezTo>
                    <a:pt x="381000" y="311728"/>
                    <a:pt x="385103" y="324708"/>
                    <a:pt x="394855" y="332509"/>
                  </a:cubicBezTo>
                  <a:cubicBezTo>
                    <a:pt x="403408" y="339351"/>
                    <a:pt x="416453" y="337581"/>
                    <a:pt x="426028" y="342900"/>
                  </a:cubicBezTo>
                  <a:cubicBezTo>
                    <a:pt x="447861" y="355030"/>
                    <a:pt x="467591" y="370609"/>
                    <a:pt x="488373" y="384464"/>
                  </a:cubicBezTo>
                  <a:lnTo>
                    <a:pt x="550718" y="426028"/>
                  </a:lnTo>
                  <a:cubicBezTo>
                    <a:pt x="561109" y="432955"/>
                    <a:pt x="570044" y="442860"/>
                    <a:pt x="581891" y="446809"/>
                  </a:cubicBezTo>
                  <a:lnTo>
                    <a:pt x="613064" y="457200"/>
                  </a:lnTo>
                  <a:cubicBezTo>
                    <a:pt x="623455" y="467591"/>
                    <a:pt x="632948" y="478965"/>
                    <a:pt x="644237" y="488373"/>
                  </a:cubicBezTo>
                  <a:cubicBezTo>
                    <a:pt x="653831" y="496368"/>
                    <a:pt x="666579" y="500324"/>
                    <a:pt x="675409" y="509155"/>
                  </a:cubicBezTo>
                  <a:cubicBezTo>
                    <a:pt x="684240" y="517986"/>
                    <a:pt x="687360" y="531497"/>
                    <a:pt x="696191" y="540328"/>
                  </a:cubicBezTo>
                  <a:cubicBezTo>
                    <a:pt x="705022" y="549158"/>
                    <a:pt x="717202" y="553850"/>
                    <a:pt x="727364" y="561109"/>
                  </a:cubicBezTo>
                  <a:cubicBezTo>
                    <a:pt x="790317" y="606075"/>
                    <a:pt x="745391" y="580513"/>
                    <a:pt x="810491" y="613064"/>
                  </a:cubicBezTo>
                  <a:cubicBezTo>
                    <a:pt x="867534" y="698628"/>
                    <a:pt x="792951" y="600577"/>
                    <a:pt x="862446" y="654628"/>
                  </a:cubicBezTo>
                  <a:cubicBezTo>
                    <a:pt x="885645" y="672672"/>
                    <a:pt x="900337" y="700671"/>
                    <a:pt x="924791" y="716973"/>
                  </a:cubicBezTo>
                  <a:cubicBezTo>
                    <a:pt x="935182" y="723900"/>
                    <a:pt x="946370" y="729760"/>
                    <a:pt x="955964" y="737755"/>
                  </a:cubicBezTo>
                  <a:cubicBezTo>
                    <a:pt x="1007854" y="780996"/>
                    <a:pt x="963528" y="761059"/>
                    <a:pt x="1018309" y="779318"/>
                  </a:cubicBezTo>
                  <a:cubicBezTo>
                    <a:pt x="1087492" y="848501"/>
                    <a:pt x="1012983" y="783286"/>
                    <a:pt x="1080655" y="820882"/>
                  </a:cubicBezTo>
                  <a:cubicBezTo>
                    <a:pt x="1187843" y="880432"/>
                    <a:pt x="1103636" y="849325"/>
                    <a:pt x="1174173" y="872837"/>
                  </a:cubicBezTo>
                  <a:cubicBezTo>
                    <a:pt x="1244263" y="942927"/>
                    <a:pt x="1208636" y="925888"/>
                    <a:pt x="1267691" y="945573"/>
                  </a:cubicBezTo>
                  <a:cubicBezTo>
                    <a:pt x="1274618" y="955964"/>
                    <a:pt x="1279074" y="968522"/>
                    <a:pt x="1288473" y="976746"/>
                  </a:cubicBezTo>
                  <a:cubicBezTo>
                    <a:pt x="1321909" y="1006003"/>
                    <a:pt x="1354401" y="1020100"/>
                    <a:pt x="1392382" y="1039091"/>
                  </a:cubicBezTo>
                  <a:cubicBezTo>
                    <a:pt x="1395846" y="1049482"/>
                    <a:pt x="1395028" y="1062519"/>
                    <a:pt x="1402773" y="1070264"/>
                  </a:cubicBezTo>
                  <a:cubicBezTo>
                    <a:pt x="1420434" y="1087925"/>
                    <a:pt x="1465118" y="1111828"/>
                    <a:pt x="1465118" y="1111828"/>
                  </a:cubicBezTo>
                  <a:cubicBezTo>
                    <a:pt x="1511597" y="1181544"/>
                    <a:pt x="1456844" y="1113238"/>
                    <a:pt x="1517073" y="1153391"/>
                  </a:cubicBezTo>
                  <a:cubicBezTo>
                    <a:pt x="1529300" y="1161542"/>
                    <a:pt x="1536646" y="1175542"/>
                    <a:pt x="1548246" y="1184564"/>
                  </a:cubicBezTo>
                  <a:cubicBezTo>
                    <a:pt x="1601842" y="1226250"/>
                    <a:pt x="1594729" y="1220841"/>
                    <a:pt x="1641764" y="1236518"/>
                  </a:cubicBezTo>
                  <a:cubicBezTo>
                    <a:pt x="1700852" y="1280834"/>
                    <a:pt x="1666899" y="1262215"/>
                    <a:pt x="1745673" y="1288473"/>
                  </a:cubicBezTo>
                  <a:lnTo>
                    <a:pt x="1776846" y="1298864"/>
                  </a:lnTo>
                  <a:cubicBezTo>
                    <a:pt x="1787237" y="1305791"/>
                    <a:pt x="1796540" y="1314727"/>
                    <a:pt x="1808018" y="1319646"/>
                  </a:cubicBezTo>
                  <a:cubicBezTo>
                    <a:pt x="1821144" y="1325272"/>
                    <a:pt x="1835903" y="1325933"/>
                    <a:pt x="1849582" y="1330037"/>
                  </a:cubicBezTo>
                  <a:cubicBezTo>
                    <a:pt x="1870564" y="1336331"/>
                    <a:pt x="1891146" y="1343891"/>
                    <a:pt x="1911928" y="1350818"/>
                  </a:cubicBezTo>
                  <a:cubicBezTo>
                    <a:pt x="1922319" y="1354282"/>
                    <a:pt x="1933987" y="1355134"/>
                    <a:pt x="1943100" y="1361209"/>
                  </a:cubicBezTo>
                  <a:cubicBezTo>
                    <a:pt x="1953491" y="1368136"/>
                    <a:pt x="1962794" y="1377072"/>
                    <a:pt x="1974273" y="1381991"/>
                  </a:cubicBezTo>
                  <a:cubicBezTo>
                    <a:pt x="1987399" y="1387617"/>
                    <a:pt x="2002105" y="1388459"/>
                    <a:pt x="2015837" y="1392382"/>
                  </a:cubicBezTo>
                  <a:cubicBezTo>
                    <a:pt x="2062057" y="1405588"/>
                    <a:pt x="2034427" y="1402335"/>
                    <a:pt x="2088573" y="1413164"/>
                  </a:cubicBezTo>
                  <a:cubicBezTo>
                    <a:pt x="2109232" y="1417296"/>
                    <a:pt x="2130259" y="1419423"/>
                    <a:pt x="2150918" y="1423555"/>
                  </a:cubicBezTo>
                  <a:cubicBezTo>
                    <a:pt x="2164922" y="1426356"/>
                    <a:pt x="2178541" y="1430848"/>
                    <a:pt x="2192482" y="1433946"/>
                  </a:cubicBezTo>
                  <a:cubicBezTo>
                    <a:pt x="2209723" y="1437777"/>
                    <a:pt x="2227196" y="1440506"/>
                    <a:pt x="2244437" y="1444337"/>
                  </a:cubicBezTo>
                  <a:cubicBezTo>
                    <a:pt x="2258378" y="1447435"/>
                    <a:pt x="2271997" y="1451927"/>
                    <a:pt x="2286000" y="1454728"/>
                  </a:cubicBezTo>
                  <a:cubicBezTo>
                    <a:pt x="2306659" y="1458860"/>
                    <a:pt x="2327564" y="1461655"/>
                    <a:pt x="2348346" y="1465118"/>
                  </a:cubicBezTo>
                  <a:cubicBezTo>
                    <a:pt x="2407759" y="1504728"/>
                    <a:pt x="2355933" y="1476888"/>
                    <a:pt x="2462646" y="1496291"/>
                  </a:cubicBezTo>
                  <a:cubicBezTo>
                    <a:pt x="2473422" y="1498250"/>
                    <a:pt x="2482975" y="1505133"/>
                    <a:pt x="2493818" y="1506682"/>
                  </a:cubicBezTo>
                  <a:cubicBezTo>
                    <a:pt x="2531691" y="1512092"/>
                    <a:pt x="2570018" y="1513609"/>
                    <a:pt x="2608118" y="1517073"/>
                  </a:cubicBezTo>
                  <a:cubicBezTo>
                    <a:pt x="2630324" y="1524475"/>
                    <a:pt x="2658022" y="1534593"/>
                    <a:pt x="2680855" y="1537855"/>
                  </a:cubicBezTo>
                  <a:cubicBezTo>
                    <a:pt x="2715314" y="1542778"/>
                    <a:pt x="2750146" y="1544602"/>
                    <a:pt x="2784764" y="1548246"/>
                  </a:cubicBezTo>
                  <a:lnTo>
                    <a:pt x="2878282" y="1558637"/>
                  </a:lnTo>
                  <a:cubicBezTo>
                    <a:pt x="2945164" y="1580931"/>
                    <a:pt x="2875086" y="1559836"/>
                    <a:pt x="2992582" y="1579418"/>
                  </a:cubicBezTo>
                  <a:cubicBezTo>
                    <a:pt x="3006669" y="1581766"/>
                    <a:pt x="3019990" y="1587922"/>
                    <a:pt x="3034146" y="1589809"/>
                  </a:cubicBezTo>
                  <a:cubicBezTo>
                    <a:pt x="3072068" y="1594865"/>
                    <a:pt x="3110346" y="1596736"/>
                    <a:pt x="3148446" y="1600200"/>
                  </a:cubicBezTo>
                  <a:cubicBezTo>
                    <a:pt x="3219698" y="1623952"/>
                    <a:pt x="3131266" y="1595905"/>
                    <a:pt x="3231573" y="1620982"/>
                  </a:cubicBezTo>
                  <a:cubicBezTo>
                    <a:pt x="3242199" y="1623639"/>
                    <a:pt x="3252179" y="1628491"/>
                    <a:pt x="3262746" y="1631373"/>
                  </a:cubicBezTo>
                  <a:cubicBezTo>
                    <a:pt x="3290301" y="1638888"/>
                    <a:pt x="3317866" y="1646554"/>
                    <a:pt x="3345873" y="1652155"/>
                  </a:cubicBezTo>
                  <a:cubicBezTo>
                    <a:pt x="3363191" y="1655619"/>
                    <a:pt x="3380694" y="1658262"/>
                    <a:pt x="3397828" y="1662546"/>
                  </a:cubicBezTo>
                  <a:cubicBezTo>
                    <a:pt x="3408454" y="1665202"/>
                    <a:pt x="3418102" y="1671847"/>
                    <a:pt x="3429000" y="1672937"/>
                  </a:cubicBezTo>
                  <a:cubicBezTo>
                    <a:pt x="3487691" y="1678806"/>
                    <a:pt x="3546764" y="1679864"/>
                    <a:pt x="3605646" y="1683328"/>
                  </a:cubicBezTo>
                  <a:cubicBezTo>
                    <a:pt x="3619500" y="1686791"/>
                    <a:pt x="3633531" y="1689615"/>
                    <a:pt x="3647209" y="1693718"/>
                  </a:cubicBezTo>
                  <a:cubicBezTo>
                    <a:pt x="3668191" y="1700013"/>
                    <a:pt x="3687694" y="1713090"/>
                    <a:pt x="3709555" y="1714500"/>
                  </a:cubicBezTo>
                  <a:cubicBezTo>
                    <a:pt x="3795966" y="1720075"/>
                    <a:pt x="3882737" y="1714500"/>
                    <a:pt x="3969328" y="171450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6525491" y="3034145"/>
              <a:ext cx="20782" cy="1122219"/>
            </a:xfrm>
            <a:prstGeom prst="straightConnector1">
              <a:avLst/>
            </a:prstGeom>
            <a:ln w="5715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563417" y="5683013"/>
            <a:ext cx="5366327" cy="230832"/>
          </a:xfrm>
          <a:prstGeom prst="rect">
            <a:avLst/>
          </a:prstGeom>
          <a:noFill/>
        </p:spPr>
        <p:txBody>
          <a:bodyPr wrap="square" rtlCol="0">
            <a:spAutoFit/>
          </a:bodyPr>
          <a:lstStyle/>
          <a:p>
            <a:pPr algn="ctr"/>
            <a:r>
              <a:rPr lang="en-US" sz="900" dirty="0" smtClean="0">
                <a:latin typeface="Yu Gothic Light" panose="020B0300000000000000" pitchFamily="34" charset="-128"/>
                <a:ea typeface="Yu Gothic Light" panose="020B0300000000000000" pitchFamily="34" charset="-128"/>
              </a:rPr>
              <a:t>Source: Morrison </a:t>
            </a:r>
            <a:r>
              <a:rPr lang="en-US" sz="900" dirty="0" err="1" smtClean="0">
                <a:latin typeface="Yu Gothic Light" panose="020B0300000000000000" pitchFamily="34" charset="-128"/>
                <a:ea typeface="Yu Gothic Light" panose="020B0300000000000000" pitchFamily="34" charset="-128"/>
              </a:rPr>
              <a:t>Hershfield</a:t>
            </a:r>
            <a:r>
              <a:rPr lang="en-US" sz="900" dirty="0" smtClean="0">
                <a:latin typeface="Yu Gothic Light" panose="020B0300000000000000" pitchFamily="34" charset="-128"/>
                <a:ea typeface="Yu Gothic Light" panose="020B0300000000000000" pitchFamily="34" charset="-128"/>
              </a:rPr>
              <a:t> Ltd</a:t>
            </a:r>
            <a:endParaRPr lang="en-US" sz="900" dirty="0">
              <a:latin typeface="Yu Gothic Light" panose="020B0300000000000000" pitchFamily="34" charset="-128"/>
              <a:ea typeface="Yu Gothic Light" panose="020B0300000000000000" pitchFamily="34" charset="-128"/>
            </a:endParaRPr>
          </a:p>
        </p:txBody>
      </p:sp>
    </p:spTree>
    <p:extLst>
      <p:ext uri="{BB962C8B-B14F-4D97-AF65-F5344CB8AC3E}">
        <p14:creationId xmlns:p14="http://schemas.microsoft.com/office/powerpoint/2010/main" val="3523495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have past codes required?</a:t>
            </a:r>
            <a:endParaRPr lang="en-US" sz="3600" dirty="0"/>
          </a:p>
        </p:txBody>
      </p:sp>
      <p:sp>
        <p:nvSpPr>
          <p:cNvPr id="3" name="Content Placeholder 2"/>
          <p:cNvSpPr>
            <a:spLocks noGrp="1"/>
          </p:cNvSpPr>
          <p:nvPr>
            <p:ph idx="1"/>
          </p:nvPr>
        </p:nvSpPr>
        <p:spPr>
          <a:xfrm>
            <a:off x="483287" y="1295400"/>
            <a:ext cx="7468079" cy="4873841"/>
          </a:xfrm>
        </p:spPr>
        <p:txBody>
          <a:bodyPr>
            <a:normAutofit fontScale="47500" lnSpcReduction="20000"/>
          </a:bodyPr>
          <a:lstStyle/>
          <a:p>
            <a:pPr>
              <a:lnSpc>
                <a:spcPct val="120000"/>
              </a:lnSpc>
            </a:pPr>
            <a:r>
              <a:rPr lang="en-US" sz="3800" dirty="0" smtClean="0"/>
              <a:t>Repetitive framing thermal bridges (studs, tracks, headers, joists, rafters, etc.) are accounted for in the prescriptive R-values and U-factor calculations for individual assemblies (walls, roofs, floors, etc.)</a:t>
            </a:r>
          </a:p>
          <a:p>
            <a:pPr>
              <a:lnSpc>
                <a:spcPct val="120000"/>
              </a:lnSpc>
            </a:pPr>
            <a:r>
              <a:rPr lang="en-US" sz="3800" dirty="0" smtClean="0"/>
              <a:t>Thermal bridges that occur at intersection of assemblies and components have not been accounted for or clearly addressed in past codes.</a:t>
            </a:r>
          </a:p>
          <a:p>
            <a:pPr lvl="1">
              <a:lnSpc>
                <a:spcPct val="120000"/>
              </a:lnSpc>
            </a:pPr>
            <a:r>
              <a:rPr lang="en-US" sz="3200" dirty="0" smtClean="0"/>
              <a:t>ASHRAE 90.1-2019 and earlier -  Performance path has required them to be considered as “uninsulated assemblies”, but this is inaccurate and often not enforced or applied.</a:t>
            </a:r>
          </a:p>
          <a:p>
            <a:pPr lvl="1">
              <a:lnSpc>
                <a:spcPct val="120000"/>
              </a:lnSpc>
            </a:pPr>
            <a:r>
              <a:rPr lang="en-US" sz="3200" dirty="0" smtClean="0"/>
              <a:t>IECC 2018 and earlier – thermal bridges beyond assembly U-factors are all ignored.</a:t>
            </a:r>
          </a:p>
          <a:p>
            <a:pPr lvl="1">
              <a:lnSpc>
                <a:spcPct val="120000"/>
              </a:lnSpc>
            </a:pPr>
            <a:r>
              <a:rPr lang="en-US" sz="3200" dirty="0" smtClean="0"/>
              <a:t>IECC 2021 -  </a:t>
            </a:r>
            <a:r>
              <a:rPr lang="en-US" sz="3200" dirty="0"/>
              <a:t>“above-grade wall” definition </a:t>
            </a:r>
            <a:r>
              <a:rPr lang="en-US" sz="3200" dirty="0" smtClean="0"/>
              <a:t>revised to include </a:t>
            </a:r>
            <a:r>
              <a:rPr lang="en-US" sz="3200" dirty="0"/>
              <a:t>thermal bridges at assembly and component </a:t>
            </a:r>
            <a:r>
              <a:rPr lang="en-US" sz="3200" dirty="0" smtClean="0"/>
              <a:t>intersections with wall (but not enabled by requirements and data in the code).</a:t>
            </a:r>
          </a:p>
          <a:p>
            <a:pPr lvl="1">
              <a:lnSpc>
                <a:spcPct val="120000"/>
              </a:lnSpc>
            </a:pPr>
            <a:r>
              <a:rPr lang="en-US" sz="3200" dirty="0" smtClean="0"/>
              <a:t>Prescriptive </a:t>
            </a:r>
            <a:r>
              <a:rPr lang="en-US" sz="3200" dirty="0"/>
              <a:t>R-value path in the IECC and ASHRAE 90.1 </a:t>
            </a:r>
            <a:r>
              <a:rPr lang="en-US" sz="3200" dirty="0" smtClean="0"/>
              <a:t>(baseline </a:t>
            </a:r>
            <a:r>
              <a:rPr lang="en-US" sz="3200" dirty="0"/>
              <a:t>for the performance path) was built on the assumption of no unaccounted thermal bridges.</a:t>
            </a:r>
          </a:p>
          <a:p>
            <a:pPr lvl="1">
              <a:lnSpc>
                <a:spcPct val="120000"/>
              </a:lnSpc>
            </a:pPr>
            <a:endParaRPr lang="en-US" sz="2900" dirty="0" smtClean="0"/>
          </a:p>
        </p:txBody>
      </p:sp>
      <p:pic>
        <p:nvPicPr>
          <p:cNvPr id="9" name="Picture 2" descr="Image result for 2021 ie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4745" y="3194608"/>
            <a:ext cx="2030825" cy="2628900"/>
          </a:xfrm>
          <a:prstGeom prst="rect">
            <a:avLst/>
          </a:prstGeom>
          <a:noFill/>
          <a:ln w="635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4" descr="Image result for ASHRAE 90.1 2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7415" y="538544"/>
            <a:ext cx="2052413" cy="2656064"/>
          </a:xfrm>
          <a:prstGeom prst="rect">
            <a:avLst/>
          </a:prstGeom>
          <a:noFill/>
          <a:ln w="635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401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will the newer codes require?</a:t>
            </a:r>
            <a:endParaRPr lang="en-US" sz="3600" dirty="0"/>
          </a:p>
        </p:txBody>
      </p:sp>
      <p:sp>
        <p:nvSpPr>
          <p:cNvPr id="3" name="Content Placeholder 2"/>
          <p:cNvSpPr>
            <a:spLocks noGrp="1"/>
          </p:cNvSpPr>
          <p:nvPr>
            <p:ph idx="1"/>
          </p:nvPr>
        </p:nvSpPr>
        <p:spPr>
          <a:xfrm>
            <a:off x="418494" y="1189608"/>
            <a:ext cx="8550940" cy="4811697"/>
          </a:xfrm>
        </p:spPr>
        <p:txBody>
          <a:bodyPr>
            <a:normAutofit fontScale="32500" lnSpcReduction="20000"/>
          </a:bodyPr>
          <a:lstStyle/>
          <a:p>
            <a:pPr>
              <a:lnSpc>
                <a:spcPct val="120000"/>
              </a:lnSpc>
            </a:pPr>
            <a:r>
              <a:rPr lang="en-US" sz="5500" b="1" dirty="0" smtClean="0"/>
              <a:t>2024 IECC </a:t>
            </a:r>
            <a:r>
              <a:rPr lang="en-US" sz="5500" dirty="0" smtClean="0"/>
              <a:t>– New provisions added to account for thermal bridges at assembly and component intersections.</a:t>
            </a:r>
            <a:endParaRPr lang="en-US" sz="5500" dirty="0"/>
          </a:p>
          <a:p>
            <a:pPr lvl="1">
              <a:lnSpc>
                <a:spcPct val="120000"/>
              </a:lnSpc>
            </a:pPr>
            <a:r>
              <a:rPr lang="en-US" sz="4900" dirty="0" smtClean="0"/>
              <a:t>Prescriptive (R-value path) minimum requirements for insulation/structure details.</a:t>
            </a:r>
          </a:p>
          <a:p>
            <a:pPr lvl="1">
              <a:lnSpc>
                <a:spcPct val="120000"/>
              </a:lnSpc>
            </a:pPr>
            <a:r>
              <a:rPr lang="en-US" sz="4900" dirty="0" smtClean="0"/>
              <a:t>Thermal bridging included in component performance trade-off (i.e., prescriptive UA trade-off method)</a:t>
            </a:r>
          </a:p>
          <a:p>
            <a:pPr lvl="1">
              <a:lnSpc>
                <a:spcPct val="120000"/>
              </a:lnSpc>
            </a:pPr>
            <a:r>
              <a:rPr lang="en-US" sz="4900" dirty="0" smtClean="0"/>
              <a:t>Requirements for reference design and proposed design in performance modeling (simulation) path. </a:t>
            </a:r>
            <a:endParaRPr lang="en-US" sz="4900" dirty="0"/>
          </a:p>
          <a:p>
            <a:pPr>
              <a:lnSpc>
                <a:spcPct val="120000"/>
              </a:lnSpc>
            </a:pPr>
            <a:r>
              <a:rPr lang="en-US" sz="5500" b="1" dirty="0" smtClean="0"/>
              <a:t>ASHRAE 90.1-2022 </a:t>
            </a:r>
            <a:r>
              <a:rPr lang="en-US" sz="5500" dirty="0" smtClean="0"/>
              <a:t>– New thermal bridging provisions also added</a:t>
            </a:r>
          </a:p>
          <a:p>
            <a:pPr lvl="1">
              <a:lnSpc>
                <a:spcPct val="120000"/>
              </a:lnSpc>
            </a:pPr>
            <a:r>
              <a:rPr lang="en-US" sz="4000" dirty="0" smtClean="0"/>
              <a:t>Similar to IECC provisions (similar sources considered by both)</a:t>
            </a:r>
          </a:p>
          <a:p>
            <a:pPr lvl="1">
              <a:lnSpc>
                <a:spcPct val="120000"/>
              </a:lnSpc>
            </a:pPr>
            <a:r>
              <a:rPr lang="en-US" sz="4000" dirty="0" smtClean="0"/>
              <a:t>Few more options but different approach (i.e., more complicated prescriptive requirements)</a:t>
            </a:r>
          </a:p>
          <a:p>
            <a:pPr>
              <a:lnSpc>
                <a:spcPct val="120000"/>
              </a:lnSpc>
            </a:pPr>
            <a:r>
              <a:rPr lang="en-US" sz="4600" dirty="0" smtClean="0"/>
              <a:t>Both focus only on the “big” thermal bridges and either are silent on or provide allowances for other less significant thermal bridges.</a:t>
            </a:r>
          </a:p>
          <a:p>
            <a:pPr>
              <a:lnSpc>
                <a:spcPct val="120000"/>
              </a:lnSpc>
            </a:pPr>
            <a:r>
              <a:rPr lang="en-US" sz="4600" dirty="0" smtClean="0"/>
              <a:t>Does not achieve “ideal” mitigation of thermal bridges (but significantly improves on current practice).</a:t>
            </a:r>
          </a:p>
          <a:p>
            <a:pPr>
              <a:lnSpc>
                <a:spcPct val="120000"/>
              </a:lnSpc>
            </a:pPr>
            <a:r>
              <a:rPr lang="en-US" sz="4600" dirty="0" smtClean="0"/>
              <a:t>Both will allow alternative solutions with at least equivalent performance (e.g., proprietary thermal bridge mitigation devices). </a:t>
            </a:r>
            <a:endParaRPr lang="en-US" sz="4600" dirty="0"/>
          </a:p>
        </p:txBody>
      </p:sp>
    </p:spTree>
    <p:extLst>
      <p:ext uri="{BB962C8B-B14F-4D97-AF65-F5344CB8AC3E}">
        <p14:creationId xmlns:p14="http://schemas.microsoft.com/office/powerpoint/2010/main" val="333893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2024 IECC Definitions</a:t>
            </a:r>
            <a:endParaRPr lang="en-US" dirty="0"/>
          </a:p>
        </p:txBody>
      </p:sp>
      <p:sp>
        <p:nvSpPr>
          <p:cNvPr id="3" name="Content Placeholder 2"/>
          <p:cNvSpPr>
            <a:spLocks noGrp="1"/>
          </p:cNvSpPr>
          <p:nvPr>
            <p:ph idx="1"/>
          </p:nvPr>
        </p:nvSpPr>
        <p:spPr>
          <a:xfrm>
            <a:off x="609600" y="1498601"/>
            <a:ext cx="10972800" cy="4511582"/>
          </a:xfrm>
        </p:spPr>
        <p:txBody>
          <a:bodyPr/>
          <a:lstStyle/>
          <a:p>
            <a:r>
              <a:rPr lang="en-US" sz="2400" b="1" dirty="0" smtClean="0"/>
              <a:t>THERMAL </a:t>
            </a:r>
            <a:r>
              <a:rPr lang="en-US" sz="2400" b="1" dirty="0"/>
              <a:t>BRIDGE. </a:t>
            </a:r>
            <a:r>
              <a:rPr lang="en-US" sz="2400" dirty="0"/>
              <a:t>An element or interface of elements that has a higher thermal </a:t>
            </a:r>
            <a:r>
              <a:rPr lang="en-US" sz="2400" dirty="0" smtClean="0"/>
              <a:t>conductivity than </a:t>
            </a:r>
            <a:r>
              <a:rPr lang="en-US" sz="2400" dirty="0"/>
              <a:t>the surrounding </a:t>
            </a:r>
            <a:r>
              <a:rPr lang="en-US" sz="2400" i="1" dirty="0"/>
              <a:t>building thermal envelope</a:t>
            </a:r>
            <a:r>
              <a:rPr lang="en-US" sz="2400" dirty="0"/>
              <a:t>, which creates a path of least resistance for </a:t>
            </a:r>
            <a:r>
              <a:rPr lang="en-US" sz="2400" dirty="0" smtClean="0"/>
              <a:t>heat transfer</a:t>
            </a:r>
            <a:r>
              <a:rPr lang="en-US" sz="2400" dirty="0"/>
              <a:t>.</a:t>
            </a:r>
            <a:endParaRPr lang="en-US" sz="2400" b="1" dirty="0" smtClean="0"/>
          </a:p>
          <a:p>
            <a:r>
              <a:rPr lang="en-US" sz="2400" b="1" dirty="0" smtClean="0"/>
              <a:t>CHI-FACTOR </a:t>
            </a:r>
            <a:r>
              <a:rPr lang="en-US" sz="2400" b="1" dirty="0"/>
              <a:t>(χ-FACTOR). </a:t>
            </a:r>
            <a:r>
              <a:rPr lang="en-US" sz="2400" dirty="0"/>
              <a:t>The heat loss factor for a single thermal bridge characterized as </a:t>
            </a:r>
            <a:r>
              <a:rPr lang="en-US" sz="2400" dirty="0" smtClean="0"/>
              <a:t>a point </a:t>
            </a:r>
            <a:r>
              <a:rPr lang="en-US" sz="2400" dirty="0"/>
              <a:t>element of a </a:t>
            </a:r>
            <a:r>
              <a:rPr lang="en-US" sz="2400" i="1" dirty="0"/>
              <a:t>building thermal envelope </a:t>
            </a:r>
            <a:r>
              <a:rPr lang="en-US" sz="2400" dirty="0"/>
              <a:t>(Btu/h x °F)[W/K</a:t>
            </a:r>
            <a:r>
              <a:rPr lang="en-US" sz="2400" dirty="0" smtClean="0"/>
              <a:t>].</a:t>
            </a:r>
          </a:p>
          <a:p>
            <a:r>
              <a:rPr lang="en-US" sz="2400" b="1" dirty="0"/>
              <a:t>PSI-FACTOR (ψ-FACTOR). </a:t>
            </a:r>
            <a:r>
              <a:rPr lang="en-US" sz="2400" dirty="0"/>
              <a:t>The heat loss factor per unit length of a thermal bridge </a:t>
            </a:r>
            <a:r>
              <a:rPr lang="en-US" sz="2400" dirty="0" smtClean="0"/>
              <a:t>characterized as </a:t>
            </a:r>
            <a:r>
              <a:rPr lang="en-US" sz="2400" dirty="0"/>
              <a:t>a linear element of a </a:t>
            </a:r>
            <a:r>
              <a:rPr lang="en-US" sz="2400" i="1" dirty="0"/>
              <a:t>building thermal envelope </a:t>
            </a:r>
            <a:r>
              <a:rPr lang="en-US" sz="2400" dirty="0"/>
              <a:t>(Btu/h × </a:t>
            </a:r>
            <a:r>
              <a:rPr lang="en-US" sz="2400" dirty="0" err="1"/>
              <a:t>ft</a:t>
            </a:r>
            <a:r>
              <a:rPr lang="en-US" sz="2400" dirty="0"/>
              <a:t> × °F)[W/(m × K)].</a:t>
            </a:r>
          </a:p>
        </p:txBody>
      </p:sp>
    </p:spTree>
    <p:extLst>
      <p:ext uri="{BB962C8B-B14F-4D97-AF65-F5344CB8AC3E}">
        <p14:creationId xmlns:p14="http://schemas.microsoft.com/office/powerpoint/2010/main" val="2122815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2024 IECC Construction Documents</a:t>
            </a:r>
            <a:endParaRPr lang="en-US" dirty="0"/>
          </a:p>
        </p:txBody>
      </p:sp>
      <p:sp>
        <p:nvSpPr>
          <p:cNvPr id="3" name="Content Placeholder 2"/>
          <p:cNvSpPr>
            <a:spLocks noGrp="1"/>
          </p:cNvSpPr>
          <p:nvPr>
            <p:ph idx="1"/>
          </p:nvPr>
        </p:nvSpPr>
        <p:spPr>
          <a:xfrm>
            <a:off x="497150" y="1498601"/>
            <a:ext cx="11085250" cy="3962400"/>
          </a:xfrm>
        </p:spPr>
        <p:txBody>
          <a:bodyPr/>
          <a:lstStyle/>
          <a:p>
            <a:r>
              <a:rPr lang="fr-FR" b="1" dirty="0" smtClean="0"/>
              <a:t>C105.2 </a:t>
            </a:r>
            <a:r>
              <a:rPr lang="fr-FR" b="1" dirty="0"/>
              <a:t>Information on construction documents</a:t>
            </a:r>
            <a:r>
              <a:rPr lang="fr-FR" b="1" dirty="0" smtClean="0"/>
              <a:t>.</a:t>
            </a:r>
          </a:p>
          <a:p>
            <a:pPr marL="609600" lvl="1" indent="0">
              <a:buNone/>
            </a:pPr>
            <a:r>
              <a:rPr lang="en-US" sz="2400" dirty="0"/>
              <a:t>1. Energy compliance path.</a:t>
            </a:r>
          </a:p>
          <a:p>
            <a:pPr marL="609600" lvl="1" indent="0">
              <a:buNone/>
            </a:pPr>
            <a:r>
              <a:rPr lang="en-US" sz="2400" dirty="0"/>
              <a:t>2. Insulation materials and their </a:t>
            </a:r>
            <a:r>
              <a:rPr lang="en-US" sz="2400" i="1" dirty="0"/>
              <a:t>R</a:t>
            </a:r>
            <a:r>
              <a:rPr lang="en-US" sz="2400" dirty="0"/>
              <a:t>-values.</a:t>
            </a:r>
          </a:p>
          <a:p>
            <a:pPr marL="609600" lvl="1" indent="0">
              <a:buNone/>
            </a:pPr>
            <a:r>
              <a:rPr lang="en-US" sz="2400" dirty="0"/>
              <a:t>3. </a:t>
            </a:r>
            <a:r>
              <a:rPr lang="en-US" sz="2400" i="1" dirty="0"/>
              <a:t>Fenestration U</a:t>
            </a:r>
            <a:r>
              <a:rPr lang="en-US" sz="2400" dirty="0"/>
              <a:t>-factors and solar heat gain coefficients (SHGCs).</a:t>
            </a:r>
          </a:p>
          <a:p>
            <a:pPr marL="609600" lvl="1" indent="0">
              <a:buNone/>
            </a:pPr>
            <a:r>
              <a:rPr lang="en-US" sz="2400" dirty="0"/>
              <a:t>4. Area-weighted </a:t>
            </a:r>
            <a:r>
              <a:rPr lang="en-US" sz="2400" i="1" dirty="0"/>
              <a:t>U</a:t>
            </a:r>
            <a:r>
              <a:rPr lang="en-US" sz="2400" dirty="0"/>
              <a:t>-factor and solar heat gain coefficient (SHGC) calculations.</a:t>
            </a:r>
          </a:p>
          <a:p>
            <a:pPr marL="609600" lvl="1" indent="0">
              <a:buNone/>
            </a:pPr>
            <a:r>
              <a:rPr lang="en-US" sz="2400" dirty="0"/>
              <a:t>5. </a:t>
            </a:r>
            <a:r>
              <a:rPr lang="en-US" sz="2400" i="1" dirty="0"/>
              <a:t>Air barrier </a:t>
            </a:r>
            <a:r>
              <a:rPr lang="en-US" sz="2400" dirty="0"/>
              <a:t>and air sealing details, including the location of the </a:t>
            </a:r>
            <a:r>
              <a:rPr lang="en-US" sz="2400" i="1" dirty="0"/>
              <a:t>air barrier </a:t>
            </a:r>
            <a:r>
              <a:rPr lang="en-US" sz="2400" dirty="0" smtClean="0"/>
              <a:t>.</a:t>
            </a:r>
          </a:p>
          <a:p>
            <a:pPr marL="609600" lvl="1" indent="0">
              <a:buNone/>
            </a:pPr>
            <a:r>
              <a:rPr lang="en-US" sz="2400" dirty="0" smtClean="0"/>
              <a:t>6</a:t>
            </a:r>
            <a:r>
              <a:rPr lang="en-US" sz="2400" dirty="0"/>
              <a:t>. </a:t>
            </a:r>
            <a:r>
              <a:rPr lang="en-US" sz="2400" u="sng" dirty="0"/>
              <a:t>Thermal bridges as identified in Section C402.6</a:t>
            </a:r>
            <a:r>
              <a:rPr lang="en-US" sz="2400" dirty="0" smtClean="0"/>
              <a:t>.</a:t>
            </a:r>
          </a:p>
          <a:p>
            <a:pPr marL="609600" lvl="1" indent="0">
              <a:buNone/>
            </a:pPr>
            <a:r>
              <a:rPr lang="en-US" sz="2400" dirty="0" smtClean="0"/>
              <a:t>Etc.</a:t>
            </a:r>
            <a:endParaRPr lang="en-US" sz="2400" dirty="0"/>
          </a:p>
        </p:txBody>
      </p:sp>
    </p:spTree>
    <p:extLst>
      <p:ext uri="{BB962C8B-B14F-4D97-AF65-F5344CB8AC3E}">
        <p14:creationId xmlns:p14="http://schemas.microsoft.com/office/powerpoint/2010/main" val="2552441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2024 IECC – Prescriptive Thermal Bridging Rules</a:t>
            </a:r>
            <a:endParaRPr lang="en-US" dirty="0"/>
          </a:p>
        </p:txBody>
      </p:sp>
      <p:sp>
        <p:nvSpPr>
          <p:cNvPr id="3" name="Content Placeholder 2"/>
          <p:cNvSpPr>
            <a:spLocks noGrp="1"/>
          </p:cNvSpPr>
          <p:nvPr>
            <p:ph idx="1"/>
          </p:nvPr>
        </p:nvSpPr>
        <p:spPr>
          <a:xfrm>
            <a:off x="520824" y="1295400"/>
            <a:ext cx="10972800" cy="4547092"/>
          </a:xfrm>
        </p:spPr>
        <p:txBody>
          <a:bodyPr/>
          <a:lstStyle/>
          <a:p>
            <a:r>
              <a:rPr lang="en-US" b="1" dirty="0"/>
              <a:t>C402.7 Thermal bridges in above-grade walls </a:t>
            </a:r>
            <a:r>
              <a:rPr lang="en-US" dirty="0"/>
              <a:t>Thermal bridges in above-grade walls </a:t>
            </a:r>
            <a:r>
              <a:rPr lang="en-US" dirty="0" smtClean="0"/>
              <a:t>shall comply </a:t>
            </a:r>
            <a:r>
              <a:rPr lang="en-US" dirty="0"/>
              <a:t>with this section or an </a:t>
            </a:r>
            <a:r>
              <a:rPr lang="en-US" i="1" dirty="0"/>
              <a:t>approved </a:t>
            </a:r>
            <a:r>
              <a:rPr lang="en-US" dirty="0"/>
              <a:t>design.</a:t>
            </a:r>
          </a:p>
          <a:p>
            <a:r>
              <a:rPr lang="en-US" b="1" dirty="0"/>
              <a:t>Exceptions:</a:t>
            </a:r>
          </a:p>
          <a:p>
            <a:pPr marL="609600" lvl="1" indent="0">
              <a:buNone/>
            </a:pPr>
            <a:r>
              <a:rPr lang="en-US" sz="2400" dirty="0"/>
              <a:t>1. </a:t>
            </a:r>
            <a:r>
              <a:rPr lang="en-US" sz="2400" i="1" dirty="0"/>
              <a:t>Buildings </a:t>
            </a:r>
            <a:r>
              <a:rPr lang="en-US" sz="2400" dirty="0"/>
              <a:t>and structures located in Climate Zones 0 through 3.</a:t>
            </a:r>
          </a:p>
          <a:p>
            <a:pPr marL="609600" lvl="1" indent="0">
              <a:buNone/>
            </a:pPr>
            <a:r>
              <a:rPr lang="en-US" sz="2400" dirty="0"/>
              <a:t>2. Any </a:t>
            </a:r>
            <a:r>
              <a:rPr lang="en-US" sz="2400" i="1" dirty="0"/>
              <a:t>thermal bridge </a:t>
            </a:r>
            <a:r>
              <a:rPr lang="en-US" sz="2400" dirty="0"/>
              <a:t>with a material thermal conductivity not greater than 3.0 Btu/h-</a:t>
            </a:r>
            <a:r>
              <a:rPr lang="en-US" sz="2400" dirty="0" err="1"/>
              <a:t>ft</a:t>
            </a:r>
            <a:r>
              <a:rPr lang="en-US" sz="2400" dirty="0"/>
              <a:t>-°F</a:t>
            </a:r>
            <a:r>
              <a:rPr lang="en-US" sz="2400" dirty="0" smtClean="0"/>
              <a:t>.  </a:t>
            </a:r>
            <a:r>
              <a:rPr lang="en-US" sz="1400" dirty="0" smtClean="0">
                <a:solidFill>
                  <a:srgbClr val="FF0000"/>
                </a:solidFill>
                <a:sym typeface="Wingdings" panose="05000000000000000000" pitchFamily="2" charset="2"/>
              </a:rPr>
              <a:t> EXCLUDES WOOD AND OTHER “LOW-CONDUCTIVITY” MATERIALS PENETRATING BTE</a:t>
            </a:r>
            <a:endParaRPr lang="en-US" sz="1400" dirty="0">
              <a:solidFill>
                <a:srgbClr val="FF0000"/>
              </a:solidFill>
            </a:endParaRPr>
          </a:p>
          <a:p>
            <a:pPr marL="609600" lvl="1" indent="0">
              <a:buNone/>
            </a:pPr>
            <a:r>
              <a:rPr lang="en-US" sz="2400" dirty="0"/>
              <a:t>3. Blocking, coping, flashing, and other similar materials for attachment of roof coverings.</a:t>
            </a:r>
          </a:p>
          <a:p>
            <a:pPr marL="609600" lvl="1" indent="0">
              <a:buNone/>
            </a:pPr>
            <a:r>
              <a:rPr lang="en-US" sz="2400" dirty="0"/>
              <a:t>4. </a:t>
            </a:r>
            <a:r>
              <a:rPr lang="en-US" sz="2400" i="1" dirty="0"/>
              <a:t>Thermal bridges </a:t>
            </a:r>
            <a:r>
              <a:rPr lang="en-US" sz="2400" dirty="0"/>
              <a:t>accounted for in the </a:t>
            </a:r>
            <a:r>
              <a:rPr lang="en-US" sz="2400" i="1" dirty="0"/>
              <a:t>U</a:t>
            </a:r>
            <a:r>
              <a:rPr lang="en-US" sz="2400" dirty="0"/>
              <a:t>-factor or </a:t>
            </a:r>
            <a:r>
              <a:rPr lang="en-US" sz="2400" i="1" dirty="0"/>
              <a:t>C</a:t>
            </a:r>
            <a:r>
              <a:rPr lang="en-US" sz="2400" dirty="0"/>
              <a:t>-factor for a </a:t>
            </a:r>
            <a:r>
              <a:rPr lang="en-US" sz="2400" i="1" dirty="0"/>
              <a:t>building </a:t>
            </a:r>
            <a:r>
              <a:rPr lang="en-US" sz="2400" i="1" dirty="0" smtClean="0"/>
              <a:t>thermal envelope</a:t>
            </a:r>
            <a:r>
              <a:rPr lang="en-US" sz="2400" dirty="0" smtClean="0"/>
              <a:t>. </a:t>
            </a:r>
            <a:r>
              <a:rPr lang="en-US" sz="1600" dirty="0" smtClean="0">
                <a:solidFill>
                  <a:srgbClr val="FF0000"/>
                </a:solidFill>
                <a:sym typeface="Wingdings" panose="05000000000000000000" pitchFamily="2" charset="2"/>
              </a:rPr>
              <a:t> AVOIDS DOUBLE-COUNTING (I.E., FRAMING)</a:t>
            </a:r>
            <a:endParaRPr lang="en-US" sz="1600" dirty="0">
              <a:solidFill>
                <a:srgbClr val="FF0000"/>
              </a:solidFill>
            </a:endParaRPr>
          </a:p>
        </p:txBody>
      </p:sp>
    </p:spTree>
    <p:extLst>
      <p:ext uri="{BB962C8B-B14F-4D97-AF65-F5344CB8AC3E}">
        <p14:creationId xmlns:p14="http://schemas.microsoft.com/office/powerpoint/2010/main" val="261156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530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2024 IECC - Prescriptive</a:t>
            </a:r>
            <a:endParaRPr lang="en-US" dirty="0"/>
          </a:p>
        </p:txBody>
      </p:sp>
      <p:sp>
        <p:nvSpPr>
          <p:cNvPr id="3" name="Content Placeholder 2"/>
          <p:cNvSpPr>
            <a:spLocks noGrp="1"/>
          </p:cNvSpPr>
          <p:nvPr>
            <p:ph idx="1"/>
          </p:nvPr>
        </p:nvSpPr>
        <p:spPr>
          <a:xfrm>
            <a:off x="609599" y="1498601"/>
            <a:ext cx="11082291" cy="3962400"/>
          </a:xfrm>
        </p:spPr>
        <p:txBody>
          <a:bodyPr/>
          <a:lstStyle/>
          <a:p>
            <a:r>
              <a:rPr lang="en-US" sz="2000" b="1" dirty="0"/>
              <a:t>C402.7.1 Balconies and floor decks </a:t>
            </a:r>
            <a:r>
              <a:rPr lang="en-US" sz="2000" dirty="0"/>
              <a:t>Balconies and concrete floor decks shall not </a:t>
            </a:r>
            <a:r>
              <a:rPr lang="en-US" sz="2000" dirty="0" smtClean="0"/>
              <a:t>penetrate the </a:t>
            </a:r>
            <a:r>
              <a:rPr lang="en-US" sz="2000" i="1" dirty="0"/>
              <a:t>building thermal envelope</a:t>
            </a:r>
            <a:r>
              <a:rPr lang="en-US" sz="2000" dirty="0"/>
              <a:t>. Such assemblies shall be separately supported or shall </a:t>
            </a:r>
            <a:r>
              <a:rPr lang="en-US" sz="2000" dirty="0" smtClean="0"/>
              <a:t>be supported </a:t>
            </a:r>
            <a:r>
              <a:rPr lang="en-US" sz="2000" dirty="0"/>
              <a:t>by structural attachments or elements that minimize thermal bridging through </a:t>
            </a:r>
            <a:r>
              <a:rPr lang="en-US" sz="2000" dirty="0" smtClean="0"/>
              <a:t>the </a:t>
            </a:r>
            <a:r>
              <a:rPr lang="en-US" sz="2000" i="1" dirty="0" smtClean="0"/>
              <a:t>building </a:t>
            </a:r>
            <a:r>
              <a:rPr lang="en-US" sz="2000" i="1" dirty="0"/>
              <a:t>thermal envelope</a:t>
            </a:r>
            <a:r>
              <a:rPr lang="en-US" sz="2000" dirty="0"/>
              <a:t>.</a:t>
            </a:r>
          </a:p>
          <a:p>
            <a:r>
              <a:rPr lang="en-US" sz="1600" b="1" dirty="0"/>
              <a:t>Exceptions: </a:t>
            </a:r>
            <a:r>
              <a:rPr lang="en-US" sz="1600" dirty="0"/>
              <a:t>Balconies and concrete floor decks shall be permitted to penetrate </a:t>
            </a:r>
            <a:r>
              <a:rPr lang="en-US" sz="1600" dirty="0" smtClean="0"/>
              <a:t>the </a:t>
            </a:r>
            <a:r>
              <a:rPr lang="en-US" sz="1600" i="1" dirty="0" smtClean="0"/>
              <a:t>building </a:t>
            </a:r>
            <a:r>
              <a:rPr lang="en-US" sz="1600" i="1" dirty="0"/>
              <a:t>thermal envelope </a:t>
            </a:r>
            <a:r>
              <a:rPr lang="en-US" sz="1600" dirty="0"/>
              <a:t>where:</a:t>
            </a:r>
          </a:p>
          <a:p>
            <a:pPr marL="609600" lvl="1" indent="0">
              <a:buNone/>
            </a:pPr>
            <a:r>
              <a:rPr lang="en-US" sz="1600" dirty="0"/>
              <a:t>1. an area-weighted </a:t>
            </a:r>
            <a:r>
              <a:rPr lang="en-US" sz="1600" i="1" dirty="0"/>
              <a:t>U</a:t>
            </a:r>
            <a:r>
              <a:rPr lang="en-US" sz="1600" dirty="0"/>
              <a:t>-factor is used for </a:t>
            </a:r>
            <a:r>
              <a:rPr lang="en-US" sz="1600" i="1" dirty="0"/>
              <a:t>above-grade wall </a:t>
            </a:r>
            <a:r>
              <a:rPr lang="en-US" sz="1600" dirty="0"/>
              <a:t>compliance </a:t>
            </a:r>
            <a:r>
              <a:rPr lang="en-US" sz="1600" dirty="0" smtClean="0"/>
              <a:t>which that includes </a:t>
            </a:r>
            <a:r>
              <a:rPr lang="en-US" sz="1600" dirty="0"/>
              <a:t>a </a:t>
            </a:r>
            <a:r>
              <a:rPr lang="en-US" sz="1600" i="1" dirty="0"/>
              <a:t>U</a:t>
            </a:r>
            <a:r>
              <a:rPr lang="en-US" sz="1600" dirty="0"/>
              <a:t>-factor of 0.8 </a:t>
            </a:r>
            <a:r>
              <a:rPr lang="en-US" sz="1600" dirty="0" smtClean="0"/>
              <a:t>Btu/h-F-ft</a:t>
            </a:r>
            <a:r>
              <a:rPr lang="en-US" sz="1600" baseline="30000" dirty="0" smtClean="0"/>
              <a:t>2</a:t>
            </a:r>
            <a:r>
              <a:rPr lang="en-US" sz="1600" dirty="0" smtClean="0"/>
              <a:t> </a:t>
            </a:r>
            <a:r>
              <a:rPr lang="en-US" sz="1600" dirty="0"/>
              <a:t>for the area of the </a:t>
            </a:r>
            <a:r>
              <a:rPr lang="en-US" sz="1600" i="1" dirty="0"/>
              <a:t>above-grade </a:t>
            </a:r>
            <a:r>
              <a:rPr lang="en-US" sz="1600" i="1" dirty="0" smtClean="0"/>
              <a:t>wall </a:t>
            </a:r>
            <a:r>
              <a:rPr lang="en-US" sz="1600" dirty="0" smtClean="0"/>
              <a:t>penetrated </a:t>
            </a:r>
            <a:r>
              <a:rPr lang="en-US" sz="1600" dirty="0"/>
              <a:t>by the concrete floor deck in accordance with Section </a:t>
            </a:r>
            <a:r>
              <a:rPr lang="en-US" sz="1600" dirty="0" smtClean="0"/>
              <a:t>C402.1.2.1.5; </a:t>
            </a:r>
            <a:endParaRPr lang="en-US" sz="1600" dirty="0"/>
          </a:p>
          <a:p>
            <a:pPr marL="609600" lvl="1" indent="0">
              <a:buNone/>
            </a:pPr>
            <a:r>
              <a:rPr lang="en-US" sz="1600" dirty="0"/>
              <a:t>2. an </a:t>
            </a:r>
            <a:r>
              <a:rPr lang="en-US" sz="1600" i="1" dirty="0"/>
              <a:t>approved </a:t>
            </a:r>
            <a:r>
              <a:rPr lang="en-US" sz="1600" dirty="0"/>
              <a:t>thermal break device of with not less than R-10 insulation material </a:t>
            </a:r>
            <a:r>
              <a:rPr lang="en-US" sz="1600" dirty="0" smtClean="0"/>
              <a:t>is installed </a:t>
            </a:r>
            <a:r>
              <a:rPr lang="en-US" sz="1600" dirty="0"/>
              <a:t>in accordance with the manufacturer's </a:t>
            </a:r>
            <a:r>
              <a:rPr lang="en-US" sz="1600" dirty="0" smtClean="0"/>
              <a:t>instructions ; or, </a:t>
            </a:r>
            <a:endParaRPr lang="en-US" sz="1600" dirty="0"/>
          </a:p>
          <a:p>
            <a:pPr marL="609600" lvl="1" indent="0">
              <a:buNone/>
            </a:pPr>
            <a:r>
              <a:rPr lang="en-US" sz="1600" dirty="0"/>
              <a:t>3. a</a:t>
            </a:r>
            <a:r>
              <a:rPr lang="en-US" sz="1600" dirty="0" smtClean="0"/>
              <a:t>n </a:t>
            </a:r>
            <a:r>
              <a:rPr lang="en-US" sz="1600" i="1" dirty="0"/>
              <a:t>approved </a:t>
            </a:r>
            <a:r>
              <a:rPr lang="en-US" sz="1600" dirty="0"/>
              <a:t>design where the </a:t>
            </a:r>
            <a:r>
              <a:rPr lang="en-US" sz="1600" i="1" dirty="0"/>
              <a:t>above-grade wall </a:t>
            </a:r>
            <a:r>
              <a:rPr lang="en-US" sz="1600" dirty="0"/>
              <a:t>U-factor used for </a:t>
            </a:r>
            <a:r>
              <a:rPr lang="en-US" sz="1600" dirty="0" smtClean="0"/>
              <a:t>compliance accounts </a:t>
            </a:r>
            <a:r>
              <a:rPr lang="en-US" sz="1600" dirty="0"/>
              <a:t>for all balcony and concrete floor deck </a:t>
            </a:r>
            <a:r>
              <a:rPr lang="en-US" sz="1600" i="1" dirty="0"/>
              <a:t>thermal bridges</a:t>
            </a:r>
            <a:r>
              <a:rPr lang="en-US" sz="1600" dirty="0"/>
              <a:t>.</a:t>
            </a:r>
          </a:p>
        </p:txBody>
      </p:sp>
    </p:spTree>
    <p:extLst>
      <p:ext uri="{BB962C8B-B14F-4D97-AF65-F5344CB8AC3E}">
        <p14:creationId xmlns:p14="http://schemas.microsoft.com/office/powerpoint/2010/main" val="1238886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2024 IECC - Prescriptive</a:t>
            </a:r>
          </a:p>
        </p:txBody>
      </p:sp>
      <p:sp>
        <p:nvSpPr>
          <p:cNvPr id="3" name="Content Placeholder 2"/>
          <p:cNvSpPr>
            <a:spLocks noGrp="1"/>
          </p:cNvSpPr>
          <p:nvPr>
            <p:ph idx="1"/>
          </p:nvPr>
        </p:nvSpPr>
        <p:spPr/>
        <p:txBody>
          <a:bodyPr/>
          <a:lstStyle/>
          <a:p>
            <a:r>
              <a:rPr lang="en-US" sz="2400" b="1" dirty="0"/>
              <a:t>C402.7.2 Cladding supports </a:t>
            </a:r>
            <a:r>
              <a:rPr lang="en-US" sz="2400" dirty="0"/>
              <a:t>Linear elements supporting opaque cladding shall be </a:t>
            </a:r>
            <a:r>
              <a:rPr lang="en-US" sz="2400" dirty="0" smtClean="0"/>
              <a:t>off-set from </a:t>
            </a:r>
            <a:r>
              <a:rPr lang="en-US" sz="2400" dirty="0"/>
              <a:t>the structure with attachments that allow the continuous insulation, where present, to </a:t>
            </a:r>
            <a:r>
              <a:rPr lang="en-US" sz="2400" dirty="0" smtClean="0"/>
              <a:t>pass behind </a:t>
            </a:r>
            <a:r>
              <a:rPr lang="en-US" sz="2400" dirty="0"/>
              <a:t>the cladding support element except at the point of attachment.</a:t>
            </a:r>
          </a:p>
          <a:p>
            <a:pPr marL="609600" lvl="1" indent="0">
              <a:buNone/>
            </a:pPr>
            <a:r>
              <a:rPr lang="en-US" sz="2000" b="1" dirty="0"/>
              <a:t>Exceptions:</a:t>
            </a:r>
          </a:p>
          <a:p>
            <a:pPr marL="609600" lvl="1" indent="0">
              <a:buNone/>
            </a:pPr>
            <a:r>
              <a:rPr lang="en-US" sz="2000" dirty="0"/>
              <a:t>1. An </a:t>
            </a:r>
            <a:r>
              <a:rPr lang="en-US" sz="2000" i="1" dirty="0"/>
              <a:t>approved </a:t>
            </a:r>
            <a:r>
              <a:rPr lang="en-US" sz="2000" dirty="0"/>
              <a:t>design where the </a:t>
            </a:r>
            <a:r>
              <a:rPr lang="en-US" sz="2000" i="1" dirty="0"/>
              <a:t>above-grade wall U</a:t>
            </a:r>
            <a:r>
              <a:rPr lang="en-US" sz="2000" dirty="0"/>
              <a:t>-factor used for </a:t>
            </a:r>
            <a:r>
              <a:rPr lang="en-US" sz="2000" dirty="0" smtClean="0"/>
              <a:t>compliance accounts </a:t>
            </a:r>
            <a:r>
              <a:rPr lang="en-US" sz="2000" dirty="0"/>
              <a:t>for the cladding support element </a:t>
            </a:r>
            <a:r>
              <a:rPr lang="en-US" sz="2000" i="1" dirty="0"/>
              <a:t>thermal bridge</a:t>
            </a:r>
            <a:r>
              <a:rPr lang="en-US" sz="2000" dirty="0"/>
              <a:t>.</a:t>
            </a:r>
          </a:p>
          <a:p>
            <a:pPr marL="609600" lvl="1" indent="0">
              <a:buNone/>
            </a:pPr>
            <a:r>
              <a:rPr lang="en-US" sz="2000" dirty="0"/>
              <a:t>2. Anchoring for </a:t>
            </a:r>
            <a:r>
              <a:rPr lang="en-US" sz="2000" i="1" dirty="0"/>
              <a:t>curtain wall </a:t>
            </a:r>
            <a:r>
              <a:rPr lang="en-US" sz="2000" dirty="0"/>
              <a:t>and window wall systems where </a:t>
            </a:r>
            <a:r>
              <a:rPr lang="en-US" sz="2000" i="1" dirty="0"/>
              <a:t>curtain wall </a:t>
            </a:r>
            <a:r>
              <a:rPr lang="en-US" sz="2000" dirty="0"/>
              <a:t>and </a:t>
            </a:r>
            <a:r>
              <a:rPr lang="en-US" sz="2000" dirty="0" smtClean="0"/>
              <a:t>window wall </a:t>
            </a:r>
            <a:r>
              <a:rPr lang="en-US" sz="2000" dirty="0"/>
              <a:t>systems comply with C402.7.4.</a:t>
            </a:r>
          </a:p>
        </p:txBody>
      </p:sp>
      <p:sp>
        <p:nvSpPr>
          <p:cNvPr id="4" name="TextBox 3"/>
          <p:cNvSpPr txBox="1"/>
          <p:nvPr/>
        </p:nvSpPr>
        <p:spPr>
          <a:xfrm>
            <a:off x="2068498" y="5015883"/>
            <a:ext cx="7741328" cy="646331"/>
          </a:xfrm>
          <a:prstGeom prst="rect">
            <a:avLst/>
          </a:prstGeom>
          <a:noFill/>
        </p:spPr>
        <p:txBody>
          <a:bodyPr wrap="square" rtlCol="0">
            <a:spAutoFit/>
          </a:bodyPr>
          <a:lstStyle/>
          <a:p>
            <a:r>
              <a:rPr lang="en-US" sz="1800" dirty="0" smtClean="0"/>
              <a:t>Examples:  Offset shelf angle, offset furring with shear tab attachments, cladding direct fastening through ci, etc.</a:t>
            </a:r>
            <a:endParaRPr lang="en-US" sz="1800" dirty="0"/>
          </a:p>
        </p:txBody>
      </p:sp>
    </p:spTree>
    <p:extLst>
      <p:ext uri="{BB962C8B-B14F-4D97-AF65-F5344CB8AC3E}">
        <p14:creationId xmlns:p14="http://schemas.microsoft.com/office/powerpoint/2010/main" val="919733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2024 IECC - Prescriptive</a:t>
            </a:r>
          </a:p>
        </p:txBody>
      </p:sp>
      <p:sp>
        <p:nvSpPr>
          <p:cNvPr id="3" name="Content Placeholder 2"/>
          <p:cNvSpPr>
            <a:spLocks noGrp="1"/>
          </p:cNvSpPr>
          <p:nvPr>
            <p:ph idx="1"/>
          </p:nvPr>
        </p:nvSpPr>
        <p:spPr/>
        <p:txBody>
          <a:bodyPr/>
          <a:lstStyle/>
          <a:p>
            <a:r>
              <a:rPr lang="en-US" sz="2400" b="1" dirty="0"/>
              <a:t>C402.7.3 Structural beams and columns </a:t>
            </a:r>
            <a:r>
              <a:rPr lang="en-US" sz="2400" dirty="0"/>
              <a:t>Structural steel and concrete beams and </a:t>
            </a:r>
            <a:r>
              <a:rPr lang="en-US" sz="2400" dirty="0" smtClean="0"/>
              <a:t>columns that </a:t>
            </a:r>
            <a:r>
              <a:rPr lang="en-US" sz="2400" dirty="0"/>
              <a:t>project through the </a:t>
            </a:r>
            <a:r>
              <a:rPr lang="en-US" sz="2400" i="1" dirty="0"/>
              <a:t>building thermal envelope </a:t>
            </a:r>
            <a:r>
              <a:rPr lang="en-US" sz="2400" dirty="0"/>
              <a:t>shall be covered with not less than </a:t>
            </a:r>
            <a:r>
              <a:rPr lang="en-US" sz="2400" dirty="0" smtClean="0"/>
              <a:t>R-5 insulation </a:t>
            </a:r>
            <a:r>
              <a:rPr lang="en-US" sz="2400" dirty="0"/>
              <a:t>for not less than 2 feet (610 mm) beyond the interior or exterior surface of </a:t>
            </a:r>
            <a:r>
              <a:rPr lang="en-US" sz="2400" dirty="0" smtClean="0"/>
              <a:t>an insulation </a:t>
            </a:r>
            <a:r>
              <a:rPr lang="en-US" sz="2400" dirty="0"/>
              <a:t>component within the </a:t>
            </a:r>
            <a:r>
              <a:rPr lang="en-US" sz="2400" i="1" dirty="0"/>
              <a:t>building thermal envelope</a:t>
            </a:r>
            <a:r>
              <a:rPr lang="en-US" sz="2400" dirty="0"/>
              <a:t>.</a:t>
            </a:r>
          </a:p>
          <a:p>
            <a:pPr marL="609600" lvl="1" indent="0">
              <a:buNone/>
            </a:pPr>
            <a:r>
              <a:rPr lang="en-US" sz="1800" b="1" dirty="0"/>
              <a:t>Exceptions:</a:t>
            </a:r>
          </a:p>
          <a:p>
            <a:pPr marL="609600" lvl="1" indent="0">
              <a:buNone/>
            </a:pPr>
            <a:r>
              <a:rPr lang="en-US" sz="1800" dirty="0"/>
              <a:t>1. Where an </a:t>
            </a:r>
            <a:r>
              <a:rPr lang="en-US" sz="1800" i="1" dirty="0"/>
              <a:t>approved </a:t>
            </a:r>
            <a:r>
              <a:rPr lang="en-US" sz="1800" dirty="0"/>
              <a:t>thermal break device is installed in accordance with </a:t>
            </a:r>
            <a:r>
              <a:rPr lang="en-US" sz="1800" dirty="0" smtClean="0"/>
              <a:t>the manufacturer's </a:t>
            </a:r>
            <a:r>
              <a:rPr lang="en-US" sz="1800" dirty="0"/>
              <a:t>instructions.</a:t>
            </a:r>
          </a:p>
          <a:p>
            <a:pPr marL="609600" lvl="1" indent="0">
              <a:buNone/>
            </a:pPr>
            <a:r>
              <a:rPr lang="en-US" sz="1800" dirty="0"/>
              <a:t>2. An </a:t>
            </a:r>
            <a:r>
              <a:rPr lang="en-US" sz="1800" i="1" dirty="0"/>
              <a:t>approved </a:t>
            </a:r>
            <a:r>
              <a:rPr lang="en-US" sz="1800" dirty="0"/>
              <a:t>design where the </a:t>
            </a:r>
            <a:r>
              <a:rPr lang="en-US" sz="1800" i="1" dirty="0"/>
              <a:t>above-grade wall </a:t>
            </a:r>
            <a:r>
              <a:rPr lang="en-US" sz="1800" dirty="0"/>
              <a:t>U-factor used to </a:t>
            </a:r>
            <a:r>
              <a:rPr lang="en-US" sz="1800" dirty="0" smtClean="0"/>
              <a:t>demonstrate compliance </a:t>
            </a:r>
            <a:r>
              <a:rPr lang="en-US" sz="1800" dirty="0"/>
              <a:t>accounts for the beam or column thermal bridge.</a:t>
            </a:r>
          </a:p>
        </p:txBody>
      </p:sp>
    </p:spTree>
    <p:extLst>
      <p:ext uri="{BB962C8B-B14F-4D97-AF65-F5344CB8AC3E}">
        <p14:creationId xmlns:p14="http://schemas.microsoft.com/office/powerpoint/2010/main" val="1597475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2024 IECC - Prescriptive</a:t>
            </a:r>
          </a:p>
        </p:txBody>
      </p:sp>
      <p:sp>
        <p:nvSpPr>
          <p:cNvPr id="3" name="Content Placeholder 2"/>
          <p:cNvSpPr>
            <a:spLocks noGrp="1"/>
          </p:cNvSpPr>
          <p:nvPr>
            <p:ph idx="1"/>
          </p:nvPr>
        </p:nvSpPr>
        <p:spPr>
          <a:xfrm>
            <a:off x="609600" y="1180730"/>
            <a:ext cx="10972800" cy="4536489"/>
          </a:xfrm>
        </p:spPr>
        <p:txBody>
          <a:bodyPr/>
          <a:lstStyle/>
          <a:p>
            <a:r>
              <a:rPr lang="en-US" sz="2000" b="1" dirty="0"/>
              <a:t>C402.7.4 Vertical fenestration </a:t>
            </a:r>
            <a:r>
              <a:rPr lang="en-US" sz="2000" dirty="0"/>
              <a:t>Vertical </a:t>
            </a:r>
            <a:r>
              <a:rPr lang="en-US" sz="2000" i="1" dirty="0"/>
              <a:t>fenestration </a:t>
            </a:r>
            <a:r>
              <a:rPr lang="en-US" sz="2000" dirty="0"/>
              <a:t>intersections with above grade </a:t>
            </a:r>
            <a:r>
              <a:rPr lang="en-US" sz="2000" dirty="0" smtClean="0"/>
              <a:t>walls shall </a:t>
            </a:r>
            <a:r>
              <a:rPr lang="en-US" sz="2000" dirty="0"/>
              <a:t>comply with one or more of the following:</a:t>
            </a:r>
          </a:p>
          <a:p>
            <a:pPr marL="609600" lvl="1" indent="0">
              <a:buNone/>
            </a:pPr>
            <a:r>
              <a:rPr lang="en-US" sz="1600" b="1" dirty="0"/>
              <a:t>1.</a:t>
            </a:r>
            <a:r>
              <a:rPr lang="en-US" sz="1600" dirty="0"/>
              <a:t> Where above-grade walls include continuous insulation, the plane of the </a:t>
            </a:r>
            <a:r>
              <a:rPr lang="en-US" sz="1600" dirty="0" smtClean="0"/>
              <a:t>exterior glazing </a:t>
            </a:r>
            <a:r>
              <a:rPr lang="en-US" sz="1600" dirty="0"/>
              <a:t>layer or, for metal frame </a:t>
            </a:r>
            <a:r>
              <a:rPr lang="en-US" sz="1600" i="1" dirty="0"/>
              <a:t>fenestration </a:t>
            </a:r>
            <a:r>
              <a:rPr lang="en-US" sz="1600" dirty="0"/>
              <a:t>, a non-metal thermal break in the </a:t>
            </a:r>
            <a:r>
              <a:rPr lang="en-US" sz="1600" dirty="0" smtClean="0"/>
              <a:t>frame shall </a:t>
            </a:r>
            <a:r>
              <a:rPr lang="en-US" sz="1600" dirty="0"/>
              <a:t>be positioned within 2 inches (610 mm) of the interior or exterior surface of </a:t>
            </a:r>
            <a:r>
              <a:rPr lang="en-US" sz="1600" dirty="0" smtClean="0"/>
              <a:t>the continuous </a:t>
            </a:r>
            <a:r>
              <a:rPr lang="en-US" sz="1600" dirty="0"/>
              <a:t>insulation.</a:t>
            </a:r>
          </a:p>
          <a:p>
            <a:pPr marL="609600" lvl="1" indent="0">
              <a:buNone/>
            </a:pPr>
            <a:r>
              <a:rPr lang="en-US" sz="1600" b="1" dirty="0"/>
              <a:t>2. </a:t>
            </a:r>
            <a:r>
              <a:rPr lang="en-US" sz="1600" dirty="0"/>
              <a:t>Where above-grade walls do not include continuous insulation, the plane of the </a:t>
            </a:r>
            <a:r>
              <a:rPr lang="en-US" sz="1600" dirty="0" smtClean="0"/>
              <a:t>exterior glazing </a:t>
            </a:r>
            <a:r>
              <a:rPr lang="en-US" sz="1600" dirty="0"/>
              <a:t>layer or, for metal frame </a:t>
            </a:r>
            <a:r>
              <a:rPr lang="en-US" sz="1600" i="1" dirty="0"/>
              <a:t>fenestration </a:t>
            </a:r>
            <a:r>
              <a:rPr lang="en-US" sz="1600" dirty="0"/>
              <a:t>, a non-metal thermal break in the </a:t>
            </a:r>
            <a:r>
              <a:rPr lang="en-US" sz="1600" dirty="0" smtClean="0"/>
              <a:t>frame shall </a:t>
            </a:r>
            <a:r>
              <a:rPr lang="en-US" sz="1600" dirty="0"/>
              <a:t>be positioned within the thickness of the integral or </a:t>
            </a:r>
            <a:r>
              <a:rPr lang="en-US" sz="1600" i="1" dirty="0"/>
              <a:t>cavity insulation </a:t>
            </a:r>
            <a:r>
              <a:rPr lang="en-US" sz="1600" dirty="0"/>
              <a:t>.</a:t>
            </a:r>
          </a:p>
          <a:p>
            <a:pPr marL="609600" lvl="1" indent="0">
              <a:buNone/>
            </a:pPr>
            <a:r>
              <a:rPr lang="en-US" sz="1600" b="1" dirty="0"/>
              <a:t>3.</a:t>
            </a:r>
            <a:r>
              <a:rPr lang="en-US" sz="1600" dirty="0"/>
              <a:t> The surface of the rough opening, not covered by the fenestration frame, shall </a:t>
            </a:r>
            <a:r>
              <a:rPr lang="en-US" sz="1600" dirty="0" smtClean="0"/>
              <a:t>be insulated </a:t>
            </a:r>
            <a:r>
              <a:rPr lang="en-US" sz="1600" dirty="0"/>
              <a:t>with insulation of not less than R-3 material or covered with a wood buck </a:t>
            </a:r>
            <a:r>
              <a:rPr lang="en-US" sz="1600" dirty="0" smtClean="0"/>
              <a:t>that is </a:t>
            </a:r>
            <a:r>
              <a:rPr lang="en-US" sz="1600" dirty="0"/>
              <a:t>not less than 1.5 inches (457 mm) thick.</a:t>
            </a:r>
          </a:p>
          <a:p>
            <a:pPr marL="609600" lvl="1" indent="0">
              <a:buNone/>
            </a:pPr>
            <a:r>
              <a:rPr lang="en-US" sz="1600" b="1" dirty="0"/>
              <a:t>4.</a:t>
            </a:r>
            <a:r>
              <a:rPr lang="en-US" sz="1600" dirty="0"/>
              <a:t> For the intersection between vertical fenestration and opaque spandrel in a </a:t>
            </a:r>
            <a:r>
              <a:rPr lang="en-US" sz="1600" dirty="0" smtClean="0"/>
              <a:t>shared framing </a:t>
            </a:r>
            <a:r>
              <a:rPr lang="en-US" sz="1600" dirty="0"/>
              <a:t>system, manufacturer's data for the spandrel </a:t>
            </a:r>
            <a:r>
              <a:rPr lang="en-US" sz="1600" i="1" dirty="0"/>
              <a:t>U</a:t>
            </a:r>
            <a:r>
              <a:rPr lang="en-US" sz="1600" dirty="0"/>
              <a:t>-factor shall account for </a:t>
            </a:r>
            <a:r>
              <a:rPr lang="en-US" sz="1600" i="1" dirty="0" smtClean="0"/>
              <a:t>thermal bridges</a:t>
            </a:r>
            <a:r>
              <a:rPr lang="en-US" sz="1600" dirty="0"/>
              <a:t>.</a:t>
            </a:r>
          </a:p>
          <a:p>
            <a:pPr marL="533400" lvl="1" indent="0">
              <a:buNone/>
            </a:pPr>
            <a:r>
              <a:rPr lang="en-US" sz="1800" b="1" dirty="0"/>
              <a:t>Exceptions:</a:t>
            </a:r>
          </a:p>
          <a:p>
            <a:pPr marL="533400" lvl="1" indent="0">
              <a:buNone/>
            </a:pPr>
            <a:r>
              <a:rPr lang="en-US" sz="1600" dirty="0"/>
              <a:t>1. Where an </a:t>
            </a:r>
            <a:r>
              <a:rPr lang="en-US" sz="1600" i="1" dirty="0"/>
              <a:t>approved </a:t>
            </a:r>
            <a:r>
              <a:rPr lang="en-US" sz="1600" dirty="0"/>
              <a:t>design for the </a:t>
            </a:r>
            <a:r>
              <a:rPr lang="en-US" sz="1600" i="1" dirty="0"/>
              <a:t>above-grade wall U</a:t>
            </a:r>
            <a:r>
              <a:rPr lang="en-US" sz="1600" dirty="0"/>
              <a:t>-factor used for </a:t>
            </a:r>
            <a:r>
              <a:rPr lang="en-US" sz="1600" dirty="0" smtClean="0"/>
              <a:t>compliance accounts </a:t>
            </a:r>
            <a:r>
              <a:rPr lang="en-US" sz="1600" dirty="0"/>
              <a:t>for </a:t>
            </a:r>
            <a:r>
              <a:rPr lang="en-US" sz="1600" i="1" dirty="0"/>
              <a:t>thermal bridges </a:t>
            </a:r>
            <a:r>
              <a:rPr lang="en-US" sz="1600" dirty="0"/>
              <a:t>at the intersection with the vertical fenestration.</a:t>
            </a:r>
          </a:p>
          <a:p>
            <a:pPr marL="533400" lvl="1" indent="0">
              <a:buNone/>
            </a:pPr>
            <a:r>
              <a:rPr lang="en-US" sz="1600" dirty="0"/>
              <a:t>2. </a:t>
            </a:r>
            <a:r>
              <a:rPr lang="en-US" sz="1600" dirty="0" smtClean="0"/>
              <a:t>Doors.</a:t>
            </a:r>
            <a:endParaRPr lang="en-US" sz="1600" dirty="0"/>
          </a:p>
        </p:txBody>
      </p:sp>
    </p:spTree>
    <p:extLst>
      <p:ext uri="{BB962C8B-B14F-4D97-AF65-F5344CB8AC3E}">
        <p14:creationId xmlns:p14="http://schemas.microsoft.com/office/powerpoint/2010/main" val="1693853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2024 IECC - Prescriptive</a:t>
            </a:r>
          </a:p>
        </p:txBody>
      </p:sp>
      <p:sp>
        <p:nvSpPr>
          <p:cNvPr id="3" name="Content Placeholder 2"/>
          <p:cNvSpPr>
            <a:spLocks noGrp="1"/>
          </p:cNvSpPr>
          <p:nvPr>
            <p:ph idx="1"/>
          </p:nvPr>
        </p:nvSpPr>
        <p:spPr>
          <a:xfrm>
            <a:off x="170155" y="1083076"/>
            <a:ext cx="11851689" cy="4395681"/>
          </a:xfrm>
        </p:spPr>
        <p:txBody>
          <a:bodyPr/>
          <a:lstStyle/>
          <a:p>
            <a:r>
              <a:rPr lang="en-US" sz="1800" b="1" dirty="0"/>
              <a:t>C402.7.5 Parapets </a:t>
            </a:r>
            <a:r>
              <a:rPr lang="en-US" sz="1800" dirty="0" err="1"/>
              <a:t>Parapets</a:t>
            </a:r>
            <a:r>
              <a:rPr lang="en-US" sz="1800" dirty="0"/>
              <a:t> shall comply with one or more of the following as applicable:</a:t>
            </a:r>
          </a:p>
          <a:p>
            <a:pPr marL="533400" lvl="1" indent="0">
              <a:buNone/>
            </a:pPr>
            <a:r>
              <a:rPr lang="en-US" sz="1600" b="1" dirty="0" smtClean="0"/>
              <a:t>1</a:t>
            </a:r>
            <a:r>
              <a:rPr lang="en-US" sz="1600" b="1" dirty="0"/>
              <a:t>.</a:t>
            </a:r>
            <a:r>
              <a:rPr lang="en-US" sz="1600" dirty="0"/>
              <a:t> Where continuous insulation is installed on the exterior side of the </a:t>
            </a:r>
            <a:r>
              <a:rPr lang="en-US" sz="1600" i="1" dirty="0"/>
              <a:t>above-grade </a:t>
            </a:r>
            <a:r>
              <a:rPr lang="en-US" sz="1600" i="1" dirty="0" smtClean="0"/>
              <a:t>wall </a:t>
            </a:r>
            <a:r>
              <a:rPr lang="en-US" sz="1600" dirty="0" smtClean="0"/>
              <a:t>and </a:t>
            </a:r>
            <a:r>
              <a:rPr lang="en-US" sz="1600" dirty="0"/>
              <a:t>the roof is insulated with insulation entirely above deck, the continuous </a:t>
            </a:r>
            <a:r>
              <a:rPr lang="en-US" sz="1600" dirty="0" smtClean="0"/>
              <a:t>insulation shall </a:t>
            </a:r>
            <a:r>
              <a:rPr lang="en-US" sz="1600" dirty="0"/>
              <a:t>extend up both sides of the parapet not less than 2 feet (610 mm) above the </a:t>
            </a:r>
            <a:r>
              <a:rPr lang="en-US" sz="1600" dirty="0" smtClean="0"/>
              <a:t>roof covering </a:t>
            </a:r>
            <a:r>
              <a:rPr lang="en-US" sz="1600" dirty="0"/>
              <a:t>or to the top of the parapet, whichever is less. Parapets that are an </a:t>
            </a:r>
            <a:r>
              <a:rPr lang="en-US" sz="1600" dirty="0" smtClean="0"/>
              <a:t>integral part </a:t>
            </a:r>
            <a:r>
              <a:rPr lang="en-US" sz="1600" dirty="0"/>
              <a:t>of a fire-resistance rated wall, and the exterior continuous insulation applied to </a:t>
            </a:r>
            <a:r>
              <a:rPr lang="en-US" sz="1600" dirty="0" smtClean="0"/>
              <a:t>the parapet</a:t>
            </a:r>
            <a:r>
              <a:rPr lang="en-US" sz="1600" dirty="0"/>
              <a:t>, shall comply with the fire resistance ratings of the building code.</a:t>
            </a:r>
          </a:p>
          <a:p>
            <a:pPr marL="533400" lvl="1" indent="0">
              <a:buNone/>
            </a:pPr>
            <a:r>
              <a:rPr lang="en-US" sz="1600" b="1" dirty="0"/>
              <a:t>2.</a:t>
            </a:r>
            <a:r>
              <a:rPr lang="en-US" sz="1600" dirty="0"/>
              <a:t> Where continuous insulation is installed on the exterior side of the </a:t>
            </a:r>
            <a:r>
              <a:rPr lang="en-US" sz="1600" i="1" dirty="0"/>
              <a:t>above-grade </a:t>
            </a:r>
            <a:r>
              <a:rPr lang="en-US" sz="1600" i="1" dirty="0" smtClean="0"/>
              <a:t>wall </a:t>
            </a:r>
            <a:r>
              <a:rPr lang="en-US" sz="1600" dirty="0" smtClean="0"/>
              <a:t>and </a:t>
            </a:r>
            <a:r>
              <a:rPr lang="en-US" sz="1600" dirty="0"/>
              <a:t>the roof insulation is below the roof deck, the continuous insulation shall </a:t>
            </a:r>
            <a:r>
              <a:rPr lang="en-US" sz="1600" dirty="0" smtClean="0"/>
              <a:t>extend up </a:t>
            </a:r>
            <a:r>
              <a:rPr lang="en-US" sz="1600" dirty="0"/>
              <a:t>the exterior side of the parapet to not less than the height of the top surface of </a:t>
            </a:r>
            <a:r>
              <a:rPr lang="en-US" sz="1600" dirty="0" smtClean="0"/>
              <a:t>the </a:t>
            </a:r>
            <a:r>
              <a:rPr lang="en-US" sz="1600" i="1" dirty="0" smtClean="0"/>
              <a:t>roof </a:t>
            </a:r>
            <a:r>
              <a:rPr lang="en-US" sz="1600" i="1" dirty="0"/>
              <a:t>assembly </a:t>
            </a:r>
            <a:r>
              <a:rPr lang="en-US" sz="1600" dirty="0"/>
              <a:t>.</a:t>
            </a:r>
          </a:p>
          <a:p>
            <a:pPr marL="533400" lvl="1" indent="0">
              <a:buNone/>
            </a:pPr>
            <a:r>
              <a:rPr lang="en-US" sz="1600" b="1" dirty="0"/>
              <a:t>3.</a:t>
            </a:r>
            <a:r>
              <a:rPr lang="en-US" sz="1600" dirty="0"/>
              <a:t> Where continuous insulation is not installed on the exterior side of the </a:t>
            </a:r>
            <a:r>
              <a:rPr lang="en-US" sz="1600" i="1" dirty="0" smtClean="0"/>
              <a:t>above-grade wall </a:t>
            </a:r>
            <a:r>
              <a:rPr lang="en-US" sz="1600" dirty="0"/>
              <a:t>and the roof is insulated with insulation entirely above deck, the wall cavity </a:t>
            </a:r>
            <a:r>
              <a:rPr lang="en-US" sz="1600" dirty="0" smtClean="0"/>
              <a:t>or integral </a:t>
            </a:r>
            <a:r>
              <a:rPr lang="en-US" sz="1600" dirty="0"/>
              <a:t>insulation shall extend into the parapet up to the exterior face of the </a:t>
            </a:r>
            <a:r>
              <a:rPr lang="en-US" sz="1600" dirty="0" smtClean="0"/>
              <a:t>roof insulation </a:t>
            </a:r>
            <a:r>
              <a:rPr lang="en-US" sz="1600" dirty="0"/>
              <a:t>or equivalent R-value insulation shall be installed not less than 2 feet (</a:t>
            </a:r>
            <a:r>
              <a:rPr lang="en-US" sz="1600" dirty="0" smtClean="0"/>
              <a:t>610 mm</a:t>
            </a:r>
            <a:r>
              <a:rPr lang="en-US" sz="1600" dirty="0"/>
              <a:t>) horizontally inward on the underside of the roof deck.</a:t>
            </a:r>
          </a:p>
          <a:p>
            <a:pPr marL="533400" lvl="1" indent="0">
              <a:buNone/>
            </a:pPr>
            <a:r>
              <a:rPr lang="en-US" sz="1600" b="1" dirty="0"/>
              <a:t>4. </a:t>
            </a:r>
            <a:r>
              <a:rPr lang="en-US" sz="1600" dirty="0"/>
              <a:t>Where continuous insulation is not installed on the exterior side of the </a:t>
            </a:r>
            <a:r>
              <a:rPr lang="en-US" sz="1600" i="1" dirty="0" smtClean="0"/>
              <a:t>above-grade wall </a:t>
            </a:r>
            <a:r>
              <a:rPr lang="en-US" sz="1600" dirty="0"/>
              <a:t>and the roof insulation is below the roof deck, the wall and roof </a:t>
            </a:r>
            <a:r>
              <a:rPr lang="en-US" sz="1600" dirty="0" smtClean="0"/>
              <a:t>insulation components </a:t>
            </a:r>
            <a:r>
              <a:rPr lang="en-US" sz="1600" dirty="0"/>
              <a:t>shall be adjacent to each other at the roof-ceiling-wall intersection.</a:t>
            </a:r>
          </a:p>
          <a:p>
            <a:pPr marL="533400" lvl="1" indent="0">
              <a:buNone/>
            </a:pPr>
            <a:r>
              <a:rPr lang="en-US" sz="1600" b="1" dirty="0"/>
              <a:t>5.</a:t>
            </a:r>
            <a:r>
              <a:rPr lang="en-US" sz="1600" dirty="0"/>
              <a:t> Where a thermal break device with not less than R-10 insulation material </a:t>
            </a:r>
            <a:r>
              <a:rPr lang="en-US" sz="1600" dirty="0" smtClean="0"/>
              <a:t>aligned with </a:t>
            </a:r>
            <a:r>
              <a:rPr lang="en-US" sz="1600" dirty="0"/>
              <a:t>the </a:t>
            </a:r>
            <a:r>
              <a:rPr lang="en-US" sz="1600" i="1" dirty="0"/>
              <a:t>above-grade wall </a:t>
            </a:r>
            <a:r>
              <a:rPr lang="en-US" sz="1600" dirty="0"/>
              <a:t>and roof insulation is installed in accordance with </a:t>
            </a:r>
            <a:r>
              <a:rPr lang="en-US" sz="1600" dirty="0" smtClean="0"/>
              <a:t>the manufacturer's </a:t>
            </a:r>
            <a:r>
              <a:rPr lang="en-US" sz="1600" dirty="0"/>
              <a:t>instructions.</a:t>
            </a:r>
          </a:p>
          <a:p>
            <a:pPr marL="0" indent="0">
              <a:buNone/>
            </a:pPr>
            <a:r>
              <a:rPr lang="en-US" sz="1600" b="1" dirty="0"/>
              <a:t>Exception: </a:t>
            </a:r>
            <a:r>
              <a:rPr lang="en-US" sz="1600" dirty="0"/>
              <a:t>An </a:t>
            </a:r>
            <a:r>
              <a:rPr lang="en-US" sz="1600" i="1" dirty="0"/>
              <a:t>approved </a:t>
            </a:r>
            <a:r>
              <a:rPr lang="en-US" sz="1600" dirty="0"/>
              <a:t>design where the </a:t>
            </a:r>
            <a:r>
              <a:rPr lang="en-US" sz="1600" i="1" dirty="0"/>
              <a:t>above-grade wall U</a:t>
            </a:r>
            <a:r>
              <a:rPr lang="en-US" sz="1600" dirty="0"/>
              <a:t>-factor used for </a:t>
            </a:r>
            <a:r>
              <a:rPr lang="en-US" sz="1600" dirty="0" smtClean="0"/>
              <a:t>compliance accounts </a:t>
            </a:r>
            <a:r>
              <a:rPr lang="en-US" sz="1600" dirty="0"/>
              <a:t>for the parapet </a:t>
            </a:r>
            <a:r>
              <a:rPr lang="en-US" sz="1600" i="1" dirty="0"/>
              <a:t>thermal bridge</a:t>
            </a:r>
            <a:r>
              <a:rPr lang="en-US" sz="1600" dirty="0"/>
              <a:t>.</a:t>
            </a:r>
          </a:p>
        </p:txBody>
      </p:sp>
    </p:spTree>
    <p:extLst>
      <p:ext uri="{BB962C8B-B14F-4D97-AF65-F5344CB8AC3E}">
        <p14:creationId xmlns:p14="http://schemas.microsoft.com/office/powerpoint/2010/main" val="3206113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2024 IECC - Prescriptive</a:t>
            </a:r>
          </a:p>
        </p:txBody>
      </p:sp>
      <p:sp>
        <p:nvSpPr>
          <p:cNvPr id="3" name="Content Placeholder 2"/>
          <p:cNvSpPr>
            <a:spLocks noGrp="1"/>
          </p:cNvSpPr>
          <p:nvPr>
            <p:ph idx="1"/>
          </p:nvPr>
        </p:nvSpPr>
        <p:spPr/>
        <p:txBody>
          <a:bodyPr/>
          <a:lstStyle/>
          <a:p>
            <a:r>
              <a:rPr lang="en-US" sz="2400" b="1" dirty="0" smtClean="0"/>
              <a:t>C402.1.2.1.8 Mechanical equipment </a:t>
            </a:r>
            <a:r>
              <a:rPr lang="en-US" sz="2400" b="1" dirty="0"/>
              <a:t>penetrations. </a:t>
            </a:r>
            <a:r>
              <a:rPr lang="en-US" sz="2400" dirty="0"/>
              <a:t>Where the total area of through penetrations </a:t>
            </a:r>
            <a:r>
              <a:rPr lang="en-US" sz="2400" dirty="0" smtClean="0"/>
              <a:t>of mechanical </a:t>
            </a:r>
            <a:r>
              <a:rPr lang="en-US" sz="2400" dirty="0"/>
              <a:t>equipment is greater than 1 percent of the opaque above grade wall area</a:t>
            </a:r>
            <a:r>
              <a:rPr lang="en-US" sz="2400" dirty="0" smtClean="0"/>
              <a:t>, such </a:t>
            </a:r>
            <a:r>
              <a:rPr lang="en-US" sz="2400" dirty="0"/>
              <a:t>area shall be calculated as a separate wall assembly , in </a:t>
            </a:r>
            <a:r>
              <a:rPr lang="en-US" sz="2400" dirty="0" smtClean="0"/>
              <a:t>accordance </a:t>
            </a:r>
            <a:r>
              <a:rPr lang="en-US" sz="2400" dirty="0"/>
              <a:t>with </a:t>
            </a:r>
            <a:r>
              <a:rPr lang="en-US" sz="2400" dirty="0" smtClean="0"/>
              <a:t>either Section </a:t>
            </a:r>
            <a:r>
              <a:rPr lang="en-US" sz="2400" dirty="0"/>
              <a:t>C402.1.2.1.5 or Section C402.1.4 using </a:t>
            </a:r>
            <a:r>
              <a:rPr lang="en-US" sz="2400" dirty="0" smtClean="0"/>
              <a:t>a </a:t>
            </a:r>
            <a:r>
              <a:rPr lang="en-US" sz="2400" dirty="0"/>
              <a:t>published and </a:t>
            </a:r>
            <a:r>
              <a:rPr lang="en-US" sz="2400" i="1" dirty="0"/>
              <a:t>approved </a:t>
            </a:r>
            <a:r>
              <a:rPr lang="en-US" sz="2400" dirty="0" smtClean="0"/>
              <a:t>U-factor for </a:t>
            </a:r>
            <a:r>
              <a:rPr lang="en-US" sz="2400" dirty="0"/>
              <a:t>that equipment or a default U-factor of 0.5.</a:t>
            </a:r>
          </a:p>
        </p:txBody>
      </p:sp>
    </p:spTree>
    <p:extLst>
      <p:ext uri="{BB962C8B-B14F-4D97-AF65-F5344CB8AC3E}">
        <p14:creationId xmlns:p14="http://schemas.microsoft.com/office/powerpoint/2010/main" val="4001575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2024 IECC </a:t>
            </a:r>
            <a:r>
              <a:rPr lang="en-US" dirty="0" smtClean="0"/>
              <a:t>– Prescriptive (UA trade-off method)</a:t>
            </a:r>
            <a:endParaRPr lang="en-US" dirty="0"/>
          </a:p>
        </p:txBody>
      </p:sp>
      <p:sp>
        <p:nvSpPr>
          <p:cNvPr id="3" name="Content Placeholder 2"/>
          <p:cNvSpPr>
            <a:spLocks noGrp="1"/>
          </p:cNvSpPr>
          <p:nvPr>
            <p:ph idx="1"/>
          </p:nvPr>
        </p:nvSpPr>
        <p:spPr>
          <a:xfrm>
            <a:off x="609600" y="1134616"/>
            <a:ext cx="10972800" cy="605407"/>
          </a:xfrm>
        </p:spPr>
        <p:txBody>
          <a:bodyPr/>
          <a:lstStyle/>
          <a:p>
            <a:pPr marL="0" indent="0" algn="ctr">
              <a:buNone/>
            </a:pPr>
            <a:r>
              <a:rPr lang="en-US" sz="1600" b="1" dirty="0"/>
              <a:t>TABLE </a:t>
            </a:r>
            <a:r>
              <a:rPr lang="en-US" sz="1600" b="1" dirty="0" smtClean="0"/>
              <a:t>C402.1.4 - PSI- </a:t>
            </a:r>
            <a:r>
              <a:rPr lang="en-US" sz="1600" b="1" dirty="0"/>
              <a:t>and CHI-FACTORS TO DETERMINE THERMAL </a:t>
            </a:r>
            <a:r>
              <a:rPr lang="en-US" sz="1600" b="1" dirty="0" smtClean="0"/>
              <a:t>BRIDGES</a:t>
            </a:r>
          </a:p>
          <a:p>
            <a:pPr marL="0" indent="0" algn="ctr">
              <a:buNone/>
            </a:pPr>
            <a:r>
              <a:rPr lang="en-US" sz="1600" b="1" dirty="0" smtClean="0"/>
              <a:t>FOR </a:t>
            </a:r>
            <a:r>
              <a:rPr lang="en-US" sz="1600" b="1" dirty="0"/>
              <a:t>THE </a:t>
            </a:r>
            <a:r>
              <a:rPr lang="en-US" sz="1600" b="1" u="sng" dirty="0" smtClean="0"/>
              <a:t>COMPONENT PERFORMANCE METHOD</a:t>
            </a:r>
            <a:endParaRPr lang="en-US" sz="1600" u="sng"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45762" y="1802167"/>
            <a:ext cx="8039272" cy="3923931"/>
          </a:xfrm>
          <a:prstGeom prst="rect">
            <a:avLst/>
          </a:prstGeom>
        </p:spPr>
      </p:pic>
    </p:spTree>
    <p:extLst>
      <p:ext uri="{BB962C8B-B14F-4D97-AF65-F5344CB8AC3E}">
        <p14:creationId xmlns:p14="http://schemas.microsoft.com/office/powerpoint/2010/main" val="3757263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2024 IECC – Performance (Simulation) Path</a:t>
            </a:r>
            <a:endParaRPr lang="en-US" dirty="0"/>
          </a:p>
        </p:txBody>
      </p:sp>
      <p:sp>
        <p:nvSpPr>
          <p:cNvPr id="3" name="Content Placeholder 2"/>
          <p:cNvSpPr>
            <a:spLocks noGrp="1"/>
          </p:cNvSpPr>
          <p:nvPr>
            <p:ph idx="1"/>
          </p:nvPr>
        </p:nvSpPr>
        <p:spPr>
          <a:xfrm>
            <a:off x="609600" y="1154097"/>
            <a:ext cx="10972800" cy="4306904"/>
          </a:xfrm>
        </p:spPr>
        <p:txBody>
          <a:bodyPr/>
          <a:lstStyle/>
          <a:p>
            <a:pPr marL="0" indent="0" algn="ctr">
              <a:buNone/>
            </a:pPr>
            <a:r>
              <a:rPr lang="en-US" sz="1800" b="1" dirty="0"/>
              <a:t>TABLE C407.4.1(1</a:t>
            </a:r>
            <a:r>
              <a:rPr lang="en-US" sz="1800" b="1" dirty="0" smtClean="0"/>
              <a:t>) - SPECIFICATIONS </a:t>
            </a:r>
            <a:r>
              <a:rPr lang="en-US" sz="1800" b="1" dirty="0"/>
              <a:t>FOR THE STANDARD </a:t>
            </a:r>
            <a:r>
              <a:rPr lang="en-US" sz="1800" b="1" dirty="0" smtClean="0"/>
              <a:t>REFERENCE</a:t>
            </a:r>
          </a:p>
          <a:p>
            <a:pPr marL="0" indent="0" algn="ctr">
              <a:buNone/>
            </a:pPr>
            <a:r>
              <a:rPr lang="en-US" sz="1800" b="1" dirty="0" smtClean="0"/>
              <a:t>AND </a:t>
            </a:r>
            <a:r>
              <a:rPr lang="en-US" sz="1800" b="1" dirty="0"/>
              <a:t>PROPOSED DESIGNS</a:t>
            </a:r>
            <a:endParaRPr lang="en-US" sz="1800" dirty="0"/>
          </a:p>
        </p:txBody>
      </p:sp>
      <p:grpSp>
        <p:nvGrpSpPr>
          <p:cNvPr id="6" name="Group 5"/>
          <p:cNvGrpSpPr/>
          <p:nvPr/>
        </p:nvGrpSpPr>
        <p:grpSpPr>
          <a:xfrm>
            <a:off x="2121764" y="1837676"/>
            <a:ext cx="7536961" cy="3994953"/>
            <a:chOff x="2121764" y="2041862"/>
            <a:chExt cx="7536961" cy="3994953"/>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21764" y="2041862"/>
              <a:ext cx="7532346" cy="674705"/>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21764" y="2716567"/>
              <a:ext cx="7536961" cy="3320248"/>
            </a:xfrm>
            <a:prstGeom prst="rect">
              <a:avLst/>
            </a:prstGeom>
          </p:spPr>
        </p:pic>
      </p:grpSp>
      <p:sp>
        <p:nvSpPr>
          <p:cNvPr id="7" name="Left Arrow 6"/>
          <p:cNvSpPr/>
          <p:nvPr/>
        </p:nvSpPr>
        <p:spPr>
          <a:xfrm>
            <a:off x="9783192" y="4003829"/>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5791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Design Concepts for Clear-Field Thermal Bridges</a:t>
            </a:r>
            <a:endParaRPr lang="en-US" sz="2800" dirty="0"/>
          </a:p>
        </p:txBody>
      </p:sp>
      <p:sp>
        <p:nvSpPr>
          <p:cNvPr id="3" name="Content Placeholder 2"/>
          <p:cNvSpPr>
            <a:spLocks noGrp="1"/>
          </p:cNvSpPr>
          <p:nvPr>
            <p:ph idx="1"/>
          </p:nvPr>
        </p:nvSpPr>
        <p:spPr>
          <a:xfrm>
            <a:off x="609601" y="1295400"/>
            <a:ext cx="9881062" cy="4165601"/>
          </a:xfrm>
        </p:spPr>
        <p:txBody>
          <a:bodyPr>
            <a:normAutofit fontScale="92500" lnSpcReduction="10000"/>
          </a:bodyPr>
          <a:lstStyle/>
          <a:p>
            <a:r>
              <a:rPr lang="en-US" sz="2200" dirty="0"/>
              <a:t>Clear-field thermal bridges generally are required to be accounted for in U-factor calculations or tests for assemblies</a:t>
            </a:r>
            <a:r>
              <a:rPr lang="en-US" sz="2200" dirty="0" smtClean="0"/>
              <a:t>:</a:t>
            </a:r>
          </a:p>
          <a:p>
            <a:pPr marL="685800" lvl="1" indent="-342900">
              <a:buFont typeface="Arial" panose="020B0604020202020204" pitchFamily="34" charset="0"/>
              <a:buChar char="•"/>
            </a:pPr>
            <a:r>
              <a:rPr lang="en-US" sz="2000" dirty="0" smtClean="0"/>
              <a:t>Refer to ASHRAE 90.1 Appendix A  and </a:t>
            </a:r>
            <a:r>
              <a:rPr lang="en-US" sz="2000" i="1" dirty="0" smtClean="0"/>
              <a:t>Handbook of Fundamentals</a:t>
            </a:r>
          </a:p>
          <a:p>
            <a:pPr lvl="2"/>
            <a:r>
              <a:rPr lang="en-US" sz="1600" dirty="0">
                <a:latin typeface="Yu Gothic Light" panose="020B0300000000000000" pitchFamily="34" charset="-128"/>
                <a:ea typeface="Yu Gothic Light" panose="020B0300000000000000" pitchFamily="34" charset="-128"/>
              </a:rPr>
              <a:t>Light-frame construction and metal building systems account for thermal bridging caused by framing members within the </a:t>
            </a:r>
            <a:r>
              <a:rPr lang="en-US" sz="1600" dirty="0" smtClean="0">
                <a:latin typeface="Yu Gothic Light" panose="020B0300000000000000" pitchFamily="34" charset="-128"/>
                <a:ea typeface="Yu Gothic Light" panose="020B0300000000000000" pitchFamily="34" charset="-128"/>
              </a:rPr>
              <a:t>assemblies</a:t>
            </a:r>
          </a:p>
          <a:p>
            <a:pPr lvl="2"/>
            <a:r>
              <a:rPr lang="en-US" sz="1600" dirty="0" smtClean="0">
                <a:latin typeface="Yu Gothic Light" panose="020B0300000000000000" pitchFamily="34" charset="-128"/>
                <a:ea typeface="Yu Gothic Light" panose="020B0300000000000000" pitchFamily="34" charset="-128"/>
              </a:rPr>
              <a:t>Steel framing calculation methods (and the new AISI S250 standard) excludes impact of additional framing for wall openings; correction may be necessary.</a:t>
            </a:r>
            <a:endParaRPr lang="en-US" sz="1600" dirty="0">
              <a:latin typeface="Yu Gothic Light" panose="020B0300000000000000" pitchFamily="34" charset="-128"/>
              <a:ea typeface="Yu Gothic Light" panose="020B0300000000000000" pitchFamily="34" charset="-128"/>
            </a:endParaRPr>
          </a:p>
          <a:p>
            <a:pPr marL="685800" lvl="1" indent="-342900">
              <a:buFont typeface="Arial" panose="020B0604020202020204" pitchFamily="34" charset="0"/>
              <a:buChar char="•"/>
            </a:pPr>
            <a:r>
              <a:rPr lang="en-US" sz="2000" dirty="0"/>
              <a:t>Some U-factor calculation methods are empirical and include some amount of fastener point thermal bridges; some may include brick ties; some don’t address impact of fasteners at all (cladding, interior finish, exterior sheathing, etc.).</a:t>
            </a:r>
          </a:p>
          <a:p>
            <a:pPr marL="685800" lvl="1" indent="-342900">
              <a:buFont typeface="Arial" panose="020B0604020202020204" pitchFamily="34" charset="0"/>
              <a:buChar char="•"/>
            </a:pPr>
            <a:r>
              <a:rPr lang="en-US" sz="2000" dirty="0"/>
              <a:t>Can model or test assemblies, but all relevant thermal bridges in the </a:t>
            </a:r>
            <a:r>
              <a:rPr lang="en-US" sz="2000" dirty="0" smtClean="0"/>
              <a:t/>
            </a:r>
            <a:br>
              <a:rPr lang="en-US" sz="2000" dirty="0" smtClean="0"/>
            </a:br>
            <a:r>
              <a:rPr lang="en-US" sz="2000" dirty="0" smtClean="0"/>
              <a:t>“</a:t>
            </a:r>
            <a:r>
              <a:rPr lang="en-US" sz="2000" dirty="0"/>
              <a:t>as-constructed” assembly must be </a:t>
            </a:r>
            <a:r>
              <a:rPr lang="en-US" sz="2000" dirty="0" smtClean="0"/>
              <a:t>included where required by code.</a:t>
            </a:r>
          </a:p>
          <a:p>
            <a:pPr marL="685800" lvl="1" indent="-342900">
              <a:buFont typeface="Arial" panose="020B0604020202020204" pitchFamily="34" charset="0"/>
              <a:buChar char="•"/>
            </a:pPr>
            <a:r>
              <a:rPr lang="en-US" sz="2000" dirty="0" smtClean="0"/>
              <a:t>Also, see 2024 IECC (residential) new APPENDIX RF for U-factor and F-factor data</a:t>
            </a:r>
          </a:p>
          <a:p>
            <a:pPr marL="1219200" lvl="2" indent="-342900">
              <a:buFont typeface="Arial" panose="020B0604020202020204" pitchFamily="34" charset="0"/>
              <a:buChar char="•"/>
            </a:pPr>
            <a:r>
              <a:rPr lang="en-US" sz="1800" dirty="0" smtClean="0"/>
              <a:t>Also includes “effective” U-factors for below grade walls which must be used in prescriptive UA trade-off approaches.</a:t>
            </a:r>
            <a:endParaRPr lang="en-US" sz="1800" dirty="0"/>
          </a:p>
          <a:p>
            <a:endParaRPr lang="en-US" dirty="0"/>
          </a:p>
        </p:txBody>
      </p:sp>
    </p:spTree>
    <p:extLst>
      <p:ext uri="{BB962C8B-B14F-4D97-AF65-F5344CB8AC3E}">
        <p14:creationId xmlns:p14="http://schemas.microsoft.com/office/powerpoint/2010/main" val="3099749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949" y="203200"/>
            <a:ext cx="11509433" cy="844204"/>
          </a:xfrm>
        </p:spPr>
        <p:txBody>
          <a:bodyPr/>
          <a:lstStyle/>
          <a:p>
            <a:r>
              <a:rPr lang="en-US" sz="3600" dirty="0"/>
              <a:t>Mitigation Concepts for Clear-Field Thermal Bridges</a:t>
            </a:r>
            <a:endParaRPr lang="en-US" sz="2800" dirty="0"/>
          </a:p>
        </p:txBody>
      </p:sp>
      <p:sp>
        <p:nvSpPr>
          <p:cNvPr id="3" name="Content Placeholder 2"/>
          <p:cNvSpPr>
            <a:spLocks noGrp="1"/>
          </p:cNvSpPr>
          <p:nvPr>
            <p:ph idx="1"/>
          </p:nvPr>
        </p:nvSpPr>
        <p:spPr>
          <a:xfrm>
            <a:off x="554671" y="1155469"/>
            <a:ext cx="5830889" cy="4838007"/>
          </a:xfrm>
        </p:spPr>
        <p:txBody>
          <a:bodyPr>
            <a:normAutofit fontScale="92500" lnSpcReduction="10000"/>
          </a:bodyPr>
          <a:lstStyle/>
          <a:p>
            <a:r>
              <a:rPr lang="en-US" sz="2200" dirty="0"/>
              <a:t>Some ways to mitigate clear field thermal bridges include:</a:t>
            </a:r>
          </a:p>
          <a:p>
            <a:pPr marL="685800" lvl="1" indent="-342900">
              <a:buFont typeface="Arial" panose="020B0604020202020204" pitchFamily="34" charset="0"/>
              <a:buChar char="•"/>
            </a:pPr>
            <a:r>
              <a:rPr lang="en-US" sz="2000" dirty="0"/>
              <a:t>Reduce “framing factor” where structurally feasible (wider frame spacing, double stud framing, etc.)</a:t>
            </a:r>
          </a:p>
          <a:p>
            <a:pPr marL="685800" lvl="1" indent="-342900">
              <a:buFont typeface="Arial" panose="020B0604020202020204" pitchFamily="34" charset="0"/>
              <a:buChar char="•"/>
            </a:pPr>
            <a:r>
              <a:rPr lang="en-US" sz="2000" dirty="0"/>
              <a:t>Use low conductivity structural materials</a:t>
            </a:r>
          </a:p>
          <a:p>
            <a:pPr marL="685800" lvl="1" indent="-342900">
              <a:buFont typeface="Arial" panose="020B0604020202020204" pitchFamily="34" charset="0"/>
              <a:buChar char="•"/>
            </a:pPr>
            <a:r>
              <a:rPr lang="en-US" sz="2000" dirty="0"/>
              <a:t>Apply continuous insulation over structure/framing members (minimize discontinuity at floor/wall/roof intersections)</a:t>
            </a:r>
          </a:p>
          <a:p>
            <a:pPr marL="685800" lvl="1" indent="-342900"/>
            <a:r>
              <a:rPr lang="en-US" sz="2000" dirty="0"/>
              <a:t>Mount </a:t>
            </a:r>
            <a:r>
              <a:rPr lang="en-US" sz="2000" dirty="0" smtClean="0"/>
              <a:t>metal or wood furring </a:t>
            </a:r>
            <a:r>
              <a:rPr lang="en-US" sz="2000" dirty="0"/>
              <a:t>over (not through) continuous insulation layer </a:t>
            </a:r>
            <a:r>
              <a:rPr lang="en-US" sz="2000" dirty="0" smtClean="0"/>
              <a:t>(RESOURCE: </a:t>
            </a:r>
            <a:r>
              <a:rPr lang="en-US" sz="2000" dirty="0" smtClean="0">
                <a:hlinkClick r:id="rId2"/>
              </a:rPr>
              <a:t>https</a:t>
            </a:r>
            <a:r>
              <a:rPr lang="en-US" sz="2000" dirty="0">
                <a:hlinkClick r:id="rId2"/>
              </a:rPr>
              <a:t>://</a:t>
            </a:r>
            <a:r>
              <a:rPr lang="en-US" sz="2000" dirty="0" smtClean="0">
                <a:hlinkClick r:id="rId2"/>
              </a:rPr>
              <a:t>www.continuousinsulation.org/cladding-connections</a:t>
            </a:r>
            <a:r>
              <a:rPr lang="en-US" sz="2000" dirty="0" smtClean="0"/>
              <a:t> )</a:t>
            </a:r>
            <a:endParaRPr lang="en-US" sz="2000" dirty="0"/>
          </a:p>
          <a:p>
            <a:pPr marL="685800" lvl="1" indent="-342900">
              <a:buFont typeface="Arial" panose="020B0604020202020204" pitchFamily="34" charset="0"/>
              <a:buChar char="•"/>
            </a:pPr>
            <a:r>
              <a:rPr lang="en-US" sz="2000" dirty="0"/>
              <a:t>Use low conductivity fasteners or devices to attach cladding, furring, etc. to framing (e.g., stainless steel, carbon fiber, etc</a:t>
            </a:r>
            <a:r>
              <a:rPr lang="en-US" sz="2000" dirty="0" smtClean="0"/>
              <a:t>.)</a:t>
            </a:r>
            <a:endParaRPr lang="en-US" sz="2000" dirty="0"/>
          </a:p>
        </p:txBody>
      </p:sp>
      <p:grpSp>
        <p:nvGrpSpPr>
          <p:cNvPr id="13" name="Group 12"/>
          <p:cNvGrpSpPr/>
          <p:nvPr/>
        </p:nvGrpSpPr>
        <p:grpSpPr>
          <a:xfrm>
            <a:off x="6879783" y="1108011"/>
            <a:ext cx="4919121" cy="3077567"/>
            <a:chOff x="6879783" y="1024881"/>
            <a:chExt cx="4919121" cy="3077567"/>
          </a:xfrm>
        </p:grpSpPr>
        <p:sp>
          <p:nvSpPr>
            <p:cNvPr id="4" name="Content Placeholder 2"/>
            <p:cNvSpPr txBox="1">
              <a:spLocks/>
            </p:cNvSpPr>
            <p:nvPr/>
          </p:nvSpPr>
          <p:spPr>
            <a:xfrm>
              <a:off x="9303797" y="2659350"/>
              <a:ext cx="2495107" cy="100685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en-US" sz="1900" u="sng" dirty="0" smtClean="0">
                  <a:latin typeface="Yu Gothic" panose="020B0400000000000000" pitchFamily="34" charset="-128"/>
                  <a:ea typeface="Yu Gothic" panose="020B0400000000000000" pitchFamily="34" charset="-128"/>
                </a:rPr>
                <a:t>After </a:t>
              </a:r>
            </a:p>
            <a:p>
              <a:pPr marL="0" indent="0">
                <a:buFont typeface="Arial" panose="020B0604020202020204" pitchFamily="34" charset="0"/>
                <a:buNone/>
              </a:pPr>
              <a:r>
                <a:rPr lang="en-US" altLang="en-US" sz="1900" dirty="0" smtClean="0">
                  <a:latin typeface="Yu Gothic" panose="020B0400000000000000" pitchFamily="34" charset="-128"/>
                  <a:ea typeface="Yu Gothic" panose="020B0400000000000000" pitchFamily="34" charset="-128"/>
                </a:rPr>
                <a:t>R13 + ½” rigid foam continuous insulation over studs</a:t>
              </a:r>
            </a:p>
          </p:txBody>
        </p:sp>
        <p:sp>
          <p:nvSpPr>
            <p:cNvPr id="5" name="Content Placeholder 2"/>
            <p:cNvSpPr txBox="1">
              <a:spLocks/>
            </p:cNvSpPr>
            <p:nvPr/>
          </p:nvSpPr>
          <p:spPr bwMode="auto">
            <a:xfrm>
              <a:off x="9256247" y="1165514"/>
              <a:ext cx="2454682" cy="1006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8890" tIns="44445" rIns="88890" bIns="44445"/>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Font typeface="Arial" pitchFamily="34" charset="0"/>
                <a:buNone/>
              </a:pPr>
              <a:r>
                <a:rPr lang="en-US" altLang="en-US" sz="1900" u="sng" dirty="0">
                  <a:latin typeface="Yu Gothic" panose="020B0400000000000000" pitchFamily="34" charset="-128"/>
                  <a:ea typeface="Yu Gothic" panose="020B0400000000000000" pitchFamily="34" charset="-128"/>
                </a:rPr>
                <a:t>Before</a:t>
              </a:r>
              <a:r>
                <a:rPr lang="en-US" altLang="en-US" sz="1900" dirty="0">
                  <a:latin typeface="Yu Gothic" panose="020B0400000000000000" pitchFamily="34" charset="-128"/>
                  <a:ea typeface="Yu Gothic" panose="020B0400000000000000" pitchFamily="34" charset="-128"/>
                </a:rPr>
                <a:t> </a:t>
              </a:r>
            </a:p>
            <a:p>
              <a:pPr eaLnBrk="1" hangingPunct="1">
                <a:buFont typeface="Arial" pitchFamily="34" charset="0"/>
                <a:buNone/>
              </a:pPr>
              <a:r>
                <a:rPr lang="en-US" altLang="en-US" sz="1900" dirty="0" smtClean="0">
                  <a:latin typeface="Yu Gothic" panose="020B0400000000000000" pitchFamily="34" charset="-128"/>
                  <a:ea typeface="Yu Gothic" panose="020B0400000000000000" pitchFamily="34" charset="-128"/>
                </a:rPr>
                <a:t>R-13 batts in cavity between studs</a:t>
              </a:r>
              <a:endParaRPr lang="en-US" altLang="en-US" sz="1900" dirty="0">
                <a:latin typeface="Yu Gothic" panose="020B0400000000000000" pitchFamily="34" charset="-128"/>
                <a:ea typeface="Yu Gothic" panose="020B0400000000000000" pitchFamily="34" charset="-128"/>
              </a:endParaRPr>
            </a:p>
          </p:txBody>
        </p:sp>
        <p:pic>
          <p:nvPicPr>
            <p:cNvPr id="6" name="Picture 8" descr="http://construction.com/CE/CE_images/2013/Nov_Dryvit-System-Inc-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9783" y="1024881"/>
              <a:ext cx="2277829" cy="148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http://construction.com/CE/CE_images/2013/Nov_Dryvit-System-Inc-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9783" y="2647919"/>
              <a:ext cx="2285526" cy="145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9303797" y="3751906"/>
              <a:ext cx="2102829" cy="22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Font typeface="Arial" pitchFamily="34" charset="0"/>
                <a:buNone/>
              </a:pPr>
              <a:r>
                <a:rPr lang="en-US" altLang="en-US" sz="900" dirty="0">
                  <a:latin typeface="Yu Gothic Light" panose="020B0300000000000000" pitchFamily="34" charset="-128"/>
                  <a:ea typeface="Yu Gothic Light" panose="020B0300000000000000" pitchFamily="34" charset="-128"/>
                </a:rPr>
                <a:t>Source: </a:t>
              </a:r>
              <a:r>
                <a:rPr lang="en-US" altLang="en-US" sz="900" dirty="0" err="1">
                  <a:latin typeface="Yu Gothic Light" panose="020B0300000000000000" pitchFamily="34" charset="-128"/>
                  <a:ea typeface="Yu Gothic Light" panose="020B0300000000000000" pitchFamily="34" charset="-128"/>
                </a:rPr>
                <a:t>Dryvit</a:t>
              </a:r>
              <a:r>
                <a:rPr lang="en-US" altLang="en-US" sz="900" dirty="0">
                  <a:latin typeface="Yu Gothic Light" panose="020B0300000000000000" pitchFamily="34" charset="-128"/>
                  <a:ea typeface="Yu Gothic Light" panose="020B0300000000000000" pitchFamily="34" charset="-128"/>
                </a:rPr>
                <a:t>/Dow</a:t>
              </a:r>
            </a:p>
          </p:txBody>
        </p:sp>
      </p:grpSp>
      <p:grpSp>
        <p:nvGrpSpPr>
          <p:cNvPr id="12" name="Group 11"/>
          <p:cNvGrpSpPr/>
          <p:nvPr/>
        </p:nvGrpSpPr>
        <p:grpSpPr>
          <a:xfrm>
            <a:off x="6813279" y="4246341"/>
            <a:ext cx="3957474" cy="1688254"/>
            <a:chOff x="6879783" y="4188150"/>
            <a:chExt cx="3957474" cy="1688254"/>
          </a:xfrm>
        </p:grpSpPr>
        <p:pic>
          <p:nvPicPr>
            <p:cNvPr id="9" name="Picture 8"/>
            <p:cNvPicPr/>
            <p:nvPr/>
          </p:nvPicPr>
          <p:blipFill rotWithShape="1">
            <a:blip r:embed="rId5">
              <a:extLst>
                <a:ext uri="{28A0092B-C50C-407E-A947-70E740481C1C}">
                  <a14:useLocalDpi xmlns:a14="http://schemas.microsoft.com/office/drawing/2010/main" val="0"/>
                </a:ext>
              </a:extLst>
            </a:blip>
            <a:srcRect l="16827" t="41026" r="61763" b="21652"/>
            <a:stretch/>
          </p:blipFill>
          <p:spPr bwMode="auto">
            <a:xfrm>
              <a:off x="6879783" y="4188151"/>
              <a:ext cx="1840884" cy="1688253"/>
            </a:xfrm>
            <a:prstGeom prst="rect">
              <a:avLst/>
            </a:prstGeom>
            <a:ln>
              <a:noFill/>
            </a:ln>
            <a:extLst>
              <a:ext uri="{53640926-AAD7-44D8-BBD7-CCE9431645EC}">
                <a14:shadowObscured xmlns:a14="http://schemas.microsoft.com/office/drawing/2010/main"/>
              </a:ext>
            </a:extLst>
          </p:spPr>
        </p:pic>
        <p:pic>
          <p:nvPicPr>
            <p:cNvPr id="11" name="Picture 10"/>
            <p:cNvPicPr/>
            <p:nvPr/>
          </p:nvPicPr>
          <p:blipFill rotWithShape="1">
            <a:blip r:embed="rId5">
              <a:extLst>
                <a:ext uri="{28A0092B-C50C-407E-A947-70E740481C1C}">
                  <a14:useLocalDpi xmlns:a14="http://schemas.microsoft.com/office/drawing/2010/main" val="0"/>
                </a:ext>
              </a:extLst>
            </a:blip>
            <a:srcRect l="49422" t="41026" r="25961" b="21652"/>
            <a:stretch/>
          </p:blipFill>
          <p:spPr bwMode="auto">
            <a:xfrm>
              <a:off x="8720667" y="4188150"/>
              <a:ext cx="2116590" cy="1688253"/>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501418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Outline</a:t>
            </a:r>
            <a:endParaRPr lang="en-US" dirty="0"/>
          </a:p>
        </p:txBody>
      </p:sp>
      <p:sp>
        <p:nvSpPr>
          <p:cNvPr id="3" name="Content Placeholder 2"/>
          <p:cNvSpPr>
            <a:spLocks noGrp="1"/>
          </p:cNvSpPr>
          <p:nvPr>
            <p:ph idx="1"/>
          </p:nvPr>
        </p:nvSpPr>
        <p:spPr>
          <a:xfrm>
            <a:off x="895927" y="1468582"/>
            <a:ext cx="9154907" cy="4580147"/>
          </a:xfrm>
        </p:spPr>
        <p:txBody>
          <a:bodyPr>
            <a:normAutofit/>
          </a:bodyPr>
          <a:lstStyle/>
          <a:p>
            <a:r>
              <a:rPr lang="en-US" sz="2200" dirty="0"/>
              <a:t>Types of Thermal Bridges &amp; </a:t>
            </a:r>
            <a:r>
              <a:rPr lang="en-US" sz="2200" dirty="0" smtClean="0"/>
              <a:t>Implications</a:t>
            </a:r>
          </a:p>
          <a:p>
            <a:r>
              <a:rPr lang="en-US" sz="2200" dirty="0" smtClean="0"/>
              <a:t>Energy Code Requirements for Thermal Bridges</a:t>
            </a:r>
            <a:endParaRPr lang="en-US" sz="2200" dirty="0"/>
          </a:p>
          <a:p>
            <a:r>
              <a:rPr lang="en-US" sz="2200" dirty="0"/>
              <a:t>Design and Mitigation Concepts</a:t>
            </a:r>
          </a:p>
          <a:p>
            <a:r>
              <a:rPr lang="en-US" sz="2200" dirty="0"/>
              <a:t>Examples of Thermal Bridge Mitigation </a:t>
            </a:r>
            <a:r>
              <a:rPr lang="en-US" sz="2200" dirty="0" smtClean="0"/>
              <a:t>Strategies &amp; Details</a:t>
            </a:r>
            <a:endParaRPr lang="en-US" sz="2200" dirty="0"/>
          </a:p>
          <a:p>
            <a:r>
              <a:rPr lang="en-US" sz="2200" dirty="0"/>
              <a:t>Calculation Methods and Design Data</a:t>
            </a:r>
          </a:p>
          <a:p>
            <a:r>
              <a:rPr lang="en-US" sz="2200" dirty="0"/>
              <a:t>Design Example</a:t>
            </a:r>
          </a:p>
          <a:p>
            <a:r>
              <a:rPr lang="en-US" sz="2200" dirty="0" smtClean="0"/>
              <a:t>Conclusions</a:t>
            </a:r>
            <a:endParaRPr lang="en-US" sz="2200" dirty="0"/>
          </a:p>
          <a:p>
            <a:r>
              <a:rPr lang="en-US" sz="2200" dirty="0"/>
              <a:t>Bibliography (design resources)</a:t>
            </a:r>
          </a:p>
        </p:txBody>
      </p:sp>
    </p:spTree>
    <p:extLst>
      <p:ext uri="{BB962C8B-B14F-4D97-AF65-F5344CB8AC3E}">
        <p14:creationId xmlns:p14="http://schemas.microsoft.com/office/powerpoint/2010/main" val="2262979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7" y="203200"/>
            <a:ext cx="11042073" cy="1027084"/>
          </a:xfrm>
        </p:spPr>
        <p:txBody>
          <a:bodyPr/>
          <a:lstStyle/>
          <a:p>
            <a:r>
              <a:rPr lang="en-US" sz="3600" dirty="0"/>
              <a:t>Mitigation Concepts for Point Thermal Bridges</a:t>
            </a:r>
            <a:endParaRPr lang="en-US" sz="2800" dirty="0"/>
          </a:p>
        </p:txBody>
      </p:sp>
      <p:sp>
        <p:nvSpPr>
          <p:cNvPr id="3" name="Content Placeholder 2"/>
          <p:cNvSpPr>
            <a:spLocks noGrp="1"/>
          </p:cNvSpPr>
          <p:nvPr>
            <p:ph idx="1"/>
          </p:nvPr>
        </p:nvSpPr>
        <p:spPr>
          <a:xfrm>
            <a:off x="609600" y="1305017"/>
            <a:ext cx="10972800" cy="4323426"/>
          </a:xfrm>
        </p:spPr>
        <p:txBody>
          <a:bodyPr>
            <a:normAutofit fontScale="92500"/>
          </a:bodyPr>
          <a:lstStyle/>
          <a:p>
            <a:pPr>
              <a:lnSpc>
                <a:spcPct val="110000"/>
              </a:lnSpc>
            </a:pPr>
            <a:r>
              <a:rPr lang="en-US" dirty="0"/>
              <a:t>Some ways to mitigate point thermal bridges include:</a:t>
            </a:r>
          </a:p>
          <a:p>
            <a:pPr marL="685800" lvl="1" indent="-342900">
              <a:lnSpc>
                <a:spcPct val="110000"/>
              </a:lnSpc>
            </a:pPr>
            <a:r>
              <a:rPr lang="en-US" sz="2200" dirty="0"/>
              <a:t>Minimize penetrations of high thermal conductivity materials through the building envelope.</a:t>
            </a:r>
          </a:p>
          <a:p>
            <a:pPr marL="685800" lvl="1" indent="-342900">
              <a:lnSpc>
                <a:spcPct val="110000"/>
              </a:lnSpc>
            </a:pPr>
            <a:r>
              <a:rPr lang="en-US" sz="2200" dirty="0"/>
              <a:t>Encapsulate the penetrating element with insulation for at least 2 feet inward or outward from the envelope.</a:t>
            </a:r>
          </a:p>
          <a:p>
            <a:pPr marL="685800" lvl="1" indent="-342900">
              <a:lnSpc>
                <a:spcPct val="110000"/>
              </a:lnSpc>
            </a:pPr>
            <a:r>
              <a:rPr lang="en-US" sz="2200" dirty="0"/>
              <a:t>Use lower conductivity materials</a:t>
            </a:r>
          </a:p>
          <a:p>
            <a:pPr marL="1219200" lvl="2" indent="-342900">
              <a:lnSpc>
                <a:spcPct val="110000"/>
              </a:lnSpc>
            </a:pPr>
            <a:r>
              <a:rPr lang="en-US" sz="2000" dirty="0">
                <a:latin typeface="Yu Gothic Light" panose="020B0300000000000000" pitchFamily="34" charset="-128"/>
                <a:ea typeface="Yu Gothic Light" panose="020B0300000000000000" pitchFamily="34" charset="-128"/>
              </a:rPr>
              <a:t>Stainless steel  </a:t>
            </a:r>
          </a:p>
          <a:p>
            <a:pPr marL="1828800" lvl="3" indent="-342900">
              <a:lnSpc>
                <a:spcPct val="110000"/>
              </a:lnSpc>
            </a:pPr>
            <a:r>
              <a:rPr lang="en-US" sz="2000" dirty="0"/>
              <a:t>3x lower thermal conductivity than carbon steel</a:t>
            </a:r>
          </a:p>
          <a:p>
            <a:pPr marL="1828800" lvl="3" indent="-342900">
              <a:lnSpc>
                <a:spcPct val="110000"/>
              </a:lnSpc>
            </a:pPr>
            <a:r>
              <a:rPr lang="en-US" sz="2000" dirty="0"/>
              <a:t>5x lower thermal conductivity than aluminum</a:t>
            </a:r>
          </a:p>
          <a:p>
            <a:pPr marL="1828800" lvl="3" indent="-342900">
              <a:lnSpc>
                <a:spcPct val="110000"/>
              </a:lnSpc>
            </a:pPr>
            <a:r>
              <a:rPr lang="en-US" sz="2000" dirty="0"/>
              <a:t>More durable (benefit for cladding attachments)</a:t>
            </a:r>
          </a:p>
          <a:p>
            <a:pPr marL="1219200" lvl="2" indent="-342900">
              <a:lnSpc>
                <a:spcPct val="110000"/>
              </a:lnSpc>
            </a:pPr>
            <a:r>
              <a:rPr lang="en-US" sz="2000" dirty="0">
                <a:latin typeface="Yu Gothic Light" panose="020B0300000000000000" pitchFamily="34" charset="-128"/>
                <a:ea typeface="Yu Gothic Light" panose="020B0300000000000000" pitchFamily="34" charset="-128"/>
              </a:rPr>
              <a:t>Various proprietary thermal break materials and </a:t>
            </a:r>
            <a:r>
              <a:rPr lang="en-US" sz="2000" dirty="0" smtClean="0">
                <a:latin typeface="Yu Gothic Light" panose="020B0300000000000000" pitchFamily="34" charset="-128"/>
                <a:ea typeface="Yu Gothic Light" panose="020B0300000000000000" pitchFamily="34" charset="-128"/>
              </a:rPr>
              <a:t>devices (carbon fiber, fiberglass, brick ties with thermal-break joints, etc.)</a:t>
            </a:r>
            <a:endParaRPr lang="en-US" sz="2000" dirty="0">
              <a:latin typeface="Yu Gothic Light" panose="020B0300000000000000" pitchFamily="34" charset="-128"/>
              <a:ea typeface="Yu Gothic Light" panose="020B0300000000000000" pitchFamily="34" charset="-128"/>
            </a:endParaRPr>
          </a:p>
          <a:p>
            <a:pPr>
              <a:lnSpc>
                <a:spcPct val="110000"/>
              </a:lnSpc>
            </a:pPr>
            <a:endParaRPr lang="en-US" dirty="0"/>
          </a:p>
        </p:txBody>
      </p:sp>
    </p:spTree>
    <p:extLst>
      <p:ext uri="{BB962C8B-B14F-4D97-AF65-F5344CB8AC3E}">
        <p14:creationId xmlns:p14="http://schemas.microsoft.com/office/powerpoint/2010/main" val="2709371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24" y="203200"/>
            <a:ext cx="11175076" cy="902393"/>
          </a:xfrm>
        </p:spPr>
        <p:txBody>
          <a:bodyPr/>
          <a:lstStyle/>
          <a:p>
            <a:r>
              <a:rPr lang="en-US" sz="3600" dirty="0"/>
              <a:t>Mitigation Concepts for Linear Thermal Bridges</a:t>
            </a:r>
            <a:endParaRPr lang="en-US" sz="2800" dirty="0"/>
          </a:p>
        </p:txBody>
      </p:sp>
      <p:sp>
        <p:nvSpPr>
          <p:cNvPr id="3" name="Content Placeholder 2"/>
          <p:cNvSpPr>
            <a:spLocks noGrp="1"/>
          </p:cNvSpPr>
          <p:nvPr>
            <p:ph idx="1"/>
          </p:nvPr>
        </p:nvSpPr>
        <p:spPr>
          <a:xfrm>
            <a:off x="604548" y="1288148"/>
            <a:ext cx="10465906" cy="4739790"/>
          </a:xfrm>
        </p:spPr>
        <p:txBody>
          <a:bodyPr>
            <a:normAutofit fontScale="70000" lnSpcReduction="20000"/>
          </a:bodyPr>
          <a:lstStyle/>
          <a:p>
            <a:pPr>
              <a:lnSpc>
                <a:spcPct val="120000"/>
              </a:lnSpc>
            </a:pPr>
            <a:r>
              <a:rPr lang="en-US" sz="3500" dirty="0"/>
              <a:t>Some ways to mitigate linear thermal bridges include:</a:t>
            </a:r>
          </a:p>
          <a:p>
            <a:pPr marL="685800" lvl="1" indent="-342900">
              <a:lnSpc>
                <a:spcPct val="120000"/>
              </a:lnSpc>
            </a:pPr>
            <a:r>
              <a:rPr lang="en-US" sz="3200" dirty="0"/>
              <a:t>Convert a linear thermal bridge to a series of point thermal bridges to disrupt and minimize heat flow pathway</a:t>
            </a:r>
          </a:p>
          <a:p>
            <a:pPr marL="685800" lvl="1" indent="-342900">
              <a:lnSpc>
                <a:spcPct val="120000"/>
              </a:lnSpc>
            </a:pPr>
            <a:r>
              <a:rPr lang="en-US" sz="3200" dirty="0"/>
              <a:t>Examples:</a:t>
            </a:r>
          </a:p>
          <a:p>
            <a:pPr marL="1219200" lvl="2" indent="-342900">
              <a:lnSpc>
                <a:spcPct val="120000"/>
              </a:lnSpc>
            </a:pPr>
            <a:r>
              <a:rPr lang="en-US" sz="2500" dirty="0">
                <a:latin typeface="Yu Gothic Light" panose="020B0300000000000000" pitchFamily="34" charset="-128"/>
                <a:ea typeface="Yu Gothic Light" panose="020B0300000000000000" pitchFamily="34" charset="-128"/>
              </a:rPr>
              <a:t>Offset brick shelf angle and continuous insulation</a:t>
            </a:r>
          </a:p>
          <a:p>
            <a:pPr marL="1219200" lvl="2" indent="-342900">
              <a:lnSpc>
                <a:spcPct val="120000"/>
              </a:lnSpc>
            </a:pPr>
            <a:r>
              <a:rPr lang="en-US" sz="2500" dirty="0">
                <a:latin typeface="Yu Gothic Light" panose="020B0300000000000000" pitchFamily="34" charset="-128"/>
                <a:ea typeface="Yu Gothic Light" panose="020B0300000000000000" pitchFamily="34" charset="-128"/>
              </a:rPr>
              <a:t>Offset furring (on surface of continuous insulation and fastened through at points)</a:t>
            </a:r>
          </a:p>
          <a:p>
            <a:pPr marL="1219200" lvl="2" indent="-342900">
              <a:lnSpc>
                <a:spcPct val="120000"/>
              </a:lnSpc>
            </a:pPr>
            <a:r>
              <a:rPr lang="en-US" sz="2500" dirty="0">
                <a:latin typeface="Yu Gothic Light" panose="020B0300000000000000" pitchFamily="34" charset="-128"/>
                <a:ea typeface="Yu Gothic Light" panose="020B0300000000000000" pitchFamily="34" charset="-128"/>
              </a:rPr>
              <a:t>Thermally broken or self-supported balconies</a:t>
            </a:r>
          </a:p>
          <a:p>
            <a:pPr marL="1219200" lvl="2" indent="-342900">
              <a:lnSpc>
                <a:spcPct val="120000"/>
              </a:lnSpc>
            </a:pPr>
            <a:r>
              <a:rPr lang="en-US" sz="2500" dirty="0">
                <a:latin typeface="Yu Gothic Light" panose="020B0300000000000000" pitchFamily="34" charset="-128"/>
                <a:ea typeface="Yu Gothic Light" panose="020B0300000000000000" pitchFamily="34" charset="-128"/>
              </a:rPr>
              <a:t>Fenestration interface (alignment with insulation and insulation of exposed rough opening)</a:t>
            </a:r>
          </a:p>
          <a:p>
            <a:pPr marL="1219200" lvl="2" indent="-342900">
              <a:lnSpc>
                <a:spcPct val="120000"/>
              </a:lnSpc>
            </a:pPr>
            <a:r>
              <a:rPr lang="en-US" sz="2500" dirty="0">
                <a:latin typeface="Yu Gothic Light" panose="020B0300000000000000" pitchFamily="34" charset="-128"/>
                <a:ea typeface="Yu Gothic Light" panose="020B0300000000000000" pitchFamily="34" charset="-128"/>
              </a:rPr>
              <a:t>Floor edges (continuous insulation)</a:t>
            </a:r>
          </a:p>
          <a:p>
            <a:pPr marL="1219200" lvl="2" indent="-342900">
              <a:lnSpc>
                <a:spcPct val="120000"/>
              </a:lnSpc>
            </a:pPr>
            <a:r>
              <a:rPr lang="en-US" sz="2500" dirty="0">
                <a:latin typeface="Yu Gothic Light" panose="020B0300000000000000" pitchFamily="34" charset="-128"/>
                <a:ea typeface="Yu Gothic Light" panose="020B0300000000000000" pitchFamily="34" charset="-128"/>
              </a:rPr>
              <a:t>Foundation edges (continuous insulation) – F-factors don’t account for all the options to maximize placement and value of insulation to minimize slab edge heat loss</a:t>
            </a:r>
          </a:p>
          <a:p>
            <a:pPr marL="1219200" lvl="2" indent="-342900">
              <a:lnSpc>
                <a:spcPct val="120000"/>
              </a:lnSpc>
            </a:pPr>
            <a:r>
              <a:rPr lang="en-US" sz="2500" dirty="0">
                <a:latin typeface="Yu Gothic Light" panose="020B0300000000000000" pitchFamily="34" charset="-128"/>
                <a:ea typeface="Yu Gothic Light" panose="020B0300000000000000" pitchFamily="34" charset="-128"/>
              </a:rPr>
              <a:t>Various proprietary structural thermal break devices</a:t>
            </a:r>
          </a:p>
        </p:txBody>
      </p:sp>
    </p:spTree>
    <p:extLst>
      <p:ext uri="{BB962C8B-B14F-4D97-AF65-F5344CB8AC3E}">
        <p14:creationId xmlns:p14="http://schemas.microsoft.com/office/powerpoint/2010/main" val="3207617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398" y="224640"/>
            <a:ext cx="11604597" cy="1205149"/>
          </a:xfrm>
        </p:spPr>
        <p:txBody>
          <a:bodyPr/>
          <a:lstStyle/>
          <a:p>
            <a:r>
              <a:rPr lang="en-US" sz="3600" dirty="0"/>
              <a:t>Examples of Mitigated Linear Thermal </a:t>
            </a:r>
            <a:r>
              <a:rPr lang="en-US" sz="3600" dirty="0" smtClean="0"/>
              <a:t>Bridges </a:t>
            </a:r>
            <a:r>
              <a:rPr lang="en-US" sz="2800" dirty="0"/>
              <a:t>(Balconies)</a:t>
            </a:r>
            <a:endParaRPr lang="en-US" sz="2000" dirty="0"/>
          </a:p>
        </p:txBody>
      </p:sp>
      <p:sp>
        <p:nvSpPr>
          <p:cNvPr id="3" name="Content Placeholder 2"/>
          <p:cNvSpPr>
            <a:spLocks noGrp="1"/>
          </p:cNvSpPr>
          <p:nvPr>
            <p:ph idx="1"/>
          </p:nvPr>
        </p:nvSpPr>
        <p:spPr>
          <a:xfrm>
            <a:off x="8798003" y="1720486"/>
            <a:ext cx="2962197" cy="1052232"/>
          </a:xfrm>
        </p:spPr>
        <p:txBody>
          <a:bodyPr/>
          <a:lstStyle/>
          <a:p>
            <a:pPr marL="0" indent="0" defTabSz="457200">
              <a:spcBef>
                <a:spcPts val="1000"/>
              </a:spcBef>
              <a:spcAft>
                <a:spcPts val="0"/>
              </a:spcAft>
              <a:buSzPct val="80000"/>
              <a:buNone/>
            </a:pPr>
            <a:r>
              <a:rPr lang="en-US" sz="2000" dirty="0">
                <a:cs typeface="+mj-cs"/>
              </a:rPr>
              <a:t>Suspended and separately supported balconies with shear tab or offset shelf-angle point connection to </a:t>
            </a:r>
            <a:r>
              <a:rPr lang="en-US" sz="2000" dirty="0" smtClean="0">
                <a:cs typeface="+mj-cs"/>
              </a:rPr>
              <a:t>building</a:t>
            </a:r>
            <a:endParaRPr lang="en-US" sz="2000" dirty="0">
              <a:cs typeface="+mj-cs"/>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1936"/>
          <a:stretch/>
        </p:blipFill>
        <p:spPr>
          <a:xfrm>
            <a:off x="3883635" y="1579766"/>
            <a:ext cx="4746122" cy="40420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85449" y="2085024"/>
            <a:ext cx="4042063" cy="3031547"/>
          </a:xfrm>
          <a:prstGeom prst="rect">
            <a:avLst/>
          </a:prstGeom>
        </p:spPr>
      </p:pic>
      <p:sp>
        <p:nvSpPr>
          <p:cNvPr id="6" name="Content Placeholder 2"/>
          <p:cNvSpPr txBox="1">
            <a:spLocks/>
          </p:cNvSpPr>
          <p:nvPr/>
        </p:nvSpPr>
        <p:spPr bwMode="auto">
          <a:xfrm>
            <a:off x="4838008" y="5657698"/>
            <a:ext cx="3791750" cy="22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r>
              <a:rPr lang="en-US" sz="900" dirty="0">
                <a:latin typeface="Yu Gothic Light" panose="020B0300000000000000" pitchFamily="34" charset="-128"/>
                <a:ea typeface="Yu Gothic Light" panose="020B0300000000000000" pitchFamily="34" charset="-128"/>
              </a:rPr>
              <a:t>P</a:t>
            </a:r>
            <a:r>
              <a:rPr lang="en-US" sz="900" dirty="0" smtClean="0">
                <a:latin typeface="Yu Gothic Light" panose="020B0300000000000000" pitchFamily="34" charset="-128"/>
                <a:ea typeface="Yu Gothic Light" panose="020B0300000000000000" pitchFamily="34" charset="-128"/>
              </a:rPr>
              <a:t>hotos </a:t>
            </a:r>
            <a:r>
              <a:rPr lang="en-US" sz="900" dirty="0">
                <a:latin typeface="Yu Gothic Light" panose="020B0300000000000000" pitchFamily="34" charset="-128"/>
                <a:ea typeface="Yu Gothic Light" panose="020B0300000000000000" pitchFamily="34" charset="-128"/>
              </a:rPr>
              <a:t>courtesy of John Hogan</a:t>
            </a:r>
            <a:endParaRPr lang="en-US" altLang="en-US" sz="900" dirty="0">
              <a:latin typeface="Yu Gothic Light" panose="020B0300000000000000" pitchFamily="34" charset="-128"/>
              <a:ea typeface="Yu Gothic Light" panose="020B0300000000000000" pitchFamily="34" charset="-128"/>
            </a:endParaRPr>
          </a:p>
        </p:txBody>
      </p:sp>
    </p:spTree>
    <p:extLst>
      <p:ext uri="{BB962C8B-B14F-4D97-AF65-F5344CB8AC3E}">
        <p14:creationId xmlns:p14="http://schemas.microsoft.com/office/powerpoint/2010/main" val="1211871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259" y="80921"/>
            <a:ext cx="11892742" cy="1278227"/>
          </a:xfrm>
        </p:spPr>
        <p:txBody>
          <a:bodyPr/>
          <a:lstStyle/>
          <a:p>
            <a:r>
              <a:rPr lang="en-US" sz="3600" dirty="0"/>
              <a:t>More Examples of Mitigated Linear Thermal Bridges </a:t>
            </a:r>
            <a:r>
              <a:rPr lang="en-US" sz="2800" dirty="0"/>
              <a:t>(non-exhaustive “commodity” details)</a:t>
            </a:r>
          </a:p>
        </p:txBody>
      </p:sp>
      <p:grpSp>
        <p:nvGrpSpPr>
          <p:cNvPr id="3" name="Group 2"/>
          <p:cNvGrpSpPr/>
          <p:nvPr/>
        </p:nvGrpSpPr>
        <p:grpSpPr>
          <a:xfrm>
            <a:off x="457204" y="1482512"/>
            <a:ext cx="3634680" cy="4420439"/>
            <a:chOff x="299259" y="1399382"/>
            <a:chExt cx="3634680" cy="4420439"/>
          </a:xfrm>
        </p:grpSpPr>
        <p:pic>
          <p:nvPicPr>
            <p:cNvPr id="7" name="Picture 6" descr="http://buildingscience.com.678elmp02.blackmesh.com/sites/default/files/migrate/jpg/BSI081_NIST_Figure_02_web.jpg"/>
            <p:cNvPicPr/>
            <p:nvPr/>
          </p:nvPicPr>
          <p:blipFill>
            <a:blip r:embed="rId2">
              <a:extLst>
                <a:ext uri="{28A0092B-C50C-407E-A947-70E740481C1C}">
                  <a14:useLocalDpi xmlns:a14="http://schemas.microsoft.com/office/drawing/2010/main" val="0"/>
                </a:ext>
              </a:extLst>
            </a:blip>
            <a:srcRect/>
            <a:stretch>
              <a:fillRect/>
            </a:stretch>
          </p:blipFill>
          <p:spPr bwMode="auto">
            <a:xfrm>
              <a:off x="1651749" y="2727895"/>
              <a:ext cx="2282190" cy="1720215"/>
            </a:xfrm>
            <a:prstGeom prst="rect">
              <a:avLst/>
            </a:prstGeom>
            <a:noFill/>
            <a:ln>
              <a:solidFill>
                <a:schemeClr val="tx1"/>
              </a:solidFill>
            </a:ln>
          </p:spPr>
        </p:pic>
        <p:pic>
          <p:nvPicPr>
            <p:cNvPr id="6" name="Picture 5" descr="http://buildingscience.com.678elmp02.blackmesh.com/sites/default/files/migrate/jpg/BSI081_NIST_Figure_01_web.jpg"/>
            <p:cNvPicPr/>
            <p:nvPr/>
          </p:nvPicPr>
          <p:blipFill>
            <a:blip r:embed="rId3">
              <a:extLst>
                <a:ext uri="{28A0092B-C50C-407E-A947-70E740481C1C}">
                  <a14:useLocalDpi xmlns:a14="http://schemas.microsoft.com/office/drawing/2010/main" val="0"/>
                </a:ext>
              </a:extLst>
            </a:blip>
            <a:srcRect/>
            <a:stretch>
              <a:fillRect/>
            </a:stretch>
          </p:blipFill>
          <p:spPr bwMode="auto">
            <a:xfrm>
              <a:off x="299259" y="1399382"/>
              <a:ext cx="2597944" cy="1719263"/>
            </a:xfrm>
            <a:prstGeom prst="rect">
              <a:avLst/>
            </a:prstGeom>
            <a:noFill/>
            <a:ln>
              <a:solidFill>
                <a:schemeClr val="tx1"/>
              </a:solidFill>
            </a:ln>
          </p:spPr>
        </p:pic>
        <p:sp>
          <p:nvSpPr>
            <p:cNvPr id="8" name="TextBox 7"/>
            <p:cNvSpPr txBox="1"/>
            <p:nvPr/>
          </p:nvSpPr>
          <p:spPr>
            <a:xfrm>
              <a:off x="2677646" y="4595099"/>
              <a:ext cx="1116711" cy="1061829"/>
            </a:xfrm>
            <a:prstGeom prst="rect">
              <a:avLst/>
            </a:prstGeom>
            <a:noFill/>
          </p:spPr>
          <p:txBody>
            <a:bodyPr wrap="square" rtlCol="0">
              <a:spAutoFit/>
            </a:bodyPr>
            <a:lstStyle/>
            <a:p>
              <a:r>
                <a:rPr lang="en-US" sz="900" dirty="0">
                  <a:latin typeface="Yu Gothic Light" panose="020B0300000000000000" pitchFamily="34" charset="-128"/>
                  <a:ea typeface="Yu Gothic Light" panose="020B0300000000000000" pitchFamily="34" charset="-128"/>
                </a:rPr>
                <a:t>Example Details from BSI-081: Zeroing In (J. Lstiburek, Building Science Corp) as used on NIST NZERTF Project</a:t>
              </a:r>
            </a:p>
          </p:txBody>
        </p:sp>
        <p:pic>
          <p:nvPicPr>
            <p:cNvPr id="9" name="Picture 8" descr="http://buildingscience.com.678elmp02.blackmesh.com/sites/default/files/migrate/jpg/BSI081_NIST_Figure_04_web.jpg"/>
            <p:cNvPicPr/>
            <p:nvPr/>
          </p:nvPicPr>
          <p:blipFill>
            <a:blip r:embed="rId4">
              <a:extLst>
                <a:ext uri="{28A0092B-C50C-407E-A947-70E740481C1C}">
                  <a14:useLocalDpi xmlns:a14="http://schemas.microsoft.com/office/drawing/2010/main" val="0"/>
                </a:ext>
              </a:extLst>
            </a:blip>
            <a:srcRect/>
            <a:stretch>
              <a:fillRect/>
            </a:stretch>
          </p:blipFill>
          <p:spPr bwMode="auto">
            <a:xfrm>
              <a:off x="328399" y="4520135"/>
              <a:ext cx="2267903" cy="1299686"/>
            </a:xfrm>
            <a:prstGeom prst="rect">
              <a:avLst/>
            </a:prstGeom>
            <a:noFill/>
            <a:ln>
              <a:solidFill>
                <a:schemeClr val="tx1"/>
              </a:solidFill>
            </a:ln>
          </p:spPr>
        </p:pic>
      </p:grpSp>
      <p:grpSp>
        <p:nvGrpSpPr>
          <p:cNvPr id="15" name="Group 14"/>
          <p:cNvGrpSpPr/>
          <p:nvPr/>
        </p:nvGrpSpPr>
        <p:grpSpPr>
          <a:xfrm>
            <a:off x="4636266" y="1657910"/>
            <a:ext cx="2847440" cy="4246289"/>
            <a:chOff x="4436757" y="1391901"/>
            <a:chExt cx="2847440" cy="4246289"/>
          </a:xfrm>
        </p:grpSpPr>
        <p:pic>
          <p:nvPicPr>
            <p:cNvPr id="4" name="Picture 3"/>
            <p:cNvPicPr/>
            <p:nvPr/>
          </p:nvPicPr>
          <p:blipFill rotWithShape="1">
            <a:blip r:embed="rId5"/>
            <a:srcRect l="53299" t="48533" r="17466" b="13723"/>
            <a:stretch/>
          </p:blipFill>
          <p:spPr bwMode="auto">
            <a:xfrm>
              <a:off x="4436757" y="1391901"/>
              <a:ext cx="2847440" cy="2059352"/>
            </a:xfrm>
            <a:prstGeom prst="rect">
              <a:avLst/>
            </a:prstGeom>
            <a:ln>
              <a:solidFill>
                <a:schemeClr val="tx1"/>
              </a:solidFill>
            </a:ln>
            <a:extLst>
              <a:ext uri="{53640926-AAD7-44D8-BBD7-CCE9431645EC}">
                <a14:shadowObscured xmlns:a14="http://schemas.microsoft.com/office/drawing/2010/main"/>
              </a:ext>
            </a:extLst>
          </p:spPr>
        </p:pic>
        <p:sp>
          <p:nvSpPr>
            <p:cNvPr id="5" name="TextBox 4"/>
            <p:cNvSpPr txBox="1"/>
            <p:nvPr/>
          </p:nvSpPr>
          <p:spPr>
            <a:xfrm>
              <a:off x="4746600" y="5268858"/>
              <a:ext cx="1819729" cy="369332"/>
            </a:xfrm>
            <a:prstGeom prst="rect">
              <a:avLst/>
            </a:prstGeom>
            <a:noFill/>
          </p:spPr>
          <p:txBody>
            <a:bodyPr wrap="none" rtlCol="0">
              <a:spAutoFit/>
            </a:bodyPr>
            <a:lstStyle/>
            <a:p>
              <a:r>
                <a:rPr lang="en-US" sz="900" dirty="0">
                  <a:latin typeface="Yu Gothic Light" panose="020B0300000000000000" pitchFamily="34" charset="-128"/>
                  <a:ea typeface="Yu Gothic Light" panose="020B0300000000000000" pitchFamily="34" charset="-128"/>
                </a:rPr>
                <a:t>INSULATED PARAPET DETAILS</a:t>
              </a:r>
            </a:p>
            <a:p>
              <a:r>
                <a:rPr lang="en-US" sz="900" dirty="0">
                  <a:latin typeface="Yu Gothic Light" panose="020B0300000000000000" pitchFamily="34" charset="-128"/>
                  <a:ea typeface="Yu Gothic Light" panose="020B0300000000000000" pitchFamily="34" charset="-128"/>
                </a:rPr>
                <a:t>(Payette/AIA report)</a:t>
              </a:r>
            </a:p>
          </p:txBody>
        </p:sp>
        <p:pic>
          <p:nvPicPr>
            <p:cNvPr id="10" name="Picture 9"/>
            <p:cNvPicPr/>
            <p:nvPr/>
          </p:nvPicPr>
          <p:blipFill rotWithShape="1">
            <a:blip r:embed="rId6"/>
            <a:srcRect l="14667" t="54032" r="69153" b="20968"/>
            <a:stretch/>
          </p:blipFill>
          <p:spPr bwMode="auto">
            <a:xfrm>
              <a:off x="4746600" y="3538796"/>
              <a:ext cx="2160146" cy="1642519"/>
            </a:xfrm>
            <a:prstGeom prst="rect">
              <a:avLst/>
            </a:prstGeom>
            <a:ln>
              <a:solidFill>
                <a:schemeClr val="tx1"/>
              </a:solidFill>
            </a:ln>
            <a:extLst>
              <a:ext uri="{53640926-AAD7-44D8-BBD7-CCE9431645EC}">
                <a14:shadowObscured xmlns:a14="http://schemas.microsoft.com/office/drawing/2010/main"/>
              </a:ext>
            </a:extLst>
          </p:spPr>
        </p:pic>
      </p:grpSp>
      <p:grpSp>
        <p:nvGrpSpPr>
          <p:cNvPr id="18" name="Group 17"/>
          <p:cNvGrpSpPr/>
          <p:nvPr/>
        </p:nvGrpSpPr>
        <p:grpSpPr>
          <a:xfrm>
            <a:off x="7914999" y="2997602"/>
            <a:ext cx="4068670" cy="2112674"/>
            <a:chOff x="7615720" y="3422193"/>
            <a:chExt cx="4068670" cy="2112674"/>
          </a:xfrm>
        </p:grpSpPr>
        <p:pic>
          <p:nvPicPr>
            <p:cNvPr id="11" name="Picture 10"/>
            <p:cNvPicPr/>
            <p:nvPr/>
          </p:nvPicPr>
          <p:blipFill rotWithShape="1">
            <a:blip r:embed="rId7"/>
            <a:srcRect l="25101" t="11827" r="23639" b="21237"/>
            <a:stretch/>
          </p:blipFill>
          <p:spPr bwMode="auto">
            <a:xfrm>
              <a:off x="7615720" y="3422193"/>
              <a:ext cx="2681752" cy="2112674"/>
            </a:xfrm>
            <a:prstGeom prst="rect">
              <a:avLst/>
            </a:prstGeom>
            <a:ln>
              <a:solidFill>
                <a:schemeClr val="tx1"/>
              </a:solidFill>
            </a:ln>
            <a:extLst>
              <a:ext uri="{53640926-AAD7-44D8-BBD7-CCE9431645EC}">
                <a14:shadowObscured xmlns:a14="http://schemas.microsoft.com/office/drawing/2010/main"/>
              </a:ext>
            </a:extLst>
          </p:spPr>
        </p:pic>
        <p:sp>
          <p:nvSpPr>
            <p:cNvPr id="12" name="TextBox 11"/>
            <p:cNvSpPr txBox="1"/>
            <p:nvPr/>
          </p:nvSpPr>
          <p:spPr>
            <a:xfrm>
              <a:off x="10297472" y="3717262"/>
              <a:ext cx="1386918" cy="369332"/>
            </a:xfrm>
            <a:prstGeom prst="rect">
              <a:avLst/>
            </a:prstGeom>
            <a:noFill/>
          </p:spPr>
          <p:txBody>
            <a:bodyPr wrap="none" rtlCol="0">
              <a:spAutoFit/>
            </a:bodyPr>
            <a:lstStyle/>
            <a:p>
              <a:r>
                <a:rPr lang="en-US" sz="900" dirty="0">
                  <a:latin typeface="Yu Gothic Light" panose="020B0300000000000000" pitchFamily="34" charset="-128"/>
                  <a:ea typeface="Yu Gothic Light" panose="020B0300000000000000" pitchFamily="34" charset="-128"/>
                </a:rPr>
                <a:t>OFFSET SHELF ANGLE</a:t>
              </a:r>
            </a:p>
            <a:p>
              <a:r>
                <a:rPr lang="en-US" sz="900" dirty="0">
                  <a:latin typeface="Yu Gothic Light" panose="020B0300000000000000" pitchFamily="34" charset="-128"/>
                  <a:ea typeface="Yu Gothic Light" panose="020B0300000000000000" pitchFamily="34" charset="-128"/>
                </a:rPr>
                <a:t>(AISC/SEI article)</a:t>
              </a:r>
            </a:p>
          </p:txBody>
        </p:sp>
      </p:grpSp>
      <p:grpSp>
        <p:nvGrpSpPr>
          <p:cNvPr id="19" name="Group 18"/>
          <p:cNvGrpSpPr/>
          <p:nvPr/>
        </p:nvGrpSpPr>
        <p:grpSpPr>
          <a:xfrm>
            <a:off x="7914985" y="1107956"/>
            <a:ext cx="3614243" cy="1790961"/>
            <a:chOff x="7615720" y="1186318"/>
            <a:chExt cx="3614243" cy="1790961"/>
          </a:xfrm>
        </p:grpSpPr>
        <p:pic>
          <p:nvPicPr>
            <p:cNvPr id="13" name="Picture 12"/>
            <p:cNvPicPr>
              <a:picLocks noChangeAspect="1"/>
            </p:cNvPicPr>
            <p:nvPr/>
          </p:nvPicPr>
          <p:blipFill rotWithShape="1">
            <a:blip r:embed="rId8"/>
            <a:srcRect l="25831" t="2790" r="1085" b="4009"/>
            <a:stretch/>
          </p:blipFill>
          <p:spPr>
            <a:xfrm>
              <a:off x="7615720" y="1186318"/>
              <a:ext cx="2075155" cy="1790961"/>
            </a:xfrm>
            <a:prstGeom prst="rect">
              <a:avLst/>
            </a:prstGeom>
            <a:ln>
              <a:solidFill>
                <a:schemeClr val="tx1"/>
              </a:solidFill>
            </a:ln>
          </p:spPr>
        </p:pic>
        <p:sp>
          <p:nvSpPr>
            <p:cNvPr id="14" name="TextBox 13"/>
            <p:cNvSpPr txBox="1"/>
            <p:nvPr/>
          </p:nvSpPr>
          <p:spPr>
            <a:xfrm>
              <a:off x="9690875" y="1406467"/>
              <a:ext cx="1539088" cy="507831"/>
            </a:xfrm>
            <a:prstGeom prst="rect">
              <a:avLst/>
            </a:prstGeom>
            <a:noFill/>
          </p:spPr>
          <p:txBody>
            <a:bodyPr wrap="square" rtlCol="0">
              <a:spAutoFit/>
            </a:bodyPr>
            <a:lstStyle/>
            <a:p>
              <a:r>
                <a:rPr lang="en-US" sz="900" dirty="0">
                  <a:latin typeface="Yu Gothic Light" panose="020B0300000000000000" pitchFamily="34" charset="-128"/>
                  <a:ea typeface="Yu Gothic Light" panose="020B0300000000000000" pitchFamily="34" charset="-128"/>
                </a:rPr>
                <a:t>INSULATED WINDOW ROUGH OPENING DETAIL</a:t>
              </a:r>
            </a:p>
            <a:p>
              <a:r>
                <a:rPr lang="en-US" sz="900" dirty="0">
                  <a:latin typeface="Yu Gothic Light" panose="020B0300000000000000" pitchFamily="34" charset="-128"/>
                  <a:ea typeface="Yu Gothic Light" panose="020B0300000000000000" pitchFamily="34" charset="-128"/>
                </a:rPr>
                <a:t>(USACE report)</a:t>
              </a:r>
            </a:p>
          </p:txBody>
        </p:sp>
      </p:grpSp>
      <p:sp>
        <p:nvSpPr>
          <p:cNvPr id="16" name="TextBox 15"/>
          <p:cNvSpPr txBox="1"/>
          <p:nvPr/>
        </p:nvSpPr>
        <p:spPr>
          <a:xfrm>
            <a:off x="7253057" y="5173997"/>
            <a:ext cx="4864963" cy="692497"/>
          </a:xfrm>
          <a:prstGeom prst="rect">
            <a:avLst/>
          </a:prstGeom>
          <a:noFill/>
        </p:spPr>
        <p:txBody>
          <a:bodyPr wrap="square" rtlCol="0">
            <a:spAutoFit/>
          </a:bodyPr>
          <a:lstStyle/>
          <a:p>
            <a:r>
              <a:rPr lang="en-US" b="1" dirty="0" smtClean="0">
                <a:solidFill>
                  <a:srgbClr val="FF0000"/>
                </a:solidFill>
              </a:rPr>
              <a:t>NOTE:</a:t>
            </a:r>
            <a:r>
              <a:rPr lang="en-US" dirty="0" smtClean="0">
                <a:solidFill>
                  <a:srgbClr val="FF0000"/>
                </a:solidFill>
              </a:rPr>
              <a:t> Coordinate detailing at floor-wall and fenestration with NFPA 285 tested assemblies and approved engineering analysis details (applies to Type I-IV buildings, not Type V wood frame).</a:t>
            </a:r>
            <a:endParaRPr lang="en-US" dirty="0">
              <a:solidFill>
                <a:srgbClr val="FF0000"/>
              </a:solidFill>
            </a:endParaRPr>
          </a:p>
        </p:txBody>
      </p:sp>
    </p:spTree>
    <p:extLst>
      <p:ext uri="{BB962C8B-B14F-4D97-AF65-F5344CB8AC3E}">
        <p14:creationId xmlns:p14="http://schemas.microsoft.com/office/powerpoint/2010/main" val="437673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399" y="185331"/>
            <a:ext cx="11499273" cy="1073231"/>
          </a:xfrm>
        </p:spPr>
        <p:txBody>
          <a:bodyPr/>
          <a:lstStyle/>
          <a:p>
            <a:r>
              <a:rPr lang="en-US" sz="3600" dirty="0"/>
              <a:t>Examples of Proprietary Thermal Bridging Devices </a:t>
            </a:r>
            <a:r>
              <a:rPr lang="en-US" sz="2000" dirty="0"/>
              <a:t>(non-exhaustive “google” search)</a:t>
            </a:r>
          </a:p>
        </p:txBody>
      </p:sp>
      <p:sp>
        <p:nvSpPr>
          <p:cNvPr id="8" name="TextBox 7"/>
          <p:cNvSpPr txBox="1"/>
          <p:nvPr/>
        </p:nvSpPr>
        <p:spPr>
          <a:xfrm>
            <a:off x="492844" y="5268687"/>
            <a:ext cx="4651030" cy="584775"/>
          </a:xfrm>
          <a:prstGeom prst="rect">
            <a:avLst/>
          </a:prstGeom>
          <a:noFill/>
        </p:spPr>
        <p:txBody>
          <a:bodyPr wrap="square" rtlCol="0">
            <a:spAutoFit/>
          </a:bodyPr>
          <a:lstStyle/>
          <a:p>
            <a:r>
              <a:rPr lang="en-US" sz="1600" dirty="0">
                <a:latin typeface="Yu Gothic Light" panose="020B0300000000000000" pitchFamily="34" charset="-128"/>
                <a:ea typeface="Yu Gothic Light" panose="020B0300000000000000" pitchFamily="34" charset="-128"/>
              </a:rPr>
              <a:t>Structural thermal block for steel beam projections through building envelope</a:t>
            </a:r>
          </a:p>
        </p:txBody>
      </p:sp>
      <p:grpSp>
        <p:nvGrpSpPr>
          <p:cNvPr id="3" name="Group 2"/>
          <p:cNvGrpSpPr/>
          <p:nvPr/>
        </p:nvGrpSpPr>
        <p:grpSpPr>
          <a:xfrm>
            <a:off x="492844" y="1402226"/>
            <a:ext cx="5504076" cy="2226449"/>
            <a:chOff x="767164" y="1659921"/>
            <a:chExt cx="5504076" cy="2226449"/>
          </a:xfrm>
        </p:grpSpPr>
        <p:pic>
          <p:nvPicPr>
            <p:cNvPr id="5" name="Picture 4"/>
            <p:cNvPicPr>
              <a:picLocks noChangeAspect="1"/>
            </p:cNvPicPr>
            <p:nvPr/>
          </p:nvPicPr>
          <p:blipFill rotWithShape="1">
            <a:blip r:embed="rId2"/>
            <a:srcRect l="9932" t="50447" r="60400" b="31836"/>
            <a:stretch/>
          </p:blipFill>
          <p:spPr>
            <a:xfrm>
              <a:off x="767164" y="1659921"/>
              <a:ext cx="5100571" cy="1713368"/>
            </a:xfrm>
            <a:prstGeom prst="rect">
              <a:avLst/>
            </a:prstGeom>
          </p:spPr>
        </p:pic>
        <p:sp>
          <p:nvSpPr>
            <p:cNvPr id="6" name="TextBox 5"/>
            <p:cNvSpPr txBox="1"/>
            <p:nvPr/>
          </p:nvSpPr>
          <p:spPr>
            <a:xfrm>
              <a:off x="767164" y="3347856"/>
              <a:ext cx="5504076" cy="338554"/>
            </a:xfrm>
            <a:prstGeom prst="rect">
              <a:avLst/>
            </a:prstGeom>
            <a:noFill/>
          </p:spPr>
          <p:txBody>
            <a:bodyPr wrap="square" rtlCol="0">
              <a:spAutoFit/>
            </a:bodyPr>
            <a:lstStyle/>
            <a:p>
              <a:r>
                <a:rPr lang="en-US" sz="1600" dirty="0">
                  <a:latin typeface="Yu Gothic Light" panose="020B0300000000000000" pitchFamily="34" charset="-128"/>
                  <a:ea typeface="Yu Gothic Light" panose="020B0300000000000000" pitchFamily="34" charset="-128"/>
                </a:rPr>
                <a:t>Cantilevered Balcony </a:t>
              </a:r>
              <a:r>
                <a:rPr lang="en-US" sz="1600" dirty="0" smtClean="0">
                  <a:latin typeface="Yu Gothic Light" panose="020B0300000000000000" pitchFamily="34" charset="-128"/>
                  <a:ea typeface="Yu Gothic Light" panose="020B0300000000000000" pitchFamily="34" charset="-128"/>
                </a:rPr>
                <a:t>Structural Thermal </a:t>
              </a:r>
              <a:r>
                <a:rPr lang="en-US" sz="1600" dirty="0">
                  <a:latin typeface="Yu Gothic Light" panose="020B0300000000000000" pitchFamily="34" charset="-128"/>
                  <a:ea typeface="Yu Gothic Light" panose="020B0300000000000000" pitchFamily="34" charset="-128"/>
                </a:rPr>
                <a:t>Break</a:t>
              </a:r>
            </a:p>
          </p:txBody>
        </p:sp>
        <p:sp>
          <p:nvSpPr>
            <p:cNvPr id="10" name="TextBox 9"/>
            <p:cNvSpPr txBox="1"/>
            <p:nvPr/>
          </p:nvSpPr>
          <p:spPr>
            <a:xfrm>
              <a:off x="863852" y="3655538"/>
              <a:ext cx="2890448" cy="230832"/>
            </a:xfrm>
            <a:prstGeom prst="rect">
              <a:avLst/>
            </a:prstGeom>
            <a:noFill/>
          </p:spPr>
          <p:txBody>
            <a:bodyPr wrap="square" rtlCol="0">
              <a:spAutoFit/>
            </a:bodyPr>
            <a:lstStyle/>
            <a:p>
              <a:r>
                <a:rPr lang="en-US" sz="900" dirty="0">
                  <a:latin typeface="Yu Gothic Light" panose="020B0300000000000000" pitchFamily="34" charset="-128"/>
                  <a:ea typeface="Yu Gothic Light" panose="020B0300000000000000" pitchFamily="34" charset="-128"/>
                </a:rPr>
                <a:t>Source: Google search </a:t>
              </a:r>
            </a:p>
          </p:txBody>
        </p:sp>
      </p:grpSp>
      <p:sp>
        <p:nvSpPr>
          <p:cNvPr id="11" name="TextBox 10"/>
          <p:cNvSpPr txBox="1"/>
          <p:nvPr/>
        </p:nvSpPr>
        <p:spPr>
          <a:xfrm>
            <a:off x="597845" y="5800264"/>
            <a:ext cx="1293944" cy="230832"/>
          </a:xfrm>
          <a:prstGeom prst="rect">
            <a:avLst/>
          </a:prstGeom>
          <a:noFill/>
        </p:spPr>
        <p:txBody>
          <a:bodyPr wrap="none" rtlCol="0">
            <a:spAutoFit/>
          </a:bodyPr>
          <a:lstStyle/>
          <a:p>
            <a:r>
              <a:rPr lang="en-US" sz="900" dirty="0">
                <a:latin typeface="Yu Gothic Light" panose="020B0300000000000000" pitchFamily="34" charset="-128"/>
                <a:ea typeface="Yu Gothic Light" panose="020B0300000000000000" pitchFamily="34" charset="-128"/>
              </a:rPr>
              <a:t>Source: Google search</a:t>
            </a:r>
          </a:p>
        </p:txBody>
      </p:sp>
      <p:grpSp>
        <p:nvGrpSpPr>
          <p:cNvPr id="18" name="Group 17"/>
          <p:cNvGrpSpPr/>
          <p:nvPr/>
        </p:nvGrpSpPr>
        <p:grpSpPr>
          <a:xfrm>
            <a:off x="5921406" y="2015232"/>
            <a:ext cx="5984266" cy="2373220"/>
            <a:chOff x="6789217" y="2578265"/>
            <a:chExt cx="5506044" cy="2129541"/>
          </a:xfrm>
        </p:grpSpPr>
        <p:sp>
          <p:nvSpPr>
            <p:cNvPr id="7" name="TextBox 6"/>
            <p:cNvSpPr txBox="1"/>
            <p:nvPr/>
          </p:nvSpPr>
          <p:spPr>
            <a:xfrm>
              <a:off x="6873959" y="4188298"/>
              <a:ext cx="5421302" cy="338554"/>
            </a:xfrm>
            <a:prstGeom prst="rect">
              <a:avLst/>
            </a:prstGeom>
            <a:noFill/>
          </p:spPr>
          <p:txBody>
            <a:bodyPr wrap="square" rtlCol="0">
              <a:spAutoFit/>
            </a:bodyPr>
            <a:lstStyle/>
            <a:p>
              <a:r>
                <a:rPr lang="en-US" sz="1600" dirty="0">
                  <a:latin typeface="Yu Gothic Light" panose="020B0300000000000000" pitchFamily="34" charset="-128"/>
                  <a:ea typeface="Yu Gothic Light" panose="020B0300000000000000" pitchFamily="34" charset="-128"/>
                </a:rPr>
                <a:t>Low thermal conductivity furring/cladding/ledger supports</a:t>
              </a:r>
            </a:p>
          </p:txBody>
        </p:sp>
        <p:sp>
          <p:nvSpPr>
            <p:cNvPr id="9" name="TextBox 8"/>
            <p:cNvSpPr txBox="1"/>
            <p:nvPr/>
          </p:nvSpPr>
          <p:spPr>
            <a:xfrm>
              <a:off x="6973711" y="4476974"/>
              <a:ext cx="3420560" cy="230832"/>
            </a:xfrm>
            <a:prstGeom prst="rect">
              <a:avLst/>
            </a:prstGeom>
            <a:noFill/>
          </p:spPr>
          <p:txBody>
            <a:bodyPr wrap="square" rtlCol="0">
              <a:spAutoFit/>
            </a:bodyPr>
            <a:lstStyle/>
            <a:p>
              <a:r>
                <a:rPr lang="en-US" sz="900" dirty="0">
                  <a:latin typeface="Yu Gothic Light" panose="020B0300000000000000" pitchFamily="34" charset="-128"/>
                  <a:ea typeface="Yu Gothic Light" panose="020B0300000000000000" pitchFamily="34" charset="-128"/>
                </a:rPr>
                <a:t>Sources: Payette/AIA report and product info from Google search</a:t>
              </a:r>
            </a:p>
          </p:txBody>
        </p:sp>
        <p:grpSp>
          <p:nvGrpSpPr>
            <p:cNvPr id="17" name="Group 16"/>
            <p:cNvGrpSpPr/>
            <p:nvPr/>
          </p:nvGrpSpPr>
          <p:grpSpPr>
            <a:xfrm>
              <a:off x="6789217" y="2578265"/>
              <a:ext cx="5290140" cy="1526392"/>
              <a:chOff x="1701828" y="3485455"/>
              <a:chExt cx="5290140" cy="1526392"/>
            </a:xfrm>
          </p:grpSpPr>
          <p:pic>
            <p:nvPicPr>
              <p:cNvPr id="4" name="Picture 3"/>
              <p:cNvPicPr>
                <a:picLocks noChangeAspect="1"/>
              </p:cNvPicPr>
              <p:nvPr/>
            </p:nvPicPr>
            <p:blipFill rotWithShape="1">
              <a:blip r:embed="rId3"/>
              <a:srcRect l="16608" t="48034" r="32534" b="8974"/>
              <a:stretch/>
            </p:blipFill>
            <p:spPr>
              <a:xfrm>
                <a:off x="3817862" y="3502590"/>
                <a:ext cx="3174106" cy="1509257"/>
              </a:xfrm>
              <a:prstGeom prst="rect">
                <a:avLst/>
              </a:prstGeom>
              <a:ln>
                <a:solidFill>
                  <a:schemeClr val="tx1"/>
                </a:solidFill>
              </a:ln>
            </p:spPr>
          </p:pic>
          <p:pic>
            <p:nvPicPr>
              <p:cNvPr id="12" name="Picture 11"/>
              <p:cNvPicPr>
                <a:picLocks noChangeAspect="1"/>
              </p:cNvPicPr>
              <p:nvPr/>
            </p:nvPicPr>
            <p:blipFill rotWithShape="1">
              <a:blip r:embed="rId4"/>
              <a:srcRect l="32057" t="33933" r="38122" b="26830"/>
              <a:stretch/>
            </p:blipFill>
            <p:spPr>
              <a:xfrm>
                <a:off x="1701828" y="3485455"/>
                <a:ext cx="2026229" cy="1499621"/>
              </a:xfrm>
              <a:prstGeom prst="rect">
                <a:avLst/>
              </a:prstGeom>
            </p:spPr>
          </p:pic>
        </p:grpSp>
      </p:grpSp>
      <p:grpSp>
        <p:nvGrpSpPr>
          <p:cNvPr id="13" name="Group 12"/>
          <p:cNvGrpSpPr/>
          <p:nvPr/>
        </p:nvGrpSpPr>
        <p:grpSpPr>
          <a:xfrm>
            <a:off x="492844" y="3602785"/>
            <a:ext cx="4823053" cy="1665902"/>
            <a:chOff x="325905" y="4935013"/>
            <a:chExt cx="4823053" cy="1665902"/>
          </a:xfrm>
        </p:grpSpPr>
        <p:pic>
          <p:nvPicPr>
            <p:cNvPr id="14" name="Picture 13"/>
            <p:cNvPicPr>
              <a:picLocks noChangeAspect="1"/>
            </p:cNvPicPr>
            <p:nvPr/>
          </p:nvPicPr>
          <p:blipFill rotWithShape="1">
            <a:blip r:embed="rId5"/>
            <a:srcRect l="47865" t="20821" r="22850" b="61196"/>
            <a:stretch/>
          </p:blipFill>
          <p:spPr>
            <a:xfrm>
              <a:off x="325905" y="4935013"/>
              <a:ext cx="4823053" cy="1665902"/>
            </a:xfrm>
            <a:prstGeom prst="rect">
              <a:avLst/>
            </a:prstGeom>
          </p:spPr>
        </p:pic>
        <p:sp>
          <p:nvSpPr>
            <p:cNvPr id="15" name="Freeform 14"/>
            <p:cNvSpPr/>
            <p:nvPr/>
          </p:nvSpPr>
          <p:spPr>
            <a:xfrm>
              <a:off x="1132118" y="5392882"/>
              <a:ext cx="801907" cy="363682"/>
            </a:xfrm>
            <a:custGeom>
              <a:avLst/>
              <a:gdLst>
                <a:gd name="connsiteX0" fmla="*/ 42055 w 801907"/>
                <a:gd name="connsiteY0" fmla="*/ 20782 h 363682"/>
                <a:gd name="connsiteX1" fmla="*/ 104400 w 801907"/>
                <a:gd name="connsiteY1" fmla="*/ 31173 h 363682"/>
                <a:gd name="connsiteX2" fmla="*/ 145964 w 801907"/>
                <a:gd name="connsiteY2" fmla="*/ 51954 h 363682"/>
                <a:gd name="connsiteX3" fmla="*/ 187527 w 801907"/>
                <a:gd name="connsiteY3" fmla="*/ 62345 h 363682"/>
                <a:gd name="connsiteX4" fmla="*/ 218700 w 801907"/>
                <a:gd name="connsiteY4" fmla="*/ 72736 h 363682"/>
                <a:gd name="connsiteX5" fmla="*/ 343391 w 801907"/>
                <a:gd name="connsiteY5" fmla="*/ 83127 h 363682"/>
                <a:gd name="connsiteX6" fmla="*/ 405737 w 801907"/>
                <a:gd name="connsiteY6" fmla="*/ 103909 h 363682"/>
                <a:gd name="connsiteX7" fmla="*/ 520037 w 801907"/>
                <a:gd name="connsiteY7" fmla="*/ 124691 h 363682"/>
                <a:gd name="connsiteX8" fmla="*/ 592773 w 801907"/>
                <a:gd name="connsiteY8" fmla="*/ 145473 h 363682"/>
                <a:gd name="connsiteX9" fmla="*/ 675900 w 801907"/>
                <a:gd name="connsiteY9" fmla="*/ 166254 h 363682"/>
                <a:gd name="connsiteX10" fmla="*/ 738246 w 801907"/>
                <a:gd name="connsiteY10" fmla="*/ 187036 h 363682"/>
                <a:gd name="connsiteX11" fmla="*/ 707073 w 801907"/>
                <a:gd name="connsiteY11" fmla="*/ 197427 h 363682"/>
                <a:gd name="connsiteX12" fmla="*/ 499255 w 801907"/>
                <a:gd name="connsiteY12" fmla="*/ 166254 h 363682"/>
                <a:gd name="connsiteX13" fmla="*/ 468082 w 801907"/>
                <a:gd name="connsiteY13" fmla="*/ 155863 h 363682"/>
                <a:gd name="connsiteX14" fmla="*/ 426518 w 801907"/>
                <a:gd name="connsiteY14" fmla="*/ 135082 h 363682"/>
                <a:gd name="connsiteX15" fmla="*/ 364173 w 801907"/>
                <a:gd name="connsiteY15" fmla="*/ 114300 h 363682"/>
                <a:gd name="connsiteX16" fmla="*/ 333000 w 801907"/>
                <a:gd name="connsiteY16" fmla="*/ 93518 h 363682"/>
                <a:gd name="connsiteX17" fmla="*/ 156355 w 801907"/>
                <a:gd name="connsiteY17" fmla="*/ 72736 h 363682"/>
                <a:gd name="connsiteX18" fmla="*/ 114791 w 801907"/>
                <a:gd name="connsiteY18" fmla="*/ 62345 h 363682"/>
                <a:gd name="connsiteX19" fmla="*/ 125182 w 801907"/>
                <a:gd name="connsiteY19" fmla="*/ 93518 h 363682"/>
                <a:gd name="connsiteX20" fmla="*/ 187527 w 801907"/>
                <a:gd name="connsiteY20" fmla="*/ 135082 h 363682"/>
                <a:gd name="connsiteX21" fmla="*/ 270655 w 801907"/>
                <a:gd name="connsiteY21" fmla="*/ 155863 h 363682"/>
                <a:gd name="connsiteX22" fmla="*/ 333000 w 801907"/>
                <a:gd name="connsiteY22" fmla="*/ 197427 h 363682"/>
                <a:gd name="connsiteX23" fmla="*/ 447300 w 801907"/>
                <a:gd name="connsiteY23" fmla="*/ 228600 h 363682"/>
                <a:gd name="connsiteX24" fmla="*/ 561600 w 801907"/>
                <a:gd name="connsiteY24" fmla="*/ 259773 h 363682"/>
                <a:gd name="connsiteX25" fmla="*/ 644727 w 801907"/>
                <a:gd name="connsiteY25" fmla="*/ 270163 h 363682"/>
                <a:gd name="connsiteX26" fmla="*/ 707073 w 801907"/>
                <a:gd name="connsiteY26" fmla="*/ 290945 h 363682"/>
                <a:gd name="connsiteX27" fmla="*/ 675900 w 801907"/>
                <a:gd name="connsiteY27" fmla="*/ 270163 h 363682"/>
                <a:gd name="connsiteX28" fmla="*/ 530427 w 801907"/>
                <a:gd name="connsiteY28" fmla="*/ 218209 h 363682"/>
                <a:gd name="connsiteX29" fmla="*/ 488864 w 801907"/>
                <a:gd name="connsiteY29" fmla="*/ 197427 h 363682"/>
                <a:gd name="connsiteX30" fmla="*/ 395346 w 801907"/>
                <a:gd name="connsiteY30" fmla="*/ 187036 h 363682"/>
                <a:gd name="connsiteX31" fmla="*/ 322609 w 801907"/>
                <a:gd name="connsiteY31" fmla="*/ 166254 h 363682"/>
                <a:gd name="connsiteX32" fmla="*/ 260264 w 801907"/>
                <a:gd name="connsiteY32" fmla="*/ 145473 h 363682"/>
                <a:gd name="connsiteX33" fmla="*/ 135573 w 801907"/>
                <a:gd name="connsiteY33" fmla="*/ 103909 h 363682"/>
                <a:gd name="connsiteX34" fmla="*/ 42055 w 801907"/>
                <a:gd name="connsiteY34" fmla="*/ 72736 h 363682"/>
                <a:gd name="connsiteX35" fmla="*/ 10882 w 801907"/>
                <a:gd name="connsiteY35" fmla="*/ 62345 h 363682"/>
                <a:gd name="connsiteX36" fmla="*/ 10882 w 801907"/>
                <a:gd name="connsiteY36" fmla="*/ 145473 h 363682"/>
                <a:gd name="connsiteX37" fmla="*/ 73227 w 801907"/>
                <a:gd name="connsiteY37" fmla="*/ 176645 h 363682"/>
                <a:gd name="connsiteX38" fmla="*/ 229091 w 801907"/>
                <a:gd name="connsiteY38" fmla="*/ 197427 h 363682"/>
                <a:gd name="connsiteX39" fmla="*/ 291437 w 801907"/>
                <a:gd name="connsiteY39" fmla="*/ 207818 h 363682"/>
                <a:gd name="connsiteX40" fmla="*/ 353782 w 801907"/>
                <a:gd name="connsiteY40" fmla="*/ 228600 h 363682"/>
                <a:gd name="connsiteX41" fmla="*/ 426518 w 801907"/>
                <a:gd name="connsiteY41" fmla="*/ 259773 h 363682"/>
                <a:gd name="connsiteX42" fmla="*/ 457691 w 801907"/>
                <a:gd name="connsiteY42" fmla="*/ 280554 h 363682"/>
                <a:gd name="connsiteX43" fmla="*/ 488864 w 801907"/>
                <a:gd name="connsiteY43" fmla="*/ 290945 h 363682"/>
                <a:gd name="connsiteX44" fmla="*/ 571991 w 801907"/>
                <a:gd name="connsiteY44" fmla="*/ 311727 h 363682"/>
                <a:gd name="connsiteX45" fmla="*/ 665509 w 801907"/>
                <a:gd name="connsiteY45" fmla="*/ 332509 h 363682"/>
                <a:gd name="connsiteX46" fmla="*/ 727855 w 801907"/>
                <a:gd name="connsiteY46" fmla="*/ 353291 h 363682"/>
                <a:gd name="connsiteX47" fmla="*/ 759027 w 801907"/>
                <a:gd name="connsiteY47" fmla="*/ 363682 h 363682"/>
                <a:gd name="connsiteX48" fmla="*/ 779809 w 801907"/>
                <a:gd name="connsiteY48" fmla="*/ 290945 h 363682"/>
                <a:gd name="connsiteX49" fmla="*/ 717464 w 801907"/>
                <a:gd name="connsiteY49" fmla="*/ 249382 h 363682"/>
                <a:gd name="connsiteX50" fmla="*/ 551209 w 801907"/>
                <a:gd name="connsiteY50" fmla="*/ 218209 h 363682"/>
                <a:gd name="connsiteX51" fmla="*/ 468082 w 801907"/>
                <a:gd name="connsiteY51" fmla="*/ 197427 h 363682"/>
                <a:gd name="connsiteX52" fmla="*/ 405737 w 801907"/>
                <a:gd name="connsiteY52" fmla="*/ 155863 h 363682"/>
                <a:gd name="connsiteX53" fmla="*/ 343391 w 801907"/>
                <a:gd name="connsiteY53" fmla="*/ 114300 h 363682"/>
                <a:gd name="connsiteX54" fmla="*/ 312218 w 801907"/>
                <a:gd name="connsiteY54" fmla="*/ 93518 h 363682"/>
                <a:gd name="connsiteX55" fmla="*/ 281046 w 801907"/>
                <a:gd name="connsiteY55" fmla="*/ 83127 h 363682"/>
                <a:gd name="connsiteX56" fmla="*/ 249873 w 801907"/>
                <a:gd name="connsiteY56" fmla="*/ 62345 h 363682"/>
                <a:gd name="connsiteX57" fmla="*/ 197918 w 801907"/>
                <a:gd name="connsiteY57" fmla="*/ 51954 h 363682"/>
                <a:gd name="connsiteX58" fmla="*/ 114791 w 801907"/>
                <a:gd name="connsiteY58" fmla="*/ 31173 h 363682"/>
                <a:gd name="connsiteX59" fmla="*/ 135573 w 801907"/>
                <a:gd name="connsiteY59" fmla="*/ 62345 h 363682"/>
                <a:gd name="connsiteX60" fmla="*/ 229091 w 801907"/>
                <a:gd name="connsiteY60" fmla="*/ 93518 h 363682"/>
                <a:gd name="connsiteX61" fmla="*/ 260264 w 801907"/>
                <a:gd name="connsiteY61" fmla="*/ 114300 h 363682"/>
                <a:gd name="connsiteX62" fmla="*/ 312218 w 801907"/>
                <a:gd name="connsiteY62" fmla="*/ 124691 h 363682"/>
                <a:gd name="connsiteX63" fmla="*/ 343391 w 801907"/>
                <a:gd name="connsiteY63" fmla="*/ 135082 h 363682"/>
                <a:gd name="connsiteX64" fmla="*/ 395346 w 801907"/>
                <a:gd name="connsiteY64" fmla="*/ 145473 h 363682"/>
                <a:gd name="connsiteX65" fmla="*/ 426518 w 801907"/>
                <a:gd name="connsiteY65" fmla="*/ 166254 h 363682"/>
                <a:gd name="connsiteX66" fmla="*/ 478473 w 801907"/>
                <a:gd name="connsiteY66" fmla="*/ 176645 h 363682"/>
                <a:gd name="connsiteX67" fmla="*/ 603164 w 801907"/>
                <a:gd name="connsiteY67" fmla="*/ 197427 h 363682"/>
                <a:gd name="connsiteX68" fmla="*/ 644727 w 801907"/>
                <a:gd name="connsiteY68" fmla="*/ 207818 h 363682"/>
                <a:gd name="connsiteX69" fmla="*/ 675900 w 801907"/>
                <a:gd name="connsiteY69" fmla="*/ 218209 h 363682"/>
                <a:gd name="connsiteX70" fmla="*/ 727855 w 801907"/>
                <a:gd name="connsiteY70" fmla="*/ 228600 h 363682"/>
                <a:gd name="connsiteX71" fmla="*/ 790200 w 801907"/>
                <a:gd name="connsiteY71" fmla="*/ 238991 h 363682"/>
                <a:gd name="connsiteX72" fmla="*/ 759027 w 801907"/>
                <a:gd name="connsiteY72" fmla="*/ 228600 h 363682"/>
                <a:gd name="connsiteX73" fmla="*/ 707073 w 801907"/>
                <a:gd name="connsiteY73" fmla="*/ 207818 h 363682"/>
                <a:gd name="connsiteX74" fmla="*/ 634337 w 801907"/>
                <a:gd name="connsiteY74" fmla="*/ 187036 h 363682"/>
                <a:gd name="connsiteX75" fmla="*/ 561600 w 801907"/>
                <a:gd name="connsiteY75" fmla="*/ 166254 h 363682"/>
                <a:gd name="connsiteX76" fmla="*/ 530427 w 801907"/>
                <a:gd name="connsiteY76" fmla="*/ 145473 h 363682"/>
                <a:gd name="connsiteX77" fmla="*/ 457691 w 801907"/>
                <a:gd name="connsiteY77" fmla="*/ 124691 h 363682"/>
                <a:gd name="connsiteX78" fmla="*/ 395346 w 801907"/>
                <a:gd name="connsiteY78" fmla="*/ 93518 h 363682"/>
                <a:gd name="connsiteX79" fmla="*/ 364173 w 801907"/>
                <a:gd name="connsiteY79" fmla="*/ 62345 h 363682"/>
                <a:gd name="connsiteX80" fmla="*/ 291437 w 801907"/>
                <a:gd name="connsiteY80" fmla="*/ 41563 h 363682"/>
                <a:gd name="connsiteX81" fmla="*/ 229091 w 801907"/>
                <a:gd name="connsiteY81" fmla="*/ 20782 h 363682"/>
                <a:gd name="connsiteX82" fmla="*/ 125182 w 801907"/>
                <a:gd name="connsiteY82" fmla="*/ 0 h 363682"/>
                <a:gd name="connsiteX83" fmla="*/ 42055 w 801907"/>
                <a:gd name="connsiteY83" fmla="*/ 20782 h 363682"/>
                <a:gd name="connsiteX84" fmla="*/ 31664 w 801907"/>
                <a:gd name="connsiteY84" fmla="*/ 51954 h 363682"/>
                <a:gd name="connsiteX85" fmla="*/ 21273 w 801907"/>
                <a:gd name="connsiteY85" fmla="*/ 93518 h 363682"/>
                <a:gd name="connsiteX86" fmla="*/ 31664 w 801907"/>
                <a:gd name="connsiteY86" fmla="*/ 187036 h 363682"/>
                <a:gd name="connsiteX87" fmla="*/ 94009 w 801907"/>
                <a:gd name="connsiteY87" fmla="*/ 207818 h 363682"/>
                <a:gd name="connsiteX88" fmla="*/ 125182 w 801907"/>
                <a:gd name="connsiteY88" fmla="*/ 228600 h 363682"/>
                <a:gd name="connsiteX89" fmla="*/ 281046 w 801907"/>
                <a:gd name="connsiteY89" fmla="*/ 249382 h 363682"/>
                <a:gd name="connsiteX90" fmla="*/ 322609 w 801907"/>
                <a:gd name="connsiteY90" fmla="*/ 259773 h 363682"/>
                <a:gd name="connsiteX91" fmla="*/ 353782 w 801907"/>
                <a:gd name="connsiteY91" fmla="*/ 270163 h 363682"/>
                <a:gd name="connsiteX92" fmla="*/ 436909 w 801907"/>
                <a:gd name="connsiteY92" fmla="*/ 290945 h 363682"/>
                <a:gd name="connsiteX93" fmla="*/ 468082 w 801907"/>
                <a:gd name="connsiteY93" fmla="*/ 301336 h 363682"/>
                <a:gd name="connsiteX94" fmla="*/ 499255 w 801907"/>
                <a:gd name="connsiteY94" fmla="*/ 322118 h 363682"/>
                <a:gd name="connsiteX95" fmla="*/ 561600 w 801907"/>
                <a:gd name="connsiteY95" fmla="*/ 332509 h 363682"/>
                <a:gd name="connsiteX96" fmla="*/ 592773 w 801907"/>
                <a:gd name="connsiteY96" fmla="*/ 342900 h 363682"/>
                <a:gd name="connsiteX97" fmla="*/ 696682 w 801907"/>
                <a:gd name="connsiteY97" fmla="*/ 322118 h 363682"/>
                <a:gd name="connsiteX98" fmla="*/ 727855 w 801907"/>
                <a:gd name="connsiteY98" fmla="*/ 301336 h 363682"/>
                <a:gd name="connsiteX99" fmla="*/ 582382 w 801907"/>
                <a:gd name="connsiteY99" fmla="*/ 249382 h 363682"/>
                <a:gd name="connsiteX100" fmla="*/ 488864 w 801907"/>
                <a:gd name="connsiteY100" fmla="*/ 218209 h 363682"/>
                <a:gd name="connsiteX101" fmla="*/ 457691 w 801907"/>
                <a:gd name="connsiteY101" fmla="*/ 207818 h 363682"/>
                <a:gd name="connsiteX102" fmla="*/ 426518 w 801907"/>
                <a:gd name="connsiteY102" fmla="*/ 187036 h 363682"/>
                <a:gd name="connsiteX103" fmla="*/ 384955 w 801907"/>
                <a:gd name="connsiteY103" fmla="*/ 176645 h 363682"/>
                <a:gd name="connsiteX104" fmla="*/ 353782 w 801907"/>
                <a:gd name="connsiteY104" fmla="*/ 166254 h 363682"/>
                <a:gd name="connsiteX105" fmla="*/ 312218 w 801907"/>
                <a:gd name="connsiteY105" fmla="*/ 155863 h 363682"/>
                <a:gd name="connsiteX106" fmla="*/ 218700 w 801907"/>
                <a:gd name="connsiteY106" fmla="*/ 124691 h 363682"/>
                <a:gd name="connsiteX107" fmla="*/ 187527 w 801907"/>
                <a:gd name="connsiteY107" fmla="*/ 114300 h 363682"/>
                <a:gd name="connsiteX108" fmla="*/ 156355 w 801907"/>
                <a:gd name="connsiteY108" fmla="*/ 103909 h 363682"/>
                <a:gd name="connsiteX109" fmla="*/ 145964 w 801907"/>
                <a:gd name="connsiteY109" fmla="*/ 135082 h 363682"/>
                <a:gd name="connsiteX110" fmla="*/ 166746 w 801907"/>
                <a:gd name="connsiteY110" fmla="*/ 166254 h 363682"/>
                <a:gd name="connsiteX111" fmla="*/ 239482 w 801907"/>
                <a:gd name="connsiteY111" fmla="*/ 218209 h 363682"/>
                <a:gd name="connsiteX112" fmla="*/ 343391 w 801907"/>
                <a:gd name="connsiteY112" fmla="*/ 249382 h 363682"/>
                <a:gd name="connsiteX113" fmla="*/ 405737 w 801907"/>
                <a:gd name="connsiteY113" fmla="*/ 270163 h 363682"/>
                <a:gd name="connsiteX114" fmla="*/ 436909 w 801907"/>
                <a:gd name="connsiteY114" fmla="*/ 280554 h 363682"/>
                <a:gd name="connsiteX115" fmla="*/ 488864 w 801907"/>
                <a:gd name="connsiteY115" fmla="*/ 290945 h 363682"/>
                <a:gd name="connsiteX116" fmla="*/ 582382 w 801907"/>
                <a:gd name="connsiteY116" fmla="*/ 311727 h 363682"/>
                <a:gd name="connsiteX117" fmla="*/ 551209 w 801907"/>
                <a:gd name="connsiteY117" fmla="*/ 301336 h 363682"/>
                <a:gd name="connsiteX118" fmla="*/ 520037 w 801907"/>
                <a:gd name="connsiteY118" fmla="*/ 280554 h 363682"/>
                <a:gd name="connsiteX119" fmla="*/ 468082 w 801907"/>
                <a:gd name="connsiteY119" fmla="*/ 270163 h 363682"/>
                <a:gd name="connsiteX120" fmla="*/ 436909 w 801907"/>
                <a:gd name="connsiteY120" fmla="*/ 259773 h 363682"/>
                <a:gd name="connsiteX121" fmla="*/ 405737 w 801907"/>
                <a:gd name="connsiteY121" fmla="*/ 238991 h 363682"/>
                <a:gd name="connsiteX122" fmla="*/ 374564 w 801907"/>
                <a:gd name="connsiteY122" fmla="*/ 228600 h 363682"/>
                <a:gd name="connsiteX123" fmla="*/ 312218 w 801907"/>
                <a:gd name="connsiteY123" fmla="*/ 187036 h 363682"/>
                <a:gd name="connsiteX124" fmla="*/ 281046 w 801907"/>
                <a:gd name="connsiteY124" fmla="*/ 166254 h 363682"/>
                <a:gd name="connsiteX125" fmla="*/ 208309 w 801907"/>
                <a:gd name="connsiteY125" fmla="*/ 135082 h 363682"/>
                <a:gd name="connsiteX126" fmla="*/ 135573 w 801907"/>
                <a:gd name="connsiteY126" fmla="*/ 93518 h 363682"/>
                <a:gd name="connsiteX127" fmla="*/ 104400 w 801907"/>
                <a:gd name="connsiteY127" fmla="*/ 72736 h 363682"/>
                <a:gd name="connsiteX128" fmla="*/ 42055 w 801907"/>
                <a:gd name="connsiteY128" fmla="*/ 51954 h 363682"/>
                <a:gd name="connsiteX129" fmla="*/ 73227 w 801907"/>
                <a:gd name="connsiteY129" fmla="*/ 20782 h 363682"/>
                <a:gd name="connsiteX130" fmla="*/ 239482 w 801907"/>
                <a:gd name="connsiteY130" fmla="*/ 31173 h 363682"/>
                <a:gd name="connsiteX131" fmla="*/ 333000 w 801907"/>
                <a:gd name="connsiteY131" fmla="*/ 72736 h 363682"/>
                <a:gd name="connsiteX132" fmla="*/ 374564 w 801907"/>
                <a:gd name="connsiteY132" fmla="*/ 83127 h 363682"/>
                <a:gd name="connsiteX133" fmla="*/ 457691 w 801907"/>
                <a:gd name="connsiteY133" fmla="*/ 135082 h 363682"/>
                <a:gd name="connsiteX134" fmla="*/ 561600 w 801907"/>
                <a:gd name="connsiteY134" fmla="*/ 197427 h 363682"/>
                <a:gd name="connsiteX135" fmla="*/ 603164 w 801907"/>
                <a:gd name="connsiteY135" fmla="*/ 207818 h 363682"/>
                <a:gd name="connsiteX136" fmla="*/ 707073 w 801907"/>
                <a:gd name="connsiteY136" fmla="*/ 228600 h 363682"/>
                <a:gd name="connsiteX137" fmla="*/ 769418 w 801907"/>
                <a:gd name="connsiteY137" fmla="*/ 249382 h 363682"/>
                <a:gd name="connsiteX138" fmla="*/ 800591 w 801907"/>
                <a:gd name="connsiteY138" fmla="*/ 238991 h 363682"/>
                <a:gd name="connsiteX139" fmla="*/ 738246 w 801907"/>
                <a:gd name="connsiteY139" fmla="*/ 218209 h 363682"/>
                <a:gd name="connsiteX140" fmla="*/ 644727 w 801907"/>
                <a:gd name="connsiteY140" fmla="*/ 166254 h 363682"/>
                <a:gd name="connsiteX141" fmla="*/ 603164 w 801907"/>
                <a:gd name="connsiteY141" fmla="*/ 155863 h 363682"/>
                <a:gd name="connsiteX142" fmla="*/ 571991 w 801907"/>
                <a:gd name="connsiteY142" fmla="*/ 145473 h 363682"/>
                <a:gd name="connsiteX143" fmla="*/ 509646 w 801907"/>
                <a:gd name="connsiteY143" fmla="*/ 135082 h 363682"/>
                <a:gd name="connsiteX144" fmla="*/ 478473 w 801907"/>
                <a:gd name="connsiteY144" fmla="*/ 124691 h 363682"/>
                <a:gd name="connsiteX145" fmla="*/ 436909 w 801907"/>
                <a:gd name="connsiteY145" fmla="*/ 114300 h 363682"/>
                <a:gd name="connsiteX146" fmla="*/ 405737 w 801907"/>
                <a:gd name="connsiteY146" fmla="*/ 103909 h 363682"/>
                <a:gd name="connsiteX147" fmla="*/ 364173 w 801907"/>
                <a:gd name="connsiteY147" fmla="*/ 93518 h 363682"/>
                <a:gd name="connsiteX148" fmla="*/ 322609 w 801907"/>
                <a:gd name="connsiteY148" fmla="*/ 72736 h 363682"/>
                <a:gd name="connsiteX149" fmla="*/ 291437 w 801907"/>
                <a:gd name="connsiteY149" fmla="*/ 62345 h 363682"/>
                <a:gd name="connsiteX150" fmla="*/ 260264 w 801907"/>
                <a:gd name="connsiteY150" fmla="*/ 41563 h 363682"/>
                <a:gd name="connsiteX151" fmla="*/ 218700 w 801907"/>
                <a:gd name="connsiteY151" fmla="*/ 31173 h 363682"/>
                <a:gd name="connsiteX152" fmla="*/ 156355 w 801907"/>
                <a:gd name="connsiteY152" fmla="*/ 10391 h 363682"/>
                <a:gd name="connsiteX153" fmla="*/ 73227 w 801907"/>
                <a:gd name="connsiteY153" fmla="*/ 72736 h 363682"/>
                <a:gd name="connsiteX154" fmla="*/ 156355 w 801907"/>
                <a:gd name="connsiteY154" fmla="*/ 103909 h 363682"/>
                <a:gd name="connsiteX155" fmla="*/ 270655 w 801907"/>
                <a:gd name="connsiteY155" fmla="*/ 135082 h 363682"/>
                <a:gd name="connsiteX156" fmla="*/ 312218 w 801907"/>
                <a:gd name="connsiteY156" fmla="*/ 145473 h 363682"/>
                <a:gd name="connsiteX157" fmla="*/ 374564 w 801907"/>
                <a:gd name="connsiteY157" fmla="*/ 166254 h 363682"/>
                <a:gd name="connsiteX158" fmla="*/ 405737 w 801907"/>
                <a:gd name="connsiteY158" fmla="*/ 176645 h 363682"/>
                <a:gd name="connsiteX159" fmla="*/ 436909 w 801907"/>
                <a:gd name="connsiteY159" fmla="*/ 197427 h 363682"/>
                <a:gd name="connsiteX160" fmla="*/ 468082 w 801907"/>
                <a:gd name="connsiteY160" fmla="*/ 207818 h 363682"/>
                <a:gd name="connsiteX161" fmla="*/ 530427 w 801907"/>
                <a:gd name="connsiteY161" fmla="*/ 249382 h 363682"/>
                <a:gd name="connsiteX162" fmla="*/ 561600 w 801907"/>
                <a:gd name="connsiteY162" fmla="*/ 270163 h 363682"/>
                <a:gd name="connsiteX163" fmla="*/ 592773 w 801907"/>
                <a:gd name="connsiteY163" fmla="*/ 290945 h 363682"/>
                <a:gd name="connsiteX164" fmla="*/ 623946 w 801907"/>
                <a:gd name="connsiteY164" fmla="*/ 311727 h 363682"/>
                <a:gd name="connsiteX165" fmla="*/ 540818 w 801907"/>
                <a:gd name="connsiteY165" fmla="*/ 290945 h 363682"/>
                <a:gd name="connsiteX166" fmla="*/ 478473 w 801907"/>
                <a:gd name="connsiteY166" fmla="*/ 270163 h 363682"/>
                <a:gd name="connsiteX167" fmla="*/ 436909 w 801907"/>
                <a:gd name="connsiteY167" fmla="*/ 259773 h 36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801907" h="363682">
                  <a:moveTo>
                    <a:pt x="42055" y="20782"/>
                  </a:moveTo>
                  <a:cubicBezTo>
                    <a:pt x="62837" y="24246"/>
                    <a:pt x="84220" y="25119"/>
                    <a:pt x="104400" y="31173"/>
                  </a:cubicBezTo>
                  <a:cubicBezTo>
                    <a:pt x="119237" y="35624"/>
                    <a:pt x="131460" y="46515"/>
                    <a:pt x="145964" y="51954"/>
                  </a:cubicBezTo>
                  <a:cubicBezTo>
                    <a:pt x="159336" y="56968"/>
                    <a:pt x="173796" y="58422"/>
                    <a:pt x="187527" y="62345"/>
                  </a:cubicBezTo>
                  <a:cubicBezTo>
                    <a:pt x="198059" y="65354"/>
                    <a:pt x="207843" y="71288"/>
                    <a:pt x="218700" y="72736"/>
                  </a:cubicBezTo>
                  <a:cubicBezTo>
                    <a:pt x="260042" y="78248"/>
                    <a:pt x="301827" y="79663"/>
                    <a:pt x="343391" y="83127"/>
                  </a:cubicBezTo>
                  <a:cubicBezTo>
                    <a:pt x="364173" y="90054"/>
                    <a:pt x="384129" y="100308"/>
                    <a:pt x="405737" y="103909"/>
                  </a:cubicBezTo>
                  <a:cubicBezTo>
                    <a:pt x="450850" y="111428"/>
                    <a:pt x="476472" y="115010"/>
                    <a:pt x="520037" y="124691"/>
                  </a:cubicBezTo>
                  <a:cubicBezTo>
                    <a:pt x="613502" y="145461"/>
                    <a:pt x="516394" y="124643"/>
                    <a:pt x="592773" y="145473"/>
                  </a:cubicBezTo>
                  <a:cubicBezTo>
                    <a:pt x="620328" y="152988"/>
                    <a:pt x="648804" y="157222"/>
                    <a:pt x="675900" y="166254"/>
                  </a:cubicBezTo>
                  <a:lnTo>
                    <a:pt x="738246" y="187036"/>
                  </a:lnTo>
                  <a:cubicBezTo>
                    <a:pt x="727855" y="190500"/>
                    <a:pt x="718026" y="197427"/>
                    <a:pt x="707073" y="197427"/>
                  </a:cubicBezTo>
                  <a:cubicBezTo>
                    <a:pt x="575603" y="197427"/>
                    <a:pt x="591564" y="197024"/>
                    <a:pt x="499255" y="166254"/>
                  </a:cubicBezTo>
                  <a:cubicBezTo>
                    <a:pt x="488864" y="162790"/>
                    <a:pt x="477879" y="160761"/>
                    <a:pt x="468082" y="155863"/>
                  </a:cubicBezTo>
                  <a:cubicBezTo>
                    <a:pt x="454227" y="148936"/>
                    <a:pt x="440900" y="140835"/>
                    <a:pt x="426518" y="135082"/>
                  </a:cubicBezTo>
                  <a:cubicBezTo>
                    <a:pt x="406179" y="126946"/>
                    <a:pt x="382400" y="126451"/>
                    <a:pt x="364173" y="114300"/>
                  </a:cubicBezTo>
                  <a:cubicBezTo>
                    <a:pt x="353782" y="107373"/>
                    <a:pt x="344848" y="97467"/>
                    <a:pt x="333000" y="93518"/>
                  </a:cubicBezTo>
                  <a:cubicBezTo>
                    <a:pt x="301724" y="83093"/>
                    <a:pt x="166695" y="73676"/>
                    <a:pt x="156355" y="72736"/>
                  </a:cubicBezTo>
                  <a:cubicBezTo>
                    <a:pt x="142500" y="69272"/>
                    <a:pt x="126674" y="54423"/>
                    <a:pt x="114791" y="62345"/>
                  </a:cubicBezTo>
                  <a:cubicBezTo>
                    <a:pt x="105677" y="68421"/>
                    <a:pt x="117437" y="85773"/>
                    <a:pt x="125182" y="93518"/>
                  </a:cubicBezTo>
                  <a:cubicBezTo>
                    <a:pt x="142843" y="111179"/>
                    <a:pt x="163832" y="127184"/>
                    <a:pt x="187527" y="135082"/>
                  </a:cubicBezTo>
                  <a:cubicBezTo>
                    <a:pt x="235455" y="151058"/>
                    <a:pt x="207960" y="143325"/>
                    <a:pt x="270655" y="155863"/>
                  </a:cubicBezTo>
                  <a:cubicBezTo>
                    <a:pt x="291437" y="169718"/>
                    <a:pt x="309305" y="189529"/>
                    <a:pt x="333000" y="197427"/>
                  </a:cubicBezTo>
                  <a:cubicBezTo>
                    <a:pt x="466753" y="242011"/>
                    <a:pt x="329804" y="199226"/>
                    <a:pt x="447300" y="228600"/>
                  </a:cubicBezTo>
                  <a:cubicBezTo>
                    <a:pt x="508457" y="243889"/>
                    <a:pt x="460318" y="247114"/>
                    <a:pt x="561600" y="259773"/>
                  </a:cubicBezTo>
                  <a:lnTo>
                    <a:pt x="644727" y="270163"/>
                  </a:lnTo>
                  <a:cubicBezTo>
                    <a:pt x="665509" y="277090"/>
                    <a:pt x="725300" y="303096"/>
                    <a:pt x="707073" y="290945"/>
                  </a:cubicBezTo>
                  <a:cubicBezTo>
                    <a:pt x="696682" y="284018"/>
                    <a:pt x="687428" y="274966"/>
                    <a:pt x="675900" y="270163"/>
                  </a:cubicBezTo>
                  <a:cubicBezTo>
                    <a:pt x="463530" y="181677"/>
                    <a:pt x="670313" y="280381"/>
                    <a:pt x="530427" y="218209"/>
                  </a:cubicBezTo>
                  <a:cubicBezTo>
                    <a:pt x="516272" y="211918"/>
                    <a:pt x="503957" y="200910"/>
                    <a:pt x="488864" y="197427"/>
                  </a:cubicBezTo>
                  <a:cubicBezTo>
                    <a:pt x="458303" y="190374"/>
                    <a:pt x="426519" y="190500"/>
                    <a:pt x="395346" y="187036"/>
                  </a:cubicBezTo>
                  <a:cubicBezTo>
                    <a:pt x="371100" y="180109"/>
                    <a:pt x="346710" y="173670"/>
                    <a:pt x="322609" y="166254"/>
                  </a:cubicBezTo>
                  <a:cubicBezTo>
                    <a:pt x="301672" y="159812"/>
                    <a:pt x="281046" y="152400"/>
                    <a:pt x="260264" y="145473"/>
                  </a:cubicBezTo>
                  <a:lnTo>
                    <a:pt x="135573" y="103909"/>
                  </a:lnTo>
                  <a:lnTo>
                    <a:pt x="42055" y="72736"/>
                  </a:lnTo>
                  <a:lnTo>
                    <a:pt x="10882" y="62345"/>
                  </a:lnTo>
                  <a:cubicBezTo>
                    <a:pt x="3325" y="92573"/>
                    <a:pt x="-9270" y="115245"/>
                    <a:pt x="10882" y="145473"/>
                  </a:cubicBezTo>
                  <a:cubicBezTo>
                    <a:pt x="21040" y="160709"/>
                    <a:pt x="56632" y="172496"/>
                    <a:pt x="73227" y="176645"/>
                  </a:cubicBezTo>
                  <a:cubicBezTo>
                    <a:pt x="137206" y="192640"/>
                    <a:pt x="151185" y="187689"/>
                    <a:pt x="229091" y="197427"/>
                  </a:cubicBezTo>
                  <a:cubicBezTo>
                    <a:pt x="249997" y="200040"/>
                    <a:pt x="270655" y="204354"/>
                    <a:pt x="291437" y="207818"/>
                  </a:cubicBezTo>
                  <a:cubicBezTo>
                    <a:pt x="312219" y="214745"/>
                    <a:pt x="335555" y="216449"/>
                    <a:pt x="353782" y="228600"/>
                  </a:cubicBezTo>
                  <a:cubicBezTo>
                    <a:pt x="396837" y="257304"/>
                    <a:pt x="372839" y="246353"/>
                    <a:pt x="426518" y="259773"/>
                  </a:cubicBezTo>
                  <a:cubicBezTo>
                    <a:pt x="436909" y="266700"/>
                    <a:pt x="446521" y="274969"/>
                    <a:pt x="457691" y="280554"/>
                  </a:cubicBezTo>
                  <a:cubicBezTo>
                    <a:pt x="467488" y="285452"/>
                    <a:pt x="478297" y="288063"/>
                    <a:pt x="488864" y="290945"/>
                  </a:cubicBezTo>
                  <a:cubicBezTo>
                    <a:pt x="516419" y="298460"/>
                    <a:pt x="543984" y="306126"/>
                    <a:pt x="571991" y="311727"/>
                  </a:cubicBezTo>
                  <a:cubicBezTo>
                    <a:pt x="601657" y="317660"/>
                    <a:pt x="636158" y="323704"/>
                    <a:pt x="665509" y="332509"/>
                  </a:cubicBezTo>
                  <a:cubicBezTo>
                    <a:pt x="686491" y="338804"/>
                    <a:pt x="707073" y="346364"/>
                    <a:pt x="727855" y="353291"/>
                  </a:cubicBezTo>
                  <a:lnTo>
                    <a:pt x="759027" y="363682"/>
                  </a:lnTo>
                  <a:cubicBezTo>
                    <a:pt x="762926" y="351984"/>
                    <a:pt x="781114" y="300078"/>
                    <a:pt x="779809" y="290945"/>
                  </a:cubicBezTo>
                  <a:cubicBezTo>
                    <a:pt x="774318" y="252508"/>
                    <a:pt x="744598" y="257522"/>
                    <a:pt x="717464" y="249382"/>
                  </a:cubicBezTo>
                  <a:cubicBezTo>
                    <a:pt x="606202" y="216003"/>
                    <a:pt x="702170" y="233305"/>
                    <a:pt x="551209" y="218209"/>
                  </a:cubicBezTo>
                  <a:cubicBezTo>
                    <a:pt x="536815" y="215330"/>
                    <a:pt x="486054" y="207412"/>
                    <a:pt x="468082" y="197427"/>
                  </a:cubicBezTo>
                  <a:cubicBezTo>
                    <a:pt x="446249" y="185297"/>
                    <a:pt x="426519" y="169717"/>
                    <a:pt x="405737" y="155863"/>
                  </a:cubicBezTo>
                  <a:lnTo>
                    <a:pt x="343391" y="114300"/>
                  </a:lnTo>
                  <a:cubicBezTo>
                    <a:pt x="333000" y="107373"/>
                    <a:pt x="324066" y="97467"/>
                    <a:pt x="312218" y="93518"/>
                  </a:cubicBezTo>
                  <a:cubicBezTo>
                    <a:pt x="301827" y="90054"/>
                    <a:pt x="290842" y="88025"/>
                    <a:pt x="281046" y="83127"/>
                  </a:cubicBezTo>
                  <a:cubicBezTo>
                    <a:pt x="269876" y="77542"/>
                    <a:pt x="261566" y="66730"/>
                    <a:pt x="249873" y="62345"/>
                  </a:cubicBezTo>
                  <a:cubicBezTo>
                    <a:pt x="233336" y="56144"/>
                    <a:pt x="215127" y="55925"/>
                    <a:pt x="197918" y="51954"/>
                  </a:cubicBezTo>
                  <a:cubicBezTo>
                    <a:pt x="170088" y="45532"/>
                    <a:pt x="114791" y="31173"/>
                    <a:pt x="114791" y="31173"/>
                  </a:cubicBezTo>
                  <a:cubicBezTo>
                    <a:pt x="121718" y="41564"/>
                    <a:pt x="125979" y="54350"/>
                    <a:pt x="135573" y="62345"/>
                  </a:cubicBezTo>
                  <a:cubicBezTo>
                    <a:pt x="162744" y="84987"/>
                    <a:pt x="196368" y="86973"/>
                    <a:pt x="229091" y="93518"/>
                  </a:cubicBezTo>
                  <a:cubicBezTo>
                    <a:pt x="239482" y="100445"/>
                    <a:pt x="248571" y="109915"/>
                    <a:pt x="260264" y="114300"/>
                  </a:cubicBezTo>
                  <a:cubicBezTo>
                    <a:pt x="276800" y="120501"/>
                    <a:pt x="295084" y="120408"/>
                    <a:pt x="312218" y="124691"/>
                  </a:cubicBezTo>
                  <a:cubicBezTo>
                    <a:pt x="322844" y="127348"/>
                    <a:pt x="332765" y="132425"/>
                    <a:pt x="343391" y="135082"/>
                  </a:cubicBezTo>
                  <a:cubicBezTo>
                    <a:pt x="360525" y="139365"/>
                    <a:pt x="378028" y="142009"/>
                    <a:pt x="395346" y="145473"/>
                  </a:cubicBezTo>
                  <a:cubicBezTo>
                    <a:pt x="405737" y="152400"/>
                    <a:pt x="414825" y="161869"/>
                    <a:pt x="426518" y="166254"/>
                  </a:cubicBezTo>
                  <a:cubicBezTo>
                    <a:pt x="443055" y="172455"/>
                    <a:pt x="461232" y="172814"/>
                    <a:pt x="478473" y="176645"/>
                  </a:cubicBezTo>
                  <a:cubicBezTo>
                    <a:pt x="566744" y="196261"/>
                    <a:pt x="467510" y="180470"/>
                    <a:pt x="603164" y="197427"/>
                  </a:cubicBezTo>
                  <a:cubicBezTo>
                    <a:pt x="617018" y="200891"/>
                    <a:pt x="630996" y="203895"/>
                    <a:pt x="644727" y="207818"/>
                  </a:cubicBezTo>
                  <a:cubicBezTo>
                    <a:pt x="655259" y="210827"/>
                    <a:pt x="665274" y="215552"/>
                    <a:pt x="675900" y="218209"/>
                  </a:cubicBezTo>
                  <a:cubicBezTo>
                    <a:pt x="693034" y="222492"/>
                    <a:pt x="710479" y="225441"/>
                    <a:pt x="727855" y="228600"/>
                  </a:cubicBezTo>
                  <a:cubicBezTo>
                    <a:pt x="748583" y="232369"/>
                    <a:pt x="769132" y="238991"/>
                    <a:pt x="790200" y="238991"/>
                  </a:cubicBezTo>
                  <a:cubicBezTo>
                    <a:pt x="801153" y="238991"/>
                    <a:pt x="769283" y="232446"/>
                    <a:pt x="759027" y="228600"/>
                  </a:cubicBezTo>
                  <a:cubicBezTo>
                    <a:pt x="741563" y="222051"/>
                    <a:pt x="724537" y="214367"/>
                    <a:pt x="707073" y="207818"/>
                  </a:cubicBezTo>
                  <a:cubicBezTo>
                    <a:pt x="667214" y="192871"/>
                    <a:pt x="680187" y="200136"/>
                    <a:pt x="634337" y="187036"/>
                  </a:cubicBezTo>
                  <a:cubicBezTo>
                    <a:pt x="529999" y="157225"/>
                    <a:pt x="691521" y="198734"/>
                    <a:pt x="561600" y="166254"/>
                  </a:cubicBezTo>
                  <a:cubicBezTo>
                    <a:pt x="551209" y="159327"/>
                    <a:pt x="541906" y="150392"/>
                    <a:pt x="530427" y="145473"/>
                  </a:cubicBezTo>
                  <a:cubicBezTo>
                    <a:pt x="483826" y="125502"/>
                    <a:pt x="498126" y="144908"/>
                    <a:pt x="457691" y="124691"/>
                  </a:cubicBezTo>
                  <a:cubicBezTo>
                    <a:pt x="377116" y="84403"/>
                    <a:pt x="473700" y="119637"/>
                    <a:pt x="395346" y="93518"/>
                  </a:cubicBezTo>
                  <a:cubicBezTo>
                    <a:pt x="384955" y="83127"/>
                    <a:pt x="376400" y="70496"/>
                    <a:pt x="364173" y="62345"/>
                  </a:cubicBezTo>
                  <a:cubicBezTo>
                    <a:pt x="354650" y="55996"/>
                    <a:pt x="297735" y="43452"/>
                    <a:pt x="291437" y="41563"/>
                  </a:cubicBezTo>
                  <a:cubicBezTo>
                    <a:pt x="270455" y="35268"/>
                    <a:pt x="250699" y="24383"/>
                    <a:pt x="229091" y="20782"/>
                  </a:cubicBezTo>
                  <a:cubicBezTo>
                    <a:pt x="152659" y="8043"/>
                    <a:pt x="187185" y="15501"/>
                    <a:pt x="125182" y="0"/>
                  </a:cubicBezTo>
                  <a:cubicBezTo>
                    <a:pt x="97473" y="6927"/>
                    <a:pt x="67023" y="6911"/>
                    <a:pt x="42055" y="20782"/>
                  </a:cubicBezTo>
                  <a:cubicBezTo>
                    <a:pt x="32481" y="26101"/>
                    <a:pt x="34673" y="41423"/>
                    <a:pt x="31664" y="51954"/>
                  </a:cubicBezTo>
                  <a:cubicBezTo>
                    <a:pt x="27741" y="65686"/>
                    <a:pt x="24737" y="79663"/>
                    <a:pt x="21273" y="93518"/>
                  </a:cubicBezTo>
                  <a:cubicBezTo>
                    <a:pt x="24737" y="124691"/>
                    <a:pt x="14825" y="160575"/>
                    <a:pt x="31664" y="187036"/>
                  </a:cubicBezTo>
                  <a:cubicBezTo>
                    <a:pt x="43425" y="205517"/>
                    <a:pt x="75782" y="195667"/>
                    <a:pt x="94009" y="207818"/>
                  </a:cubicBezTo>
                  <a:cubicBezTo>
                    <a:pt x="104400" y="214745"/>
                    <a:pt x="113703" y="223681"/>
                    <a:pt x="125182" y="228600"/>
                  </a:cubicBezTo>
                  <a:cubicBezTo>
                    <a:pt x="162252" y="244487"/>
                    <a:pt x="263989" y="247831"/>
                    <a:pt x="281046" y="249382"/>
                  </a:cubicBezTo>
                  <a:cubicBezTo>
                    <a:pt x="294900" y="252846"/>
                    <a:pt x="308878" y="255850"/>
                    <a:pt x="322609" y="259773"/>
                  </a:cubicBezTo>
                  <a:cubicBezTo>
                    <a:pt x="333141" y="262782"/>
                    <a:pt x="343215" y="267281"/>
                    <a:pt x="353782" y="270163"/>
                  </a:cubicBezTo>
                  <a:cubicBezTo>
                    <a:pt x="381337" y="277678"/>
                    <a:pt x="409813" y="281913"/>
                    <a:pt x="436909" y="290945"/>
                  </a:cubicBezTo>
                  <a:cubicBezTo>
                    <a:pt x="447300" y="294409"/>
                    <a:pt x="458285" y="296438"/>
                    <a:pt x="468082" y="301336"/>
                  </a:cubicBezTo>
                  <a:cubicBezTo>
                    <a:pt x="479252" y="306921"/>
                    <a:pt x="487407" y="318169"/>
                    <a:pt x="499255" y="322118"/>
                  </a:cubicBezTo>
                  <a:cubicBezTo>
                    <a:pt x="519242" y="328780"/>
                    <a:pt x="541033" y="327939"/>
                    <a:pt x="561600" y="332509"/>
                  </a:cubicBezTo>
                  <a:cubicBezTo>
                    <a:pt x="572292" y="334885"/>
                    <a:pt x="582382" y="339436"/>
                    <a:pt x="592773" y="342900"/>
                  </a:cubicBezTo>
                  <a:cubicBezTo>
                    <a:pt x="619578" y="339071"/>
                    <a:pt x="667665" y="336627"/>
                    <a:pt x="696682" y="322118"/>
                  </a:cubicBezTo>
                  <a:cubicBezTo>
                    <a:pt x="707852" y="316533"/>
                    <a:pt x="717464" y="308263"/>
                    <a:pt x="727855" y="301336"/>
                  </a:cubicBezTo>
                  <a:cubicBezTo>
                    <a:pt x="639064" y="234743"/>
                    <a:pt x="741962" y="302576"/>
                    <a:pt x="582382" y="249382"/>
                  </a:cubicBezTo>
                  <a:lnTo>
                    <a:pt x="488864" y="218209"/>
                  </a:lnTo>
                  <a:cubicBezTo>
                    <a:pt x="478473" y="214745"/>
                    <a:pt x="466805" y="213894"/>
                    <a:pt x="457691" y="207818"/>
                  </a:cubicBezTo>
                  <a:cubicBezTo>
                    <a:pt x="447300" y="200891"/>
                    <a:pt x="437997" y="191955"/>
                    <a:pt x="426518" y="187036"/>
                  </a:cubicBezTo>
                  <a:cubicBezTo>
                    <a:pt x="413392" y="181410"/>
                    <a:pt x="398686" y="180568"/>
                    <a:pt x="384955" y="176645"/>
                  </a:cubicBezTo>
                  <a:cubicBezTo>
                    <a:pt x="374423" y="173636"/>
                    <a:pt x="364314" y="169263"/>
                    <a:pt x="353782" y="166254"/>
                  </a:cubicBezTo>
                  <a:cubicBezTo>
                    <a:pt x="340050" y="162331"/>
                    <a:pt x="325897" y="159967"/>
                    <a:pt x="312218" y="155863"/>
                  </a:cubicBezTo>
                  <a:cubicBezTo>
                    <a:pt x="312195" y="155856"/>
                    <a:pt x="234298" y="129890"/>
                    <a:pt x="218700" y="124691"/>
                  </a:cubicBezTo>
                  <a:lnTo>
                    <a:pt x="187527" y="114300"/>
                  </a:lnTo>
                  <a:lnTo>
                    <a:pt x="156355" y="103909"/>
                  </a:lnTo>
                  <a:cubicBezTo>
                    <a:pt x="152891" y="114300"/>
                    <a:pt x="144163" y="124278"/>
                    <a:pt x="145964" y="135082"/>
                  </a:cubicBezTo>
                  <a:cubicBezTo>
                    <a:pt x="148017" y="147400"/>
                    <a:pt x="158751" y="156660"/>
                    <a:pt x="166746" y="166254"/>
                  </a:cubicBezTo>
                  <a:cubicBezTo>
                    <a:pt x="191854" y="196384"/>
                    <a:pt x="202712" y="203501"/>
                    <a:pt x="239482" y="218209"/>
                  </a:cubicBezTo>
                  <a:cubicBezTo>
                    <a:pt x="312949" y="247596"/>
                    <a:pt x="282157" y="231012"/>
                    <a:pt x="343391" y="249382"/>
                  </a:cubicBezTo>
                  <a:cubicBezTo>
                    <a:pt x="364373" y="255676"/>
                    <a:pt x="384955" y="263236"/>
                    <a:pt x="405737" y="270163"/>
                  </a:cubicBezTo>
                  <a:cubicBezTo>
                    <a:pt x="416128" y="273627"/>
                    <a:pt x="426169" y="278406"/>
                    <a:pt x="436909" y="280554"/>
                  </a:cubicBezTo>
                  <a:cubicBezTo>
                    <a:pt x="454227" y="284018"/>
                    <a:pt x="471623" y="287114"/>
                    <a:pt x="488864" y="290945"/>
                  </a:cubicBezTo>
                  <a:cubicBezTo>
                    <a:pt x="506900" y="294953"/>
                    <a:pt x="566710" y="311727"/>
                    <a:pt x="582382" y="311727"/>
                  </a:cubicBezTo>
                  <a:cubicBezTo>
                    <a:pt x="593335" y="311727"/>
                    <a:pt x="561600" y="304800"/>
                    <a:pt x="551209" y="301336"/>
                  </a:cubicBezTo>
                  <a:cubicBezTo>
                    <a:pt x="540818" y="294409"/>
                    <a:pt x="531730" y="284939"/>
                    <a:pt x="520037" y="280554"/>
                  </a:cubicBezTo>
                  <a:cubicBezTo>
                    <a:pt x="503500" y="274353"/>
                    <a:pt x="485216" y="274446"/>
                    <a:pt x="468082" y="270163"/>
                  </a:cubicBezTo>
                  <a:cubicBezTo>
                    <a:pt x="457456" y="267507"/>
                    <a:pt x="447300" y="263236"/>
                    <a:pt x="436909" y="259773"/>
                  </a:cubicBezTo>
                  <a:cubicBezTo>
                    <a:pt x="426518" y="252846"/>
                    <a:pt x="416907" y="244576"/>
                    <a:pt x="405737" y="238991"/>
                  </a:cubicBezTo>
                  <a:cubicBezTo>
                    <a:pt x="395940" y="234093"/>
                    <a:pt x="384139" y="233919"/>
                    <a:pt x="374564" y="228600"/>
                  </a:cubicBezTo>
                  <a:cubicBezTo>
                    <a:pt x="352730" y="216470"/>
                    <a:pt x="333000" y="200891"/>
                    <a:pt x="312218" y="187036"/>
                  </a:cubicBezTo>
                  <a:cubicBezTo>
                    <a:pt x="301827" y="180109"/>
                    <a:pt x="292216" y="171839"/>
                    <a:pt x="281046" y="166254"/>
                  </a:cubicBezTo>
                  <a:cubicBezTo>
                    <a:pt x="229685" y="140575"/>
                    <a:pt x="254177" y="150371"/>
                    <a:pt x="208309" y="135082"/>
                  </a:cubicBezTo>
                  <a:cubicBezTo>
                    <a:pt x="149091" y="75862"/>
                    <a:pt x="208836" y="124916"/>
                    <a:pt x="135573" y="93518"/>
                  </a:cubicBezTo>
                  <a:cubicBezTo>
                    <a:pt x="124094" y="88599"/>
                    <a:pt x="115812" y="77808"/>
                    <a:pt x="104400" y="72736"/>
                  </a:cubicBezTo>
                  <a:cubicBezTo>
                    <a:pt x="84382" y="63839"/>
                    <a:pt x="42055" y="51954"/>
                    <a:pt x="42055" y="51954"/>
                  </a:cubicBezTo>
                  <a:cubicBezTo>
                    <a:pt x="52446" y="41563"/>
                    <a:pt x="58613" y="22320"/>
                    <a:pt x="73227" y="20782"/>
                  </a:cubicBezTo>
                  <a:cubicBezTo>
                    <a:pt x="128448" y="14969"/>
                    <a:pt x="184465" y="23671"/>
                    <a:pt x="239482" y="31173"/>
                  </a:cubicBezTo>
                  <a:cubicBezTo>
                    <a:pt x="334270" y="44098"/>
                    <a:pt x="271859" y="46533"/>
                    <a:pt x="333000" y="72736"/>
                  </a:cubicBezTo>
                  <a:cubicBezTo>
                    <a:pt x="346126" y="78362"/>
                    <a:pt x="360709" y="79663"/>
                    <a:pt x="374564" y="83127"/>
                  </a:cubicBezTo>
                  <a:cubicBezTo>
                    <a:pt x="424415" y="157903"/>
                    <a:pt x="353824" y="65839"/>
                    <a:pt x="457691" y="135082"/>
                  </a:cubicBezTo>
                  <a:cubicBezTo>
                    <a:pt x="488759" y="155794"/>
                    <a:pt x="525088" y="183735"/>
                    <a:pt x="561600" y="197427"/>
                  </a:cubicBezTo>
                  <a:cubicBezTo>
                    <a:pt x="574972" y="202441"/>
                    <a:pt x="589200" y="204826"/>
                    <a:pt x="603164" y="207818"/>
                  </a:cubicBezTo>
                  <a:cubicBezTo>
                    <a:pt x="637702" y="215219"/>
                    <a:pt x="673563" y="217430"/>
                    <a:pt x="707073" y="228600"/>
                  </a:cubicBezTo>
                  <a:lnTo>
                    <a:pt x="769418" y="249382"/>
                  </a:lnTo>
                  <a:cubicBezTo>
                    <a:pt x="779809" y="245918"/>
                    <a:pt x="808336" y="246736"/>
                    <a:pt x="800591" y="238991"/>
                  </a:cubicBezTo>
                  <a:cubicBezTo>
                    <a:pt x="785101" y="223501"/>
                    <a:pt x="756473" y="230360"/>
                    <a:pt x="738246" y="218209"/>
                  </a:cubicBezTo>
                  <a:cubicBezTo>
                    <a:pt x="682425" y="180995"/>
                    <a:pt x="692737" y="179971"/>
                    <a:pt x="644727" y="166254"/>
                  </a:cubicBezTo>
                  <a:cubicBezTo>
                    <a:pt x="630996" y="162331"/>
                    <a:pt x="616895" y="159786"/>
                    <a:pt x="603164" y="155863"/>
                  </a:cubicBezTo>
                  <a:cubicBezTo>
                    <a:pt x="592632" y="152854"/>
                    <a:pt x="582683" y="147849"/>
                    <a:pt x="571991" y="145473"/>
                  </a:cubicBezTo>
                  <a:cubicBezTo>
                    <a:pt x="551424" y="140903"/>
                    <a:pt x="530213" y="139652"/>
                    <a:pt x="509646" y="135082"/>
                  </a:cubicBezTo>
                  <a:cubicBezTo>
                    <a:pt x="498954" y="132706"/>
                    <a:pt x="489005" y="127700"/>
                    <a:pt x="478473" y="124691"/>
                  </a:cubicBezTo>
                  <a:cubicBezTo>
                    <a:pt x="464741" y="120768"/>
                    <a:pt x="450641" y="118223"/>
                    <a:pt x="436909" y="114300"/>
                  </a:cubicBezTo>
                  <a:cubicBezTo>
                    <a:pt x="426378" y="111291"/>
                    <a:pt x="416268" y="106918"/>
                    <a:pt x="405737" y="103909"/>
                  </a:cubicBezTo>
                  <a:cubicBezTo>
                    <a:pt x="392005" y="99986"/>
                    <a:pt x="377545" y="98532"/>
                    <a:pt x="364173" y="93518"/>
                  </a:cubicBezTo>
                  <a:cubicBezTo>
                    <a:pt x="349669" y="88079"/>
                    <a:pt x="336847" y="78838"/>
                    <a:pt x="322609" y="72736"/>
                  </a:cubicBezTo>
                  <a:cubicBezTo>
                    <a:pt x="312542" y="68421"/>
                    <a:pt x="301233" y="67243"/>
                    <a:pt x="291437" y="62345"/>
                  </a:cubicBezTo>
                  <a:cubicBezTo>
                    <a:pt x="280267" y="56760"/>
                    <a:pt x="271743" y="46482"/>
                    <a:pt x="260264" y="41563"/>
                  </a:cubicBezTo>
                  <a:cubicBezTo>
                    <a:pt x="247138" y="35938"/>
                    <a:pt x="232379" y="35277"/>
                    <a:pt x="218700" y="31173"/>
                  </a:cubicBezTo>
                  <a:cubicBezTo>
                    <a:pt x="197718" y="24879"/>
                    <a:pt x="156355" y="10391"/>
                    <a:pt x="156355" y="10391"/>
                  </a:cubicBezTo>
                  <a:cubicBezTo>
                    <a:pt x="84923" y="24678"/>
                    <a:pt x="15747" y="3760"/>
                    <a:pt x="73227" y="72736"/>
                  </a:cubicBezTo>
                  <a:cubicBezTo>
                    <a:pt x="95297" y="99220"/>
                    <a:pt x="125810" y="96860"/>
                    <a:pt x="156355" y="103909"/>
                  </a:cubicBezTo>
                  <a:cubicBezTo>
                    <a:pt x="348964" y="148357"/>
                    <a:pt x="174476" y="107602"/>
                    <a:pt x="270655" y="135082"/>
                  </a:cubicBezTo>
                  <a:cubicBezTo>
                    <a:pt x="284386" y="139005"/>
                    <a:pt x="298540" y="141370"/>
                    <a:pt x="312218" y="145473"/>
                  </a:cubicBezTo>
                  <a:cubicBezTo>
                    <a:pt x="333200" y="151768"/>
                    <a:pt x="353782" y="159327"/>
                    <a:pt x="374564" y="166254"/>
                  </a:cubicBezTo>
                  <a:lnTo>
                    <a:pt x="405737" y="176645"/>
                  </a:lnTo>
                  <a:cubicBezTo>
                    <a:pt x="416128" y="183572"/>
                    <a:pt x="425739" y="191842"/>
                    <a:pt x="436909" y="197427"/>
                  </a:cubicBezTo>
                  <a:cubicBezTo>
                    <a:pt x="446706" y="202325"/>
                    <a:pt x="458507" y="202499"/>
                    <a:pt x="468082" y="207818"/>
                  </a:cubicBezTo>
                  <a:cubicBezTo>
                    <a:pt x="489915" y="219948"/>
                    <a:pt x="509645" y="235528"/>
                    <a:pt x="530427" y="249382"/>
                  </a:cubicBezTo>
                  <a:lnTo>
                    <a:pt x="561600" y="270163"/>
                  </a:lnTo>
                  <a:lnTo>
                    <a:pt x="592773" y="290945"/>
                  </a:lnTo>
                  <a:cubicBezTo>
                    <a:pt x="603164" y="297872"/>
                    <a:pt x="636062" y="314756"/>
                    <a:pt x="623946" y="311727"/>
                  </a:cubicBezTo>
                  <a:cubicBezTo>
                    <a:pt x="596237" y="304800"/>
                    <a:pt x="568281" y="298792"/>
                    <a:pt x="540818" y="290945"/>
                  </a:cubicBezTo>
                  <a:cubicBezTo>
                    <a:pt x="519755" y="284927"/>
                    <a:pt x="499725" y="275475"/>
                    <a:pt x="478473" y="270163"/>
                  </a:cubicBezTo>
                  <a:lnTo>
                    <a:pt x="436909" y="259773"/>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30654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81563"/>
            <a:ext cx="11229570" cy="1400530"/>
          </a:xfrm>
        </p:spPr>
        <p:txBody>
          <a:bodyPr/>
          <a:lstStyle/>
          <a:p>
            <a:r>
              <a:rPr lang="en-US" sz="3600" dirty="0"/>
              <a:t>Calculations to Account for </a:t>
            </a:r>
            <a:r>
              <a:rPr lang="en-US" sz="3600" dirty="0" smtClean="0"/>
              <a:t>Point </a:t>
            </a:r>
            <a:r>
              <a:rPr lang="en-US" sz="3600" dirty="0"/>
              <a:t>&amp; Linear </a:t>
            </a:r>
            <a:r>
              <a:rPr lang="en-US" sz="3600" dirty="0" smtClean="0"/>
              <a:t/>
            </a:r>
            <a:br>
              <a:rPr lang="en-US" sz="3600" dirty="0" smtClean="0"/>
            </a:br>
            <a:r>
              <a:rPr lang="en-US" sz="3600" dirty="0" smtClean="0"/>
              <a:t>Thermal </a:t>
            </a:r>
            <a:r>
              <a:rPr lang="en-US" sz="3600" dirty="0"/>
              <a:t>Bridges</a:t>
            </a:r>
            <a:endParaRPr lang="en-US" sz="2800" dirty="0"/>
          </a:p>
        </p:txBody>
      </p:sp>
      <p:pic>
        <p:nvPicPr>
          <p:cNvPr id="4" name="Picture 3"/>
          <p:cNvPicPr>
            <a:picLocks noChangeAspect="1"/>
          </p:cNvPicPr>
          <p:nvPr/>
        </p:nvPicPr>
        <p:blipFill rotWithShape="1">
          <a:blip r:embed="rId2"/>
          <a:srcRect l="18386" t="13873" r="50112" b="21962"/>
          <a:stretch/>
        </p:blipFill>
        <p:spPr>
          <a:xfrm>
            <a:off x="632330" y="1620173"/>
            <a:ext cx="3273845" cy="3750942"/>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4684606" y="1006404"/>
                <a:ext cx="7389668" cy="5110566"/>
              </a:xfrm>
              <a:prstGeom prst="rect">
                <a:avLst/>
              </a:prstGeom>
              <a:noFill/>
            </p:spPr>
            <p:txBody>
              <a:bodyPr wrap="square" rtlCol="0">
                <a:spAutoFit/>
              </a:bodyPr>
              <a:lstStyle/>
              <a:p>
                <a:r>
                  <a:rPr lang="en-US" sz="1800" dirty="0" smtClean="0">
                    <a:latin typeface="Yu Gothic" panose="020B0400000000000000" pitchFamily="34" charset="-128"/>
                    <a:ea typeface="Yu Gothic" panose="020B0400000000000000" pitchFamily="34" charset="-128"/>
                  </a:rPr>
                  <a:t>Q = [ ∑ (</a:t>
                </a:r>
                <a:r>
                  <a:rPr lang="en-US" sz="1800" dirty="0" err="1" smtClean="0">
                    <a:latin typeface="Yu Gothic" panose="020B0400000000000000" pitchFamily="34" charset="-128"/>
                    <a:ea typeface="Yu Gothic" panose="020B0400000000000000" pitchFamily="34" charset="-128"/>
                  </a:rPr>
                  <a:t>U</a:t>
                </a:r>
                <a:r>
                  <a:rPr lang="en-US" sz="1800" baseline="-25000" dirty="0" err="1" smtClean="0">
                    <a:latin typeface="Yu Gothic" panose="020B0400000000000000" pitchFamily="34" charset="-128"/>
                    <a:ea typeface="Yu Gothic" panose="020B0400000000000000" pitchFamily="34" charset="-128"/>
                  </a:rPr>
                  <a:t>i</a:t>
                </a:r>
                <a:r>
                  <a:rPr lang="en-US" sz="1800" dirty="0" err="1" smtClean="0">
                    <a:latin typeface="Yu Gothic" panose="020B0400000000000000" pitchFamily="34" charset="-128"/>
                    <a:ea typeface="Yu Gothic" panose="020B0400000000000000" pitchFamily="34" charset="-128"/>
                  </a:rPr>
                  <a:t>∙A</a:t>
                </a:r>
                <a:r>
                  <a:rPr lang="en-US" sz="1800" baseline="-25000" dirty="0" err="1" smtClean="0">
                    <a:latin typeface="Yu Gothic" panose="020B0400000000000000" pitchFamily="34" charset="-128"/>
                    <a:ea typeface="Yu Gothic" panose="020B0400000000000000" pitchFamily="34" charset="-128"/>
                  </a:rPr>
                  <a:t>i</a:t>
                </a:r>
                <a:r>
                  <a:rPr lang="en-US" sz="1800" dirty="0" smtClean="0">
                    <a:latin typeface="Yu Gothic" panose="020B0400000000000000" pitchFamily="34" charset="-128"/>
                    <a:ea typeface="Yu Gothic" panose="020B0400000000000000" pitchFamily="34" charset="-128"/>
                  </a:rPr>
                  <a:t> ) + ∑ (</a:t>
                </a:r>
                <a:r>
                  <a:rPr lang="en-US" sz="1800" dirty="0" err="1" smtClean="0">
                    <a:latin typeface="Yu Gothic" panose="020B0400000000000000" pitchFamily="34" charset="-128"/>
                    <a:ea typeface="Yu Gothic" panose="020B0400000000000000" pitchFamily="34" charset="-128"/>
                  </a:rPr>
                  <a:t>ψ</a:t>
                </a:r>
                <a:r>
                  <a:rPr lang="en-US" sz="1800" baseline="-25000" dirty="0" err="1" smtClean="0">
                    <a:latin typeface="Yu Gothic" panose="020B0400000000000000" pitchFamily="34" charset="-128"/>
                    <a:ea typeface="Yu Gothic" panose="020B0400000000000000" pitchFamily="34" charset="-128"/>
                  </a:rPr>
                  <a:t>j</a:t>
                </a:r>
                <a:r>
                  <a:rPr lang="en-US" sz="1800" dirty="0" smtClean="0">
                    <a:latin typeface="Yu Gothic" panose="020B0400000000000000" pitchFamily="34" charset="-128"/>
                    <a:ea typeface="Yu Gothic" panose="020B0400000000000000" pitchFamily="34" charset="-128"/>
                  </a:rPr>
                  <a:t> </a:t>
                </a:r>
                <a:r>
                  <a:rPr lang="en-US" sz="1800" dirty="0">
                    <a:latin typeface="Yu Gothic" panose="020B0400000000000000" pitchFamily="34" charset="-128"/>
                    <a:ea typeface="Yu Gothic" panose="020B0400000000000000" pitchFamily="34" charset="-128"/>
                  </a:rPr>
                  <a:t>∙ </a:t>
                </a:r>
                <a:r>
                  <a:rPr lang="en-US" sz="1800" dirty="0" err="1" smtClean="0">
                    <a:latin typeface="Yu Gothic" panose="020B0400000000000000" pitchFamily="34" charset="-128"/>
                    <a:ea typeface="Yu Gothic" panose="020B0400000000000000" pitchFamily="34" charset="-128"/>
                  </a:rPr>
                  <a:t>L</a:t>
                </a:r>
                <a:r>
                  <a:rPr lang="en-US" sz="1800" baseline="-25000" dirty="0" err="1">
                    <a:latin typeface="Yu Gothic" panose="020B0400000000000000" pitchFamily="34" charset="-128"/>
                    <a:ea typeface="Yu Gothic" panose="020B0400000000000000" pitchFamily="34" charset="-128"/>
                  </a:rPr>
                  <a:t>j</a:t>
                </a:r>
                <a:r>
                  <a:rPr lang="en-US" sz="1800" baseline="-25000" dirty="0" smtClean="0">
                    <a:latin typeface="Yu Gothic" panose="020B0400000000000000" pitchFamily="34" charset="-128"/>
                    <a:ea typeface="Yu Gothic" panose="020B0400000000000000" pitchFamily="34" charset="-128"/>
                  </a:rPr>
                  <a:t> </a:t>
                </a:r>
                <a:r>
                  <a:rPr lang="en-US" sz="1800" dirty="0" smtClean="0">
                    <a:latin typeface="Yu Gothic" panose="020B0400000000000000" pitchFamily="34" charset="-128"/>
                    <a:ea typeface="Yu Gothic" panose="020B0400000000000000" pitchFamily="34" charset="-128"/>
                  </a:rPr>
                  <a:t>)  </a:t>
                </a:r>
                <a:r>
                  <a:rPr lang="en-US" sz="1800" dirty="0">
                    <a:latin typeface="Yu Gothic" panose="020B0400000000000000" pitchFamily="34" charset="-128"/>
                    <a:ea typeface="Yu Gothic" panose="020B0400000000000000" pitchFamily="34" charset="-128"/>
                  </a:rPr>
                  <a:t>+  ∑ </a:t>
                </a:r>
                <a:r>
                  <a:rPr lang="en-US" sz="1800" dirty="0" smtClean="0">
                    <a:latin typeface="Yu Gothic" panose="020B0400000000000000" pitchFamily="34" charset="-128"/>
                    <a:ea typeface="Yu Gothic" panose="020B0400000000000000" pitchFamily="34" charset="-128"/>
                  </a:rPr>
                  <a:t>(</a:t>
                </a:r>
                <a:r>
                  <a:rPr lang="en-US" sz="1800" dirty="0" err="1" smtClean="0">
                    <a:latin typeface="Yu Gothic" panose="020B0400000000000000" pitchFamily="34" charset="-128"/>
                    <a:ea typeface="Yu Gothic" panose="020B0400000000000000" pitchFamily="34" charset="-128"/>
                  </a:rPr>
                  <a:t>χ</a:t>
                </a:r>
                <a:r>
                  <a:rPr lang="en-US" sz="1800" baseline="-25000" dirty="0" err="1" smtClean="0">
                    <a:latin typeface="Yu Gothic" panose="020B0400000000000000" pitchFamily="34" charset="-128"/>
                    <a:ea typeface="Yu Gothic" panose="020B0400000000000000" pitchFamily="34" charset="-128"/>
                  </a:rPr>
                  <a:t>k</a:t>
                </a:r>
                <a:r>
                  <a:rPr lang="en-US" sz="1800" baseline="-25000" dirty="0" smtClean="0">
                    <a:latin typeface="Yu Gothic" panose="020B0400000000000000" pitchFamily="34" charset="-128"/>
                    <a:ea typeface="Yu Gothic" panose="020B0400000000000000" pitchFamily="34" charset="-128"/>
                  </a:rPr>
                  <a:t> </a:t>
                </a:r>
                <a:r>
                  <a:rPr lang="en-US" sz="1800" baseline="-25000" dirty="0">
                    <a:latin typeface="Yu Gothic" panose="020B0400000000000000" pitchFamily="34" charset="-128"/>
                    <a:ea typeface="Yu Gothic" panose="020B0400000000000000" pitchFamily="34" charset="-128"/>
                  </a:rPr>
                  <a:t>∙</a:t>
                </a:r>
                <a:r>
                  <a:rPr lang="en-US" sz="1800" dirty="0">
                    <a:latin typeface="Yu Gothic" panose="020B0400000000000000" pitchFamily="34" charset="-128"/>
                    <a:ea typeface="Yu Gothic" panose="020B0400000000000000" pitchFamily="34" charset="-128"/>
                  </a:rPr>
                  <a:t> </a:t>
                </a:r>
                <a:r>
                  <a:rPr lang="en-US" sz="1800" dirty="0" err="1" smtClean="0">
                    <a:latin typeface="Yu Gothic" panose="020B0400000000000000" pitchFamily="34" charset="-128"/>
                    <a:ea typeface="Yu Gothic" panose="020B0400000000000000" pitchFamily="34" charset="-128"/>
                  </a:rPr>
                  <a:t>n</a:t>
                </a:r>
                <a:r>
                  <a:rPr lang="en-US" sz="1800" baseline="-25000" dirty="0" err="1" smtClean="0">
                    <a:latin typeface="Yu Gothic" panose="020B0400000000000000" pitchFamily="34" charset="-128"/>
                    <a:ea typeface="Yu Gothic" panose="020B0400000000000000" pitchFamily="34" charset="-128"/>
                  </a:rPr>
                  <a:t>k</a:t>
                </a:r>
                <a:r>
                  <a:rPr lang="en-US" sz="1800" dirty="0" smtClean="0">
                    <a:latin typeface="Yu Gothic" panose="020B0400000000000000" pitchFamily="34" charset="-128"/>
                    <a:ea typeface="Yu Gothic" panose="020B0400000000000000" pitchFamily="34" charset="-128"/>
                  </a:rPr>
                  <a:t>) ] x </a:t>
                </a:r>
                <a:r>
                  <a:rPr lang="el-GR" sz="1800" dirty="0" smtClean="0">
                    <a:latin typeface="Yu Gothic" panose="020B0400000000000000" pitchFamily="34" charset="-128"/>
                    <a:ea typeface="Yu Gothic" panose="020B0400000000000000" pitchFamily="34" charset="-128"/>
                  </a:rPr>
                  <a:t>Δ</a:t>
                </a:r>
                <a:r>
                  <a:rPr lang="en-US" sz="1800" dirty="0" smtClean="0">
                    <a:latin typeface="Yu Gothic" panose="020B0400000000000000" pitchFamily="34" charset="-128"/>
                    <a:ea typeface="Yu Gothic" panose="020B0400000000000000" pitchFamily="34" charset="-128"/>
                  </a:rPr>
                  <a:t>T</a:t>
                </a:r>
              </a:p>
              <a:p>
                <a:endParaRPr lang="en-US" dirty="0" smtClean="0">
                  <a:latin typeface="Yu Gothic" panose="020B0400000000000000" pitchFamily="34" charset="-128"/>
                  <a:ea typeface="Yu Gothic" panose="020B0400000000000000" pitchFamily="34" charset="-128"/>
                </a:endParaRPr>
              </a:p>
              <a:p>
                <a:r>
                  <a:rPr lang="en-US" dirty="0" smtClean="0">
                    <a:latin typeface="Yu Gothic" panose="020B0400000000000000" pitchFamily="34" charset="-128"/>
                    <a:ea typeface="Yu Gothic" panose="020B0400000000000000" pitchFamily="34" charset="-128"/>
                  </a:rPr>
                  <a:t>where:</a:t>
                </a:r>
              </a:p>
              <a:p>
                <a:pPr>
                  <a:spcBef>
                    <a:spcPts val="300"/>
                  </a:spcBef>
                </a:pPr>
                <a:r>
                  <a:rPr lang="en-US" sz="1600" dirty="0" smtClean="0">
                    <a:latin typeface="Yu Gothic" panose="020B0400000000000000" pitchFamily="34" charset="-128"/>
                    <a:ea typeface="Yu Gothic" panose="020B0400000000000000" pitchFamily="34" charset="-128"/>
                  </a:rPr>
                  <a:t>Q = heat transfer through envelope by conduction (static)</a:t>
                </a:r>
              </a:p>
              <a:p>
                <a:pPr>
                  <a:spcBef>
                    <a:spcPts val="300"/>
                  </a:spcBef>
                </a:pPr>
                <a:r>
                  <a:rPr lang="en-US" sz="1600" dirty="0" err="1" smtClean="0">
                    <a:latin typeface="Yu Gothic" panose="020B0400000000000000" pitchFamily="34" charset="-128"/>
                    <a:ea typeface="Yu Gothic" panose="020B0400000000000000" pitchFamily="34" charset="-128"/>
                  </a:rPr>
                  <a:t>U</a:t>
                </a:r>
                <a:r>
                  <a:rPr lang="en-US" sz="1600" baseline="-25000" dirty="0" err="1" smtClean="0">
                    <a:latin typeface="Yu Gothic" panose="020B0400000000000000" pitchFamily="34" charset="-128"/>
                    <a:ea typeface="Yu Gothic" panose="020B0400000000000000" pitchFamily="34" charset="-128"/>
                  </a:rPr>
                  <a:t>i</a:t>
                </a:r>
                <a:r>
                  <a:rPr lang="en-US" sz="1600" dirty="0" smtClean="0">
                    <a:latin typeface="Yu Gothic" panose="020B0400000000000000" pitchFamily="34" charset="-128"/>
                    <a:ea typeface="Yu Gothic" panose="020B0400000000000000" pitchFamily="34" charset="-128"/>
                  </a:rPr>
                  <a:t> = U-factor for assembly type i</a:t>
                </a:r>
              </a:p>
              <a:p>
                <a:pPr>
                  <a:spcBef>
                    <a:spcPts val="300"/>
                  </a:spcBef>
                </a:pPr>
                <a:r>
                  <a:rPr lang="en-US" sz="1600" dirty="0" smtClean="0">
                    <a:latin typeface="Yu Gothic" panose="020B0400000000000000" pitchFamily="34" charset="-128"/>
                    <a:ea typeface="Yu Gothic" panose="020B0400000000000000" pitchFamily="34" charset="-128"/>
                  </a:rPr>
                  <a:t>A</a:t>
                </a:r>
                <a:r>
                  <a:rPr lang="en-US" sz="1600" baseline="-25000" dirty="0" smtClean="0">
                    <a:latin typeface="Yu Gothic" panose="020B0400000000000000" pitchFamily="34" charset="-128"/>
                    <a:ea typeface="Yu Gothic" panose="020B0400000000000000" pitchFamily="34" charset="-128"/>
                  </a:rPr>
                  <a:t>i</a:t>
                </a:r>
                <a:r>
                  <a:rPr lang="en-US" sz="1600" dirty="0" smtClean="0">
                    <a:latin typeface="Yu Gothic" panose="020B0400000000000000" pitchFamily="34" charset="-128"/>
                    <a:ea typeface="Yu Gothic" panose="020B0400000000000000" pitchFamily="34" charset="-128"/>
                  </a:rPr>
                  <a:t> = Total surface area of assembly type i</a:t>
                </a:r>
              </a:p>
              <a:p>
                <a:pPr>
                  <a:spcBef>
                    <a:spcPts val="300"/>
                  </a:spcBef>
                </a:pPr>
                <a:r>
                  <a:rPr lang="el-GR" sz="1600" dirty="0" smtClean="0">
                    <a:latin typeface="Yu Gothic" panose="020B0400000000000000" pitchFamily="34" charset="-128"/>
                    <a:ea typeface="Yu Gothic" panose="020B0400000000000000" pitchFamily="34" charset="-128"/>
                  </a:rPr>
                  <a:t>Ψ</a:t>
                </a:r>
                <a:r>
                  <a:rPr lang="en-US" sz="1600" baseline="-25000" dirty="0" smtClean="0">
                    <a:latin typeface="Yu Gothic" panose="020B0400000000000000" pitchFamily="34" charset="-128"/>
                    <a:ea typeface="Yu Gothic" panose="020B0400000000000000" pitchFamily="34" charset="-128"/>
                  </a:rPr>
                  <a:t>j</a:t>
                </a:r>
                <a:r>
                  <a:rPr lang="en-US" sz="1600" dirty="0" smtClean="0">
                    <a:latin typeface="Yu Gothic" panose="020B0400000000000000" pitchFamily="34" charset="-128"/>
                    <a:ea typeface="Yu Gothic" panose="020B0400000000000000" pitchFamily="34" charset="-128"/>
                  </a:rPr>
                  <a:t> = Psi-factor for linear thermal bridge type j</a:t>
                </a:r>
              </a:p>
              <a:p>
                <a:pPr>
                  <a:spcBef>
                    <a:spcPts val="300"/>
                  </a:spcBef>
                </a:pPr>
                <a:r>
                  <a:rPr lang="en-US" sz="1600" dirty="0" err="1" smtClean="0">
                    <a:latin typeface="Yu Gothic" panose="020B0400000000000000" pitchFamily="34" charset="-128"/>
                    <a:ea typeface="Yu Gothic" panose="020B0400000000000000" pitchFamily="34" charset="-128"/>
                  </a:rPr>
                  <a:t>L</a:t>
                </a:r>
                <a:r>
                  <a:rPr lang="en-US" sz="1600" baseline="-25000" dirty="0" err="1" smtClean="0">
                    <a:latin typeface="Yu Gothic" panose="020B0400000000000000" pitchFamily="34" charset="-128"/>
                    <a:ea typeface="Yu Gothic" panose="020B0400000000000000" pitchFamily="34" charset="-128"/>
                  </a:rPr>
                  <a:t>j</a:t>
                </a:r>
                <a:r>
                  <a:rPr lang="en-US" sz="1600" dirty="0" smtClean="0">
                    <a:latin typeface="Yu Gothic" panose="020B0400000000000000" pitchFamily="34" charset="-128"/>
                    <a:ea typeface="Yu Gothic" panose="020B0400000000000000" pitchFamily="34" charset="-128"/>
                  </a:rPr>
                  <a:t>  = Total length of linear thermal bridge type j</a:t>
                </a:r>
              </a:p>
              <a:p>
                <a:pPr>
                  <a:spcBef>
                    <a:spcPts val="300"/>
                  </a:spcBef>
                </a:pPr>
                <a:r>
                  <a:rPr lang="en-US" sz="1600" dirty="0" err="1" smtClean="0">
                    <a:latin typeface="Yu Gothic" panose="020B0400000000000000" pitchFamily="34" charset="-128"/>
                    <a:ea typeface="Yu Gothic" panose="020B0400000000000000" pitchFamily="34" charset="-128"/>
                  </a:rPr>
                  <a:t>χ</a:t>
                </a:r>
                <a:r>
                  <a:rPr lang="en-US" sz="1600" baseline="-25000" dirty="0" err="1" smtClean="0">
                    <a:latin typeface="Yu Gothic" panose="020B0400000000000000" pitchFamily="34" charset="-128"/>
                    <a:ea typeface="Yu Gothic" panose="020B0400000000000000" pitchFamily="34" charset="-128"/>
                  </a:rPr>
                  <a:t>k</a:t>
                </a:r>
                <a:r>
                  <a:rPr lang="en-US" sz="1600" baseline="-25000" dirty="0" smtClean="0">
                    <a:latin typeface="Yu Gothic" panose="020B0400000000000000" pitchFamily="34" charset="-128"/>
                    <a:ea typeface="Yu Gothic" panose="020B0400000000000000" pitchFamily="34" charset="-128"/>
                  </a:rPr>
                  <a:t> </a:t>
                </a:r>
                <a:r>
                  <a:rPr lang="en-US" sz="1600" dirty="0" smtClean="0">
                    <a:latin typeface="Yu Gothic" panose="020B0400000000000000" pitchFamily="34" charset="-128"/>
                    <a:ea typeface="Yu Gothic" panose="020B0400000000000000" pitchFamily="34" charset="-128"/>
                  </a:rPr>
                  <a:t> = Chi-factor for point thermal bridge type k</a:t>
                </a:r>
              </a:p>
              <a:p>
                <a:pPr>
                  <a:spcBef>
                    <a:spcPts val="300"/>
                  </a:spcBef>
                </a:pPr>
                <a:r>
                  <a:rPr lang="en-US" sz="1600" dirty="0" err="1">
                    <a:latin typeface="Yu Gothic" panose="020B0400000000000000" pitchFamily="34" charset="-128"/>
                    <a:ea typeface="Yu Gothic" panose="020B0400000000000000" pitchFamily="34" charset="-128"/>
                  </a:rPr>
                  <a:t>n</a:t>
                </a:r>
                <a:r>
                  <a:rPr lang="en-US" sz="1600" baseline="-25000" dirty="0" err="1" smtClean="0">
                    <a:latin typeface="Yu Gothic" panose="020B0400000000000000" pitchFamily="34" charset="-128"/>
                    <a:ea typeface="Yu Gothic" panose="020B0400000000000000" pitchFamily="34" charset="-128"/>
                  </a:rPr>
                  <a:t>k</a:t>
                </a:r>
                <a:r>
                  <a:rPr lang="en-US" sz="1600" dirty="0" smtClean="0">
                    <a:latin typeface="Yu Gothic" panose="020B0400000000000000" pitchFamily="34" charset="-128"/>
                    <a:ea typeface="Yu Gothic" panose="020B0400000000000000" pitchFamily="34" charset="-128"/>
                  </a:rPr>
                  <a:t> = number of point thermal bridges of type </a:t>
                </a:r>
                <a:r>
                  <a:rPr lang="en-US" dirty="0" smtClean="0">
                    <a:latin typeface="Yu Gothic" panose="020B0400000000000000" pitchFamily="34" charset="-128"/>
                    <a:ea typeface="Yu Gothic" panose="020B0400000000000000" pitchFamily="34" charset="-128"/>
                  </a:rPr>
                  <a:t>k</a:t>
                </a:r>
              </a:p>
              <a:p>
                <a:r>
                  <a:rPr lang="en-US" dirty="0" smtClean="0">
                    <a:latin typeface="Yu Gothic" panose="020B0400000000000000" pitchFamily="34" charset="-128"/>
                    <a:ea typeface="Yu Gothic" panose="020B0400000000000000" pitchFamily="34" charset="-128"/>
                  </a:rPr>
                  <a:t> </a:t>
                </a:r>
                <a:endParaRPr lang="en-US" dirty="0">
                  <a:latin typeface="Yu Gothic" panose="020B0400000000000000" pitchFamily="34" charset="-128"/>
                  <a:ea typeface="Yu Gothic" panose="020B0400000000000000" pitchFamily="34" charset="-128"/>
                </a:endParaRPr>
              </a:p>
              <a:p>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𝑈</m:t>
                        </m:r>
                      </m:e>
                      <m:sub>
                        <m:r>
                          <a:rPr lang="en-US" sz="1800" b="0" i="1" smtClean="0">
                            <a:latin typeface="Cambria Math" panose="02040503050406030204" pitchFamily="18" charset="0"/>
                          </a:rPr>
                          <m:t>𝑎𝑑𝑗</m:t>
                        </m:r>
                      </m:sub>
                    </m:sSub>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nary>
                          <m:naryPr>
                            <m:chr m:val="∑"/>
                            <m:subHide m:val="on"/>
                            <m:supHide m:val="on"/>
                            <m:ctrlPr>
                              <a:rPr lang="en-US" sz="1800" b="0" i="1" smtClean="0">
                                <a:latin typeface="Cambria Math" panose="02040503050406030204" pitchFamily="18" charset="0"/>
                                <a:ea typeface="Cambria Math" panose="02040503050406030204" pitchFamily="18" charset="0"/>
                              </a:rPr>
                            </m:ctrlPr>
                          </m:naryPr>
                          <m:sub/>
                          <m:sup/>
                          <m:e>
                            <m:d>
                              <m:dPr>
                                <m:ctrlPr>
                                  <a:rPr lang="en-US" sz="1800" b="0" i="1" smtClean="0">
                                    <a:latin typeface="Cambria Math" panose="02040503050406030204" pitchFamily="18" charset="0"/>
                                    <a:ea typeface="Cambria Math" panose="02040503050406030204" pitchFamily="18" charset="0"/>
                                  </a:rPr>
                                </m:ctrlPr>
                              </m:dPr>
                              <m:e>
                                <m:r>
                                  <m:rPr>
                                    <m:sty m:val="p"/>
                                  </m:rPr>
                                  <a:rPr lang="el-GR" sz="1800" b="0" i="1" smtClean="0">
                                    <a:latin typeface="Cambria Math" panose="02040503050406030204" pitchFamily="18" charset="0"/>
                                    <a:ea typeface="Cambria Math" panose="02040503050406030204" pitchFamily="18" charset="0"/>
                                  </a:rPr>
                                  <m:t>Ψ</m:t>
                                </m:r>
                                <m:r>
                                  <a:rPr lang="el-GR"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𝐿</m:t>
                                </m:r>
                              </m:e>
                            </m:d>
                            <m:r>
                              <a:rPr lang="en-US" sz="1800" b="0" i="1" smtClean="0">
                                <a:latin typeface="Cambria Math" panose="02040503050406030204" pitchFamily="18" charset="0"/>
                                <a:ea typeface="Cambria Math" panose="02040503050406030204" pitchFamily="18" charset="0"/>
                              </a:rPr>
                              <m:t>+</m:t>
                            </m:r>
                            <m:nary>
                              <m:naryPr>
                                <m:chr m:val="∑"/>
                                <m:subHide m:val="on"/>
                                <m:supHide m:val="on"/>
                                <m:ctrlPr>
                                  <a:rPr lang="en-US" sz="1800" b="0" i="1" smtClean="0">
                                    <a:latin typeface="Cambria Math" panose="02040503050406030204" pitchFamily="18" charset="0"/>
                                    <a:ea typeface="Cambria Math" panose="02040503050406030204" pitchFamily="18" charset="0"/>
                                  </a:rPr>
                                </m:ctrlPr>
                              </m:naryPr>
                              <m:sub/>
                              <m:sup/>
                              <m:e>
                                <m:r>
                                  <a:rPr lang="en-US" sz="1800" b="0" i="1" smtClean="0">
                                    <a:latin typeface="Cambria Math" panose="02040503050406030204" pitchFamily="18" charset="0"/>
                                    <a:ea typeface="Cambria Math" panose="02040503050406030204" pitchFamily="18" charset="0"/>
                                  </a:rPr>
                                  <m:t>(</m:t>
                                </m:r>
                                <m:r>
                                  <m:rPr>
                                    <m:nor/>
                                  </m:rPr>
                                  <a:rPr lang="en-US" sz="1800" dirty="0">
                                    <a:latin typeface="Yu Gothic" panose="020B0400000000000000" pitchFamily="34" charset="-128"/>
                                    <a:ea typeface="Yu Gothic" panose="020B0400000000000000" pitchFamily="34" charset="-128"/>
                                  </a:rPr>
                                  <m:t>χ</m:t>
                                </m:r>
                                <m:r>
                                  <a:rPr lang="en-US" sz="1800" i="1" dirty="0" smtClean="0">
                                    <a:latin typeface="Cambria Math" panose="02040503050406030204" pitchFamily="18" charset="0"/>
                                    <a:ea typeface="Cambria Math" panose="02040503050406030204" pitchFamily="18" charset="0"/>
                                  </a:rPr>
                                  <m:t>∙</m:t>
                                </m:r>
                                <m:r>
                                  <a:rPr lang="en-US" sz="1800" b="0" i="1" dirty="0" smtClean="0">
                                    <a:latin typeface="Cambria Math" panose="02040503050406030204" pitchFamily="18" charset="0"/>
                                    <a:ea typeface="Cambria Math" panose="02040503050406030204" pitchFamily="18" charset="0"/>
                                  </a:rPr>
                                  <m:t>𝑛</m:t>
                                </m:r>
                                <m:r>
                                  <a:rPr lang="en-US" sz="1800" b="0" i="1" dirty="0" smtClean="0">
                                    <a:latin typeface="Cambria Math" panose="02040503050406030204" pitchFamily="18" charset="0"/>
                                    <a:ea typeface="Cambria Math" panose="02040503050406030204" pitchFamily="18" charset="0"/>
                                  </a:rPr>
                                  <m:t>)</m:t>
                                </m:r>
                              </m:e>
                            </m:nary>
                          </m:e>
                        </m:nary>
                      </m:num>
                      <m:den>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𝐴</m:t>
                            </m:r>
                          </m:e>
                          <m:sub>
                            <m:r>
                              <a:rPr lang="en-US" sz="1800" b="0" i="1" smtClean="0">
                                <a:latin typeface="Cambria Math" panose="02040503050406030204" pitchFamily="18" charset="0"/>
                                <a:ea typeface="Cambria Math" panose="02040503050406030204" pitchFamily="18" charset="0"/>
                              </a:rPr>
                              <m:t>𝑇𝑜𝑡𝑎𝑙</m:t>
                            </m:r>
                          </m:sub>
                        </m:sSub>
                      </m:den>
                    </m:f>
                    <m:r>
                      <a:rPr lang="en-US" sz="1800" dirty="0">
                        <a:latin typeface="Cambria Math" panose="02040503050406030204" pitchFamily="18" charset="0"/>
                      </a:rPr>
                      <m:t>+</m:t>
                    </m:r>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𝑈</m:t>
                        </m:r>
                      </m:e>
                      <m:sub>
                        <m:r>
                          <a:rPr lang="en-US" sz="1800" b="0" i="1" dirty="0" smtClean="0">
                            <a:latin typeface="Cambria Math" panose="02040503050406030204" pitchFamily="18" charset="0"/>
                          </a:rPr>
                          <m:t>𝑜</m:t>
                        </m:r>
                      </m:sub>
                    </m:sSub>
                  </m:oMath>
                </a14:m>
                <a:r>
                  <a:rPr lang="en-US" sz="1800" dirty="0" smtClean="0">
                    <a:latin typeface="Yu Gothic" panose="020B0400000000000000" pitchFamily="34" charset="-128"/>
                    <a:ea typeface="Yu Gothic" panose="020B0400000000000000" pitchFamily="34" charset="-128"/>
                  </a:rPr>
                  <a:t>     </a:t>
                </a:r>
              </a:p>
              <a:p>
                <a:endParaRPr lang="en-US" dirty="0" smtClean="0">
                  <a:latin typeface="Yu Gothic" panose="020B0400000000000000" pitchFamily="34" charset="-128"/>
                  <a:ea typeface="Yu Gothic" panose="020B0400000000000000" pitchFamily="34" charset="-128"/>
                </a:endParaRPr>
              </a:p>
              <a:p>
                <a:r>
                  <a:rPr lang="en-US" dirty="0" smtClean="0">
                    <a:latin typeface="Yu Gothic" panose="020B0400000000000000" pitchFamily="34" charset="-128"/>
                    <a:ea typeface="Yu Gothic" panose="020B0400000000000000" pitchFamily="34" charset="-128"/>
                  </a:rPr>
                  <a:t>where:</a:t>
                </a:r>
              </a:p>
              <a:p>
                <a:pPr>
                  <a:spcBef>
                    <a:spcPts val="300"/>
                  </a:spcBef>
                </a:pPr>
                <a:r>
                  <a:rPr lang="en-US" sz="1600" dirty="0" err="1" smtClean="0">
                    <a:latin typeface="Yu Gothic" panose="020B0400000000000000" pitchFamily="34" charset="-128"/>
                    <a:ea typeface="Yu Gothic" panose="020B0400000000000000" pitchFamily="34" charset="-128"/>
                  </a:rPr>
                  <a:t>U</a:t>
                </a:r>
                <a:r>
                  <a:rPr lang="en-US" sz="1600" baseline="-25000" dirty="0" err="1" smtClean="0">
                    <a:latin typeface="Yu Gothic" panose="020B0400000000000000" pitchFamily="34" charset="-128"/>
                    <a:ea typeface="Yu Gothic" panose="020B0400000000000000" pitchFamily="34" charset="-128"/>
                  </a:rPr>
                  <a:t>adj</a:t>
                </a:r>
                <a:r>
                  <a:rPr lang="en-US" sz="1600" dirty="0" smtClean="0">
                    <a:latin typeface="Yu Gothic" panose="020B0400000000000000" pitchFamily="34" charset="-128"/>
                    <a:ea typeface="Yu Gothic" panose="020B0400000000000000" pitchFamily="34" charset="-128"/>
                  </a:rPr>
                  <a:t> = adjusted U-factor for use in “tricking” simulation model</a:t>
                </a:r>
              </a:p>
              <a:p>
                <a:pPr>
                  <a:spcBef>
                    <a:spcPts val="300"/>
                  </a:spcBef>
                </a:pPr>
                <a:r>
                  <a:rPr lang="en-US" sz="1600" dirty="0">
                    <a:latin typeface="Yu Gothic" panose="020B0400000000000000" pitchFamily="34" charset="-128"/>
                    <a:ea typeface="Yu Gothic" panose="020B0400000000000000" pitchFamily="34" charset="-128"/>
                  </a:rPr>
                  <a:t>	</a:t>
                </a:r>
                <a:r>
                  <a:rPr lang="en-US" sz="1600" dirty="0" smtClean="0">
                    <a:latin typeface="Yu Gothic" panose="020B0400000000000000" pitchFamily="34" charset="-128"/>
                    <a:ea typeface="Yu Gothic" panose="020B0400000000000000" pitchFamily="34" charset="-128"/>
                  </a:rPr>
                  <a:t>to account for thermal bridges that may be associated </a:t>
                </a:r>
                <a:br>
                  <a:rPr lang="en-US" sz="1600" dirty="0" smtClean="0">
                    <a:latin typeface="Yu Gothic" panose="020B0400000000000000" pitchFamily="34" charset="-128"/>
                    <a:ea typeface="Yu Gothic" panose="020B0400000000000000" pitchFamily="34" charset="-128"/>
                  </a:rPr>
                </a:br>
                <a:r>
                  <a:rPr lang="en-US" sz="1600" dirty="0" smtClean="0">
                    <a:latin typeface="Yu Gothic" panose="020B0400000000000000" pitchFamily="34" charset="-128"/>
                    <a:ea typeface="Yu Gothic" panose="020B0400000000000000" pitchFamily="34" charset="-128"/>
                  </a:rPr>
                  <a:t>	with but not “in” the assembly.</a:t>
                </a:r>
              </a:p>
              <a:p>
                <a:pPr>
                  <a:spcBef>
                    <a:spcPts val="300"/>
                  </a:spcBef>
                </a:pPr>
                <a:r>
                  <a:rPr lang="en-US" sz="1600" dirty="0" err="1" smtClean="0">
                    <a:latin typeface="Yu Gothic" panose="020B0400000000000000" pitchFamily="34" charset="-128"/>
                    <a:ea typeface="Yu Gothic" panose="020B0400000000000000" pitchFamily="34" charset="-128"/>
                  </a:rPr>
                  <a:t>U</a:t>
                </a:r>
                <a:r>
                  <a:rPr lang="en-US" sz="1600" baseline="-25000" dirty="0" err="1" smtClean="0">
                    <a:latin typeface="Yu Gothic" panose="020B0400000000000000" pitchFamily="34" charset="-128"/>
                    <a:ea typeface="Yu Gothic" panose="020B0400000000000000" pitchFamily="34" charset="-128"/>
                  </a:rPr>
                  <a:t>o</a:t>
                </a:r>
                <a:r>
                  <a:rPr lang="en-US" sz="1600" dirty="0" smtClean="0">
                    <a:latin typeface="Yu Gothic" panose="020B0400000000000000" pitchFamily="34" charset="-128"/>
                    <a:ea typeface="Yu Gothic" panose="020B0400000000000000" pitchFamily="34" charset="-128"/>
                  </a:rPr>
                  <a:t> = clear-field U-factor for the assembly being adjusted</a:t>
                </a:r>
                <a:endParaRPr lang="en-US" sz="1600" dirty="0">
                  <a:latin typeface="Yu Gothic" panose="020B0400000000000000" pitchFamily="34" charset="-128"/>
                  <a:ea typeface="Yu Gothic" panose="020B0400000000000000" pitchFamily="34" charset="-128"/>
                </a:endParaRPr>
              </a:p>
              <a:p>
                <a:endParaRPr lang="en-US" dirty="0">
                  <a:latin typeface="Yu Gothic" panose="020B0400000000000000" pitchFamily="34" charset="-128"/>
                  <a:ea typeface="Yu Gothic" panose="020B0400000000000000" pitchFamily="34" charset="-128"/>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684606" y="1006404"/>
                <a:ext cx="7389668" cy="5110566"/>
              </a:xfrm>
              <a:prstGeom prst="rect">
                <a:avLst/>
              </a:prstGeom>
              <a:blipFill rotWithShape="0">
                <a:blip r:embed="rId3"/>
                <a:stretch>
                  <a:fillRect l="-660" t="-597"/>
                </a:stretch>
              </a:blipFill>
            </p:spPr>
            <p:txBody>
              <a:bodyPr/>
              <a:lstStyle/>
              <a:p>
                <a:r>
                  <a:rPr lang="en-US">
                    <a:noFill/>
                  </a:rPr>
                  <a:t> </a:t>
                </a:r>
              </a:p>
            </p:txBody>
          </p:sp>
        </mc:Fallback>
      </mc:AlternateContent>
      <p:sp>
        <p:nvSpPr>
          <p:cNvPr id="7" name="TextBox 6"/>
          <p:cNvSpPr txBox="1"/>
          <p:nvPr/>
        </p:nvSpPr>
        <p:spPr>
          <a:xfrm>
            <a:off x="800833" y="5314011"/>
            <a:ext cx="2119920" cy="430887"/>
          </a:xfrm>
          <a:prstGeom prst="rect">
            <a:avLst/>
          </a:prstGeom>
          <a:noFill/>
        </p:spPr>
        <p:txBody>
          <a:bodyPr wrap="square" rtlCol="0">
            <a:spAutoFit/>
          </a:bodyPr>
          <a:lstStyle/>
          <a:p>
            <a:r>
              <a:rPr lang="en-US" sz="1100" dirty="0">
                <a:latin typeface="Yu Gothic Light" panose="020B0300000000000000" pitchFamily="34" charset="-128"/>
                <a:ea typeface="Yu Gothic Light" panose="020B0300000000000000" pitchFamily="34" charset="-128"/>
              </a:rPr>
              <a:t>Source:  BC Hydro BETB Guide / Morrison </a:t>
            </a:r>
            <a:r>
              <a:rPr lang="en-US" sz="1100" dirty="0" err="1">
                <a:latin typeface="Yu Gothic Light" panose="020B0300000000000000" pitchFamily="34" charset="-128"/>
                <a:ea typeface="Yu Gothic Light" panose="020B0300000000000000" pitchFamily="34" charset="-128"/>
              </a:rPr>
              <a:t>Hershfield</a:t>
            </a:r>
            <a:r>
              <a:rPr lang="en-US" sz="1100" dirty="0">
                <a:latin typeface="Yu Gothic Light" panose="020B0300000000000000" pitchFamily="34" charset="-128"/>
                <a:ea typeface="Yu Gothic Light" panose="020B0300000000000000" pitchFamily="34" charset="-128"/>
              </a:rPr>
              <a:t> LTD</a:t>
            </a:r>
          </a:p>
        </p:txBody>
      </p:sp>
    </p:spTree>
    <p:extLst>
      <p:ext uri="{BB962C8B-B14F-4D97-AF65-F5344CB8AC3E}">
        <p14:creationId xmlns:p14="http://schemas.microsoft.com/office/powerpoint/2010/main" val="329126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1" y="144941"/>
            <a:ext cx="11616316" cy="736208"/>
          </a:xfrm>
        </p:spPr>
        <p:txBody>
          <a:bodyPr/>
          <a:lstStyle/>
          <a:p>
            <a:r>
              <a:rPr lang="en-US" sz="3600" dirty="0"/>
              <a:t>Example Design Data </a:t>
            </a:r>
            <a:r>
              <a:rPr lang="en-US" sz="2800" dirty="0" smtClean="0"/>
              <a:t>(</a:t>
            </a:r>
            <a:r>
              <a:rPr lang="en-US" sz="2800" dirty="0"/>
              <a:t>Psi-factors for floor edges)</a:t>
            </a:r>
            <a:endParaRPr lang="en-US" sz="3600" dirty="0"/>
          </a:p>
        </p:txBody>
      </p:sp>
      <p:pic>
        <p:nvPicPr>
          <p:cNvPr id="4" name="Picture 3"/>
          <p:cNvPicPr>
            <a:picLocks noChangeAspect="1"/>
          </p:cNvPicPr>
          <p:nvPr/>
        </p:nvPicPr>
        <p:blipFill>
          <a:blip r:embed="rId2"/>
          <a:stretch>
            <a:fillRect/>
          </a:stretch>
        </p:blipFill>
        <p:spPr>
          <a:xfrm>
            <a:off x="2400110" y="1071644"/>
            <a:ext cx="6952964" cy="4689118"/>
          </a:xfrm>
          <a:prstGeom prst="rect">
            <a:avLst/>
          </a:prstGeom>
        </p:spPr>
      </p:pic>
      <p:sp>
        <p:nvSpPr>
          <p:cNvPr id="5" name="TextBox 4"/>
          <p:cNvSpPr txBox="1"/>
          <p:nvPr/>
        </p:nvSpPr>
        <p:spPr>
          <a:xfrm>
            <a:off x="2585259" y="5720425"/>
            <a:ext cx="6641868" cy="230832"/>
          </a:xfrm>
          <a:prstGeom prst="rect">
            <a:avLst/>
          </a:prstGeom>
          <a:noFill/>
        </p:spPr>
        <p:txBody>
          <a:bodyPr wrap="square" rtlCol="0">
            <a:spAutoFit/>
          </a:bodyPr>
          <a:lstStyle/>
          <a:p>
            <a:pPr algn="ctr"/>
            <a:r>
              <a:rPr lang="en-US" sz="900" dirty="0">
                <a:latin typeface="Yu Gothic Light" panose="020B0300000000000000" pitchFamily="34" charset="-128"/>
                <a:ea typeface="Yu Gothic Light" panose="020B0300000000000000" pitchFamily="34" charset="-128"/>
              </a:rPr>
              <a:t>Source:  BC Hydro BETB Guide / Morrison </a:t>
            </a:r>
            <a:r>
              <a:rPr lang="en-US" sz="900" dirty="0" err="1">
                <a:latin typeface="Yu Gothic Light" panose="020B0300000000000000" pitchFamily="34" charset="-128"/>
                <a:ea typeface="Yu Gothic Light" panose="020B0300000000000000" pitchFamily="34" charset="-128"/>
              </a:rPr>
              <a:t>Hershfield</a:t>
            </a:r>
            <a:r>
              <a:rPr lang="en-US" sz="900" dirty="0">
                <a:latin typeface="Yu Gothic Light" panose="020B0300000000000000" pitchFamily="34" charset="-128"/>
                <a:ea typeface="Yu Gothic Light" panose="020B0300000000000000" pitchFamily="34" charset="-128"/>
              </a:rPr>
              <a:t> LTD</a:t>
            </a:r>
          </a:p>
        </p:txBody>
      </p:sp>
    </p:spTree>
    <p:extLst>
      <p:ext uri="{BB962C8B-B14F-4D97-AF65-F5344CB8AC3E}">
        <p14:creationId xmlns:p14="http://schemas.microsoft.com/office/powerpoint/2010/main" val="38930083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1" y="144941"/>
            <a:ext cx="11586067" cy="1044741"/>
          </a:xfrm>
        </p:spPr>
        <p:txBody>
          <a:bodyPr/>
          <a:lstStyle/>
          <a:p>
            <a:r>
              <a:rPr lang="en-US" sz="3600" dirty="0"/>
              <a:t>Example Design Data </a:t>
            </a:r>
            <a:r>
              <a:rPr lang="en-US" sz="4400" dirty="0" smtClean="0"/>
              <a:t/>
            </a:r>
            <a:br>
              <a:rPr lang="en-US" sz="4400" dirty="0" smtClean="0"/>
            </a:br>
            <a:r>
              <a:rPr lang="en-US" sz="2800" dirty="0" smtClean="0"/>
              <a:t>(</a:t>
            </a:r>
            <a:r>
              <a:rPr lang="en-US" sz="2800" dirty="0"/>
              <a:t>Psi-factors for fenestration-wall interface)</a:t>
            </a:r>
          </a:p>
        </p:txBody>
      </p:sp>
      <p:pic>
        <p:nvPicPr>
          <p:cNvPr id="4" name="Picture 3"/>
          <p:cNvPicPr>
            <a:picLocks noChangeAspect="1"/>
          </p:cNvPicPr>
          <p:nvPr/>
        </p:nvPicPr>
        <p:blipFill>
          <a:blip r:embed="rId2"/>
          <a:stretch>
            <a:fillRect/>
          </a:stretch>
        </p:blipFill>
        <p:spPr>
          <a:xfrm>
            <a:off x="1784027" y="1308662"/>
            <a:ext cx="7776001" cy="4540800"/>
          </a:xfrm>
          <a:prstGeom prst="rect">
            <a:avLst/>
          </a:prstGeom>
        </p:spPr>
      </p:pic>
      <p:sp>
        <p:nvSpPr>
          <p:cNvPr id="5" name="TextBox 4"/>
          <p:cNvSpPr txBox="1"/>
          <p:nvPr/>
        </p:nvSpPr>
        <p:spPr>
          <a:xfrm>
            <a:off x="1961804" y="5754236"/>
            <a:ext cx="7464829" cy="230832"/>
          </a:xfrm>
          <a:prstGeom prst="rect">
            <a:avLst/>
          </a:prstGeom>
          <a:noFill/>
        </p:spPr>
        <p:txBody>
          <a:bodyPr wrap="square" rtlCol="0">
            <a:spAutoFit/>
          </a:bodyPr>
          <a:lstStyle/>
          <a:p>
            <a:pPr algn="ctr"/>
            <a:r>
              <a:rPr lang="en-US" sz="900" dirty="0">
                <a:latin typeface="Yu Gothic Light" panose="020B0300000000000000" pitchFamily="34" charset="-128"/>
                <a:ea typeface="Yu Gothic Light" panose="020B0300000000000000" pitchFamily="34" charset="-128"/>
              </a:rPr>
              <a:t>Source:  BC Hydro BETB Guide / Morrison </a:t>
            </a:r>
            <a:r>
              <a:rPr lang="en-US" sz="900" dirty="0" err="1">
                <a:latin typeface="Yu Gothic Light" panose="020B0300000000000000" pitchFamily="34" charset="-128"/>
                <a:ea typeface="Yu Gothic Light" panose="020B0300000000000000" pitchFamily="34" charset="-128"/>
              </a:rPr>
              <a:t>Hershfield</a:t>
            </a:r>
            <a:r>
              <a:rPr lang="en-US" sz="900" dirty="0">
                <a:latin typeface="Yu Gothic Light" panose="020B0300000000000000" pitchFamily="34" charset="-128"/>
                <a:ea typeface="Yu Gothic Light" panose="020B0300000000000000" pitchFamily="34" charset="-128"/>
              </a:rPr>
              <a:t> LTD</a:t>
            </a:r>
          </a:p>
        </p:txBody>
      </p:sp>
    </p:spTree>
    <p:extLst>
      <p:ext uri="{BB962C8B-B14F-4D97-AF65-F5344CB8AC3E}">
        <p14:creationId xmlns:p14="http://schemas.microsoft.com/office/powerpoint/2010/main" val="23230280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1" y="0"/>
            <a:ext cx="9404723" cy="1400530"/>
          </a:xfrm>
        </p:spPr>
        <p:txBody>
          <a:bodyPr/>
          <a:lstStyle/>
          <a:p>
            <a:r>
              <a:rPr lang="en-US" sz="3600" dirty="0"/>
              <a:t>Example Design Data </a:t>
            </a:r>
            <a:r>
              <a:rPr lang="en-US" sz="3600" dirty="0" smtClean="0"/>
              <a:t/>
            </a:r>
            <a:br>
              <a:rPr lang="en-US" sz="3600" dirty="0" smtClean="0"/>
            </a:br>
            <a:r>
              <a:rPr lang="en-US" sz="2800" dirty="0" smtClean="0"/>
              <a:t>(</a:t>
            </a:r>
            <a:r>
              <a:rPr lang="en-US" sz="2800" dirty="0"/>
              <a:t>Psi-factors for parapet roof-wall intersection)</a:t>
            </a:r>
          </a:p>
        </p:txBody>
      </p:sp>
      <p:pic>
        <p:nvPicPr>
          <p:cNvPr id="4" name="Picture 3"/>
          <p:cNvPicPr>
            <a:picLocks noChangeAspect="1"/>
          </p:cNvPicPr>
          <p:nvPr/>
        </p:nvPicPr>
        <p:blipFill>
          <a:blip r:embed="rId2"/>
          <a:stretch>
            <a:fillRect/>
          </a:stretch>
        </p:blipFill>
        <p:spPr>
          <a:xfrm>
            <a:off x="2637240" y="1244253"/>
            <a:ext cx="6497633" cy="4522199"/>
          </a:xfrm>
          <a:prstGeom prst="rect">
            <a:avLst/>
          </a:prstGeom>
        </p:spPr>
      </p:pic>
      <p:sp>
        <p:nvSpPr>
          <p:cNvPr id="5" name="TextBox 4"/>
          <p:cNvSpPr txBox="1"/>
          <p:nvPr/>
        </p:nvSpPr>
        <p:spPr>
          <a:xfrm>
            <a:off x="2726575" y="5733200"/>
            <a:ext cx="6292734" cy="230832"/>
          </a:xfrm>
          <a:prstGeom prst="rect">
            <a:avLst/>
          </a:prstGeom>
          <a:noFill/>
        </p:spPr>
        <p:txBody>
          <a:bodyPr wrap="square" rtlCol="0">
            <a:spAutoFit/>
          </a:bodyPr>
          <a:lstStyle/>
          <a:p>
            <a:pPr algn="ctr"/>
            <a:r>
              <a:rPr lang="en-US" sz="900" dirty="0">
                <a:latin typeface="Yu Gothic Light" panose="020B0300000000000000" pitchFamily="34" charset="-128"/>
                <a:ea typeface="Yu Gothic Light" panose="020B0300000000000000" pitchFamily="34" charset="-128"/>
              </a:rPr>
              <a:t>Source:  BC Hydro BETB Guide / Morrison </a:t>
            </a:r>
            <a:r>
              <a:rPr lang="en-US" sz="900" dirty="0" err="1">
                <a:latin typeface="Yu Gothic Light" panose="020B0300000000000000" pitchFamily="34" charset="-128"/>
                <a:ea typeface="Yu Gothic Light" panose="020B0300000000000000" pitchFamily="34" charset="-128"/>
              </a:rPr>
              <a:t>Hershfield</a:t>
            </a:r>
            <a:r>
              <a:rPr lang="en-US" sz="900" dirty="0">
                <a:latin typeface="Yu Gothic Light" panose="020B0300000000000000" pitchFamily="34" charset="-128"/>
                <a:ea typeface="Yu Gothic Light" panose="020B0300000000000000" pitchFamily="34" charset="-128"/>
              </a:rPr>
              <a:t> LTD</a:t>
            </a:r>
          </a:p>
        </p:txBody>
      </p:sp>
    </p:spTree>
    <p:extLst>
      <p:ext uri="{BB962C8B-B14F-4D97-AF65-F5344CB8AC3E}">
        <p14:creationId xmlns:p14="http://schemas.microsoft.com/office/powerpoint/2010/main" val="2095471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1" y="179320"/>
            <a:ext cx="9404723" cy="1001087"/>
          </a:xfrm>
        </p:spPr>
        <p:txBody>
          <a:bodyPr/>
          <a:lstStyle/>
          <a:p>
            <a:r>
              <a:rPr lang="en-US" sz="3600" dirty="0"/>
              <a:t>Example Design Data </a:t>
            </a:r>
            <a:r>
              <a:rPr lang="en-US" sz="3600" dirty="0" smtClean="0"/>
              <a:t/>
            </a:r>
            <a:br>
              <a:rPr lang="en-US" sz="3600" dirty="0" smtClean="0"/>
            </a:br>
            <a:r>
              <a:rPr lang="en-US" sz="2800" dirty="0" smtClean="0"/>
              <a:t>(</a:t>
            </a:r>
            <a:r>
              <a:rPr lang="en-US" sz="2800" dirty="0"/>
              <a:t>Chi-factors for metal/fastener penetrations)</a:t>
            </a:r>
          </a:p>
        </p:txBody>
      </p:sp>
      <p:pic>
        <p:nvPicPr>
          <p:cNvPr id="4" name="Picture 3"/>
          <p:cNvPicPr>
            <a:picLocks noChangeAspect="1"/>
          </p:cNvPicPr>
          <p:nvPr/>
        </p:nvPicPr>
        <p:blipFill rotWithShape="1">
          <a:blip r:embed="rId2"/>
          <a:srcRect l="50806" t="18029" r="2742" b="21183"/>
          <a:stretch/>
        </p:blipFill>
        <p:spPr>
          <a:xfrm>
            <a:off x="216274" y="1338354"/>
            <a:ext cx="6147119" cy="4524965"/>
          </a:xfrm>
          <a:prstGeom prst="rect">
            <a:avLst/>
          </a:prstGeom>
          <a:solidFill>
            <a:schemeClr val="accent3">
              <a:lumMod val="20000"/>
              <a:lumOff val="80000"/>
            </a:schemeClr>
          </a:solidFill>
        </p:spPr>
      </p:pic>
      <p:sp>
        <p:nvSpPr>
          <p:cNvPr id="5" name="TextBox 4"/>
          <p:cNvSpPr txBox="1"/>
          <p:nvPr/>
        </p:nvSpPr>
        <p:spPr>
          <a:xfrm>
            <a:off x="6542844" y="4855323"/>
            <a:ext cx="5557420" cy="738664"/>
          </a:xfrm>
          <a:prstGeom prst="rect">
            <a:avLst/>
          </a:prstGeom>
          <a:noFill/>
        </p:spPr>
        <p:txBody>
          <a:bodyPr wrap="square" rtlCol="0">
            <a:spAutoFit/>
          </a:bodyPr>
          <a:lstStyle/>
          <a:p>
            <a:r>
              <a:rPr lang="en-US" sz="1400" dirty="0">
                <a:latin typeface="Yu Gothic Light" panose="020B0300000000000000" pitchFamily="34" charset="-128"/>
                <a:ea typeface="Yu Gothic Light" panose="020B0300000000000000" pitchFamily="34" charset="-128"/>
              </a:rPr>
              <a:t>Source: ABTG RR No. </a:t>
            </a:r>
            <a:r>
              <a:rPr lang="en-US" sz="1400" dirty="0" smtClean="0">
                <a:latin typeface="Yu Gothic Light" panose="020B0300000000000000" pitchFamily="34" charset="-128"/>
                <a:ea typeface="Yu Gothic Light" panose="020B0300000000000000" pitchFamily="34" charset="-128"/>
              </a:rPr>
              <a:t>1510-03</a:t>
            </a:r>
          </a:p>
          <a:p>
            <a:r>
              <a:rPr lang="en-US" sz="1400" dirty="0">
                <a:latin typeface="Yu Gothic Light" panose="020B0300000000000000" pitchFamily="34" charset="-128"/>
                <a:ea typeface="Yu Gothic Light" panose="020B0300000000000000" pitchFamily="34" charset="-128"/>
              </a:rPr>
              <a:t>Available at: </a:t>
            </a:r>
            <a:r>
              <a:rPr lang="en-US" sz="1400" dirty="0">
                <a:latin typeface="Yu Gothic Light" panose="020B0300000000000000" pitchFamily="34" charset="-128"/>
                <a:ea typeface="Yu Gothic Light" panose="020B0300000000000000" pitchFamily="34" charset="-128"/>
                <a:hlinkClick r:id="rId3"/>
              </a:rPr>
              <a:t>https://</a:t>
            </a:r>
            <a:r>
              <a:rPr lang="en-US" sz="1400" dirty="0" smtClean="0">
                <a:latin typeface="Yu Gothic Light" panose="020B0300000000000000" pitchFamily="34" charset="-128"/>
                <a:ea typeface="Yu Gothic Light" panose="020B0300000000000000" pitchFamily="34" charset="-128"/>
                <a:hlinkClick r:id="rId3"/>
              </a:rPr>
              <a:t>www.continuousinsulation.org/thermal-bridging-prevention</a:t>
            </a:r>
            <a:r>
              <a:rPr lang="en-US" sz="1400" dirty="0" smtClean="0">
                <a:latin typeface="Yu Gothic Light" panose="020B0300000000000000" pitchFamily="34" charset="-128"/>
                <a:ea typeface="Yu Gothic Light" panose="020B0300000000000000" pitchFamily="34" charset="-128"/>
              </a:rPr>
              <a:t> </a:t>
            </a:r>
            <a:endParaRPr lang="en-US" sz="1400" dirty="0">
              <a:latin typeface="Yu Gothic Light" panose="020B0300000000000000" pitchFamily="34" charset="-128"/>
              <a:ea typeface="Yu Gothic Light" panose="020B0300000000000000" pitchFamily="34" charset="-128"/>
            </a:endParaRPr>
          </a:p>
        </p:txBody>
      </p:sp>
      <p:pic>
        <p:nvPicPr>
          <p:cNvPr id="6" name="Picture 5"/>
          <p:cNvPicPr/>
          <p:nvPr/>
        </p:nvPicPr>
        <p:blipFill rotWithShape="1">
          <a:blip r:embed="rId4"/>
          <a:srcRect l="6528" t="29630" r="37083" b="15062"/>
          <a:stretch/>
        </p:blipFill>
        <p:spPr bwMode="auto">
          <a:xfrm>
            <a:off x="6758305" y="1520894"/>
            <a:ext cx="5433695" cy="2993942"/>
          </a:xfrm>
          <a:prstGeom prst="rect">
            <a:avLst/>
          </a:prstGeom>
          <a:solidFill>
            <a:schemeClr val="accent3">
              <a:lumMod val="20000"/>
              <a:lumOff val="80000"/>
            </a:schemeClr>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456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Learn the types of thermal bridges and their impacts</a:t>
            </a:r>
          </a:p>
          <a:p>
            <a:pPr marL="514350" indent="-514350">
              <a:buFont typeface="+mj-lt"/>
              <a:buAutoNum type="arabicPeriod"/>
            </a:pPr>
            <a:r>
              <a:rPr lang="en-US" dirty="0" smtClean="0"/>
              <a:t>Learn new energy code requirements for thermal bridges</a:t>
            </a:r>
          </a:p>
          <a:p>
            <a:pPr marL="514350" indent="-514350">
              <a:buFont typeface="+mj-lt"/>
              <a:buAutoNum type="arabicPeriod"/>
            </a:pPr>
            <a:r>
              <a:rPr lang="en-US" dirty="0" smtClean="0"/>
              <a:t>Learn how to account for thermal bridges prescriptively and by design</a:t>
            </a:r>
          </a:p>
          <a:p>
            <a:pPr marL="514350" indent="-514350">
              <a:buFont typeface="+mj-lt"/>
              <a:buAutoNum type="arabicPeriod"/>
            </a:pPr>
            <a:r>
              <a:rPr lang="en-US" dirty="0" smtClean="0"/>
              <a:t>Learn how to mitigate thermal bridges using improved details with continuous insulation </a:t>
            </a:r>
            <a:endParaRPr lang="en-US" dirty="0"/>
          </a:p>
        </p:txBody>
      </p:sp>
    </p:spTree>
    <p:extLst>
      <p:ext uri="{BB962C8B-B14F-4D97-AF65-F5344CB8AC3E}">
        <p14:creationId xmlns:p14="http://schemas.microsoft.com/office/powerpoint/2010/main" val="23192006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288" y="83119"/>
            <a:ext cx="11185236" cy="1092200"/>
          </a:xfrm>
        </p:spPr>
        <p:txBody>
          <a:bodyPr/>
          <a:lstStyle/>
          <a:p>
            <a:r>
              <a:rPr lang="en-US" sz="4000" dirty="0"/>
              <a:t>Clear-field </a:t>
            </a:r>
            <a:r>
              <a:rPr lang="en-US" sz="4000" dirty="0" smtClean="0"/>
              <a:t>U-factor Analysis – </a:t>
            </a:r>
            <a:br>
              <a:rPr lang="en-US" sz="4000" dirty="0" smtClean="0"/>
            </a:br>
            <a:r>
              <a:rPr lang="en-US" sz="2800" dirty="0" smtClean="0"/>
              <a:t>CFS steel frame wall with and without ci</a:t>
            </a:r>
            <a:endParaRPr lang="en-US" sz="2800" dirty="0"/>
          </a:p>
        </p:txBody>
      </p:sp>
      <p:sp>
        <p:nvSpPr>
          <p:cNvPr id="5" name="Rectangle 2"/>
          <p:cNvSpPr>
            <a:spLocks noChangeArrowheads="1"/>
          </p:cNvSpPr>
          <p:nvPr/>
        </p:nvSpPr>
        <p:spPr bwMode="auto">
          <a:xfrm>
            <a:off x="2251710" y="238982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751108735"/>
              </p:ext>
            </p:extLst>
          </p:nvPr>
        </p:nvGraphicFramePr>
        <p:xfrm>
          <a:off x="274320" y="1246423"/>
          <a:ext cx="7586328" cy="4594361"/>
        </p:xfrm>
        <a:graphic>
          <a:graphicData uri="http://schemas.openxmlformats.org/presentationml/2006/ole">
            <mc:AlternateContent xmlns:mc="http://schemas.openxmlformats.org/markup-compatibility/2006">
              <mc:Choice xmlns:v="urn:schemas-microsoft-com:vml" Requires="v">
                <p:oleObj spid="_x0000_s1271" name="Worksheet" r:id="rId3" imgW="7258050" imgH="4753094" progId="Excel.Sheet.12">
                  <p:embed/>
                </p:oleObj>
              </mc:Choice>
              <mc:Fallback>
                <p:oleObj name="Worksheet" r:id="rId3" imgW="7258050" imgH="4753094" progId="Excel.Shee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 y="1246423"/>
                        <a:ext cx="7586328" cy="4594361"/>
                      </a:xfrm>
                      <a:prstGeom prst="rect">
                        <a:avLst/>
                      </a:prstGeom>
                      <a:solidFill>
                        <a:schemeClr val="accent3">
                          <a:lumMod val="20000"/>
                          <a:lumOff val="80000"/>
                        </a:schemeClr>
                      </a:solidFill>
                    </p:spPr>
                  </p:pic>
                </p:oleObj>
              </mc:Fallback>
            </mc:AlternateContent>
          </a:graphicData>
        </a:graphic>
      </p:graphicFrame>
      <p:sp>
        <p:nvSpPr>
          <p:cNvPr id="7" name="TextBox 6"/>
          <p:cNvSpPr txBox="1"/>
          <p:nvPr/>
        </p:nvSpPr>
        <p:spPr>
          <a:xfrm>
            <a:off x="8037613" y="5259041"/>
            <a:ext cx="2780328" cy="230832"/>
          </a:xfrm>
          <a:prstGeom prst="rect">
            <a:avLst/>
          </a:prstGeom>
          <a:noFill/>
        </p:spPr>
        <p:txBody>
          <a:bodyPr wrap="square" rtlCol="0">
            <a:spAutoFit/>
          </a:bodyPr>
          <a:lstStyle/>
          <a:p>
            <a:r>
              <a:rPr lang="en-US" sz="900" dirty="0">
                <a:latin typeface="Yu Gothic Light" panose="020B0300000000000000" pitchFamily="34" charset="-128"/>
                <a:ea typeface="Yu Gothic Light" panose="020B0300000000000000" pitchFamily="34" charset="-128"/>
              </a:rPr>
              <a:t>Source: ABTG RR No. 1510-03</a:t>
            </a:r>
          </a:p>
        </p:txBody>
      </p:sp>
      <p:graphicFrame>
        <p:nvGraphicFramePr>
          <p:cNvPr id="8" name="Object 7"/>
          <p:cNvGraphicFramePr>
            <a:graphicFrameLocks noChangeAspect="1"/>
          </p:cNvGraphicFramePr>
          <p:nvPr>
            <p:extLst>
              <p:ext uri="{D42A27DB-BD31-4B8C-83A1-F6EECF244321}">
                <p14:modId xmlns:p14="http://schemas.microsoft.com/office/powerpoint/2010/main" val="3508879795"/>
              </p:ext>
            </p:extLst>
          </p:nvPr>
        </p:nvGraphicFramePr>
        <p:xfrm>
          <a:off x="8037613" y="2051286"/>
          <a:ext cx="4026441" cy="2984634"/>
        </p:xfrm>
        <a:graphic>
          <a:graphicData uri="http://schemas.openxmlformats.org/presentationml/2006/ole">
            <mc:AlternateContent xmlns:mc="http://schemas.openxmlformats.org/markup-compatibility/2006">
              <mc:Choice xmlns:v="urn:schemas-microsoft-com:vml" Requires="v">
                <p:oleObj spid="_x0000_s1272" name="Worksheet" r:id="rId5" imgW="4886325" imgH="3800475" progId="Excel.Sheet.12">
                  <p:embed/>
                </p:oleObj>
              </mc:Choice>
              <mc:Fallback>
                <p:oleObj name="Worksheet" r:id="rId5" imgW="4886325" imgH="3800475" progId="Excel.Shee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7613" y="2051286"/>
                        <a:ext cx="4026441" cy="2984634"/>
                      </a:xfrm>
                      <a:prstGeom prst="rect">
                        <a:avLst/>
                      </a:prstGeom>
                      <a:solidFill>
                        <a:schemeClr val="accent3">
                          <a:lumMod val="20000"/>
                          <a:lumOff val="80000"/>
                        </a:schemeClr>
                      </a:solidFill>
                    </p:spPr>
                  </p:pic>
                </p:oleObj>
              </mc:Fallback>
            </mc:AlternateContent>
          </a:graphicData>
        </a:graphic>
      </p:graphicFrame>
    </p:spTree>
    <p:extLst>
      <p:ext uri="{BB962C8B-B14F-4D97-AF65-F5344CB8AC3E}">
        <p14:creationId xmlns:p14="http://schemas.microsoft.com/office/powerpoint/2010/main" val="713618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050" y="198498"/>
            <a:ext cx="5411501" cy="1067457"/>
          </a:xfrm>
        </p:spPr>
        <p:txBody>
          <a:bodyPr/>
          <a:lstStyle/>
          <a:p>
            <a:r>
              <a:rPr lang="en-US" sz="3600" dirty="0"/>
              <a:t>Design </a:t>
            </a:r>
            <a:r>
              <a:rPr lang="en-US" sz="3600" dirty="0" smtClean="0"/>
              <a:t>Example </a:t>
            </a:r>
            <a:br>
              <a:rPr lang="en-US" sz="3600" dirty="0" smtClean="0"/>
            </a:br>
            <a:r>
              <a:rPr lang="en-US" sz="2800" dirty="0" smtClean="0"/>
              <a:t>(</a:t>
            </a:r>
            <a:r>
              <a:rPr lang="en-US" sz="2800" dirty="0"/>
              <a:t>3-story </a:t>
            </a:r>
            <a:r>
              <a:rPr lang="en-US" sz="2800" dirty="0" smtClean="0"/>
              <a:t>office building)</a:t>
            </a:r>
            <a:endParaRPr lang="en-US" sz="2800" dirty="0"/>
          </a:p>
        </p:txBody>
      </p:sp>
      <p:pic>
        <p:nvPicPr>
          <p:cNvPr id="4" name="Picture 3"/>
          <p:cNvPicPr>
            <a:picLocks noChangeAspect="1"/>
          </p:cNvPicPr>
          <p:nvPr/>
        </p:nvPicPr>
        <p:blipFill rotWithShape="1">
          <a:blip r:embed="rId2"/>
          <a:srcRect r="1565" b="5120"/>
          <a:stretch/>
        </p:blipFill>
        <p:spPr>
          <a:xfrm>
            <a:off x="8793672" y="244537"/>
            <a:ext cx="3204435" cy="1865241"/>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343518450"/>
              </p:ext>
            </p:extLst>
          </p:nvPr>
        </p:nvGraphicFramePr>
        <p:xfrm>
          <a:off x="491860" y="4461225"/>
          <a:ext cx="7606812" cy="1124920"/>
        </p:xfrm>
        <a:graphic>
          <a:graphicData uri="http://schemas.openxmlformats.org/drawingml/2006/table">
            <a:tbl>
              <a:tblPr/>
              <a:tblGrid>
                <a:gridCol w="974502">
                  <a:extLst>
                    <a:ext uri="{9D8B030D-6E8A-4147-A177-3AD203B41FA5}">
                      <a16:colId xmlns:a16="http://schemas.microsoft.com/office/drawing/2014/main" val="20000"/>
                    </a:ext>
                  </a:extLst>
                </a:gridCol>
                <a:gridCol w="1983419">
                  <a:extLst>
                    <a:ext uri="{9D8B030D-6E8A-4147-A177-3AD203B41FA5}">
                      <a16:colId xmlns:a16="http://schemas.microsoft.com/office/drawing/2014/main" val="20001"/>
                    </a:ext>
                  </a:extLst>
                </a:gridCol>
                <a:gridCol w="1213630">
                  <a:extLst>
                    <a:ext uri="{9D8B030D-6E8A-4147-A177-3AD203B41FA5}">
                      <a16:colId xmlns:a16="http://schemas.microsoft.com/office/drawing/2014/main" val="20002"/>
                    </a:ext>
                  </a:extLst>
                </a:gridCol>
                <a:gridCol w="438811">
                  <a:extLst>
                    <a:ext uri="{9D8B030D-6E8A-4147-A177-3AD203B41FA5}">
                      <a16:colId xmlns:a16="http://schemas.microsoft.com/office/drawing/2014/main" val="20003"/>
                    </a:ext>
                  </a:extLst>
                </a:gridCol>
                <a:gridCol w="1002996">
                  <a:extLst>
                    <a:ext uri="{9D8B030D-6E8A-4147-A177-3AD203B41FA5}">
                      <a16:colId xmlns:a16="http://schemas.microsoft.com/office/drawing/2014/main" val="20004"/>
                    </a:ext>
                  </a:extLst>
                </a:gridCol>
                <a:gridCol w="686280">
                  <a:extLst>
                    <a:ext uri="{9D8B030D-6E8A-4147-A177-3AD203B41FA5}">
                      <a16:colId xmlns:a16="http://schemas.microsoft.com/office/drawing/2014/main" val="20005"/>
                    </a:ext>
                  </a:extLst>
                </a:gridCol>
                <a:gridCol w="739833">
                  <a:extLst>
                    <a:ext uri="{9D8B030D-6E8A-4147-A177-3AD203B41FA5}">
                      <a16:colId xmlns:a16="http://schemas.microsoft.com/office/drawing/2014/main" val="20006"/>
                    </a:ext>
                  </a:extLst>
                </a:gridCol>
                <a:gridCol w="567341">
                  <a:extLst>
                    <a:ext uri="{9D8B030D-6E8A-4147-A177-3AD203B41FA5}">
                      <a16:colId xmlns:a16="http://schemas.microsoft.com/office/drawing/2014/main" val="20007"/>
                    </a:ext>
                  </a:extLst>
                </a:gridCol>
              </a:tblGrid>
              <a:tr h="663887">
                <a:tc>
                  <a:txBody>
                    <a:bodyPr/>
                    <a:lstStyle/>
                    <a:p>
                      <a:pPr algn="ctr" fontAlgn="ctr"/>
                      <a:r>
                        <a:rPr lang="en-US" sz="1000" b="1" i="0" u="none" strike="noStrike" dirty="0">
                          <a:solidFill>
                            <a:srgbClr val="000000"/>
                          </a:solidFill>
                          <a:effectLst/>
                          <a:latin typeface="Yu Gothic" panose="020B0400000000000000" pitchFamily="34" charset="-128"/>
                          <a:ea typeface="Yu Gothic" panose="020B0400000000000000" pitchFamily="34" charset="-128"/>
                        </a:rPr>
                        <a:t>Transmittance Type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000" b="1" i="0" u="none" strike="noStrike" dirty="0">
                          <a:solidFill>
                            <a:srgbClr val="000000"/>
                          </a:solidFill>
                          <a:effectLst/>
                          <a:latin typeface="Yu Gothic" panose="020B0400000000000000" pitchFamily="34" charset="-128"/>
                          <a:ea typeface="Yu Gothic" panose="020B0400000000000000" pitchFamily="34" charset="-128"/>
                        </a:rPr>
                        <a:t>Transmittance Description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000" b="1" i="0" u="none" strike="noStrike" dirty="0">
                          <a:solidFill>
                            <a:srgbClr val="000000"/>
                          </a:solidFill>
                          <a:effectLst/>
                          <a:latin typeface="Yu Gothic" panose="020B0400000000000000" pitchFamily="34" charset="-128"/>
                          <a:ea typeface="Yu Gothic" panose="020B0400000000000000" pitchFamily="34" charset="-128"/>
                        </a:rPr>
                        <a:t>Area, Length or Amount Takeoff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000" b="1" i="0" u="none" strike="noStrike" dirty="0">
                          <a:solidFill>
                            <a:srgbClr val="000000"/>
                          </a:solidFill>
                          <a:effectLst/>
                          <a:latin typeface="Yu Gothic" panose="020B0400000000000000" pitchFamily="34" charset="-128"/>
                          <a:ea typeface="Yu Gothic" panose="020B0400000000000000" pitchFamily="34" charset="-128"/>
                        </a:rPr>
                        <a:t>Units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000" b="1" i="0" u="none" strike="noStrike" dirty="0">
                          <a:solidFill>
                            <a:srgbClr val="000000"/>
                          </a:solidFill>
                          <a:effectLst/>
                          <a:latin typeface="Yu Gothic" panose="020B0400000000000000" pitchFamily="34" charset="-128"/>
                          <a:ea typeface="Yu Gothic" panose="020B0400000000000000" pitchFamily="34" charset="-128"/>
                        </a:rPr>
                        <a:t>Transmittance Value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000" b="1" i="0" u="none" strike="noStrike" dirty="0">
                          <a:solidFill>
                            <a:srgbClr val="000000"/>
                          </a:solidFill>
                          <a:effectLst/>
                          <a:latin typeface="Yu Gothic" panose="020B0400000000000000" pitchFamily="34" charset="-128"/>
                          <a:ea typeface="Yu Gothic" panose="020B0400000000000000" pitchFamily="34" charset="-128"/>
                        </a:rPr>
                        <a:t>Units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000" b="1" i="0" u="none" strike="noStrike" dirty="0">
                          <a:solidFill>
                            <a:srgbClr val="000000"/>
                          </a:solidFill>
                          <a:effectLst/>
                          <a:latin typeface="Yu Gothic" panose="020B0400000000000000" pitchFamily="34" charset="-128"/>
                          <a:ea typeface="Yu Gothic" panose="020B0400000000000000" pitchFamily="34" charset="-128"/>
                        </a:rPr>
                        <a:t>Heat Flow</a:t>
                      </a:r>
                      <a:br>
                        <a:rPr lang="en-US" sz="1000" b="1" i="0" u="none" strike="noStrike" dirty="0">
                          <a:solidFill>
                            <a:srgbClr val="000000"/>
                          </a:solidFill>
                          <a:effectLst/>
                          <a:latin typeface="Yu Gothic" panose="020B0400000000000000" pitchFamily="34" charset="-128"/>
                          <a:ea typeface="Yu Gothic" panose="020B0400000000000000" pitchFamily="34" charset="-128"/>
                        </a:rPr>
                      </a:br>
                      <a:r>
                        <a:rPr lang="en-US" sz="1000" b="1" i="0" u="none" strike="noStrike" dirty="0">
                          <a:solidFill>
                            <a:srgbClr val="000000"/>
                          </a:solidFill>
                          <a:effectLst/>
                          <a:latin typeface="Yu Gothic" panose="020B0400000000000000" pitchFamily="34" charset="-128"/>
                          <a:ea typeface="Yu Gothic" panose="020B0400000000000000" pitchFamily="34" charset="-128"/>
                        </a:rPr>
                        <a:t>(BTU</a:t>
                      </a:r>
                      <a:r>
                        <a:rPr lang="en-US" sz="1000" b="1" i="0" u="none" strike="noStrike" dirty="0" smtClean="0">
                          <a:solidFill>
                            <a:srgbClr val="000000"/>
                          </a:solidFill>
                          <a:effectLst/>
                          <a:latin typeface="Yu Gothic" panose="020B0400000000000000" pitchFamily="34" charset="-128"/>
                          <a:ea typeface="Yu Gothic" panose="020B0400000000000000" pitchFamily="34" charset="-128"/>
                        </a:rPr>
                        <a:t>/</a:t>
                      </a:r>
                      <a:br>
                        <a:rPr lang="en-US" sz="1000" b="1" i="0" u="none" strike="noStrike" dirty="0" smtClean="0">
                          <a:solidFill>
                            <a:srgbClr val="000000"/>
                          </a:solidFill>
                          <a:effectLst/>
                          <a:latin typeface="Yu Gothic" panose="020B0400000000000000" pitchFamily="34" charset="-128"/>
                          <a:ea typeface="Yu Gothic" panose="020B0400000000000000" pitchFamily="34" charset="-128"/>
                        </a:rPr>
                      </a:br>
                      <a:r>
                        <a:rPr lang="en-US" sz="1000" b="1" i="0" u="none" strike="noStrike" dirty="0" err="1" smtClean="0">
                          <a:solidFill>
                            <a:srgbClr val="000000"/>
                          </a:solidFill>
                          <a:effectLst/>
                          <a:latin typeface="Yu Gothic" panose="020B0400000000000000" pitchFamily="34" charset="-128"/>
                          <a:ea typeface="Yu Gothic" panose="020B0400000000000000" pitchFamily="34" charset="-128"/>
                        </a:rPr>
                        <a:t>hr</a:t>
                      </a:r>
                      <a:r>
                        <a:rPr lang="en-US" sz="1000" b="1" i="0" u="none" strike="noStrike" baseline="30000" dirty="0" err="1" smtClean="0">
                          <a:solidFill>
                            <a:srgbClr val="000000"/>
                          </a:solidFill>
                          <a:effectLst/>
                          <a:latin typeface="Yu Gothic" panose="020B0400000000000000" pitchFamily="34" charset="-128"/>
                          <a:ea typeface="Yu Gothic" panose="020B0400000000000000" pitchFamily="34" charset="-128"/>
                        </a:rPr>
                        <a:t>o</a:t>
                      </a:r>
                      <a:r>
                        <a:rPr lang="en-US" sz="1000" b="1" i="0" u="none" strike="noStrike" dirty="0" err="1" smtClean="0">
                          <a:solidFill>
                            <a:srgbClr val="000000"/>
                          </a:solidFill>
                          <a:effectLst/>
                          <a:latin typeface="Yu Gothic" panose="020B0400000000000000" pitchFamily="34" charset="-128"/>
                          <a:ea typeface="Yu Gothic" panose="020B0400000000000000" pitchFamily="34" charset="-128"/>
                        </a:rPr>
                        <a:t>F</a:t>
                      </a:r>
                      <a:r>
                        <a:rPr lang="en-US" sz="1000" b="1" i="0" u="none" strike="noStrike" dirty="0" smtClean="0">
                          <a:solidFill>
                            <a:srgbClr val="000000"/>
                          </a:solidFill>
                          <a:effectLst/>
                          <a:latin typeface="Yu Gothic" panose="020B0400000000000000" pitchFamily="34" charset="-128"/>
                          <a:ea typeface="Yu Gothic" panose="020B0400000000000000" pitchFamily="34" charset="-128"/>
                        </a:rPr>
                        <a:t>)</a:t>
                      </a:r>
                      <a:endParaRPr lang="en-US" sz="1000" b="1"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000" b="1" i="0" u="none" strike="noStrike" dirty="0">
                          <a:solidFill>
                            <a:srgbClr val="000000"/>
                          </a:solidFill>
                          <a:effectLst/>
                          <a:latin typeface="Yu Gothic" panose="020B0400000000000000" pitchFamily="34" charset="-128"/>
                          <a:ea typeface="Yu Gothic" panose="020B0400000000000000" pitchFamily="34" charset="-128"/>
                        </a:rPr>
                        <a:t>%Total Heat Flow</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461033">
                <a:tc>
                  <a:txBody>
                    <a:bodyPr/>
                    <a:lstStyle/>
                    <a:p>
                      <a:pPr algn="ctr" fontAlgn="ctr"/>
                      <a:r>
                        <a:rPr lang="en-US" sz="1000" b="0" i="0" u="none" strike="noStrike" dirty="0">
                          <a:solidFill>
                            <a:srgbClr val="000000"/>
                          </a:solidFill>
                          <a:effectLst/>
                          <a:latin typeface="Yu Gothic" panose="020B0400000000000000" pitchFamily="34" charset="-128"/>
                          <a:ea typeface="Yu Gothic" panose="020B0400000000000000" pitchFamily="34" charset="-128"/>
                        </a:rPr>
                        <a:t>Clear Field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000" b="0" i="0" u="none" strike="noStrike" dirty="0" smtClean="0">
                          <a:solidFill>
                            <a:srgbClr val="000000"/>
                          </a:solidFill>
                          <a:effectLst/>
                          <a:latin typeface="Yu Gothic" panose="020B0400000000000000" pitchFamily="34" charset="-128"/>
                          <a:ea typeface="Yu Gothic" panose="020B0400000000000000" pitchFamily="34" charset="-128"/>
                        </a:rPr>
                        <a:t>  Opaque </a:t>
                      </a:r>
                      <a:r>
                        <a:rPr lang="en-US" sz="1000" b="0" i="0" u="none" strike="noStrike" dirty="0">
                          <a:solidFill>
                            <a:srgbClr val="000000"/>
                          </a:solidFill>
                          <a:effectLst/>
                          <a:latin typeface="Yu Gothic" panose="020B0400000000000000" pitchFamily="34" charset="-128"/>
                          <a:ea typeface="Yu Gothic" panose="020B0400000000000000" pitchFamily="34" charset="-128"/>
                        </a:rPr>
                        <a:t>Wall Area </a:t>
                      </a:r>
                      <a:endParaRPr lang="en-US" sz="1000" b="0" i="0" u="none" strike="noStrike" dirty="0" smtClean="0">
                        <a:solidFill>
                          <a:srgbClr val="000000"/>
                        </a:solidFill>
                        <a:effectLst/>
                        <a:latin typeface="Yu Gothic" panose="020B0400000000000000" pitchFamily="34" charset="-128"/>
                        <a:ea typeface="Yu Gothic" panose="020B0400000000000000" pitchFamily="34" charset="-128"/>
                      </a:endParaRPr>
                    </a:p>
                    <a:p>
                      <a:pPr algn="l" fontAlgn="ctr"/>
                      <a:r>
                        <a:rPr lang="en-US" sz="1000" b="0" i="0" u="none" strike="noStrike" dirty="0" smtClean="0">
                          <a:solidFill>
                            <a:srgbClr val="000000"/>
                          </a:solidFill>
                          <a:effectLst/>
                          <a:latin typeface="Yu Gothic" panose="020B0400000000000000" pitchFamily="34" charset="-128"/>
                          <a:ea typeface="Yu Gothic" panose="020B0400000000000000" pitchFamily="34" charset="-128"/>
                        </a:rPr>
                        <a:t>  </a:t>
                      </a:r>
                      <a:r>
                        <a:rPr lang="en-US" sz="1000" b="0" i="0" u="none" strike="noStrike" dirty="0" smtClean="0">
                          <a:solidFill>
                            <a:srgbClr val="FF0000"/>
                          </a:solidFill>
                          <a:effectLst/>
                          <a:latin typeface="Yu Gothic" panose="020B0400000000000000" pitchFamily="34" charset="-128"/>
                          <a:ea typeface="Yu Gothic" panose="020B0400000000000000" pitchFamily="34" charset="-128"/>
                        </a:rPr>
                        <a:t>(</a:t>
                      </a:r>
                      <a:r>
                        <a:rPr lang="en-US" sz="1000" b="0" i="0" u="none" strike="noStrike" dirty="0">
                          <a:solidFill>
                            <a:srgbClr val="FF0000"/>
                          </a:solidFill>
                          <a:effectLst/>
                          <a:latin typeface="Yu Gothic" panose="020B0400000000000000" pitchFamily="34" charset="-128"/>
                          <a:ea typeface="Yu Gothic" panose="020B0400000000000000" pitchFamily="34" charset="-128"/>
                        </a:rPr>
                        <a:t>R13+10 per ASHRAE 90.1)</a:t>
                      </a:r>
                      <a:endParaRPr lang="en-US" sz="1000" b="0"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Yu Gothic" panose="020B0400000000000000" pitchFamily="34" charset="-128"/>
                          <a:ea typeface="Yu Gothic" panose="020B0400000000000000" pitchFamily="34" charset="-128"/>
                        </a:rPr>
                        <a:t>14267.00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Yu Gothic" panose="020B0400000000000000" pitchFamily="34" charset="-128"/>
                          <a:ea typeface="Yu Gothic" panose="020B0400000000000000" pitchFamily="34" charset="-128"/>
                        </a:rPr>
                        <a:t>ft</a:t>
                      </a:r>
                      <a:r>
                        <a:rPr lang="en-US" sz="1000" b="0" i="0" u="none" strike="noStrike" baseline="30000" dirty="0">
                          <a:solidFill>
                            <a:srgbClr val="000000"/>
                          </a:solidFill>
                          <a:effectLst/>
                          <a:latin typeface="Yu Gothic" panose="020B0400000000000000" pitchFamily="34" charset="-128"/>
                          <a:ea typeface="Yu Gothic" panose="020B0400000000000000" pitchFamily="34" charset="-128"/>
                        </a:rPr>
                        <a:t>2</a:t>
                      </a:r>
                      <a:endParaRPr lang="en-US" sz="1000" b="0"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Yu Gothic" panose="020B0400000000000000" pitchFamily="34" charset="-128"/>
                          <a:ea typeface="Yu Gothic" panose="020B0400000000000000" pitchFamily="34" charset="-128"/>
                        </a:rPr>
                        <a:t>0.055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Yu Gothic" panose="020B0400000000000000" pitchFamily="34" charset="-128"/>
                          <a:ea typeface="Yu Gothic" panose="020B0400000000000000" pitchFamily="34" charset="-128"/>
                        </a:rPr>
                        <a:t>BTU</a:t>
                      </a:r>
                      <a:r>
                        <a:rPr lang="en-US" sz="1000" b="0" i="0" u="none" strike="noStrike" dirty="0" smtClean="0">
                          <a:solidFill>
                            <a:srgbClr val="000000"/>
                          </a:solidFill>
                          <a:effectLst/>
                          <a:latin typeface="Yu Gothic" panose="020B0400000000000000" pitchFamily="34" charset="-128"/>
                          <a:ea typeface="Yu Gothic" panose="020B0400000000000000" pitchFamily="34" charset="-128"/>
                        </a:rPr>
                        <a:t>/</a:t>
                      </a:r>
                    </a:p>
                    <a:p>
                      <a:pPr algn="ctr" fontAlgn="ctr"/>
                      <a:r>
                        <a:rPr lang="en-US" sz="1000" b="0" i="0" u="none" strike="noStrike" dirty="0" err="1" smtClean="0">
                          <a:solidFill>
                            <a:srgbClr val="000000"/>
                          </a:solidFill>
                          <a:effectLst/>
                          <a:latin typeface="Yu Gothic" panose="020B0400000000000000" pitchFamily="34" charset="-128"/>
                          <a:ea typeface="Yu Gothic" panose="020B0400000000000000" pitchFamily="34" charset="-128"/>
                        </a:rPr>
                        <a:t>hr</a:t>
                      </a:r>
                      <a:r>
                        <a:rPr lang="en-US" sz="1000" b="0" i="0" u="none" strike="noStrike" dirty="0" smtClean="0">
                          <a:solidFill>
                            <a:srgbClr val="000000"/>
                          </a:solidFill>
                          <a:effectLst/>
                          <a:latin typeface="Yu Gothic" panose="020B0400000000000000" pitchFamily="34" charset="-128"/>
                          <a:ea typeface="Yu Gothic" panose="020B0400000000000000" pitchFamily="34" charset="-128"/>
                        </a:rPr>
                        <a:t> </a:t>
                      </a:r>
                      <a:r>
                        <a:rPr lang="en-US" sz="1000" b="0" i="0" u="none" strike="noStrike" dirty="0">
                          <a:solidFill>
                            <a:srgbClr val="000000"/>
                          </a:solidFill>
                          <a:effectLst/>
                          <a:latin typeface="Yu Gothic" panose="020B0400000000000000" pitchFamily="34" charset="-128"/>
                          <a:ea typeface="Yu Gothic" panose="020B0400000000000000" pitchFamily="34" charset="-128"/>
                        </a:rPr>
                        <a:t>ft² </a:t>
                      </a:r>
                      <a:r>
                        <a:rPr lang="en-US" sz="1000" b="0" i="0" u="none" strike="noStrike" baseline="30000" dirty="0" err="1" smtClean="0">
                          <a:solidFill>
                            <a:srgbClr val="000000"/>
                          </a:solidFill>
                          <a:effectLst/>
                          <a:latin typeface="Yu Gothic" panose="020B0400000000000000" pitchFamily="34" charset="-128"/>
                          <a:ea typeface="Yu Gothic" panose="020B0400000000000000" pitchFamily="34" charset="-128"/>
                        </a:rPr>
                        <a:t>o</a:t>
                      </a:r>
                      <a:r>
                        <a:rPr lang="en-US" sz="1000" b="0" i="0" u="none" strike="noStrike" dirty="0" err="1" smtClean="0">
                          <a:solidFill>
                            <a:srgbClr val="000000"/>
                          </a:solidFill>
                          <a:effectLst/>
                          <a:latin typeface="Yu Gothic" panose="020B0400000000000000" pitchFamily="34" charset="-128"/>
                          <a:ea typeface="Yu Gothic" panose="020B0400000000000000" pitchFamily="34" charset="-128"/>
                        </a:rPr>
                        <a:t>F</a:t>
                      </a:r>
                      <a:endParaRPr lang="en-US" sz="1000" b="0"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Yu Gothic" panose="020B0400000000000000" pitchFamily="34" charset="-128"/>
                          <a:ea typeface="Yu Gothic" panose="020B0400000000000000" pitchFamily="34" charset="-128"/>
                        </a:rPr>
                        <a:t>784.7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Yu Gothic" panose="020B0400000000000000" pitchFamily="34" charset="-128"/>
                          <a:ea typeface="Yu Gothic" panose="020B0400000000000000" pitchFamily="34" charset="-128"/>
                        </a:rPr>
                        <a:t>100%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37091149"/>
              </p:ext>
            </p:extLst>
          </p:nvPr>
        </p:nvGraphicFramePr>
        <p:xfrm>
          <a:off x="8429472" y="4255216"/>
          <a:ext cx="2566208" cy="1716904"/>
        </p:xfrm>
        <a:graphic>
          <a:graphicData uri="http://schemas.openxmlformats.org/drawingml/2006/table">
            <a:tbl>
              <a:tblPr/>
              <a:tblGrid>
                <a:gridCol w="1667097">
                  <a:extLst>
                    <a:ext uri="{9D8B030D-6E8A-4147-A177-3AD203B41FA5}">
                      <a16:colId xmlns:a16="http://schemas.microsoft.com/office/drawing/2014/main" val="20000"/>
                    </a:ext>
                  </a:extLst>
                </a:gridCol>
                <a:gridCol w="899111">
                  <a:extLst>
                    <a:ext uri="{9D8B030D-6E8A-4147-A177-3AD203B41FA5}">
                      <a16:colId xmlns:a16="http://schemas.microsoft.com/office/drawing/2014/main" val="20001"/>
                    </a:ext>
                  </a:extLst>
                </a:gridCol>
              </a:tblGrid>
              <a:tr h="625304">
                <a:tc gridSpan="2">
                  <a:txBody>
                    <a:bodyPr/>
                    <a:lstStyle/>
                    <a:p>
                      <a:pPr algn="ctr" fontAlgn="ctr"/>
                      <a:r>
                        <a:rPr lang="en-US" sz="1400" b="1" i="0" u="none" strike="noStrike" dirty="0">
                          <a:solidFill>
                            <a:srgbClr val="000000"/>
                          </a:solidFill>
                          <a:effectLst/>
                          <a:latin typeface="Yu Gothic" panose="020B0400000000000000" pitchFamily="34" charset="-128"/>
                          <a:ea typeface="Yu Gothic" panose="020B0400000000000000" pitchFamily="34" charset="-128"/>
                        </a:rPr>
                        <a:t>Overall Opaque Wall </a:t>
                      </a:r>
                      <a:r>
                        <a:rPr lang="en-US" sz="1400" b="1" i="0" u="none" strike="noStrike" dirty="0" smtClean="0">
                          <a:solidFill>
                            <a:srgbClr val="000000"/>
                          </a:solidFill>
                          <a:effectLst/>
                          <a:latin typeface="Yu Gothic" panose="020B0400000000000000" pitchFamily="34" charset="-128"/>
                          <a:ea typeface="Yu Gothic" panose="020B0400000000000000" pitchFamily="34" charset="-128"/>
                        </a:rPr>
                        <a:t/>
                      </a:r>
                      <a:br>
                        <a:rPr lang="en-US" sz="1400" b="1" i="0" u="none" strike="noStrike" dirty="0" smtClean="0">
                          <a:solidFill>
                            <a:srgbClr val="000000"/>
                          </a:solidFill>
                          <a:effectLst/>
                          <a:latin typeface="Yu Gothic" panose="020B0400000000000000" pitchFamily="34" charset="-128"/>
                          <a:ea typeface="Yu Gothic" panose="020B0400000000000000" pitchFamily="34" charset="-128"/>
                        </a:rPr>
                      </a:br>
                      <a:r>
                        <a:rPr lang="en-US" sz="1400" b="1" i="0" u="none" strike="noStrike" dirty="0" smtClean="0">
                          <a:solidFill>
                            <a:srgbClr val="000000"/>
                          </a:solidFill>
                          <a:effectLst/>
                          <a:latin typeface="Yu Gothic" panose="020B0400000000000000" pitchFamily="34" charset="-128"/>
                          <a:ea typeface="Yu Gothic" panose="020B0400000000000000" pitchFamily="34" charset="-128"/>
                        </a:rPr>
                        <a:t>Thermal </a:t>
                      </a:r>
                      <a:r>
                        <a:rPr lang="en-US" sz="1400" b="1" i="0" u="none" strike="noStrike" dirty="0">
                          <a:solidFill>
                            <a:srgbClr val="000000"/>
                          </a:solidFill>
                          <a:effectLst/>
                          <a:latin typeface="Yu Gothic" panose="020B0400000000000000" pitchFamily="34" charset="-128"/>
                          <a:ea typeface="Yu Gothic" panose="020B0400000000000000" pitchFamily="34" charset="-128"/>
                        </a:rPr>
                        <a:t>Performance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extLst>
                  <a:ext uri="{0D108BD9-81ED-4DB2-BD59-A6C34878D82A}">
                    <a16:rowId xmlns:a16="http://schemas.microsoft.com/office/drawing/2014/main" val="10000"/>
                  </a:ext>
                </a:extLst>
              </a:tr>
              <a:tr h="520414">
                <a:tc>
                  <a:txBody>
                    <a:bodyPr/>
                    <a:lstStyle/>
                    <a:p>
                      <a:pPr algn="ctr" fontAlgn="ctr"/>
                      <a:r>
                        <a:rPr lang="en-US" sz="1100" b="1" i="0" u="none" strike="noStrike" dirty="0">
                          <a:solidFill>
                            <a:srgbClr val="000000"/>
                          </a:solidFill>
                          <a:effectLst/>
                          <a:latin typeface="Yu Gothic" panose="020B0400000000000000" pitchFamily="34" charset="-128"/>
                          <a:ea typeface="Yu Gothic" panose="020B0400000000000000" pitchFamily="34" charset="-128"/>
                        </a:rPr>
                        <a:t>Opaque U-Value</a:t>
                      </a:r>
                      <a:br>
                        <a:rPr lang="en-US" sz="1100" b="1" i="0" u="none" strike="noStrike" dirty="0">
                          <a:solidFill>
                            <a:srgbClr val="000000"/>
                          </a:solidFill>
                          <a:effectLst/>
                          <a:latin typeface="Yu Gothic" panose="020B0400000000000000" pitchFamily="34" charset="-128"/>
                          <a:ea typeface="Yu Gothic" panose="020B0400000000000000" pitchFamily="34" charset="-128"/>
                        </a:rPr>
                      </a:br>
                      <a:r>
                        <a:rPr lang="en-US" sz="1100" b="1" i="0" u="none" strike="noStrike" dirty="0">
                          <a:solidFill>
                            <a:srgbClr val="000000"/>
                          </a:solidFill>
                          <a:effectLst/>
                          <a:latin typeface="Yu Gothic" panose="020B0400000000000000" pitchFamily="34" charset="-128"/>
                          <a:ea typeface="Yu Gothic" panose="020B0400000000000000" pitchFamily="34" charset="-128"/>
                        </a:rPr>
                        <a:t>(BTU/</a:t>
                      </a:r>
                      <a:r>
                        <a:rPr lang="en-US" sz="1100" b="1" i="0" u="none" strike="noStrike" dirty="0" err="1">
                          <a:solidFill>
                            <a:srgbClr val="000000"/>
                          </a:solidFill>
                          <a:effectLst/>
                          <a:latin typeface="Yu Gothic" panose="020B0400000000000000" pitchFamily="34" charset="-128"/>
                          <a:ea typeface="Yu Gothic" panose="020B0400000000000000" pitchFamily="34" charset="-128"/>
                        </a:rPr>
                        <a:t>hr</a:t>
                      </a:r>
                      <a:r>
                        <a:rPr lang="en-US" sz="1100" b="1" i="0" u="none" strike="noStrike" dirty="0">
                          <a:solidFill>
                            <a:srgbClr val="000000"/>
                          </a:solidFill>
                          <a:effectLst/>
                          <a:latin typeface="Yu Gothic" panose="020B0400000000000000" pitchFamily="34" charset="-128"/>
                          <a:ea typeface="Yu Gothic" panose="020B0400000000000000" pitchFamily="34" charset="-128"/>
                        </a:rPr>
                        <a:t> ft</a:t>
                      </a:r>
                      <a:r>
                        <a:rPr lang="en-US" sz="1100" b="1" i="0" u="none" strike="noStrike" baseline="30000" dirty="0">
                          <a:solidFill>
                            <a:srgbClr val="000000"/>
                          </a:solidFill>
                          <a:effectLst/>
                          <a:latin typeface="Yu Gothic" panose="020B0400000000000000" pitchFamily="34" charset="-128"/>
                          <a:ea typeface="Yu Gothic" panose="020B0400000000000000" pitchFamily="34" charset="-128"/>
                        </a:rPr>
                        <a:t>2 </a:t>
                      </a:r>
                      <a:r>
                        <a:rPr lang="en-US" sz="1100" b="1" i="0" u="none" strike="noStrike" baseline="30000" dirty="0" err="1">
                          <a:solidFill>
                            <a:srgbClr val="000000"/>
                          </a:solidFill>
                          <a:effectLst/>
                          <a:latin typeface="Yu Gothic" panose="020B0400000000000000" pitchFamily="34" charset="-128"/>
                          <a:ea typeface="Yu Gothic" panose="020B0400000000000000" pitchFamily="34" charset="-128"/>
                        </a:rPr>
                        <a:t>o</a:t>
                      </a:r>
                      <a:r>
                        <a:rPr lang="en-US" sz="1100" b="1" i="0" u="none" strike="noStrike" dirty="0" err="1">
                          <a:solidFill>
                            <a:srgbClr val="000000"/>
                          </a:solidFill>
                          <a:effectLst/>
                          <a:latin typeface="Yu Gothic" panose="020B0400000000000000" pitchFamily="34" charset="-128"/>
                          <a:ea typeface="Yu Gothic" panose="020B0400000000000000" pitchFamily="34" charset="-128"/>
                        </a:rPr>
                        <a:t>F</a:t>
                      </a:r>
                      <a:r>
                        <a:rPr lang="en-US" sz="1100" b="1" i="0" u="none" strike="noStrike" dirty="0">
                          <a:solidFill>
                            <a:srgbClr val="000000"/>
                          </a:solidFill>
                          <a:effectLst/>
                          <a:latin typeface="Yu Gothic" panose="020B0400000000000000" pitchFamily="34" charset="-128"/>
                          <a:ea typeface="Yu Gothic" panose="020B0400000000000000"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dirty="0">
                          <a:solidFill>
                            <a:srgbClr val="000000"/>
                          </a:solidFill>
                          <a:effectLst/>
                          <a:latin typeface="Yu Gothic" panose="020B0400000000000000" pitchFamily="34" charset="-128"/>
                          <a:ea typeface="Yu Gothic" panose="020B0400000000000000" pitchFamily="34" charset="-128"/>
                        </a:rPr>
                        <a:t>0.055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71186">
                <a:tc>
                  <a:txBody>
                    <a:bodyPr/>
                    <a:lstStyle/>
                    <a:p>
                      <a:pPr algn="ctr" fontAlgn="ctr"/>
                      <a:r>
                        <a:rPr lang="en-US" sz="1100" b="1" i="0" u="none" strike="noStrike" dirty="0">
                          <a:solidFill>
                            <a:srgbClr val="000000"/>
                          </a:solidFill>
                          <a:effectLst/>
                          <a:latin typeface="Yu Gothic" panose="020B0400000000000000" pitchFamily="34" charset="-128"/>
                          <a:ea typeface="Yu Gothic" panose="020B0400000000000000" pitchFamily="34" charset="-128"/>
                        </a:rPr>
                        <a:t>Effective R-Value</a:t>
                      </a:r>
                      <a:br>
                        <a:rPr lang="en-US" sz="1100" b="1" i="0" u="none" strike="noStrike" dirty="0">
                          <a:solidFill>
                            <a:srgbClr val="000000"/>
                          </a:solidFill>
                          <a:effectLst/>
                          <a:latin typeface="Yu Gothic" panose="020B0400000000000000" pitchFamily="34" charset="-128"/>
                          <a:ea typeface="Yu Gothic" panose="020B0400000000000000" pitchFamily="34" charset="-128"/>
                        </a:rPr>
                      </a:br>
                      <a:r>
                        <a:rPr lang="en-US" sz="1100" b="1" i="0" u="none" strike="noStrike" dirty="0">
                          <a:solidFill>
                            <a:srgbClr val="000000"/>
                          </a:solidFill>
                          <a:effectLst/>
                          <a:latin typeface="Yu Gothic" panose="020B0400000000000000" pitchFamily="34" charset="-128"/>
                          <a:ea typeface="Yu Gothic" panose="020B0400000000000000" pitchFamily="34" charset="-128"/>
                        </a:rPr>
                        <a:t>(</a:t>
                      </a:r>
                      <a:r>
                        <a:rPr lang="en-US" sz="1100" b="1" i="0" u="none" strike="noStrike" dirty="0" err="1">
                          <a:solidFill>
                            <a:srgbClr val="000000"/>
                          </a:solidFill>
                          <a:effectLst/>
                          <a:latin typeface="Yu Gothic" panose="020B0400000000000000" pitchFamily="34" charset="-128"/>
                          <a:ea typeface="Yu Gothic" panose="020B0400000000000000" pitchFamily="34" charset="-128"/>
                        </a:rPr>
                        <a:t>hr</a:t>
                      </a:r>
                      <a:r>
                        <a:rPr lang="en-US" sz="1100" b="1" i="0" u="none" strike="noStrike" dirty="0">
                          <a:solidFill>
                            <a:srgbClr val="000000"/>
                          </a:solidFill>
                          <a:effectLst/>
                          <a:latin typeface="Yu Gothic" panose="020B0400000000000000" pitchFamily="34" charset="-128"/>
                          <a:ea typeface="Yu Gothic" panose="020B0400000000000000" pitchFamily="34" charset="-128"/>
                        </a:rPr>
                        <a:t> ft</a:t>
                      </a:r>
                      <a:r>
                        <a:rPr lang="en-US" sz="1100" b="1" i="0" u="none" strike="noStrike" baseline="30000" dirty="0">
                          <a:solidFill>
                            <a:srgbClr val="000000"/>
                          </a:solidFill>
                          <a:effectLst/>
                          <a:latin typeface="Yu Gothic" panose="020B0400000000000000" pitchFamily="34" charset="-128"/>
                          <a:ea typeface="Yu Gothic" panose="020B0400000000000000" pitchFamily="34" charset="-128"/>
                        </a:rPr>
                        <a:t>2 </a:t>
                      </a:r>
                      <a:r>
                        <a:rPr lang="en-US" sz="1100" b="1" i="0" u="none" strike="noStrike" baseline="30000" dirty="0" err="1">
                          <a:solidFill>
                            <a:srgbClr val="000000"/>
                          </a:solidFill>
                          <a:effectLst/>
                          <a:latin typeface="Yu Gothic" panose="020B0400000000000000" pitchFamily="34" charset="-128"/>
                          <a:ea typeface="Yu Gothic" panose="020B0400000000000000" pitchFamily="34" charset="-128"/>
                        </a:rPr>
                        <a:t>o</a:t>
                      </a:r>
                      <a:r>
                        <a:rPr lang="en-US" sz="1100" b="1" i="0" u="none" strike="noStrike" dirty="0" err="1">
                          <a:solidFill>
                            <a:srgbClr val="000000"/>
                          </a:solidFill>
                          <a:effectLst/>
                          <a:latin typeface="Yu Gothic" panose="020B0400000000000000" pitchFamily="34" charset="-128"/>
                          <a:ea typeface="Yu Gothic" panose="020B0400000000000000" pitchFamily="34" charset="-128"/>
                        </a:rPr>
                        <a:t>F</a:t>
                      </a:r>
                      <a:r>
                        <a:rPr lang="en-US" sz="1100" b="1" i="0" u="none" strike="noStrike" dirty="0">
                          <a:solidFill>
                            <a:srgbClr val="000000"/>
                          </a:solidFill>
                          <a:effectLst/>
                          <a:latin typeface="Yu Gothic" panose="020B0400000000000000" pitchFamily="34" charset="-128"/>
                          <a:ea typeface="Yu Gothic" panose="020B0400000000000000" pitchFamily="34" charset="-128"/>
                        </a:rPr>
                        <a:t>/BTU)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dirty="0">
                          <a:solidFill>
                            <a:srgbClr val="000000"/>
                          </a:solidFill>
                          <a:effectLst/>
                          <a:latin typeface="Yu Gothic" panose="020B0400000000000000" pitchFamily="34" charset="-128"/>
                          <a:ea typeface="Yu Gothic" panose="020B0400000000000000" pitchFamily="34" charset="-128"/>
                        </a:rPr>
                        <a:t>18.2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630439831"/>
              </p:ext>
            </p:extLst>
          </p:nvPr>
        </p:nvGraphicFramePr>
        <p:xfrm>
          <a:off x="491863" y="2693766"/>
          <a:ext cx="7606811" cy="1326208"/>
        </p:xfrm>
        <a:graphic>
          <a:graphicData uri="http://schemas.openxmlformats.org/drawingml/2006/table">
            <a:tbl>
              <a:tblPr/>
              <a:tblGrid>
                <a:gridCol w="999576">
                  <a:extLst>
                    <a:ext uri="{9D8B030D-6E8A-4147-A177-3AD203B41FA5}">
                      <a16:colId xmlns:a16="http://schemas.microsoft.com/office/drawing/2014/main" val="20000"/>
                    </a:ext>
                  </a:extLst>
                </a:gridCol>
                <a:gridCol w="1958490">
                  <a:extLst>
                    <a:ext uri="{9D8B030D-6E8A-4147-A177-3AD203B41FA5}">
                      <a16:colId xmlns:a16="http://schemas.microsoft.com/office/drawing/2014/main" val="20001"/>
                    </a:ext>
                  </a:extLst>
                </a:gridCol>
                <a:gridCol w="1213485">
                  <a:extLst>
                    <a:ext uri="{9D8B030D-6E8A-4147-A177-3AD203B41FA5}">
                      <a16:colId xmlns:a16="http://schemas.microsoft.com/office/drawing/2014/main" val="20002"/>
                    </a:ext>
                  </a:extLst>
                </a:gridCol>
                <a:gridCol w="463886">
                  <a:extLst>
                    <a:ext uri="{9D8B030D-6E8A-4147-A177-3AD203B41FA5}">
                      <a16:colId xmlns:a16="http://schemas.microsoft.com/office/drawing/2014/main" val="20003"/>
                    </a:ext>
                  </a:extLst>
                </a:gridCol>
                <a:gridCol w="1002996">
                  <a:extLst>
                    <a:ext uri="{9D8B030D-6E8A-4147-A177-3AD203B41FA5}">
                      <a16:colId xmlns:a16="http://schemas.microsoft.com/office/drawing/2014/main" val="20004"/>
                    </a:ext>
                  </a:extLst>
                </a:gridCol>
                <a:gridCol w="627237">
                  <a:extLst>
                    <a:ext uri="{9D8B030D-6E8A-4147-A177-3AD203B41FA5}">
                      <a16:colId xmlns:a16="http://schemas.microsoft.com/office/drawing/2014/main" val="20005"/>
                    </a:ext>
                  </a:extLst>
                </a:gridCol>
                <a:gridCol w="757173">
                  <a:extLst>
                    <a:ext uri="{9D8B030D-6E8A-4147-A177-3AD203B41FA5}">
                      <a16:colId xmlns:a16="http://schemas.microsoft.com/office/drawing/2014/main" val="20006"/>
                    </a:ext>
                  </a:extLst>
                </a:gridCol>
                <a:gridCol w="583968">
                  <a:extLst>
                    <a:ext uri="{9D8B030D-6E8A-4147-A177-3AD203B41FA5}">
                      <a16:colId xmlns:a16="http://schemas.microsoft.com/office/drawing/2014/main" val="20007"/>
                    </a:ext>
                  </a:extLst>
                </a:gridCol>
              </a:tblGrid>
              <a:tr h="717165">
                <a:tc>
                  <a:txBody>
                    <a:bodyPr/>
                    <a:lstStyle/>
                    <a:p>
                      <a:pPr algn="ctr" fontAlgn="ctr"/>
                      <a:r>
                        <a:rPr lang="en-US" sz="1000" b="1" i="0" u="none" strike="noStrike" dirty="0">
                          <a:solidFill>
                            <a:srgbClr val="000000"/>
                          </a:solidFill>
                          <a:effectLst/>
                          <a:latin typeface="Yu Gothic" panose="020B0400000000000000" pitchFamily="34" charset="-128"/>
                          <a:ea typeface="Yu Gothic" panose="020B0400000000000000" pitchFamily="34" charset="-128"/>
                        </a:rPr>
                        <a:t>Transmittance Type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000" b="1" i="0" u="none" strike="noStrike" dirty="0">
                          <a:solidFill>
                            <a:srgbClr val="000000"/>
                          </a:solidFill>
                          <a:effectLst/>
                          <a:latin typeface="Yu Gothic" panose="020B0400000000000000" pitchFamily="34" charset="-128"/>
                          <a:ea typeface="Yu Gothic" panose="020B0400000000000000" pitchFamily="34" charset="-128"/>
                        </a:rPr>
                        <a:t>Transmittance Description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000" b="1" i="0" u="none" strike="noStrike" dirty="0">
                          <a:solidFill>
                            <a:srgbClr val="000000"/>
                          </a:solidFill>
                          <a:effectLst/>
                          <a:latin typeface="Yu Gothic" panose="020B0400000000000000" pitchFamily="34" charset="-128"/>
                          <a:ea typeface="Yu Gothic" panose="020B0400000000000000" pitchFamily="34" charset="-128"/>
                        </a:rPr>
                        <a:t>Area, Length or Amount Takeoff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000" b="1" i="0" u="none" strike="noStrike" dirty="0">
                          <a:solidFill>
                            <a:srgbClr val="000000"/>
                          </a:solidFill>
                          <a:effectLst/>
                          <a:latin typeface="Yu Gothic" panose="020B0400000000000000" pitchFamily="34" charset="-128"/>
                          <a:ea typeface="Yu Gothic" panose="020B0400000000000000" pitchFamily="34" charset="-128"/>
                        </a:rPr>
                        <a:t>Units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000" b="1" i="0" u="none" strike="noStrike" dirty="0">
                          <a:solidFill>
                            <a:srgbClr val="000000"/>
                          </a:solidFill>
                          <a:effectLst/>
                          <a:latin typeface="Yu Gothic" panose="020B0400000000000000" pitchFamily="34" charset="-128"/>
                          <a:ea typeface="Yu Gothic" panose="020B0400000000000000" pitchFamily="34" charset="-128"/>
                        </a:rPr>
                        <a:t>Transmittance Value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000" b="1" i="0" u="none" strike="noStrike" dirty="0">
                          <a:solidFill>
                            <a:srgbClr val="000000"/>
                          </a:solidFill>
                          <a:effectLst/>
                          <a:latin typeface="Yu Gothic" panose="020B0400000000000000" pitchFamily="34" charset="-128"/>
                          <a:ea typeface="Yu Gothic" panose="020B0400000000000000" pitchFamily="34" charset="-128"/>
                        </a:rPr>
                        <a:t>Units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000" b="1" i="0" u="none" strike="noStrike" dirty="0">
                          <a:solidFill>
                            <a:srgbClr val="000000"/>
                          </a:solidFill>
                          <a:effectLst/>
                          <a:latin typeface="Yu Gothic" panose="020B0400000000000000" pitchFamily="34" charset="-128"/>
                          <a:ea typeface="Yu Gothic" panose="020B0400000000000000" pitchFamily="34" charset="-128"/>
                        </a:rPr>
                        <a:t>Heat Flow</a:t>
                      </a:r>
                      <a:br>
                        <a:rPr lang="en-US" sz="1000" b="1" i="0" u="none" strike="noStrike" dirty="0">
                          <a:solidFill>
                            <a:srgbClr val="000000"/>
                          </a:solidFill>
                          <a:effectLst/>
                          <a:latin typeface="Yu Gothic" panose="020B0400000000000000" pitchFamily="34" charset="-128"/>
                          <a:ea typeface="Yu Gothic" panose="020B0400000000000000" pitchFamily="34" charset="-128"/>
                        </a:rPr>
                      </a:br>
                      <a:r>
                        <a:rPr lang="en-US" sz="1000" b="1" i="0" u="none" strike="noStrike" dirty="0" smtClean="0">
                          <a:solidFill>
                            <a:srgbClr val="000000"/>
                          </a:solidFill>
                          <a:effectLst/>
                          <a:latin typeface="Yu Gothic" panose="020B0400000000000000" pitchFamily="34" charset="-128"/>
                          <a:ea typeface="Yu Gothic" panose="020B0400000000000000" pitchFamily="34" charset="-128"/>
                        </a:rPr>
                        <a:t>(BTU/</a:t>
                      </a:r>
                      <a:br>
                        <a:rPr lang="en-US" sz="1000" b="1" i="0" u="none" strike="noStrike" dirty="0" smtClean="0">
                          <a:solidFill>
                            <a:srgbClr val="000000"/>
                          </a:solidFill>
                          <a:effectLst/>
                          <a:latin typeface="Yu Gothic" panose="020B0400000000000000" pitchFamily="34" charset="-128"/>
                          <a:ea typeface="Yu Gothic" panose="020B0400000000000000" pitchFamily="34" charset="-128"/>
                        </a:rPr>
                      </a:br>
                      <a:r>
                        <a:rPr lang="en-US" sz="1000" b="1" i="0" u="none" strike="noStrike" dirty="0" err="1" smtClean="0">
                          <a:solidFill>
                            <a:srgbClr val="000000"/>
                          </a:solidFill>
                          <a:effectLst/>
                          <a:latin typeface="Yu Gothic" panose="020B0400000000000000" pitchFamily="34" charset="-128"/>
                          <a:ea typeface="Yu Gothic" panose="020B0400000000000000" pitchFamily="34" charset="-128"/>
                        </a:rPr>
                        <a:t>hr</a:t>
                      </a:r>
                      <a:r>
                        <a:rPr lang="en-US" sz="1000" b="1" i="0" u="none" strike="noStrike" baseline="30000" dirty="0" err="1" smtClean="0">
                          <a:solidFill>
                            <a:srgbClr val="000000"/>
                          </a:solidFill>
                          <a:effectLst/>
                          <a:latin typeface="Yu Gothic" panose="020B0400000000000000" pitchFamily="34" charset="-128"/>
                          <a:ea typeface="Yu Gothic" panose="020B0400000000000000" pitchFamily="34" charset="-128"/>
                        </a:rPr>
                        <a:t>o</a:t>
                      </a:r>
                      <a:r>
                        <a:rPr lang="en-US" sz="1000" b="1" i="0" u="none" strike="noStrike" dirty="0" err="1" smtClean="0">
                          <a:solidFill>
                            <a:srgbClr val="000000"/>
                          </a:solidFill>
                          <a:effectLst/>
                          <a:latin typeface="Yu Gothic" panose="020B0400000000000000" pitchFamily="34" charset="-128"/>
                          <a:ea typeface="Yu Gothic" panose="020B0400000000000000" pitchFamily="34" charset="-128"/>
                        </a:rPr>
                        <a:t>F</a:t>
                      </a:r>
                      <a:r>
                        <a:rPr lang="en-US" sz="1000" b="1" i="0" u="none" strike="noStrike" dirty="0" smtClean="0">
                          <a:solidFill>
                            <a:srgbClr val="000000"/>
                          </a:solidFill>
                          <a:effectLst/>
                          <a:latin typeface="Yu Gothic" panose="020B0400000000000000" pitchFamily="34" charset="-128"/>
                          <a:ea typeface="Yu Gothic" panose="020B0400000000000000" pitchFamily="34" charset="-128"/>
                        </a:rPr>
                        <a:t>)</a:t>
                      </a:r>
                      <a:endParaRPr lang="en-US" sz="1000" b="1"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000" b="1" i="0" u="none" strike="noStrike" dirty="0">
                          <a:solidFill>
                            <a:srgbClr val="000000"/>
                          </a:solidFill>
                          <a:effectLst/>
                          <a:latin typeface="Yu Gothic" panose="020B0400000000000000" pitchFamily="34" charset="-128"/>
                          <a:ea typeface="Yu Gothic" panose="020B0400000000000000" pitchFamily="34" charset="-128"/>
                        </a:rPr>
                        <a:t>%Total Heat Flow</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609043">
                <a:tc>
                  <a:txBody>
                    <a:bodyPr/>
                    <a:lstStyle/>
                    <a:p>
                      <a:pPr algn="ctr" fontAlgn="ctr"/>
                      <a:r>
                        <a:rPr lang="en-US" sz="1000" b="0" i="0" u="none" strike="noStrike" dirty="0">
                          <a:solidFill>
                            <a:srgbClr val="000000"/>
                          </a:solidFill>
                          <a:effectLst/>
                          <a:latin typeface="Yu Gothic" panose="020B0400000000000000" pitchFamily="34" charset="-128"/>
                          <a:ea typeface="Yu Gothic" panose="020B0400000000000000" pitchFamily="34" charset="-128"/>
                        </a:rPr>
                        <a:t>Clear Field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000" b="0" i="0" u="none" strike="noStrike" dirty="0" smtClean="0">
                          <a:solidFill>
                            <a:srgbClr val="000000"/>
                          </a:solidFill>
                          <a:effectLst/>
                          <a:latin typeface="Yu Gothic" panose="020B0400000000000000" pitchFamily="34" charset="-128"/>
                          <a:ea typeface="Yu Gothic" panose="020B0400000000000000" pitchFamily="34" charset="-128"/>
                        </a:rPr>
                        <a:t>  Opaque </a:t>
                      </a:r>
                      <a:r>
                        <a:rPr lang="en-US" sz="1000" b="0" i="0" u="none" strike="noStrike" dirty="0">
                          <a:solidFill>
                            <a:srgbClr val="000000"/>
                          </a:solidFill>
                          <a:effectLst/>
                          <a:latin typeface="Yu Gothic" panose="020B0400000000000000" pitchFamily="34" charset="-128"/>
                          <a:ea typeface="Yu Gothic" panose="020B0400000000000000" pitchFamily="34" charset="-128"/>
                        </a:rPr>
                        <a:t>Wall </a:t>
                      </a:r>
                      <a:r>
                        <a:rPr lang="en-US" sz="1000" b="0" i="0" u="none" strike="noStrike" dirty="0" smtClean="0">
                          <a:solidFill>
                            <a:srgbClr val="000000"/>
                          </a:solidFill>
                          <a:effectLst/>
                          <a:latin typeface="Yu Gothic" panose="020B0400000000000000" pitchFamily="34" charset="-128"/>
                          <a:ea typeface="Yu Gothic" panose="020B0400000000000000" pitchFamily="34" charset="-128"/>
                        </a:rPr>
                        <a:t>Area</a:t>
                      </a:r>
                    </a:p>
                    <a:p>
                      <a:pPr algn="l" fontAlgn="ctr"/>
                      <a:r>
                        <a:rPr lang="en-US" sz="1000" b="0" i="0" u="none" strike="noStrike" dirty="0" smtClean="0">
                          <a:solidFill>
                            <a:srgbClr val="000000"/>
                          </a:solidFill>
                          <a:effectLst/>
                          <a:latin typeface="Yu Gothic" panose="020B0400000000000000" pitchFamily="34" charset="-128"/>
                          <a:ea typeface="Yu Gothic" panose="020B0400000000000000" pitchFamily="34" charset="-128"/>
                        </a:rPr>
                        <a:t>  </a:t>
                      </a:r>
                      <a:r>
                        <a:rPr lang="en-US" sz="1000" b="0" i="0" u="none" strike="noStrike" dirty="0" smtClean="0">
                          <a:solidFill>
                            <a:srgbClr val="FF0000"/>
                          </a:solidFill>
                          <a:effectLst/>
                          <a:latin typeface="Yu Gothic" panose="020B0400000000000000" pitchFamily="34" charset="-128"/>
                          <a:ea typeface="Yu Gothic" panose="020B0400000000000000" pitchFamily="34" charset="-128"/>
                        </a:rPr>
                        <a:t>(</a:t>
                      </a:r>
                      <a:r>
                        <a:rPr lang="en-US" sz="1000" b="0" i="0" u="none" strike="noStrike" dirty="0">
                          <a:solidFill>
                            <a:srgbClr val="FF0000"/>
                          </a:solidFill>
                          <a:effectLst/>
                          <a:latin typeface="Yu Gothic" panose="020B0400000000000000" pitchFamily="34" charset="-128"/>
                          <a:ea typeface="Yu Gothic" panose="020B0400000000000000" pitchFamily="34" charset="-128"/>
                        </a:rPr>
                        <a:t>R13 cavity insulation only)</a:t>
                      </a:r>
                      <a:endParaRPr lang="en-US" sz="1000" b="0"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Yu Gothic" panose="020B0400000000000000" pitchFamily="34" charset="-128"/>
                          <a:ea typeface="Yu Gothic" panose="020B0400000000000000" pitchFamily="34" charset="-128"/>
                        </a:rPr>
                        <a:t>14267.00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Yu Gothic" panose="020B0400000000000000" pitchFamily="34" charset="-128"/>
                          <a:ea typeface="Yu Gothic" panose="020B0400000000000000" pitchFamily="34" charset="-128"/>
                        </a:rPr>
                        <a:t>ft</a:t>
                      </a:r>
                      <a:r>
                        <a:rPr lang="en-US" sz="1000" b="0" i="0" u="none" strike="noStrike" baseline="30000" dirty="0">
                          <a:solidFill>
                            <a:srgbClr val="000000"/>
                          </a:solidFill>
                          <a:effectLst/>
                          <a:latin typeface="Yu Gothic" panose="020B0400000000000000" pitchFamily="34" charset="-128"/>
                          <a:ea typeface="Yu Gothic" panose="020B0400000000000000" pitchFamily="34" charset="-128"/>
                        </a:rPr>
                        <a:t>2</a:t>
                      </a:r>
                      <a:endParaRPr lang="en-US" sz="1000" b="0"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Yu Gothic" panose="020B0400000000000000" pitchFamily="34" charset="-128"/>
                          <a:ea typeface="Yu Gothic" panose="020B0400000000000000" pitchFamily="34" charset="-128"/>
                        </a:rPr>
                        <a:t>0.124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Yu Gothic" panose="020B0400000000000000" pitchFamily="34" charset="-128"/>
                          <a:ea typeface="Yu Gothic" panose="020B0400000000000000" pitchFamily="34" charset="-128"/>
                        </a:rPr>
                        <a:t>BTU/ </a:t>
                      </a:r>
                      <a:endParaRPr lang="en-US" sz="1000" b="0" i="0" u="none" strike="noStrike" dirty="0" smtClean="0">
                        <a:solidFill>
                          <a:srgbClr val="000000"/>
                        </a:solidFill>
                        <a:effectLst/>
                        <a:latin typeface="Yu Gothic" panose="020B0400000000000000" pitchFamily="34" charset="-128"/>
                        <a:ea typeface="Yu Gothic" panose="020B0400000000000000" pitchFamily="34" charset="-128"/>
                      </a:endParaRPr>
                    </a:p>
                    <a:p>
                      <a:pPr algn="ctr" fontAlgn="ctr"/>
                      <a:r>
                        <a:rPr lang="en-US" sz="1000" b="0" i="0" u="none" strike="noStrike" dirty="0" err="1" smtClean="0">
                          <a:solidFill>
                            <a:srgbClr val="000000"/>
                          </a:solidFill>
                          <a:effectLst/>
                          <a:latin typeface="Yu Gothic" panose="020B0400000000000000" pitchFamily="34" charset="-128"/>
                          <a:ea typeface="Yu Gothic" panose="020B0400000000000000" pitchFamily="34" charset="-128"/>
                        </a:rPr>
                        <a:t>hr</a:t>
                      </a:r>
                      <a:r>
                        <a:rPr lang="en-US" sz="1000" b="0" i="0" u="none" strike="noStrike" dirty="0" smtClean="0">
                          <a:solidFill>
                            <a:srgbClr val="000000"/>
                          </a:solidFill>
                          <a:effectLst/>
                          <a:latin typeface="Yu Gothic" panose="020B0400000000000000" pitchFamily="34" charset="-128"/>
                          <a:ea typeface="Yu Gothic" panose="020B0400000000000000" pitchFamily="34" charset="-128"/>
                        </a:rPr>
                        <a:t> ft²</a:t>
                      </a:r>
                      <a:r>
                        <a:rPr lang="en-US" sz="1000" b="0" i="0" u="none" strike="noStrike" baseline="0" dirty="0" smtClean="0">
                          <a:solidFill>
                            <a:srgbClr val="000000"/>
                          </a:solidFill>
                          <a:effectLst/>
                          <a:latin typeface="Yu Gothic" panose="020B0400000000000000" pitchFamily="34" charset="-128"/>
                          <a:ea typeface="Yu Gothic" panose="020B0400000000000000" pitchFamily="34" charset="-128"/>
                        </a:rPr>
                        <a:t> </a:t>
                      </a:r>
                      <a:r>
                        <a:rPr lang="en-US" sz="1000" b="0" i="0" u="none" strike="noStrike" baseline="30000" dirty="0" err="1" smtClean="0">
                          <a:solidFill>
                            <a:srgbClr val="000000"/>
                          </a:solidFill>
                          <a:effectLst/>
                          <a:latin typeface="Yu Gothic" panose="020B0400000000000000" pitchFamily="34" charset="-128"/>
                          <a:ea typeface="Yu Gothic" panose="020B0400000000000000" pitchFamily="34" charset="-128"/>
                        </a:rPr>
                        <a:t>o</a:t>
                      </a:r>
                      <a:r>
                        <a:rPr lang="en-US" sz="1000" b="0" i="0" u="none" strike="noStrike" dirty="0" err="1" smtClean="0">
                          <a:solidFill>
                            <a:srgbClr val="000000"/>
                          </a:solidFill>
                          <a:effectLst/>
                          <a:latin typeface="Yu Gothic" panose="020B0400000000000000" pitchFamily="34" charset="-128"/>
                          <a:ea typeface="Yu Gothic" panose="020B0400000000000000" pitchFamily="34" charset="-128"/>
                        </a:rPr>
                        <a:t>F</a:t>
                      </a:r>
                      <a:endParaRPr lang="en-US" sz="1000" b="0"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Yu Gothic" panose="020B0400000000000000" pitchFamily="34" charset="-128"/>
                          <a:ea typeface="Yu Gothic" panose="020B0400000000000000" pitchFamily="34" charset="-128"/>
                        </a:rPr>
                        <a:t>1769.1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Yu Gothic" panose="020B0400000000000000" pitchFamily="34" charset="-128"/>
                          <a:ea typeface="Yu Gothic" panose="020B0400000000000000" pitchFamily="34" charset="-128"/>
                        </a:rPr>
                        <a:t>100%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627303169"/>
              </p:ext>
            </p:extLst>
          </p:nvPr>
        </p:nvGraphicFramePr>
        <p:xfrm>
          <a:off x="8429472" y="2497802"/>
          <a:ext cx="2566208" cy="1543037"/>
        </p:xfrm>
        <a:graphic>
          <a:graphicData uri="http://schemas.openxmlformats.org/drawingml/2006/table">
            <a:tbl>
              <a:tblPr/>
              <a:tblGrid>
                <a:gridCol w="1667099">
                  <a:extLst>
                    <a:ext uri="{9D8B030D-6E8A-4147-A177-3AD203B41FA5}">
                      <a16:colId xmlns:a16="http://schemas.microsoft.com/office/drawing/2014/main" val="20000"/>
                    </a:ext>
                  </a:extLst>
                </a:gridCol>
                <a:gridCol w="899109">
                  <a:extLst>
                    <a:ext uri="{9D8B030D-6E8A-4147-A177-3AD203B41FA5}">
                      <a16:colId xmlns:a16="http://schemas.microsoft.com/office/drawing/2014/main" val="20001"/>
                    </a:ext>
                  </a:extLst>
                </a:gridCol>
              </a:tblGrid>
              <a:tr h="594803">
                <a:tc gridSpan="2">
                  <a:txBody>
                    <a:bodyPr/>
                    <a:lstStyle/>
                    <a:p>
                      <a:pPr algn="ctr" fontAlgn="ctr"/>
                      <a:r>
                        <a:rPr lang="en-US" sz="1400" b="1" i="0" u="none" strike="noStrike" dirty="0">
                          <a:solidFill>
                            <a:srgbClr val="000000"/>
                          </a:solidFill>
                          <a:effectLst/>
                          <a:latin typeface="Yu Gothic" panose="020B0400000000000000" pitchFamily="34" charset="-128"/>
                          <a:ea typeface="Yu Gothic" panose="020B0400000000000000" pitchFamily="34" charset="-128"/>
                        </a:rPr>
                        <a:t>Overall Opaque Wall </a:t>
                      </a:r>
                      <a:r>
                        <a:rPr lang="en-US" sz="1400" b="1" i="0" u="none" strike="noStrike" dirty="0" smtClean="0">
                          <a:solidFill>
                            <a:srgbClr val="000000"/>
                          </a:solidFill>
                          <a:effectLst/>
                          <a:latin typeface="Yu Gothic" panose="020B0400000000000000" pitchFamily="34" charset="-128"/>
                          <a:ea typeface="Yu Gothic" panose="020B0400000000000000" pitchFamily="34" charset="-128"/>
                        </a:rPr>
                        <a:t/>
                      </a:r>
                      <a:br>
                        <a:rPr lang="en-US" sz="1400" b="1" i="0" u="none" strike="noStrike" dirty="0" smtClean="0">
                          <a:solidFill>
                            <a:srgbClr val="000000"/>
                          </a:solidFill>
                          <a:effectLst/>
                          <a:latin typeface="Yu Gothic" panose="020B0400000000000000" pitchFamily="34" charset="-128"/>
                          <a:ea typeface="Yu Gothic" panose="020B0400000000000000" pitchFamily="34" charset="-128"/>
                        </a:rPr>
                      </a:br>
                      <a:r>
                        <a:rPr lang="en-US" sz="1400" b="1" i="0" u="none" strike="noStrike" dirty="0" smtClean="0">
                          <a:solidFill>
                            <a:srgbClr val="000000"/>
                          </a:solidFill>
                          <a:effectLst/>
                          <a:latin typeface="Yu Gothic" panose="020B0400000000000000" pitchFamily="34" charset="-128"/>
                          <a:ea typeface="Yu Gothic" panose="020B0400000000000000" pitchFamily="34" charset="-128"/>
                        </a:rPr>
                        <a:t>Thermal </a:t>
                      </a:r>
                      <a:r>
                        <a:rPr lang="en-US" sz="1400" b="1" i="0" u="none" strike="noStrike" dirty="0">
                          <a:solidFill>
                            <a:srgbClr val="000000"/>
                          </a:solidFill>
                          <a:effectLst/>
                          <a:latin typeface="Yu Gothic" panose="020B0400000000000000" pitchFamily="34" charset="-128"/>
                          <a:ea typeface="Yu Gothic" panose="020B0400000000000000" pitchFamily="34" charset="-128"/>
                        </a:rPr>
                        <a:t>Performance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extLst>
                  <a:ext uri="{0D108BD9-81ED-4DB2-BD59-A6C34878D82A}">
                    <a16:rowId xmlns:a16="http://schemas.microsoft.com/office/drawing/2014/main" val="10000"/>
                  </a:ext>
                </a:extLst>
              </a:tr>
              <a:tr h="452065">
                <a:tc>
                  <a:txBody>
                    <a:bodyPr/>
                    <a:lstStyle/>
                    <a:p>
                      <a:pPr algn="ctr" fontAlgn="ctr"/>
                      <a:r>
                        <a:rPr lang="en-US" sz="1100" b="1" i="0" u="none" strike="noStrike" dirty="0">
                          <a:solidFill>
                            <a:srgbClr val="000000"/>
                          </a:solidFill>
                          <a:effectLst/>
                          <a:latin typeface="Yu Gothic" panose="020B0400000000000000" pitchFamily="34" charset="-128"/>
                          <a:ea typeface="Yu Gothic" panose="020B0400000000000000" pitchFamily="34" charset="-128"/>
                        </a:rPr>
                        <a:t>Opaque U-Value</a:t>
                      </a:r>
                      <a:br>
                        <a:rPr lang="en-US" sz="1100" b="1" i="0" u="none" strike="noStrike" dirty="0">
                          <a:solidFill>
                            <a:srgbClr val="000000"/>
                          </a:solidFill>
                          <a:effectLst/>
                          <a:latin typeface="Yu Gothic" panose="020B0400000000000000" pitchFamily="34" charset="-128"/>
                          <a:ea typeface="Yu Gothic" panose="020B0400000000000000" pitchFamily="34" charset="-128"/>
                        </a:rPr>
                      </a:br>
                      <a:r>
                        <a:rPr lang="en-US" sz="1100" b="1" i="0" u="none" strike="noStrike" dirty="0">
                          <a:solidFill>
                            <a:srgbClr val="000000"/>
                          </a:solidFill>
                          <a:effectLst/>
                          <a:latin typeface="Yu Gothic" panose="020B0400000000000000" pitchFamily="34" charset="-128"/>
                          <a:ea typeface="Yu Gothic" panose="020B0400000000000000" pitchFamily="34" charset="-128"/>
                        </a:rPr>
                        <a:t>(BTU/</a:t>
                      </a:r>
                      <a:r>
                        <a:rPr lang="en-US" sz="1100" b="1" i="0" u="none" strike="noStrike" dirty="0" err="1">
                          <a:solidFill>
                            <a:srgbClr val="000000"/>
                          </a:solidFill>
                          <a:effectLst/>
                          <a:latin typeface="Yu Gothic" panose="020B0400000000000000" pitchFamily="34" charset="-128"/>
                          <a:ea typeface="Yu Gothic" panose="020B0400000000000000" pitchFamily="34" charset="-128"/>
                        </a:rPr>
                        <a:t>hr</a:t>
                      </a:r>
                      <a:r>
                        <a:rPr lang="en-US" sz="1100" b="1" i="0" u="none" strike="noStrike" dirty="0">
                          <a:solidFill>
                            <a:srgbClr val="000000"/>
                          </a:solidFill>
                          <a:effectLst/>
                          <a:latin typeface="Yu Gothic" panose="020B0400000000000000" pitchFamily="34" charset="-128"/>
                          <a:ea typeface="Yu Gothic" panose="020B0400000000000000" pitchFamily="34" charset="-128"/>
                        </a:rPr>
                        <a:t> ft</a:t>
                      </a:r>
                      <a:r>
                        <a:rPr lang="en-US" sz="1100" b="1" i="0" u="none" strike="noStrike" baseline="30000" dirty="0">
                          <a:solidFill>
                            <a:srgbClr val="000000"/>
                          </a:solidFill>
                          <a:effectLst/>
                          <a:latin typeface="Yu Gothic" panose="020B0400000000000000" pitchFamily="34" charset="-128"/>
                          <a:ea typeface="Yu Gothic" panose="020B0400000000000000" pitchFamily="34" charset="-128"/>
                        </a:rPr>
                        <a:t>2 </a:t>
                      </a:r>
                      <a:r>
                        <a:rPr lang="en-US" sz="1100" b="1" i="0" u="none" strike="noStrike" baseline="30000" dirty="0" err="1" smtClean="0">
                          <a:solidFill>
                            <a:srgbClr val="000000"/>
                          </a:solidFill>
                          <a:effectLst/>
                          <a:latin typeface="Yu Gothic" panose="020B0400000000000000" pitchFamily="34" charset="-128"/>
                          <a:ea typeface="Yu Gothic" panose="020B0400000000000000" pitchFamily="34" charset="-128"/>
                        </a:rPr>
                        <a:t>o</a:t>
                      </a:r>
                      <a:r>
                        <a:rPr lang="en-US" sz="1100" b="1" i="0" u="none" strike="noStrike" dirty="0" err="1" smtClean="0">
                          <a:solidFill>
                            <a:srgbClr val="000000"/>
                          </a:solidFill>
                          <a:effectLst/>
                          <a:latin typeface="Yu Gothic" panose="020B0400000000000000" pitchFamily="34" charset="-128"/>
                          <a:ea typeface="Yu Gothic" panose="020B0400000000000000" pitchFamily="34" charset="-128"/>
                        </a:rPr>
                        <a:t>F</a:t>
                      </a:r>
                      <a:r>
                        <a:rPr lang="en-US" sz="1100" b="1" i="0" u="none" strike="noStrike" dirty="0" smtClean="0">
                          <a:solidFill>
                            <a:srgbClr val="000000"/>
                          </a:solidFill>
                          <a:effectLst/>
                          <a:latin typeface="Yu Gothic" panose="020B0400000000000000" pitchFamily="34" charset="-128"/>
                          <a:ea typeface="Yu Gothic" panose="020B0400000000000000" pitchFamily="34" charset="-128"/>
                        </a:rPr>
                        <a:t>)</a:t>
                      </a:r>
                      <a:endParaRPr lang="en-US" sz="1100" b="1" i="0" u="none" strike="noStrike" dirty="0">
                        <a:solidFill>
                          <a:srgbClr val="000000"/>
                        </a:solidFill>
                        <a:effectLst/>
                        <a:latin typeface="Yu Gothic" panose="020B0400000000000000" pitchFamily="34" charset="-128"/>
                        <a:ea typeface="Yu Gothic" panose="020B0400000000000000" pitchFamily="34"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dirty="0">
                          <a:solidFill>
                            <a:srgbClr val="000000"/>
                          </a:solidFill>
                          <a:effectLst/>
                          <a:latin typeface="Yu Gothic" panose="020B0400000000000000" pitchFamily="34" charset="-128"/>
                          <a:ea typeface="Yu Gothic" panose="020B0400000000000000" pitchFamily="34" charset="-128"/>
                        </a:rPr>
                        <a:t>0.124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96169">
                <a:tc>
                  <a:txBody>
                    <a:bodyPr/>
                    <a:lstStyle/>
                    <a:p>
                      <a:pPr algn="ctr" fontAlgn="ctr"/>
                      <a:r>
                        <a:rPr lang="en-US" sz="1100" b="1" i="0" u="none" strike="noStrike" dirty="0">
                          <a:solidFill>
                            <a:srgbClr val="000000"/>
                          </a:solidFill>
                          <a:effectLst/>
                          <a:latin typeface="Yu Gothic" panose="020B0400000000000000" pitchFamily="34" charset="-128"/>
                          <a:ea typeface="Yu Gothic" panose="020B0400000000000000" pitchFamily="34" charset="-128"/>
                        </a:rPr>
                        <a:t>Effective R-Value</a:t>
                      </a:r>
                      <a:br>
                        <a:rPr lang="en-US" sz="1100" b="1" i="0" u="none" strike="noStrike" dirty="0">
                          <a:solidFill>
                            <a:srgbClr val="000000"/>
                          </a:solidFill>
                          <a:effectLst/>
                          <a:latin typeface="Yu Gothic" panose="020B0400000000000000" pitchFamily="34" charset="-128"/>
                          <a:ea typeface="Yu Gothic" panose="020B0400000000000000" pitchFamily="34" charset="-128"/>
                        </a:rPr>
                      </a:br>
                      <a:r>
                        <a:rPr lang="en-US" sz="1100" b="1" i="0" u="none" strike="noStrike" dirty="0">
                          <a:solidFill>
                            <a:srgbClr val="000000"/>
                          </a:solidFill>
                          <a:effectLst/>
                          <a:latin typeface="Yu Gothic" panose="020B0400000000000000" pitchFamily="34" charset="-128"/>
                          <a:ea typeface="Yu Gothic" panose="020B0400000000000000" pitchFamily="34" charset="-128"/>
                        </a:rPr>
                        <a:t>(</a:t>
                      </a:r>
                      <a:r>
                        <a:rPr lang="en-US" sz="1100" b="1" i="0" u="none" strike="noStrike" dirty="0" err="1">
                          <a:solidFill>
                            <a:srgbClr val="000000"/>
                          </a:solidFill>
                          <a:effectLst/>
                          <a:latin typeface="Yu Gothic" panose="020B0400000000000000" pitchFamily="34" charset="-128"/>
                          <a:ea typeface="Yu Gothic" panose="020B0400000000000000" pitchFamily="34" charset="-128"/>
                        </a:rPr>
                        <a:t>hr</a:t>
                      </a:r>
                      <a:r>
                        <a:rPr lang="en-US" sz="1100" b="1" i="0" u="none" strike="noStrike" dirty="0">
                          <a:solidFill>
                            <a:srgbClr val="000000"/>
                          </a:solidFill>
                          <a:effectLst/>
                          <a:latin typeface="Yu Gothic" panose="020B0400000000000000" pitchFamily="34" charset="-128"/>
                          <a:ea typeface="Yu Gothic" panose="020B0400000000000000" pitchFamily="34" charset="-128"/>
                        </a:rPr>
                        <a:t> ft</a:t>
                      </a:r>
                      <a:r>
                        <a:rPr lang="en-US" sz="1100" b="1" i="0" u="none" strike="noStrike" baseline="30000" dirty="0">
                          <a:solidFill>
                            <a:srgbClr val="000000"/>
                          </a:solidFill>
                          <a:effectLst/>
                          <a:latin typeface="Yu Gothic" panose="020B0400000000000000" pitchFamily="34" charset="-128"/>
                          <a:ea typeface="Yu Gothic" panose="020B0400000000000000" pitchFamily="34" charset="-128"/>
                        </a:rPr>
                        <a:t>2 </a:t>
                      </a:r>
                      <a:r>
                        <a:rPr lang="en-US" sz="1100" b="1" i="0" u="none" strike="noStrike" baseline="30000" dirty="0" err="1">
                          <a:solidFill>
                            <a:srgbClr val="000000"/>
                          </a:solidFill>
                          <a:effectLst/>
                          <a:latin typeface="Yu Gothic" panose="020B0400000000000000" pitchFamily="34" charset="-128"/>
                          <a:ea typeface="Yu Gothic" panose="020B0400000000000000" pitchFamily="34" charset="-128"/>
                        </a:rPr>
                        <a:t>o</a:t>
                      </a:r>
                      <a:r>
                        <a:rPr lang="en-US" sz="1100" b="1" i="0" u="none" strike="noStrike" dirty="0" err="1">
                          <a:solidFill>
                            <a:srgbClr val="000000"/>
                          </a:solidFill>
                          <a:effectLst/>
                          <a:latin typeface="Yu Gothic" panose="020B0400000000000000" pitchFamily="34" charset="-128"/>
                          <a:ea typeface="Yu Gothic" panose="020B0400000000000000" pitchFamily="34" charset="-128"/>
                        </a:rPr>
                        <a:t>F</a:t>
                      </a:r>
                      <a:r>
                        <a:rPr lang="en-US" sz="1100" b="1" i="0" u="none" strike="noStrike" dirty="0">
                          <a:solidFill>
                            <a:srgbClr val="000000"/>
                          </a:solidFill>
                          <a:effectLst/>
                          <a:latin typeface="Yu Gothic" panose="020B0400000000000000" pitchFamily="34" charset="-128"/>
                          <a:ea typeface="Yu Gothic" panose="020B0400000000000000" pitchFamily="34" charset="-128"/>
                        </a:rPr>
                        <a:t>/BTU)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dirty="0">
                          <a:solidFill>
                            <a:srgbClr val="000000"/>
                          </a:solidFill>
                          <a:effectLst/>
                          <a:latin typeface="Yu Gothic" panose="020B0400000000000000" pitchFamily="34" charset="-128"/>
                          <a:ea typeface="Yu Gothic" panose="020B0400000000000000" pitchFamily="34" charset="-128"/>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9" name="TextBox 8"/>
          <p:cNvSpPr txBox="1"/>
          <p:nvPr/>
        </p:nvSpPr>
        <p:spPr>
          <a:xfrm>
            <a:off x="417050" y="1413200"/>
            <a:ext cx="6785832" cy="400110"/>
          </a:xfrm>
          <a:prstGeom prst="rect">
            <a:avLst/>
          </a:prstGeom>
          <a:noFill/>
        </p:spPr>
        <p:txBody>
          <a:bodyPr wrap="none" rtlCol="0">
            <a:spAutoFit/>
          </a:bodyPr>
          <a:lstStyle/>
          <a:p>
            <a:r>
              <a:rPr lang="en-US" sz="2000" b="1" dirty="0">
                <a:latin typeface="Yu Gothic" panose="020B0400000000000000" pitchFamily="34" charset="-128"/>
                <a:ea typeface="Yu Gothic" panose="020B0400000000000000" pitchFamily="34" charset="-128"/>
                <a:cs typeface="+mj-cs"/>
              </a:rPr>
              <a:t>Structure: </a:t>
            </a:r>
            <a:r>
              <a:rPr lang="en-US" sz="2000" dirty="0">
                <a:latin typeface="Yu Gothic" panose="020B0400000000000000" pitchFamily="34" charset="-128"/>
                <a:ea typeface="Yu Gothic" panose="020B0400000000000000" pitchFamily="34" charset="-128"/>
                <a:cs typeface="+mj-cs"/>
              </a:rPr>
              <a:t>Steel Frame Walls with Concrete Slab Floors</a:t>
            </a:r>
          </a:p>
        </p:txBody>
      </p:sp>
      <p:sp>
        <p:nvSpPr>
          <p:cNvPr id="10" name="TextBox 9"/>
          <p:cNvSpPr txBox="1"/>
          <p:nvPr/>
        </p:nvSpPr>
        <p:spPr>
          <a:xfrm>
            <a:off x="407657" y="2280813"/>
            <a:ext cx="7399783" cy="338554"/>
          </a:xfrm>
          <a:prstGeom prst="rect">
            <a:avLst/>
          </a:prstGeom>
          <a:noFill/>
        </p:spPr>
        <p:txBody>
          <a:bodyPr wrap="none" rtlCol="0">
            <a:spAutoFit/>
          </a:bodyPr>
          <a:lstStyle/>
          <a:p>
            <a:r>
              <a:rPr lang="en-US" sz="1600" b="1" dirty="0" smtClean="0">
                <a:latin typeface="Yu Gothic" panose="020B0400000000000000" pitchFamily="34" charset="-128"/>
                <a:ea typeface="Yu Gothic" panose="020B0400000000000000" pitchFamily="34" charset="-128"/>
              </a:rPr>
              <a:t>CASE 1: </a:t>
            </a:r>
            <a:r>
              <a:rPr lang="en-US" sz="1600" dirty="0" smtClean="0">
                <a:latin typeface="Yu Gothic" panose="020B0400000000000000" pitchFamily="34" charset="-128"/>
                <a:ea typeface="Yu Gothic" panose="020B0400000000000000" pitchFamily="34" charset="-128"/>
              </a:rPr>
              <a:t>No Thermal Bridges (ideal or ignored) w/ R13 cavity insulation only</a:t>
            </a:r>
            <a:endParaRPr lang="en-US" sz="1600" dirty="0">
              <a:latin typeface="Yu Gothic" panose="020B0400000000000000" pitchFamily="34" charset="-128"/>
              <a:ea typeface="Yu Gothic" panose="020B0400000000000000" pitchFamily="34" charset="-128"/>
            </a:endParaRPr>
          </a:p>
        </p:txBody>
      </p:sp>
      <p:sp>
        <p:nvSpPr>
          <p:cNvPr id="11" name="TextBox 10"/>
          <p:cNvSpPr txBox="1"/>
          <p:nvPr/>
        </p:nvSpPr>
        <p:spPr>
          <a:xfrm>
            <a:off x="417050" y="4085939"/>
            <a:ext cx="7622600" cy="338554"/>
          </a:xfrm>
          <a:prstGeom prst="rect">
            <a:avLst/>
          </a:prstGeom>
          <a:noFill/>
        </p:spPr>
        <p:txBody>
          <a:bodyPr wrap="none" rtlCol="0">
            <a:spAutoFit/>
          </a:bodyPr>
          <a:lstStyle/>
          <a:p>
            <a:r>
              <a:rPr lang="en-US" sz="1600" b="1" dirty="0">
                <a:latin typeface="Yu Gothic" panose="020B0400000000000000" pitchFamily="34" charset="-128"/>
                <a:ea typeface="Yu Gothic" panose="020B0400000000000000" pitchFamily="34" charset="-128"/>
              </a:rPr>
              <a:t>CASE 2: </a:t>
            </a:r>
            <a:r>
              <a:rPr lang="en-US" sz="1600" dirty="0">
                <a:latin typeface="Yu Gothic" panose="020B0400000000000000" pitchFamily="34" charset="-128"/>
                <a:ea typeface="Yu Gothic" panose="020B0400000000000000" pitchFamily="34" charset="-128"/>
              </a:rPr>
              <a:t>No thermal bridges (</a:t>
            </a:r>
            <a:r>
              <a:rPr lang="en-US" sz="1600" dirty="0" smtClean="0">
                <a:latin typeface="Yu Gothic" panose="020B0400000000000000" pitchFamily="34" charset="-128"/>
                <a:ea typeface="Yu Gothic" panose="020B0400000000000000" pitchFamily="34" charset="-128"/>
              </a:rPr>
              <a:t>ideal or ignored) </a:t>
            </a:r>
            <a:r>
              <a:rPr lang="en-US" sz="1600" dirty="0">
                <a:latin typeface="Yu Gothic" panose="020B0400000000000000" pitchFamily="34" charset="-128"/>
                <a:ea typeface="Yu Gothic" panose="020B0400000000000000" pitchFamily="34" charset="-128"/>
              </a:rPr>
              <a:t>w/ R13+10ci insulation per 90.1</a:t>
            </a:r>
          </a:p>
        </p:txBody>
      </p:sp>
      <p:sp>
        <p:nvSpPr>
          <p:cNvPr id="12" name="TextBox 11"/>
          <p:cNvSpPr txBox="1"/>
          <p:nvPr/>
        </p:nvSpPr>
        <p:spPr>
          <a:xfrm>
            <a:off x="554907" y="5669275"/>
            <a:ext cx="6934892" cy="307777"/>
          </a:xfrm>
          <a:prstGeom prst="rect">
            <a:avLst/>
          </a:prstGeom>
          <a:noFill/>
        </p:spPr>
        <p:txBody>
          <a:bodyPr wrap="square" rtlCol="0">
            <a:spAutoFit/>
          </a:bodyPr>
          <a:lstStyle/>
          <a:p>
            <a:r>
              <a:rPr lang="en-US" sz="1400" dirty="0">
                <a:solidFill>
                  <a:srgbClr val="00B0F0"/>
                </a:solidFill>
                <a:latin typeface="Yu Gothic" panose="020B0400000000000000" pitchFamily="34" charset="-128"/>
                <a:ea typeface="Yu Gothic" panose="020B0400000000000000" pitchFamily="34" charset="-128"/>
              </a:rPr>
              <a:t>Case 2 mitigates the clear-field framing thermal bridges within the assembly.</a:t>
            </a:r>
          </a:p>
        </p:txBody>
      </p:sp>
      <p:sp>
        <p:nvSpPr>
          <p:cNvPr id="13" name="TextBox 12"/>
          <p:cNvSpPr txBox="1"/>
          <p:nvPr/>
        </p:nvSpPr>
        <p:spPr>
          <a:xfrm>
            <a:off x="643684" y="1844552"/>
            <a:ext cx="8149988" cy="307777"/>
          </a:xfrm>
          <a:prstGeom prst="rect">
            <a:avLst/>
          </a:prstGeom>
          <a:noFill/>
        </p:spPr>
        <p:txBody>
          <a:bodyPr wrap="none" rtlCol="0">
            <a:spAutoFit/>
          </a:bodyPr>
          <a:lstStyle/>
          <a:p>
            <a:r>
              <a:rPr lang="en-US" sz="1400" b="1" dirty="0" smtClean="0">
                <a:solidFill>
                  <a:srgbClr val="00B0F0"/>
                </a:solidFill>
                <a:latin typeface="Yu Gothic" panose="020B0400000000000000" pitchFamily="34" charset="-128"/>
                <a:ea typeface="Yu Gothic" panose="020B0400000000000000" pitchFamily="34" charset="-128"/>
              </a:rPr>
              <a:t>NOTE: All cases include metal stud clear field thermal bridges within U-factor for assembly</a:t>
            </a:r>
            <a:endParaRPr lang="en-US" sz="1400" b="1" dirty="0">
              <a:solidFill>
                <a:srgbClr val="00B0F0"/>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8551950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6561" y="1546861"/>
            <a:ext cx="11349582" cy="369332"/>
          </a:xfrm>
          <a:prstGeom prst="rect">
            <a:avLst/>
          </a:prstGeom>
          <a:noFill/>
        </p:spPr>
        <p:txBody>
          <a:bodyPr wrap="none" rtlCol="0">
            <a:spAutoFit/>
          </a:bodyPr>
          <a:lstStyle/>
          <a:p>
            <a:r>
              <a:rPr lang="en-US" sz="1800" b="1" dirty="0">
                <a:latin typeface="Yu Gothic" panose="020B0400000000000000" pitchFamily="34" charset="-128"/>
                <a:ea typeface="Yu Gothic" panose="020B0400000000000000" pitchFamily="34" charset="-128"/>
              </a:rPr>
              <a:t>CASE 3:</a:t>
            </a:r>
            <a:r>
              <a:rPr lang="en-US" sz="1800" dirty="0">
                <a:latin typeface="Yu Gothic" panose="020B0400000000000000" pitchFamily="34" charset="-128"/>
                <a:ea typeface="Yu Gothic" panose="020B0400000000000000" pitchFamily="34" charset="-128"/>
              </a:rPr>
              <a:t> R13+10 with </a:t>
            </a:r>
            <a:r>
              <a:rPr lang="en-US" sz="1800" b="1" dirty="0">
                <a:latin typeface="Yu Gothic" panose="020B0400000000000000" pitchFamily="34" charset="-128"/>
                <a:ea typeface="Yu Gothic" panose="020B0400000000000000" pitchFamily="34" charset="-128"/>
              </a:rPr>
              <a:t>Poor </a:t>
            </a:r>
            <a:r>
              <a:rPr lang="en-US" sz="1800" dirty="0">
                <a:latin typeface="Yu Gothic" panose="020B0400000000000000" pitchFamily="34" charset="-128"/>
                <a:ea typeface="Yu Gothic" panose="020B0400000000000000" pitchFamily="34" charset="-128"/>
              </a:rPr>
              <a:t>Thermal Bridging Details </a:t>
            </a:r>
            <a:r>
              <a:rPr lang="en-US" sz="1800" dirty="0" smtClean="0">
                <a:latin typeface="Yu Gothic" panose="020B0400000000000000" pitchFamily="34" charset="-128"/>
                <a:ea typeface="Yu Gothic" panose="020B0400000000000000" pitchFamily="34" charset="-128"/>
              </a:rPr>
              <a:t>Included in Analysis </a:t>
            </a:r>
            <a:r>
              <a:rPr lang="en-US" sz="1800" dirty="0">
                <a:latin typeface="Yu Gothic" panose="020B0400000000000000" pitchFamily="34" charset="-128"/>
                <a:ea typeface="Yu Gothic" panose="020B0400000000000000" pitchFamily="34" charset="-128"/>
              </a:rPr>
              <a:t>(64% of opaque wall heat flow)</a:t>
            </a:r>
          </a:p>
        </p:txBody>
      </p:sp>
      <p:pic>
        <p:nvPicPr>
          <p:cNvPr id="5" name="Picture 4"/>
          <p:cNvPicPr>
            <a:picLocks noChangeAspect="1"/>
          </p:cNvPicPr>
          <p:nvPr/>
        </p:nvPicPr>
        <p:blipFill rotWithShape="1">
          <a:blip r:embed="rId2"/>
          <a:srcRect l="25000" t="28990" r="11591" b="35656"/>
          <a:stretch/>
        </p:blipFill>
        <p:spPr>
          <a:xfrm>
            <a:off x="310407" y="2058009"/>
            <a:ext cx="9462243" cy="2967552"/>
          </a:xfrm>
          <a:prstGeom prst="rect">
            <a:avLst/>
          </a:prstGeom>
          <a:ln w="12700">
            <a:solidFill>
              <a:schemeClr val="tx1"/>
            </a:solidFill>
          </a:ln>
        </p:spPr>
      </p:pic>
      <p:graphicFrame>
        <p:nvGraphicFramePr>
          <p:cNvPr id="6" name="Table 5"/>
          <p:cNvGraphicFramePr>
            <a:graphicFrameLocks noGrp="1"/>
          </p:cNvGraphicFramePr>
          <p:nvPr>
            <p:extLst>
              <p:ext uri="{D42A27DB-BD31-4B8C-83A1-F6EECF244321}">
                <p14:modId xmlns:p14="http://schemas.microsoft.com/office/powerpoint/2010/main" val="3713473988"/>
              </p:ext>
            </p:extLst>
          </p:nvPr>
        </p:nvGraphicFramePr>
        <p:xfrm>
          <a:off x="9936175" y="2679340"/>
          <a:ext cx="2108043" cy="1998818"/>
        </p:xfrm>
        <a:graphic>
          <a:graphicData uri="http://schemas.openxmlformats.org/drawingml/2006/table">
            <a:tbl>
              <a:tblPr/>
              <a:tblGrid>
                <a:gridCol w="1369458">
                  <a:extLst>
                    <a:ext uri="{9D8B030D-6E8A-4147-A177-3AD203B41FA5}">
                      <a16:colId xmlns:a16="http://schemas.microsoft.com/office/drawing/2014/main" val="20000"/>
                    </a:ext>
                  </a:extLst>
                </a:gridCol>
                <a:gridCol w="738585">
                  <a:extLst>
                    <a:ext uri="{9D8B030D-6E8A-4147-A177-3AD203B41FA5}">
                      <a16:colId xmlns:a16="http://schemas.microsoft.com/office/drawing/2014/main" val="20001"/>
                    </a:ext>
                  </a:extLst>
                </a:gridCol>
              </a:tblGrid>
              <a:tr h="719869">
                <a:tc gridSpan="2">
                  <a:txBody>
                    <a:bodyPr/>
                    <a:lstStyle/>
                    <a:p>
                      <a:pPr algn="ctr" fontAlgn="ctr"/>
                      <a:r>
                        <a:rPr lang="en-US" sz="1600" b="1" i="0" u="none" strike="noStrike" dirty="0">
                          <a:solidFill>
                            <a:srgbClr val="000000"/>
                          </a:solidFill>
                          <a:effectLst/>
                          <a:latin typeface="Yu Gothic" panose="020B0400000000000000" pitchFamily="34" charset="-128"/>
                          <a:ea typeface="Yu Gothic" panose="020B0400000000000000" pitchFamily="34" charset="-128"/>
                        </a:rPr>
                        <a:t>Overall Opaque </a:t>
                      </a:r>
                      <a:r>
                        <a:rPr lang="en-US" sz="1600" b="1" i="0" u="none" strike="noStrike" dirty="0" smtClean="0">
                          <a:solidFill>
                            <a:srgbClr val="000000"/>
                          </a:solidFill>
                          <a:effectLst/>
                          <a:latin typeface="Yu Gothic" panose="020B0400000000000000" pitchFamily="34" charset="-128"/>
                          <a:ea typeface="Yu Gothic" panose="020B0400000000000000" pitchFamily="34" charset="-128"/>
                        </a:rPr>
                        <a:t/>
                      </a:r>
                      <a:br>
                        <a:rPr lang="en-US" sz="1600" b="1" i="0" u="none" strike="noStrike" dirty="0" smtClean="0">
                          <a:solidFill>
                            <a:srgbClr val="000000"/>
                          </a:solidFill>
                          <a:effectLst/>
                          <a:latin typeface="Yu Gothic" panose="020B0400000000000000" pitchFamily="34" charset="-128"/>
                          <a:ea typeface="Yu Gothic" panose="020B0400000000000000" pitchFamily="34" charset="-128"/>
                        </a:rPr>
                      </a:br>
                      <a:r>
                        <a:rPr lang="en-US" sz="1600" b="1" i="0" u="none" strike="noStrike" dirty="0" smtClean="0">
                          <a:solidFill>
                            <a:srgbClr val="000000"/>
                          </a:solidFill>
                          <a:effectLst/>
                          <a:latin typeface="Yu Gothic" panose="020B0400000000000000" pitchFamily="34" charset="-128"/>
                          <a:ea typeface="Yu Gothic" panose="020B0400000000000000" pitchFamily="34" charset="-128"/>
                        </a:rPr>
                        <a:t>Wall </a:t>
                      </a:r>
                      <a:r>
                        <a:rPr lang="en-US" sz="1600" b="1" i="0" u="none" strike="noStrike" dirty="0">
                          <a:solidFill>
                            <a:srgbClr val="000000"/>
                          </a:solidFill>
                          <a:effectLst/>
                          <a:latin typeface="Yu Gothic" panose="020B0400000000000000" pitchFamily="34" charset="-128"/>
                          <a:ea typeface="Yu Gothic" panose="020B0400000000000000" pitchFamily="34" charset="-128"/>
                        </a:rPr>
                        <a:t>Thermal </a:t>
                      </a:r>
                      <a:r>
                        <a:rPr lang="en-US" sz="1600" b="1" i="0" u="none" strike="noStrike" dirty="0" smtClean="0">
                          <a:solidFill>
                            <a:srgbClr val="000000"/>
                          </a:solidFill>
                          <a:effectLst/>
                          <a:latin typeface="Yu Gothic" panose="020B0400000000000000" pitchFamily="34" charset="-128"/>
                          <a:ea typeface="Yu Gothic" panose="020B0400000000000000" pitchFamily="34" charset="-128"/>
                        </a:rPr>
                        <a:t>Performance</a:t>
                      </a:r>
                      <a:r>
                        <a:rPr lang="en-US" sz="1600" b="1" i="0" u="none" strike="noStrike" dirty="0" smtClean="0">
                          <a:solidFill>
                            <a:srgbClr val="FF0000"/>
                          </a:solidFill>
                          <a:effectLst/>
                          <a:latin typeface="Yu Gothic" panose="020B0400000000000000" pitchFamily="34" charset="-128"/>
                          <a:ea typeface="Yu Gothic" panose="020B0400000000000000" pitchFamily="34" charset="-128"/>
                        </a:rPr>
                        <a:t>*</a:t>
                      </a:r>
                      <a:endParaRPr lang="en-US" sz="1600" b="1" i="0" u="none" strike="noStrike" dirty="0">
                        <a:solidFill>
                          <a:srgbClr val="FF0000"/>
                        </a:solidFill>
                        <a:effectLst/>
                        <a:latin typeface="Yu Gothic" panose="020B0400000000000000" pitchFamily="34" charset="-128"/>
                        <a:ea typeface="Yu Gothic" panose="020B0400000000000000" pitchFamily="34"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extLst>
                  <a:ext uri="{0D108BD9-81ED-4DB2-BD59-A6C34878D82A}">
                    <a16:rowId xmlns:a16="http://schemas.microsoft.com/office/drawing/2014/main" val="10000"/>
                  </a:ext>
                </a:extLst>
              </a:tr>
              <a:tr h="604177">
                <a:tc>
                  <a:txBody>
                    <a:bodyPr/>
                    <a:lstStyle/>
                    <a:p>
                      <a:pPr algn="ctr" fontAlgn="ctr"/>
                      <a:r>
                        <a:rPr lang="en-US" sz="1100" b="1" i="0" u="none" strike="noStrike" dirty="0">
                          <a:solidFill>
                            <a:srgbClr val="000000"/>
                          </a:solidFill>
                          <a:effectLst/>
                          <a:latin typeface="Yu Gothic" panose="020B0400000000000000" pitchFamily="34" charset="-128"/>
                          <a:ea typeface="Yu Gothic" panose="020B0400000000000000" pitchFamily="34" charset="-128"/>
                        </a:rPr>
                        <a:t>Opaque U-Value</a:t>
                      </a:r>
                      <a:br>
                        <a:rPr lang="en-US" sz="1100" b="1" i="0" u="none" strike="noStrike" dirty="0">
                          <a:solidFill>
                            <a:srgbClr val="000000"/>
                          </a:solidFill>
                          <a:effectLst/>
                          <a:latin typeface="Yu Gothic" panose="020B0400000000000000" pitchFamily="34" charset="-128"/>
                          <a:ea typeface="Yu Gothic" panose="020B0400000000000000" pitchFamily="34" charset="-128"/>
                        </a:rPr>
                      </a:br>
                      <a:r>
                        <a:rPr lang="en-US" sz="1100" b="1" i="0" u="none" strike="noStrike" dirty="0">
                          <a:solidFill>
                            <a:srgbClr val="000000"/>
                          </a:solidFill>
                          <a:effectLst/>
                          <a:latin typeface="Yu Gothic" panose="020B0400000000000000" pitchFamily="34" charset="-128"/>
                          <a:ea typeface="Yu Gothic" panose="020B0400000000000000" pitchFamily="34" charset="-128"/>
                        </a:rPr>
                        <a:t>(BTU/</a:t>
                      </a:r>
                      <a:r>
                        <a:rPr lang="en-US" sz="1100" b="1" i="0" u="none" strike="noStrike" dirty="0" err="1">
                          <a:solidFill>
                            <a:srgbClr val="000000"/>
                          </a:solidFill>
                          <a:effectLst/>
                          <a:latin typeface="Yu Gothic" panose="020B0400000000000000" pitchFamily="34" charset="-128"/>
                          <a:ea typeface="Yu Gothic" panose="020B0400000000000000" pitchFamily="34" charset="-128"/>
                        </a:rPr>
                        <a:t>hr</a:t>
                      </a:r>
                      <a:r>
                        <a:rPr lang="en-US" sz="1100" b="1" i="0" u="none" strike="noStrike" dirty="0">
                          <a:solidFill>
                            <a:srgbClr val="000000"/>
                          </a:solidFill>
                          <a:effectLst/>
                          <a:latin typeface="Yu Gothic" panose="020B0400000000000000" pitchFamily="34" charset="-128"/>
                          <a:ea typeface="Yu Gothic" panose="020B0400000000000000" pitchFamily="34" charset="-128"/>
                        </a:rPr>
                        <a:t> ft</a:t>
                      </a:r>
                      <a:r>
                        <a:rPr lang="en-US" sz="1100" b="1" i="0" u="none" strike="noStrike" baseline="30000" dirty="0">
                          <a:solidFill>
                            <a:srgbClr val="000000"/>
                          </a:solidFill>
                          <a:effectLst/>
                          <a:latin typeface="Yu Gothic" panose="020B0400000000000000" pitchFamily="34" charset="-128"/>
                          <a:ea typeface="Yu Gothic" panose="020B0400000000000000" pitchFamily="34" charset="-128"/>
                        </a:rPr>
                        <a:t>2 </a:t>
                      </a:r>
                      <a:r>
                        <a:rPr lang="en-US" sz="1100" b="1" i="0" u="none" strike="noStrike" baseline="30000" dirty="0" err="1">
                          <a:solidFill>
                            <a:srgbClr val="000000"/>
                          </a:solidFill>
                          <a:effectLst/>
                          <a:latin typeface="Yu Gothic" panose="020B0400000000000000" pitchFamily="34" charset="-128"/>
                          <a:ea typeface="Yu Gothic" panose="020B0400000000000000" pitchFamily="34" charset="-128"/>
                        </a:rPr>
                        <a:t>o</a:t>
                      </a:r>
                      <a:r>
                        <a:rPr lang="en-US" sz="1100" b="1" i="0" u="none" strike="noStrike" dirty="0" err="1">
                          <a:solidFill>
                            <a:srgbClr val="000000"/>
                          </a:solidFill>
                          <a:effectLst/>
                          <a:latin typeface="Yu Gothic" panose="020B0400000000000000" pitchFamily="34" charset="-128"/>
                          <a:ea typeface="Yu Gothic" panose="020B0400000000000000" pitchFamily="34" charset="-128"/>
                        </a:rPr>
                        <a:t>F</a:t>
                      </a:r>
                      <a:r>
                        <a:rPr lang="en-US" sz="1100" b="1" i="0" u="none" strike="noStrike" dirty="0">
                          <a:solidFill>
                            <a:srgbClr val="000000"/>
                          </a:solidFill>
                          <a:effectLst/>
                          <a:latin typeface="Yu Gothic" panose="020B0400000000000000" pitchFamily="34" charset="-128"/>
                          <a:ea typeface="Yu Gothic" panose="020B0400000000000000"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dirty="0">
                          <a:solidFill>
                            <a:srgbClr val="000000"/>
                          </a:solidFill>
                          <a:effectLst/>
                          <a:latin typeface="Yu Gothic" panose="020B0400000000000000" pitchFamily="34" charset="-128"/>
                          <a:ea typeface="Yu Gothic" panose="020B0400000000000000" pitchFamily="34" charset="-128"/>
                        </a:rPr>
                        <a:t>0.151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63121">
                <a:tc>
                  <a:txBody>
                    <a:bodyPr/>
                    <a:lstStyle/>
                    <a:p>
                      <a:pPr algn="ctr" fontAlgn="ctr"/>
                      <a:r>
                        <a:rPr lang="en-US" sz="1100" b="1" i="0" u="none" strike="noStrike" dirty="0">
                          <a:solidFill>
                            <a:srgbClr val="000000"/>
                          </a:solidFill>
                          <a:effectLst/>
                          <a:latin typeface="Yu Gothic" panose="020B0400000000000000" pitchFamily="34" charset="-128"/>
                          <a:ea typeface="Yu Gothic" panose="020B0400000000000000" pitchFamily="34" charset="-128"/>
                        </a:rPr>
                        <a:t>Effective R-Value</a:t>
                      </a:r>
                      <a:br>
                        <a:rPr lang="en-US" sz="1100" b="1" i="0" u="none" strike="noStrike" dirty="0">
                          <a:solidFill>
                            <a:srgbClr val="000000"/>
                          </a:solidFill>
                          <a:effectLst/>
                          <a:latin typeface="Yu Gothic" panose="020B0400000000000000" pitchFamily="34" charset="-128"/>
                          <a:ea typeface="Yu Gothic" panose="020B0400000000000000" pitchFamily="34" charset="-128"/>
                        </a:rPr>
                      </a:br>
                      <a:r>
                        <a:rPr lang="en-US" sz="1100" b="1" i="0" u="none" strike="noStrike" dirty="0">
                          <a:solidFill>
                            <a:srgbClr val="000000"/>
                          </a:solidFill>
                          <a:effectLst/>
                          <a:latin typeface="Yu Gothic" panose="020B0400000000000000" pitchFamily="34" charset="-128"/>
                          <a:ea typeface="Yu Gothic" panose="020B0400000000000000" pitchFamily="34" charset="-128"/>
                        </a:rPr>
                        <a:t>(</a:t>
                      </a:r>
                      <a:r>
                        <a:rPr lang="en-US" sz="1100" b="1" i="0" u="none" strike="noStrike" dirty="0" err="1">
                          <a:solidFill>
                            <a:srgbClr val="000000"/>
                          </a:solidFill>
                          <a:effectLst/>
                          <a:latin typeface="Yu Gothic" panose="020B0400000000000000" pitchFamily="34" charset="-128"/>
                          <a:ea typeface="Yu Gothic" panose="020B0400000000000000" pitchFamily="34" charset="-128"/>
                        </a:rPr>
                        <a:t>hr</a:t>
                      </a:r>
                      <a:r>
                        <a:rPr lang="en-US" sz="1100" b="1" i="0" u="none" strike="noStrike" dirty="0">
                          <a:solidFill>
                            <a:srgbClr val="000000"/>
                          </a:solidFill>
                          <a:effectLst/>
                          <a:latin typeface="Yu Gothic" panose="020B0400000000000000" pitchFamily="34" charset="-128"/>
                          <a:ea typeface="Yu Gothic" panose="020B0400000000000000" pitchFamily="34" charset="-128"/>
                        </a:rPr>
                        <a:t> ft</a:t>
                      </a:r>
                      <a:r>
                        <a:rPr lang="en-US" sz="1100" b="1" i="0" u="none" strike="noStrike" baseline="30000" dirty="0">
                          <a:solidFill>
                            <a:srgbClr val="000000"/>
                          </a:solidFill>
                          <a:effectLst/>
                          <a:latin typeface="Yu Gothic" panose="020B0400000000000000" pitchFamily="34" charset="-128"/>
                          <a:ea typeface="Yu Gothic" panose="020B0400000000000000" pitchFamily="34" charset="-128"/>
                        </a:rPr>
                        <a:t>2 </a:t>
                      </a:r>
                      <a:r>
                        <a:rPr lang="en-US" sz="1100" b="1" i="0" u="none" strike="noStrike" baseline="30000" dirty="0" err="1">
                          <a:solidFill>
                            <a:srgbClr val="000000"/>
                          </a:solidFill>
                          <a:effectLst/>
                          <a:latin typeface="Yu Gothic" panose="020B0400000000000000" pitchFamily="34" charset="-128"/>
                          <a:ea typeface="Yu Gothic" panose="020B0400000000000000" pitchFamily="34" charset="-128"/>
                        </a:rPr>
                        <a:t>o</a:t>
                      </a:r>
                      <a:r>
                        <a:rPr lang="en-US" sz="1100" b="1" i="0" u="none" strike="noStrike" dirty="0" err="1">
                          <a:solidFill>
                            <a:srgbClr val="000000"/>
                          </a:solidFill>
                          <a:effectLst/>
                          <a:latin typeface="Yu Gothic" panose="020B0400000000000000" pitchFamily="34" charset="-128"/>
                          <a:ea typeface="Yu Gothic" panose="020B0400000000000000" pitchFamily="34" charset="-128"/>
                        </a:rPr>
                        <a:t>F</a:t>
                      </a:r>
                      <a:r>
                        <a:rPr lang="en-US" sz="1100" b="1" i="0" u="none" strike="noStrike" dirty="0">
                          <a:solidFill>
                            <a:srgbClr val="000000"/>
                          </a:solidFill>
                          <a:effectLst/>
                          <a:latin typeface="Yu Gothic" panose="020B0400000000000000" pitchFamily="34" charset="-128"/>
                          <a:ea typeface="Yu Gothic" panose="020B0400000000000000" pitchFamily="34" charset="-128"/>
                        </a:rPr>
                        <a:t>/BTU)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dirty="0">
                          <a:solidFill>
                            <a:srgbClr val="000000"/>
                          </a:solidFill>
                          <a:effectLst/>
                          <a:latin typeface="Yu Gothic" panose="020B0400000000000000" pitchFamily="34" charset="-128"/>
                          <a:ea typeface="Yu Gothic" panose="020B0400000000000000" pitchFamily="34" charset="-128"/>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10" name="TextBox 9"/>
          <p:cNvSpPr txBox="1"/>
          <p:nvPr/>
        </p:nvSpPr>
        <p:spPr>
          <a:xfrm>
            <a:off x="433675" y="5228932"/>
            <a:ext cx="9820451" cy="584775"/>
          </a:xfrm>
          <a:prstGeom prst="rect">
            <a:avLst/>
          </a:prstGeom>
          <a:noFill/>
        </p:spPr>
        <p:txBody>
          <a:bodyPr wrap="square" rtlCol="0">
            <a:spAutoFit/>
          </a:bodyPr>
          <a:lstStyle/>
          <a:p>
            <a:r>
              <a:rPr lang="en-US" dirty="0" smtClean="0">
                <a:solidFill>
                  <a:srgbClr val="FF0000"/>
                </a:solidFill>
                <a:latin typeface="Yu Gothic" panose="020B0400000000000000" pitchFamily="34" charset="-128"/>
                <a:ea typeface="Yu Gothic" panose="020B0400000000000000" pitchFamily="34" charset="-128"/>
              </a:rPr>
              <a:t>*</a:t>
            </a:r>
            <a:r>
              <a:rPr lang="en-US" dirty="0" smtClean="0">
                <a:latin typeface="Yu Gothic" panose="020B0400000000000000" pitchFamily="34" charset="-128"/>
                <a:ea typeface="Yu Gothic" panose="020B0400000000000000" pitchFamily="34" charset="-128"/>
              </a:rPr>
              <a:t> </a:t>
            </a:r>
            <a:r>
              <a:rPr lang="en-US" sz="1600" dirty="0" smtClean="0">
                <a:latin typeface="Yu Gothic" panose="020B0400000000000000" pitchFamily="34" charset="-128"/>
                <a:ea typeface="Yu Gothic" panose="020B0400000000000000" pitchFamily="34" charset="-128"/>
              </a:rPr>
              <a:t>U-factor and effective R-value of opaque wall area is adjusted to include effect of various </a:t>
            </a:r>
            <a:r>
              <a:rPr lang="en-US" sz="1600" u="sng" dirty="0" smtClean="0">
                <a:latin typeface="Yu Gothic" panose="020B0400000000000000" pitchFamily="34" charset="-128"/>
                <a:ea typeface="Yu Gothic" panose="020B0400000000000000" pitchFamily="34" charset="-128"/>
              </a:rPr>
              <a:t>unmitigated</a:t>
            </a:r>
            <a:r>
              <a:rPr lang="en-US" sz="1600" dirty="0" smtClean="0">
                <a:latin typeface="Yu Gothic" panose="020B0400000000000000" pitchFamily="34" charset="-128"/>
                <a:ea typeface="Yu Gothic" panose="020B0400000000000000" pitchFamily="34" charset="-128"/>
              </a:rPr>
              <a:t> linear thermal bridges at wall-to-floor, -fenestration, and -roof assembly intersections</a:t>
            </a:r>
            <a:endParaRPr lang="en-US" sz="1600" dirty="0">
              <a:latin typeface="Yu Gothic" panose="020B0400000000000000" pitchFamily="34" charset="-128"/>
              <a:ea typeface="Yu Gothic" panose="020B0400000000000000" pitchFamily="34" charset="-128"/>
            </a:endParaRPr>
          </a:p>
        </p:txBody>
      </p:sp>
      <p:sp>
        <p:nvSpPr>
          <p:cNvPr id="8" name="Title 1"/>
          <p:cNvSpPr txBox="1">
            <a:spLocks/>
          </p:cNvSpPr>
          <p:nvPr/>
        </p:nvSpPr>
        <p:spPr bwMode="auto">
          <a:xfrm>
            <a:off x="433675" y="308805"/>
            <a:ext cx="5411501" cy="106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7F7F7F"/>
                </a:solidFill>
                <a:latin typeface="Yu Gothic" panose="020B0400000000000000" pitchFamily="34" charset="-128"/>
                <a:ea typeface="Yu Gothic" panose="020B0400000000000000" pitchFamily="34" charset="-128"/>
                <a:cs typeface="Arial" panose="020B0604020202020204" pitchFamily="34" charset="0"/>
              </a:defRPr>
            </a:lvl1pPr>
            <a:lvl2pPr algn="l" rtl="0" eaLnBrk="1" fontAlgn="base" hangingPunct="1">
              <a:spcBef>
                <a:spcPct val="0"/>
              </a:spcBef>
              <a:spcAft>
                <a:spcPct val="0"/>
              </a:spcAft>
              <a:defRPr sz="3300">
                <a:solidFill>
                  <a:srgbClr val="7F7F7F"/>
                </a:solidFill>
                <a:latin typeface="Yu Gothic" panose="020B0400000000000000" pitchFamily="34" charset="-128"/>
                <a:ea typeface="Yu Gothic" panose="020B0400000000000000" pitchFamily="34" charset="-128"/>
                <a:cs typeface="Arial" panose="020B0604020202020204" pitchFamily="34" charset="0"/>
              </a:defRPr>
            </a:lvl2pPr>
            <a:lvl3pPr algn="l" rtl="0" eaLnBrk="1" fontAlgn="base" hangingPunct="1">
              <a:spcBef>
                <a:spcPct val="0"/>
              </a:spcBef>
              <a:spcAft>
                <a:spcPct val="0"/>
              </a:spcAft>
              <a:defRPr sz="3300">
                <a:solidFill>
                  <a:srgbClr val="7F7F7F"/>
                </a:solidFill>
                <a:latin typeface="Yu Gothic" panose="020B0400000000000000" pitchFamily="34" charset="-128"/>
                <a:ea typeface="Yu Gothic" panose="020B0400000000000000" pitchFamily="34" charset="-128"/>
                <a:cs typeface="Arial" panose="020B0604020202020204" pitchFamily="34" charset="0"/>
              </a:defRPr>
            </a:lvl3pPr>
            <a:lvl4pPr algn="l" rtl="0" eaLnBrk="1" fontAlgn="base" hangingPunct="1">
              <a:spcBef>
                <a:spcPct val="0"/>
              </a:spcBef>
              <a:spcAft>
                <a:spcPct val="0"/>
              </a:spcAft>
              <a:defRPr sz="3300">
                <a:solidFill>
                  <a:srgbClr val="7F7F7F"/>
                </a:solidFill>
                <a:latin typeface="Yu Gothic" panose="020B0400000000000000" pitchFamily="34" charset="-128"/>
                <a:ea typeface="Yu Gothic" panose="020B0400000000000000" pitchFamily="34" charset="-128"/>
                <a:cs typeface="Arial" panose="020B0604020202020204" pitchFamily="34" charset="0"/>
              </a:defRPr>
            </a:lvl4pPr>
            <a:lvl5pPr algn="l" rtl="0" eaLnBrk="1" fontAlgn="base" hangingPunct="1">
              <a:spcBef>
                <a:spcPct val="0"/>
              </a:spcBef>
              <a:spcAft>
                <a:spcPct val="0"/>
              </a:spcAft>
              <a:defRPr sz="3300">
                <a:solidFill>
                  <a:srgbClr val="7F7F7F"/>
                </a:solidFill>
                <a:latin typeface="Yu Gothic" panose="020B0400000000000000" pitchFamily="34" charset="-128"/>
                <a:ea typeface="Yu Gothic" panose="020B0400000000000000" pitchFamily="34" charset="-128"/>
                <a:cs typeface="Arial" panose="020B0604020202020204" pitchFamily="34" charset="0"/>
              </a:defRPr>
            </a:lvl5pPr>
            <a:lvl6pPr marL="342891" algn="l" rtl="0" eaLnBrk="1" fontAlgn="base" hangingPunct="1">
              <a:spcBef>
                <a:spcPct val="0"/>
              </a:spcBef>
              <a:spcAft>
                <a:spcPct val="0"/>
              </a:spcAft>
              <a:defRPr sz="3300">
                <a:solidFill>
                  <a:schemeClr val="bg1"/>
                </a:solidFill>
                <a:latin typeface="Calibri" pitchFamily="34" charset="0"/>
              </a:defRPr>
            </a:lvl6pPr>
            <a:lvl7pPr marL="685783" algn="l" rtl="0" eaLnBrk="1" fontAlgn="base" hangingPunct="1">
              <a:spcBef>
                <a:spcPct val="0"/>
              </a:spcBef>
              <a:spcAft>
                <a:spcPct val="0"/>
              </a:spcAft>
              <a:defRPr sz="3300">
                <a:solidFill>
                  <a:schemeClr val="bg1"/>
                </a:solidFill>
                <a:latin typeface="Calibri" pitchFamily="34" charset="0"/>
              </a:defRPr>
            </a:lvl7pPr>
            <a:lvl8pPr marL="1028674" algn="l" rtl="0" eaLnBrk="1" fontAlgn="base" hangingPunct="1">
              <a:spcBef>
                <a:spcPct val="0"/>
              </a:spcBef>
              <a:spcAft>
                <a:spcPct val="0"/>
              </a:spcAft>
              <a:defRPr sz="3300">
                <a:solidFill>
                  <a:schemeClr val="bg1"/>
                </a:solidFill>
                <a:latin typeface="Calibri" pitchFamily="34" charset="0"/>
              </a:defRPr>
            </a:lvl8pPr>
            <a:lvl9pPr marL="1371566" algn="l" rtl="0" eaLnBrk="1" fontAlgn="base" hangingPunct="1">
              <a:spcBef>
                <a:spcPct val="0"/>
              </a:spcBef>
              <a:spcAft>
                <a:spcPct val="0"/>
              </a:spcAft>
              <a:defRPr sz="3300">
                <a:solidFill>
                  <a:schemeClr val="bg1"/>
                </a:solidFill>
                <a:latin typeface="Calibri" pitchFamily="34" charset="0"/>
              </a:defRPr>
            </a:lvl9pPr>
          </a:lstStyle>
          <a:p>
            <a:pPr defTabSz="914400"/>
            <a:r>
              <a:rPr lang="en-US" sz="3600" smtClean="0"/>
              <a:t>Design Example </a:t>
            </a:r>
            <a:br>
              <a:rPr lang="en-US" sz="3600" smtClean="0"/>
            </a:br>
            <a:r>
              <a:rPr lang="en-US" sz="2800" smtClean="0"/>
              <a:t>(3-story office building)</a:t>
            </a:r>
            <a:endParaRPr lang="en-US" sz="2800" dirty="0"/>
          </a:p>
        </p:txBody>
      </p:sp>
    </p:spTree>
    <p:extLst>
      <p:ext uri="{BB962C8B-B14F-4D97-AF65-F5344CB8AC3E}">
        <p14:creationId xmlns:p14="http://schemas.microsoft.com/office/powerpoint/2010/main" val="2307638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5000" t="29099" r="11790" b="35860"/>
          <a:stretch/>
        </p:blipFill>
        <p:spPr>
          <a:xfrm>
            <a:off x="433675" y="2078182"/>
            <a:ext cx="9495416" cy="2961023"/>
          </a:xfrm>
          <a:prstGeom prst="rect">
            <a:avLst/>
          </a:prstGeom>
          <a:ln w="12700">
            <a:solidFill>
              <a:schemeClr val="tx1"/>
            </a:solidFill>
          </a:ln>
        </p:spPr>
      </p:pic>
      <p:graphicFrame>
        <p:nvGraphicFramePr>
          <p:cNvPr id="5" name="Table 4"/>
          <p:cNvGraphicFramePr>
            <a:graphicFrameLocks noGrp="1"/>
          </p:cNvGraphicFramePr>
          <p:nvPr>
            <p:extLst>
              <p:ext uri="{D42A27DB-BD31-4B8C-83A1-F6EECF244321}">
                <p14:modId xmlns:p14="http://schemas.microsoft.com/office/powerpoint/2010/main" val="552137121"/>
              </p:ext>
            </p:extLst>
          </p:nvPr>
        </p:nvGraphicFramePr>
        <p:xfrm>
          <a:off x="10152433" y="2566360"/>
          <a:ext cx="1919493" cy="1984665"/>
        </p:xfrm>
        <a:graphic>
          <a:graphicData uri="http://schemas.openxmlformats.org/drawingml/2006/table">
            <a:tbl>
              <a:tblPr/>
              <a:tblGrid>
                <a:gridCol w="1246969">
                  <a:extLst>
                    <a:ext uri="{9D8B030D-6E8A-4147-A177-3AD203B41FA5}">
                      <a16:colId xmlns:a16="http://schemas.microsoft.com/office/drawing/2014/main" val="20000"/>
                    </a:ext>
                  </a:extLst>
                </a:gridCol>
                <a:gridCol w="672524">
                  <a:extLst>
                    <a:ext uri="{9D8B030D-6E8A-4147-A177-3AD203B41FA5}">
                      <a16:colId xmlns:a16="http://schemas.microsoft.com/office/drawing/2014/main" val="20001"/>
                    </a:ext>
                  </a:extLst>
                </a:gridCol>
              </a:tblGrid>
              <a:tr h="749492">
                <a:tc gridSpan="2">
                  <a:txBody>
                    <a:bodyPr/>
                    <a:lstStyle/>
                    <a:p>
                      <a:pPr algn="ctr" fontAlgn="ctr"/>
                      <a:r>
                        <a:rPr lang="en-US" sz="1600" b="1" i="0" u="none" strike="noStrike" dirty="0">
                          <a:solidFill>
                            <a:srgbClr val="000000"/>
                          </a:solidFill>
                          <a:effectLst/>
                          <a:latin typeface="Yu Gothic" panose="020B0400000000000000" pitchFamily="34" charset="-128"/>
                          <a:ea typeface="Yu Gothic" panose="020B0400000000000000" pitchFamily="34" charset="-128"/>
                        </a:rPr>
                        <a:t>Overall Opaque Wall Thermal </a:t>
                      </a:r>
                      <a:r>
                        <a:rPr lang="en-US" sz="1600" b="1" i="0" u="none" strike="noStrike" dirty="0" smtClean="0">
                          <a:solidFill>
                            <a:srgbClr val="000000"/>
                          </a:solidFill>
                          <a:effectLst/>
                          <a:latin typeface="Yu Gothic" panose="020B0400000000000000" pitchFamily="34" charset="-128"/>
                          <a:ea typeface="Yu Gothic" panose="020B0400000000000000" pitchFamily="34" charset="-128"/>
                        </a:rPr>
                        <a:t>Performance</a:t>
                      </a:r>
                      <a:r>
                        <a:rPr lang="en-US" sz="1600" b="1" i="0" u="none" strike="noStrike" dirty="0" smtClean="0">
                          <a:solidFill>
                            <a:srgbClr val="FF0000"/>
                          </a:solidFill>
                          <a:effectLst/>
                          <a:latin typeface="Yu Gothic" panose="020B0400000000000000" pitchFamily="34" charset="-128"/>
                          <a:ea typeface="Yu Gothic" panose="020B0400000000000000" pitchFamily="34" charset="-128"/>
                        </a:rPr>
                        <a:t>*</a:t>
                      </a:r>
                      <a:endParaRPr lang="en-US" sz="1600" b="1" i="0" u="none" strike="noStrike" dirty="0">
                        <a:solidFill>
                          <a:srgbClr val="FF0000"/>
                        </a:solidFill>
                        <a:effectLst/>
                        <a:latin typeface="Yu Gothic" panose="020B0400000000000000" pitchFamily="34" charset="-128"/>
                        <a:ea typeface="Yu Gothic" panose="020B0400000000000000" pitchFamily="34"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extLst>
                  <a:ext uri="{0D108BD9-81ED-4DB2-BD59-A6C34878D82A}">
                    <a16:rowId xmlns:a16="http://schemas.microsoft.com/office/drawing/2014/main" val="10000"/>
                  </a:ext>
                </a:extLst>
              </a:tr>
              <a:tr h="588861">
                <a:tc>
                  <a:txBody>
                    <a:bodyPr/>
                    <a:lstStyle/>
                    <a:p>
                      <a:pPr algn="ctr" fontAlgn="ctr"/>
                      <a:r>
                        <a:rPr lang="en-US" sz="1100" b="1" i="0" u="none" strike="noStrike" dirty="0">
                          <a:solidFill>
                            <a:srgbClr val="000000"/>
                          </a:solidFill>
                          <a:effectLst/>
                          <a:latin typeface="Yu Gothic" panose="020B0400000000000000" pitchFamily="34" charset="-128"/>
                          <a:ea typeface="Yu Gothic" panose="020B0400000000000000" pitchFamily="34" charset="-128"/>
                        </a:rPr>
                        <a:t>Opaque U-Value</a:t>
                      </a:r>
                      <a:br>
                        <a:rPr lang="en-US" sz="1100" b="1" i="0" u="none" strike="noStrike" dirty="0">
                          <a:solidFill>
                            <a:srgbClr val="000000"/>
                          </a:solidFill>
                          <a:effectLst/>
                          <a:latin typeface="Yu Gothic" panose="020B0400000000000000" pitchFamily="34" charset="-128"/>
                          <a:ea typeface="Yu Gothic" panose="020B0400000000000000" pitchFamily="34" charset="-128"/>
                        </a:rPr>
                      </a:br>
                      <a:r>
                        <a:rPr lang="en-US" sz="1100" b="1" i="0" u="none" strike="noStrike" dirty="0">
                          <a:solidFill>
                            <a:srgbClr val="000000"/>
                          </a:solidFill>
                          <a:effectLst/>
                          <a:latin typeface="Yu Gothic" panose="020B0400000000000000" pitchFamily="34" charset="-128"/>
                          <a:ea typeface="Yu Gothic" panose="020B0400000000000000" pitchFamily="34" charset="-128"/>
                        </a:rPr>
                        <a:t>(BTU/</a:t>
                      </a:r>
                      <a:r>
                        <a:rPr lang="en-US" sz="1100" b="1" i="0" u="none" strike="noStrike" dirty="0" err="1">
                          <a:solidFill>
                            <a:srgbClr val="000000"/>
                          </a:solidFill>
                          <a:effectLst/>
                          <a:latin typeface="Yu Gothic" panose="020B0400000000000000" pitchFamily="34" charset="-128"/>
                          <a:ea typeface="Yu Gothic" panose="020B0400000000000000" pitchFamily="34" charset="-128"/>
                        </a:rPr>
                        <a:t>hr</a:t>
                      </a:r>
                      <a:r>
                        <a:rPr lang="en-US" sz="1100" b="1" i="0" u="none" strike="noStrike" dirty="0">
                          <a:solidFill>
                            <a:srgbClr val="000000"/>
                          </a:solidFill>
                          <a:effectLst/>
                          <a:latin typeface="Yu Gothic" panose="020B0400000000000000" pitchFamily="34" charset="-128"/>
                          <a:ea typeface="Yu Gothic" panose="020B0400000000000000" pitchFamily="34" charset="-128"/>
                        </a:rPr>
                        <a:t> ft</a:t>
                      </a:r>
                      <a:r>
                        <a:rPr lang="en-US" sz="1100" b="1" i="0" u="none" strike="noStrike" baseline="30000" dirty="0">
                          <a:solidFill>
                            <a:srgbClr val="000000"/>
                          </a:solidFill>
                          <a:effectLst/>
                          <a:latin typeface="Yu Gothic" panose="020B0400000000000000" pitchFamily="34" charset="-128"/>
                          <a:ea typeface="Yu Gothic" panose="020B0400000000000000" pitchFamily="34" charset="-128"/>
                        </a:rPr>
                        <a:t>2 </a:t>
                      </a:r>
                      <a:r>
                        <a:rPr lang="en-US" sz="1100" b="1" i="0" u="none" strike="noStrike" baseline="30000" dirty="0" err="1">
                          <a:solidFill>
                            <a:srgbClr val="000000"/>
                          </a:solidFill>
                          <a:effectLst/>
                          <a:latin typeface="Yu Gothic" panose="020B0400000000000000" pitchFamily="34" charset="-128"/>
                          <a:ea typeface="Yu Gothic" panose="020B0400000000000000" pitchFamily="34" charset="-128"/>
                        </a:rPr>
                        <a:t>o</a:t>
                      </a:r>
                      <a:r>
                        <a:rPr lang="en-US" sz="1100" b="1" i="0" u="none" strike="noStrike" dirty="0" err="1">
                          <a:solidFill>
                            <a:srgbClr val="000000"/>
                          </a:solidFill>
                          <a:effectLst/>
                          <a:latin typeface="Yu Gothic" panose="020B0400000000000000" pitchFamily="34" charset="-128"/>
                          <a:ea typeface="Yu Gothic" panose="020B0400000000000000" pitchFamily="34" charset="-128"/>
                        </a:rPr>
                        <a:t>F</a:t>
                      </a:r>
                      <a:r>
                        <a:rPr lang="en-US" sz="1100" b="1" i="0" u="none" strike="noStrike" dirty="0">
                          <a:solidFill>
                            <a:srgbClr val="000000"/>
                          </a:solidFill>
                          <a:effectLst/>
                          <a:latin typeface="Yu Gothic" panose="020B0400000000000000" pitchFamily="34" charset="-128"/>
                          <a:ea typeface="Yu Gothic" panose="020B0400000000000000" pitchFamily="34"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dirty="0">
                          <a:solidFill>
                            <a:srgbClr val="000000"/>
                          </a:solidFill>
                          <a:effectLst/>
                          <a:latin typeface="Yu Gothic" panose="020B0400000000000000" pitchFamily="34" charset="-128"/>
                          <a:ea typeface="Yu Gothic" panose="020B0400000000000000" pitchFamily="34" charset="-128"/>
                        </a:rPr>
                        <a:t>0.073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46312">
                <a:tc>
                  <a:txBody>
                    <a:bodyPr/>
                    <a:lstStyle/>
                    <a:p>
                      <a:pPr algn="ctr" fontAlgn="ctr"/>
                      <a:r>
                        <a:rPr lang="en-US" sz="1100" b="1" i="0" u="none" strike="noStrike" dirty="0">
                          <a:solidFill>
                            <a:srgbClr val="000000"/>
                          </a:solidFill>
                          <a:effectLst/>
                          <a:latin typeface="Yu Gothic" panose="020B0400000000000000" pitchFamily="34" charset="-128"/>
                          <a:ea typeface="Yu Gothic" panose="020B0400000000000000" pitchFamily="34" charset="-128"/>
                        </a:rPr>
                        <a:t>Effective R-Value</a:t>
                      </a:r>
                      <a:br>
                        <a:rPr lang="en-US" sz="1100" b="1" i="0" u="none" strike="noStrike" dirty="0">
                          <a:solidFill>
                            <a:srgbClr val="000000"/>
                          </a:solidFill>
                          <a:effectLst/>
                          <a:latin typeface="Yu Gothic" panose="020B0400000000000000" pitchFamily="34" charset="-128"/>
                          <a:ea typeface="Yu Gothic" panose="020B0400000000000000" pitchFamily="34" charset="-128"/>
                        </a:rPr>
                      </a:br>
                      <a:r>
                        <a:rPr lang="en-US" sz="1100" b="1" i="0" u="none" strike="noStrike" dirty="0">
                          <a:solidFill>
                            <a:srgbClr val="000000"/>
                          </a:solidFill>
                          <a:effectLst/>
                          <a:latin typeface="Yu Gothic" panose="020B0400000000000000" pitchFamily="34" charset="-128"/>
                          <a:ea typeface="Yu Gothic" panose="020B0400000000000000" pitchFamily="34" charset="-128"/>
                        </a:rPr>
                        <a:t>(</a:t>
                      </a:r>
                      <a:r>
                        <a:rPr lang="en-US" sz="1100" b="1" i="0" u="none" strike="noStrike" dirty="0" err="1">
                          <a:solidFill>
                            <a:srgbClr val="000000"/>
                          </a:solidFill>
                          <a:effectLst/>
                          <a:latin typeface="Yu Gothic" panose="020B0400000000000000" pitchFamily="34" charset="-128"/>
                          <a:ea typeface="Yu Gothic" panose="020B0400000000000000" pitchFamily="34" charset="-128"/>
                        </a:rPr>
                        <a:t>hr</a:t>
                      </a:r>
                      <a:r>
                        <a:rPr lang="en-US" sz="1100" b="1" i="0" u="none" strike="noStrike" dirty="0">
                          <a:solidFill>
                            <a:srgbClr val="000000"/>
                          </a:solidFill>
                          <a:effectLst/>
                          <a:latin typeface="Yu Gothic" panose="020B0400000000000000" pitchFamily="34" charset="-128"/>
                          <a:ea typeface="Yu Gothic" panose="020B0400000000000000" pitchFamily="34" charset="-128"/>
                        </a:rPr>
                        <a:t> ft</a:t>
                      </a:r>
                      <a:r>
                        <a:rPr lang="en-US" sz="1100" b="1" i="0" u="none" strike="noStrike" baseline="30000" dirty="0">
                          <a:solidFill>
                            <a:srgbClr val="000000"/>
                          </a:solidFill>
                          <a:effectLst/>
                          <a:latin typeface="Yu Gothic" panose="020B0400000000000000" pitchFamily="34" charset="-128"/>
                          <a:ea typeface="Yu Gothic" panose="020B0400000000000000" pitchFamily="34" charset="-128"/>
                        </a:rPr>
                        <a:t>2 </a:t>
                      </a:r>
                      <a:r>
                        <a:rPr lang="en-US" sz="1100" b="1" i="0" u="none" strike="noStrike" baseline="30000" dirty="0" err="1">
                          <a:solidFill>
                            <a:srgbClr val="000000"/>
                          </a:solidFill>
                          <a:effectLst/>
                          <a:latin typeface="Yu Gothic" panose="020B0400000000000000" pitchFamily="34" charset="-128"/>
                          <a:ea typeface="Yu Gothic" panose="020B0400000000000000" pitchFamily="34" charset="-128"/>
                        </a:rPr>
                        <a:t>o</a:t>
                      </a:r>
                      <a:r>
                        <a:rPr lang="en-US" sz="1100" b="1" i="0" u="none" strike="noStrike" dirty="0" err="1">
                          <a:solidFill>
                            <a:srgbClr val="000000"/>
                          </a:solidFill>
                          <a:effectLst/>
                          <a:latin typeface="Yu Gothic" panose="020B0400000000000000" pitchFamily="34" charset="-128"/>
                          <a:ea typeface="Yu Gothic" panose="020B0400000000000000" pitchFamily="34" charset="-128"/>
                        </a:rPr>
                        <a:t>F</a:t>
                      </a:r>
                      <a:r>
                        <a:rPr lang="en-US" sz="1100" b="1" i="0" u="none" strike="noStrike" dirty="0">
                          <a:solidFill>
                            <a:srgbClr val="000000"/>
                          </a:solidFill>
                          <a:effectLst/>
                          <a:latin typeface="Yu Gothic" panose="020B0400000000000000" pitchFamily="34" charset="-128"/>
                          <a:ea typeface="Yu Gothic" panose="020B0400000000000000" pitchFamily="34" charset="-128"/>
                        </a:rPr>
                        <a:t>/BTU)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dirty="0">
                          <a:solidFill>
                            <a:srgbClr val="000000"/>
                          </a:solidFill>
                          <a:effectLst/>
                          <a:latin typeface="Yu Gothic" panose="020B0400000000000000" pitchFamily="34" charset="-128"/>
                          <a:ea typeface="Yu Gothic" panose="020B0400000000000000" pitchFamily="34" charset="-128"/>
                        </a:rPr>
                        <a:t>13.7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6" name="TextBox 5"/>
          <p:cNvSpPr txBox="1"/>
          <p:nvPr/>
        </p:nvSpPr>
        <p:spPr>
          <a:xfrm>
            <a:off x="509038" y="1507438"/>
            <a:ext cx="10900741" cy="369332"/>
          </a:xfrm>
          <a:prstGeom prst="rect">
            <a:avLst/>
          </a:prstGeom>
          <a:noFill/>
        </p:spPr>
        <p:txBody>
          <a:bodyPr wrap="none" rtlCol="0">
            <a:spAutoFit/>
          </a:bodyPr>
          <a:lstStyle/>
          <a:p>
            <a:r>
              <a:rPr lang="en-US" sz="1800" dirty="0">
                <a:latin typeface="Yu Gothic" panose="020B0400000000000000" pitchFamily="34" charset="-128"/>
                <a:ea typeface="Yu Gothic" panose="020B0400000000000000" pitchFamily="34" charset="-128"/>
              </a:rPr>
              <a:t>CASE 4: R13+10 with </a:t>
            </a:r>
            <a:r>
              <a:rPr lang="en-US" sz="1800" b="1" dirty="0" smtClean="0">
                <a:latin typeface="Yu Gothic" panose="020B0400000000000000" pitchFamily="34" charset="-128"/>
                <a:ea typeface="Yu Gothic" panose="020B0400000000000000" pitchFamily="34" charset="-128"/>
              </a:rPr>
              <a:t>Efficient </a:t>
            </a:r>
            <a:r>
              <a:rPr lang="en-US" sz="1800" dirty="0" smtClean="0">
                <a:latin typeface="Yu Gothic" panose="020B0400000000000000" pitchFamily="34" charset="-128"/>
                <a:ea typeface="Yu Gothic" panose="020B0400000000000000" pitchFamily="34" charset="-128"/>
              </a:rPr>
              <a:t>(Mitigated) </a:t>
            </a:r>
            <a:r>
              <a:rPr lang="en-US" sz="1800" dirty="0">
                <a:latin typeface="Yu Gothic" panose="020B0400000000000000" pitchFamily="34" charset="-128"/>
                <a:ea typeface="Yu Gothic" panose="020B0400000000000000" pitchFamily="34" charset="-128"/>
              </a:rPr>
              <a:t>Thermal Bridging Details (now </a:t>
            </a:r>
            <a:r>
              <a:rPr lang="en-US" sz="1800" dirty="0" smtClean="0">
                <a:latin typeface="Yu Gothic" panose="020B0400000000000000" pitchFamily="34" charset="-128"/>
                <a:ea typeface="Yu Gothic" panose="020B0400000000000000" pitchFamily="34" charset="-128"/>
              </a:rPr>
              <a:t>only 25</a:t>
            </a:r>
            <a:r>
              <a:rPr lang="en-US" sz="1800" dirty="0">
                <a:latin typeface="Yu Gothic" panose="020B0400000000000000" pitchFamily="34" charset="-128"/>
                <a:ea typeface="Yu Gothic" panose="020B0400000000000000" pitchFamily="34" charset="-128"/>
              </a:rPr>
              <a:t>% of wall heat flow)</a:t>
            </a:r>
          </a:p>
        </p:txBody>
      </p:sp>
      <p:sp>
        <p:nvSpPr>
          <p:cNvPr id="7" name="TextBox 6"/>
          <p:cNvSpPr txBox="1"/>
          <p:nvPr/>
        </p:nvSpPr>
        <p:spPr>
          <a:xfrm>
            <a:off x="601635" y="5302172"/>
            <a:ext cx="9550799" cy="584775"/>
          </a:xfrm>
          <a:prstGeom prst="rect">
            <a:avLst/>
          </a:prstGeom>
          <a:noFill/>
        </p:spPr>
        <p:txBody>
          <a:bodyPr wrap="square" rtlCol="0">
            <a:spAutoFit/>
          </a:bodyPr>
          <a:lstStyle/>
          <a:p>
            <a:r>
              <a:rPr lang="en-US" sz="1600" dirty="0">
                <a:solidFill>
                  <a:srgbClr val="FF0000"/>
                </a:solidFill>
                <a:latin typeface="Yu Gothic" panose="020B0400000000000000" pitchFamily="34" charset="-128"/>
                <a:ea typeface="Yu Gothic" panose="020B0400000000000000" pitchFamily="34" charset="-128"/>
              </a:rPr>
              <a:t>*</a:t>
            </a:r>
            <a:r>
              <a:rPr lang="en-US" sz="1600" dirty="0">
                <a:latin typeface="Yu Gothic" panose="020B0400000000000000" pitchFamily="34" charset="-128"/>
                <a:ea typeface="Yu Gothic" panose="020B0400000000000000" pitchFamily="34" charset="-128"/>
              </a:rPr>
              <a:t> </a:t>
            </a:r>
            <a:r>
              <a:rPr lang="en-US" sz="1600" dirty="0" smtClean="0">
                <a:latin typeface="Yu Gothic" panose="020B0400000000000000" pitchFamily="34" charset="-128"/>
                <a:ea typeface="Yu Gothic" panose="020B0400000000000000" pitchFamily="34" charset="-128"/>
              </a:rPr>
              <a:t>U-factor </a:t>
            </a:r>
            <a:r>
              <a:rPr lang="en-US" sz="1600" dirty="0">
                <a:latin typeface="Yu Gothic" panose="020B0400000000000000" pitchFamily="34" charset="-128"/>
                <a:ea typeface="Yu Gothic" panose="020B0400000000000000" pitchFamily="34" charset="-128"/>
              </a:rPr>
              <a:t>and effective R-value of opaque wall area is adjusted to include effect of various </a:t>
            </a:r>
            <a:r>
              <a:rPr lang="en-US" sz="1600" u="sng" dirty="0">
                <a:latin typeface="Yu Gothic" panose="020B0400000000000000" pitchFamily="34" charset="-128"/>
                <a:ea typeface="Yu Gothic" panose="020B0400000000000000" pitchFamily="34" charset="-128"/>
              </a:rPr>
              <a:t>mitigated</a:t>
            </a:r>
            <a:r>
              <a:rPr lang="en-US" sz="1600" dirty="0">
                <a:latin typeface="Yu Gothic" panose="020B0400000000000000" pitchFamily="34" charset="-128"/>
                <a:ea typeface="Yu Gothic" panose="020B0400000000000000" pitchFamily="34" charset="-128"/>
              </a:rPr>
              <a:t> linear thermal bridges at wall-to-floor, -fenestration, and -roof assembly intersections</a:t>
            </a:r>
          </a:p>
        </p:txBody>
      </p:sp>
      <p:sp>
        <p:nvSpPr>
          <p:cNvPr id="8" name="Title 1"/>
          <p:cNvSpPr>
            <a:spLocks noGrp="1"/>
          </p:cNvSpPr>
          <p:nvPr>
            <p:ph type="title"/>
          </p:nvPr>
        </p:nvSpPr>
        <p:spPr>
          <a:xfrm>
            <a:off x="433675" y="308805"/>
            <a:ext cx="5411501" cy="1067457"/>
          </a:xfrm>
        </p:spPr>
        <p:txBody>
          <a:bodyPr/>
          <a:lstStyle/>
          <a:p>
            <a:r>
              <a:rPr lang="en-US" sz="3600" dirty="0"/>
              <a:t>Design </a:t>
            </a:r>
            <a:r>
              <a:rPr lang="en-US" sz="3600" dirty="0" smtClean="0"/>
              <a:t>Example </a:t>
            </a:r>
            <a:br>
              <a:rPr lang="en-US" sz="3600" dirty="0" smtClean="0"/>
            </a:br>
            <a:r>
              <a:rPr lang="en-US" sz="2800" dirty="0" smtClean="0"/>
              <a:t>(</a:t>
            </a:r>
            <a:r>
              <a:rPr lang="en-US" sz="2800" dirty="0"/>
              <a:t>3-story </a:t>
            </a:r>
            <a:r>
              <a:rPr lang="en-US" sz="2800" dirty="0" smtClean="0"/>
              <a:t>office building)</a:t>
            </a:r>
            <a:endParaRPr lang="en-US" sz="2800" dirty="0"/>
          </a:p>
        </p:txBody>
      </p:sp>
    </p:spTree>
    <p:extLst>
      <p:ext uri="{BB962C8B-B14F-4D97-AF65-F5344CB8AC3E}">
        <p14:creationId xmlns:p14="http://schemas.microsoft.com/office/powerpoint/2010/main" val="629010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20" y="360355"/>
            <a:ext cx="9404723" cy="544810"/>
          </a:xfrm>
        </p:spPr>
        <p:txBody>
          <a:bodyPr/>
          <a:lstStyle/>
          <a:p>
            <a:r>
              <a:rPr lang="en-US" sz="3600" dirty="0"/>
              <a:t>Conclusions</a:t>
            </a:r>
          </a:p>
        </p:txBody>
      </p:sp>
      <p:sp>
        <p:nvSpPr>
          <p:cNvPr id="3" name="Content Placeholder 2"/>
          <p:cNvSpPr>
            <a:spLocks noGrp="1"/>
          </p:cNvSpPr>
          <p:nvPr>
            <p:ph idx="1"/>
          </p:nvPr>
        </p:nvSpPr>
        <p:spPr>
          <a:xfrm>
            <a:off x="637308" y="1071418"/>
            <a:ext cx="10814885" cy="4752109"/>
          </a:xfrm>
        </p:spPr>
        <p:txBody>
          <a:bodyPr>
            <a:noAutofit/>
          </a:bodyPr>
          <a:lstStyle/>
          <a:p>
            <a:pPr>
              <a:lnSpc>
                <a:spcPct val="120000"/>
              </a:lnSpc>
            </a:pPr>
            <a:r>
              <a:rPr lang="en-US" sz="1800" dirty="0"/>
              <a:t>Thermal bridging has generally been ignored and unregulated, except as they occur due to framing members within assemblies.</a:t>
            </a:r>
          </a:p>
          <a:p>
            <a:pPr>
              <a:lnSpc>
                <a:spcPct val="120000"/>
              </a:lnSpc>
            </a:pPr>
            <a:r>
              <a:rPr lang="en-US" sz="1800" dirty="0"/>
              <a:t>Unaccounted thermal bridging can account for 20-70% of heat flow through the building’s opaque envelope.</a:t>
            </a:r>
          </a:p>
          <a:p>
            <a:pPr>
              <a:lnSpc>
                <a:spcPct val="120000"/>
              </a:lnSpc>
            </a:pPr>
            <a:r>
              <a:rPr lang="en-US" sz="1800" dirty="0"/>
              <a:t>Reasonable efforts to use improved details to mitigate point and linear thermal bridges </a:t>
            </a:r>
            <a:r>
              <a:rPr lang="en-US" sz="1800" dirty="0" smtClean="0"/>
              <a:t>with continuous insulation can </a:t>
            </a:r>
            <a:r>
              <a:rPr lang="en-US" sz="1800" dirty="0"/>
              <a:t>significantly improve </a:t>
            </a:r>
            <a:r>
              <a:rPr lang="en-US" sz="1800" dirty="0" smtClean="0"/>
              <a:t>(e.g., double) building thermal envelope </a:t>
            </a:r>
            <a:r>
              <a:rPr lang="en-US" sz="1800" dirty="0"/>
              <a:t>performance.</a:t>
            </a:r>
          </a:p>
          <a:p>
            <a:pPr>
              <a:lnSpc>
                <a:spcPct val="120000"/>
              </a:lnSpc>
            </a:pPr>
            <a:r>
              <a:rPr lang="en-US" sz="1800" dirty="0"/>
              <a:t>For buildings with significant types or quantities of thermal bridges, it is beneficial to mitigate thermal bridges, especially when considering increased insulation amounts above minimum code </a:t>
            </a:r>
            <a:r>
              <a:rPr lang="en-US" sz="1800" dirty="0" smtClean="0"/>
              <a:t>levels (i.e.,  “a thicker bucket with holes will still leak water at nearly the same rate”).</a:t>
            </a:r>
            <a:endParaRPr lang="en-US" sz="1800" dirty="0"/>
          </a:p>
          <a:p>
            <a:pPr>
              <a:lnSpc>
                <a:spcPct val="120000"/>
              </a:lnSpc>
            </a:pPr>
            <a:r>
              <a:rPr lang="en-US" sz="1800" dirty="0"/>
              <a:t>Several sources of data and design guidance are available to support appropriate consideration and mitigation of thermal bridges (see Bibliography). </a:t>
            </a:r>
          </a:p>
          <a:p>
            <a:pPr>
              <a:lnSpc>
                <a:spcPct val="120000"/>
              </a:lnSpc>
            </a:pPr>
            <a:r>
              <a:rPr lang="en-US" sz="1800" dirty="0" smtClean="0"/>
              <a:t>New energy </a:t>
            </a:r>
            <a:r>
              <a:rPr lang="en-US" sz="1800" dirty="0"/>
              <a:t>codes and standards </a:t>
            </a:r>
            <a:r>
              <a:rPr lang="en-US" sz="1800" dirty="0" smtClean="0"/>
              <a:t>have changed </a:t>
            </a:r>
            <a:r>
              <a:rPr lang="en-US" sz="1800" dirty="0"/>
              <a:t>to better address thermal bridging effects.  </a:t>
            </a:r>
          </a:p>
        </p:txBody>
      </p:sp>
    </p:spTree>
    <p:extLst>
      <p:ext uri="{BB962C8B-B14F-4D97-AF65-F5344CB8AC3E}">
        <p14:creationId xmlns:p14="http://schemas.microsoft.com/office/powerpoint/2010/main" val="2717054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29" y="314173"/>
            <a:ext cx="9404723" cy="618700"/>
          </a:xfrm>
        </p:spPr>
        <p:txBody>
          <a:bodyPr/>
          <a:lstStyle/>
          <a:p>
            <a:r>
              <a:rPr lang="en-US" sz="3600" dirty="0"/>
              <a:t>Bibliography</a:t>
            </a:r>
          </a:p>
        </p:txBody>
      </p:sp>
      <p:sp>
        <p:nvSpPr>
          <p:cNvPr id="3" name="Content Placeholder 2"/>
          <p:cNvSpPr>
            <a:spLocks noGrp="1"/>
          </p:cNvSpPr>
          <p:nvPr>
            <p:ph idx="1"/>
          </p:nvPr>
        </p:nvSpPr>
        <p:spPr>
          <a:xfrm>
            <a:off x="740450" y="932873"/>
            <a:ext cx="10509799" cy="5286796"/>
          </a:xfrm>
        </p:spPr>
        <p:txBody>
          <a:bodyPr>
            <a:normAutofit/>
          </a:bodyPr>
          <a:lstStyle/>
          <a:p>
            <a:pPr>
              <a:spcAft>
                <a:spcPts val="600"/>
              </a:spcAft>
            </a:pPr>
            <a:r>
              <a:rPr lang="en-US" sz="1400" dirty="0"/>
              <a:t>Morrison </a:t>
            </a:r>
            <a:r>
              <a:rPr lang="en-US" sz="1400" dirty="0" err="1"/>
              <a:t>Hershfield</a:t>
            </a:r>
            <a:r>
              <a:rPr lang="en-US" sz="1400" dirty="0"/>
              <a:t> Ltd. 2016. Building Envelope Thermal Bridging Guide, Version 1.1, Prepared for BC Hydro Power Smart, Canadian Wood Council, Fortis BC, </a:t>
            </a:r>
            <a:r>
              <a:rPr lang="en-US" sz="1400" dirty="0" err="1"/>
              <a:t>FPInnovations</a:t>
            </a:r>
            <a:r>
              <a:rPr lang="en-US" sz="1400" dirty="0"/>
              <a:t>, Homeowner Protection Office of BC Housing.</a:t>
            </a:r>
          </a:p>
          <a:p>
            <a:pPr>
              <a:spcAft>
                <a:spcPts val="600"/>
              </a:spcAft>
            </a:pPr>
            <a:r>
              <a:rPr lang="en-US" sz="1400" dirty="0"/>
              <a:t>Morrison </a:t>
            </a:r>
            <a:r>
              <a:rPr lang="en-US" sz="1400" dirty="0" err="1"/>
              <a:t>Hershfield</a:t>
            </a:r>
            <a:r>
              <a:rPr lang="en-US" sz="1400" dirty="0"/>
              <a:t> Ltd. 2012. “Thermal Performance of Building Envelope Details for Mid- and High-Rise Buildings.” ASHRAE Research Project RP-1365. Atlanta, GA: American Society of Heating, Refrigerating, and Air-Conditioning Engineers (ASHRAE).</a:t>
            </a:r>
          </a:p>
          <a:p>
            <a:pPr>
              <a:spcAft>
                <a:spcPts val="600"/>
              </a:spcAft>
            </a:pPr>
            <a:r>
              <a:rPr lang="en-US" sz="1400" dirty="0"/>
              <a:t>ISO Standard 10211: 2007, Thermal Bridges in Building Construction – heat flows and surface temperature – Detailed calculations.</a:t>
            </a:r>
          </a:p>
          <a:p>
            <a:pPr>
              <a:spcAft>
                <a:spcPts val="600"/>
              </a:spcAft>
            </a:pPr>
            <a:r>
              <a:rPr lang="en-US" sz="1400" dirty="0"/>
              <a:t>ISO Standard 14683: 2007, Thermal Bridges in Building Construction – Linear thermal transmittance (simplified methods and default Chi-factors).</a:t>
            </a:r>
          </a:p>
          <a:p>
            <a:pPr>
              <a:spcAft>
                <a:spcPts val="600"/>
              </a:spcAft>
            </a:pPr>
            <a:r>
              <a:rPr lang="en-US" sz="1400" dirty="0"/>
              <a:t>AISC/SEI, Thermal Bridging Solutions: Minimizing Structural Steel’s Impact on Building Envelope Energy Transfer, A Supplement to Modern Steel Construction, March 2012, American Institute for Steel Construction (AISC) &amp; Structural Engineering Institute (SEI).</a:t>
            </a:r>
          </a:p>
          <a:p>
            <a:pPr>
              <a:spcAft>
                <a:spcPts val="600"/>
              </a:spcAft>
            </a:pPr>
            <a:r>
              <a:rPr lang="en-US" sz="1400" dirty="0"/>
              <a:t>USACE, “Development of Thermal Bridging Factors for Use in Energy Models,” ERDC/CERL TR-15-10, June 2015, U.S. Army Corp of Engineers, Engineer Research and Development Center, Construction Engineering Research Laboratory.</a:t>
            </a:r>
          </a:p>
          <a:p>
            <a:pPr>
              <a:spcAft>
                <a:spcPts val="600"/>
              </a:spcAft>
            </a:pPr>
            <a:r>
              <a:rPr lang="en-US" sz="1400" dirty="0"/>
              <a:t>Thermal Performance of Facades, 2012 AIA Upjohn Grant Research Initiative, Payette, Boston, MA, November 2014.</a:t>
            </a:r>
          </a:p>
          <a:p>
            <a:pPr>
              <a:spcAft>
                <a:spcPts val="600"/>
              </a:spcAft>
            </a:pPr>
            <a:r>
              <a:rPr lang="en-US" sz="1400" dirty="0"/>
              <a:t>Repetitive Metal Penetrations in Building Thermal Envelope Assemblies, ABTG Research Report No. 1510-03, Applied Building Technology Group LLC, </a:t>
            </a:r>
            <a:r>
              <a:rPr lang="en-US" sz="1400" dirty="0" smtClean="0"/>
              <a:t>2016</a:t>
            </a:r>
          </a:p>
          <a:p>
            <a:pPr>
              <a:spcAft>
                <a:spcPts val="600"/>
              </a:spcAft>
            </a:pPr>
            <a:r>
              <a:rPr lang="en-US" sz="1400" dirty="0" smtClean="0"/>
              <a:t>Attachment of Exterior Wall Coverings Through Foam Plastic Insulating Sheathing (FPIS) to Wood or Steel Wall Framing, ABTG Research Report No. 1503-02, Applied Building Technology Group LLC, 2019.</a:t>
            </a:r>
            <a:endParaRPr lang="en-US" sz="1400" dirty="0"/>
          </a:p>
          <a:p>
            <a:pPr marL="0" indent="0">
              <a:spcAft>
                <a:spcPts val="600"/>
              </a:spcAft>
              <a:buNone/>
            </a:pPr>
            <a:endParaRPr lang="en-US" sz="1400" dirty="0"/>
          </a:p>
        </p:txBody>
      </p:sp>
    </p:spTree>
    <p:extLst>
      <p:ext uri="{BB962C8B-B14F-4D97-AF65-F5344CB8AC3E}">
        <p14:creationId xmlns:p14="http://schemas.microsoft.com/office/powerpoint/2010/main" val="34161886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Questions?</a:t>
            </a:r>
          </a:p>
        </p:txBody>
      </p:sp>
      <p:sp>
        <p:nvSpPr>
          <p:cNvPr id="3" name="Content Placeholder 2"/>
          <p:cNvSpPr>
            <a:spLocks noGrp="1"/>
          </p:cNvSpPr>
          <p:nvPr>
            <p:ph idx="1"/>
          </p:nvPr>
        </p:nvSpPr>
        <p:spPr>
          <a:xfrm>
            <a:off x="390617" y="1899508"/>
            <a:ext cx="7315199" cy="3362448"/>
          </a:xfrm>
        </p:spPr>
        <p:txBody>
          <a:bodyPr>
            <a:normAutofit/>
          </a:bodyPr>
          <a:lstStyle/>
          <a:p>
            <a:pPr marL="0" indent="0">
              <a:buNone/>
            </a:pPr>
            <a:r>
              <a:rPr lang="en-US" sz="3600" b="1" dirty="0"/>
              <a:t>Jay </a:t>
            </a:r>
            <a:r>
              <a:rPr lang="en-US" sz="3600" b="1" dirty="0" smtClean="0"/>
              <a:t>Crandell, P.E.</a:t>
            </a:r>
          </a:p>
          <a:p>
            <a:pPr marL="0" indent="0">
              <a:buNone/>
            </a:pPr>
            <a:r>
              <a:rPr lang="en-US" sz="2400" dirty="0" smtClean="0">
                <a:hlinkClick r:id="rId2"/>
              </a:rPr>
              <a:t>www.aresconsulting.biz</a:t>
            </a:r>
            <a:r>
              <a:rPr lang="en-US" sz="2400" dirty="0" smtClean="0"/>
              <a:t> </a:t>
            </a:r>
          </a:p>
          <a:p>
            <a:pPr marL="0" indent="0">
              <a:buNone/>
            </a:pPr>
            <a:r>
              <a:rPr lang="en-US" sz="2400" dirty="0" smtClean="0">
                <a:hlinkClick r:id="rId3"/>
              </a:rPr>
              <a:t>www.appliedbuildingtech.com</a:t>
            </a:r>
            <a:r>
              <a:rPr lang="en-US" sz="2400" dirty="0" smtClean="0"/>
              <a:t> </a:t>
            </a:r>
          </a:p>
          <a:p>
            <a:pPr marL="0" indent="0">
              <a:buNone/>
            </a:pPr>
            <a:endParaRPr lang="en-US" sz="2400" dirty="0"/>
          </a:p>
          <a:p>
            <a:pPr marL="0" indent="0">
              <a:buNone/>
            </a:pPr>
            <a:r>
              <a:rPr lang="en-US" sz="2400" dirty="0" smtClean="0"/>
              <a:t>Be sure to visit the </a:t>
            </a:r>
            <a:r>
              <a:rPr lang="en-US" sz="2400" dirty="0" smtClean="0">
                <a:hlinkClick r:id="rId4"/>
              </a:rPr>
              <a:t>www.continuousinsulation.org</a:t>
            </a:r>
            <a:r>
              <a:rPr lang="en-US" sz="2400" dirty="0" smtClean="0"/>
              <a:t> website for more information and related technical support </a:t>
            </a:r>
            <a:r>
              <a:rPr lang="en-US" sz="2400" dirty="0">
                <a:hlinkClick r:id="rId5" action="ppaction://hlinkfile"/>
              </a:rPr>
              <a:t>continuousinsulation.org/contact</a:t>
            </a:r>
            <a:r>
              <a:rPr lang="en-US" sz="2400" dirty="0"/>
              <a:t>.</a:t>
            </a:r>
            <a:endParaRPr lang="en-US" sz="2100" dirty="0"/>
          </a:p>
          <a:p>
            <a:pPr marL="0" indent="0">
              <a:buNone/>
            </a:pPr>
            <a:endParaRPr lang="en-US" sz="2400"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47675" y="609510"/>
            <a:ext cx="2971222" cy="2971222"/>
          </a:xfrm>
          <a:prstGeom prst="rect">
            <a:avLst/>
          </a:prstGeom>
        </p:spPr>
      </p:pic>
    </p:spTree>
    <p:extLst>
      <p:ext uri="{BB962C8B-B14F-4D97-AF65-F5344CB8AC3E}">
        <p14:creationId xmlns:p14="http://schemas.microsoft.com/office/powerpoint/2010/main" val="3587561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Description</a:t>
            </a:r>
            <a:endParaRPr lang="en-US" dirty="0"/>
          </a:p>
        </p:txBody>
      </p:sp>
      <p:sp>
        <p:nvSpPr>
          <p:cNvPr id="3" name="Content Placeholder 2"/>
          <p:cNvSpPr>
            <a:spLocks noGrp="1"/>
          </p:cNvSpPr>
          <p:nvPr>
            <p:ph idx="1"/>
          </p:nvPr>
        </p:nvSpPr>
        <p:spPr/>
        <p:txBody>
          <a:bodyPr/>
          <a:lstStyle/>
          <a:p>
            <a:r>
              <a:rPr lang="en-US" dirty="0"/>
              <a:t>The International Energy Conservation Code (IECC) will become a new consensus standard available for adoption in 2024. It and ASHRAE 90.1-2022 contain a number of significant changes affecting building enclosure design, especially for thermal bridging. This presentation reviews the new thermal bridging requirements in the IECC (similar for ASHRAE 90.1) and focuses on detailing and design requirements for mitigating thermal bridging in building enclosures. The code text as well as illustrated solutions will be presented to provide a practical understanding for code compliance.</a:t>
            </a:r>
          </a:p>
        </p:txBody>
      </p:sp>
    </p:spTree>
    <p:extLst>
      <p:ext uri="{BB962C8B-B14F-4D97-AF65-F5344CB8AC3E}">
        <p14:creationId xmlns:p14="http://schemas.microsoft.com/office/powerpoint/2010/main" val="3292037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What is a thermal bridge?</a:t>
            </a:r>
            <a:endParaRPr lang="en-US" sz="2800" dirty="0"/>
          </a:p>
        </p:txBody>
      </p:sp>
      <p:sp>
        <p:nvSpPr>
          <p:cNvPr id="4" name="Text Placeholder 2"/>
          <p:cNvSpPr txBox="1">
            <a:spLocks/>
          </p:cNvSpPr>
          <p:nvPr/>
        </p:nvSpPr>
        <p:spPr>
          <a:xfrm>
            <a:off x="887368" y="1352975"/>
            <a:ext cx="8638371" cy="705483"/>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ClrTx/>
              <a:buNone/>
            </a:pPr>
            <a:r>
              <a:rPr lang="en-US" dirty="0" smtClean="0">
                <a:latin typeface="Yu Gothic" panose="020B0400000000000000" pitchFamily="34" charset="-128"/>
                <a:ea typeface="Yu Gothic" panose="020B0400000000000000" pitchFamily="34" charset="-128"/>
              </a:rPr>
              <a:t>A thermal bridge is not a burning bridge, although both have something to do with an increased rate of heat transfer or energy loss.</a:t>
            </a:r>
            <a:endParaRPr lang="en-US" dirty="0">
              <a:latin typeface="Yu Gothic" panose="020B0400000000000000" pitchFamily="34" charset="-128"/>
              <a:ea typeface="Yu Gothic" panose="020B0400000000000000" pitchFamily="34" charset="-12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309" y="2116033"/>
            <a:ext cx="5417038" cy="3047084"/>
          </a:xfrm>
          <a:prstGeom prst="rect">
            <a:avLst/>
          </a:prstGeom>
        </p:spPr>
      </p:pic>
      <p:sp>
        <p:nvSpPr>
          <p:cNvPr id="6" name="Rectangle 5"/>
          <p:cNvSpPr/>
          <p:nvPr/>
        </p:nvSpPr>
        <p:spPr>
          <a:xfrm>
            <a:off x="887369" y="5220692"/>
            <a:ext cx="5434978" cy="430887"/>
          </a:xfrm>
          <a:prstGeom prst="rect">
            <a:avLst/>
          </a:prstGeom>
        </p:spPr>
        <p:txBody>
          <a:bodyPr wrap="square">
            <a:spAutoFit/>
          </a:bodyPr>
          <a:lstStyle/>
          <a:p>
            <a:r>
              <a:rPr lang="en-US" sz="1200" dirty="0" smtClean="0">
                <a:latin typeface="Yu Gothic" panose="020B0400000000000000" pitchFamily="34" charset="-128"/>
                <a:ea typeface="Yu Gothic" panose="020B0400000000000000" pitchFamily="34" charset="-128"/>
              </a:rPr>
              <a:t>Burning bridge releasing the embodied (stored) energy.</a:t>
            </a:r>
          </a:p>
          <a:p>
            <a:r>
              <a:rPr lang="en-US" sz="1000" dirty="0" smtClean="0">
                <a:latin typeface="Yu Gothic" panose="020B0400000000000000" pitchFamily="34" charset="-128"/>
                <a:ea typeface="Yu Gothic" panose="020B0400000000000000" pitchFamily="34" charset="-128"/>
              </a:rPr>
              <a:t>Source</a:t>
            </a:r>
            <a:r>
              <a:rPr lang="en-US" sz="1000" dirty="0">
                <a:latin typeface="Yu Gothic" panose="020B0400000000000000" pitchFamily="34" charset="-128"/>
                <a:ea typeface="Yu Gothic" panose="020B0400000000000000" pitchFamily="34" charset="-128"/>
              </a:rPr>
              <a:t>: Steve </a:t>
            </a:r>
            <a:r>
              <a:rPr lang="en-US" sz="1000" dirty="0" err="1" smtClean="0">
                <a:latin typeface="Yu Gothic" panose="020B0400000000000000" pitchFamily="34" charset="-128"/>
                <a:ea typeface="Yu Gothic" panose="020B0400000000000000" pitchFamily="34" charset="-128"/>
              </a:rPr>
              <a:t>Dadds</a:t>
            </a:r>
            <a:r>
              <a:rPr lang="en-US" sz="1000" dirty="0" smtClean="0">
                <a:latin typeface="Yu Gothic" panose="020B0400000000000000" pitchFamily="34" charset="-128"/>
                <a:ea typeface="Yu Gothic" panose="020B0400000000000000" pitchFamily="34" charset="-128"/>
              </a:rPr>
              <a:t>; as published in azfamily.com by 3TV/CBS 5, posted Aug. 17, 2015. </a:t>
            </a:r>
            <a:endParaRPr lang="en-US" sz="1000" dirty="0">
              <a:latin typeface="Yu Gothic" panose="020B0400000000000000" pitchFamily="34" charset="-128"/>
              <a:ea typeface="Yu Gothic" panose="020B0400000000000000" pitchFamily="34" charset="-128"/>
            </a:endParaRPr>
          </a:p>
        </p:txBody>
      </p:sp>
      <p:pic>
        <p:nvPicPr>
          <p:cNvPr id="7" name="Picture 8" descr="http://construction.com/CE/CE_images/2013/Nov_Dryvit-System-Inc-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6188" y="2116033"/>
            <a:ext cx="4673621" cy="305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656188" y="5208291"/>
            <a:ext cx="4821103" cy="492443"/>
          </a:xfrm>
          <a:prstGeom prst="rect">
            <a:avLst/>
          </a:prstGeom>
          <a:noFill/>
        </p:spPr>
        <p:txBody>
          <a:bodyPr wrap="square" rtlCol="0">
            <a:spAutoFit/>
          </a:bodyPr>
          <a:lstStyle/>
          <a:p>
            <a:r>
              <a:rPr lang="en-US" dirty="0" smtClean="0"/>
              <a:t>Thermal imaging illustration of unmitigated framing thermal bridges releasing heating energy (no continuous insulation).</a:t>
            </a:r>
            <a:endParaRPr lang="en-US" dirty="0"/>
          </a:p>
        </p:txBody>
      </p:sp>
    </p:spTree>
    <p:extLst>
      <p:ext uri="{BB962C8B-B14F-4D97-AF65-F5344CB8AC3E}">
        <p14:creationId xmlns:p14="http://schemas.microsoft.com/office/powerpoint/2010/main" val="3358158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Types of Thermal Bridges</a:t>
            </a:r>
            <a:endParaRPr lang="en-US" sz="2800" dirty="0"/>
          </a:p>
        </p:txBody>
      </p:sp>
      <p:sp>
        <p:nvSpPr>
          <p:cNvPr id="3" name="Content Placeholder 2"/>
          <p:cNvSpPr>
            <a:spLocks noGrp="1"/>
          </p:cNvSpPr>
          <p:nvPr>
            <p:ph idx="1"/>
          </p:nvPr>
        </p:nvSpPr>
        <p:spPr>
          <a:xfrm>
            <a:off x="798022" y="1498601"/>
            <a:ext cx="10784378" cy="3962400"/>
          </a:xfrm>
        </p:spPr>
        <p:txBody>
          <a:bodyPr/>
          <a:lstStyle/>
          <a:p>
            <a:r>
              <a:rPr lang="en-US" sz="2200" dirty="0"/>
              <a:t>Clear-field thermal bridge </a:t>
            </a:r>
          </a:p>
          <a:p>
            <a:r>
              <a:rPr lang="en-US" sz="2200" dirty="0"/>
              <a:t>Linear thermal bridge </a:t>
            </a:r>
          </a:p>
          <a:p>
            <a:r>
              <a:rPr lang="en-US" sz="2200" dirty="0"/>
              <a:t>Point thermal bridge</a:t>
            </a:r>
          </a:p>
          <a:p>
            <a:pPr marL="0" indent="0">
              <a:buNone/>
            </a:pPr>
            <a:endParaRPr lang="en-US" dirty="0"/>
          </a:p>
        </p:txBody>
      </p:sp>
      <p:pic>
        <p:nvPicPr>
          <p:cNvPr id="4" name="Picture 3"/>
          <p:cNvPicPr>
            <a:picLocks noChangeAspect="1"/>
          </p:cNvPicPr>
          <p:nvPr/>
        </p:nvPicPr>
        <p:blipFill rotWithShape="1">
          <a:blip r:embed="rId2"/>
          <a:srcRect l="18386" t="13873" r="50112" b="21962"/>
          <a:stretch/>
        </p:blipFill>
        <p:spPr>
          <a:xfrm>
            <a:off x="5619897" y="1086383"/>
            <a:ext cx="3337782" cy="3926172"/>
          </a:xfrm>
          <a:prstGeom prst="rect">
            <a:avLst/>
          </a:prstGeom>
        </p:spPr>
      </p:pic>
      <p:sp>
        <p:nvSpPr>
          <p:cNvPr id="5" name="TextBox 4"/>
          <p:cNvSpPr txBox="1"/>
          <p:nvPr/>
        </p:nvSpPr>
        <p:spPr>
          <a:xfrm>
            <a:off x="7022458" y="5091669"/>
            <a:ext cx="1852224" cy="369332"/>
          </a:xfrm>
          <a:prstGeom prst="rect">
            <a:avLst/>
          </a:prstGeom>
          <a:noFill/>
        </p:spPr>
        <p:txBody>
          <a:bodyPr wrap="square" rtlCol="0">
            <a:spAutoFit/>
          </a:bodyPr>
          <a:lstStyle/>
          <a:p>
            <a:pPr algn="r"/>
            <a:r>
              <a:rPr lang="en-US" sz="900" dirty="0" smtClean="0">
                <a:latin typeface="Yu Gothic Light" panose="020B0300000000000000" pitchFamily="34" charset="-128"/>
                <a:ea typeface="Yu Gothic Light" panose="020B0300000000000000" pitchFamily="34" charset="-128"/>
              </a:rPr>
              <a:t>Source:  BC Hydro BETB Guide / Morrison </a:t>
            </a:r>
            <a:r>
              <a:rPr lang="en-US" sz="900" dirty="0" err="1" smtClean="0">
                <a:latin typeface="Yu Gothic Light" panose="020B0300000000000000" pitchFamily="34" charset="-128"/>
                <a:ea typeface="Yu Gothic Light" panose="020B0300000000000000" pitchFamily="34" charset="-128"/>
              </a:rPr>
              <a:t>Hershfield</a:t>
            </a:r>
            <a:r>
              <a:rPr lang="en-US" sz="900" dirty="0" smtClean="0">
                <a:latin typeface="Yu Gothic Light" panose="020B0300000000000000" pitchFamily="34" charset="-128"/>
                <a:ea typeface="Yu Gothic Light" panose="020B0300000000000000" pitchFamily="34" charset="-128"/>
              </a:rPr>
              <a:t> LTD</a:t>
            </a:r>
            <a:endParaRPr lang="en-US" sz="900" dirty="0">
              <a:latin typeface="Yu Gothic Light" panose="020B0300000000000000" pitchFamily="34" charset="-128"/>
              <a:ea typeface="Yu Gothic Light" panose="020B0300000000000000" pitchFamily="34" charset="-128"/>
            </a:endParaRPr>
          </a:p>
        </p:txBody>
      </p:sp>
    </p:spTree>
    <p:extLst>
      <p:ext uri="{BB962C8B-B14F-4D97-AF65-F5344CB8AC3E}">
        <p14:creationId xmlns:p14="http://schemas.microsoft.com/office/powerpoint/2010/main" val="401662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371" y="171355"/>
            <a:ext cx="11216640" cy="844204"/>
          </a:xfrm>
        </p:spPr>
        <p:txBody>
          <a:bodyPr/>
          <a:lstStyle/>
          <a:p>
            <a:r>
              <a:rPr lang="en-US" sz="3600" dirty="0" smtClean="0"/>
              <a:t>Clear-Field Thermal Bridge</a:t>
            </a:r>
            <a:endParaRPr lang="en-US" sz="2800" dirty="0"/>
          </a:p>
        </p:txBody>
      </p:sp>
      <p:sp>
        <p:nvSpPr>
          <p:cNvPr id="3" name="Content Placeholder 2"/>
          <p:cNvSpPr>
            <a:spLocks noGrp="1"/>
          </p:cNvSpPr>
          <p:nvPr>
            <p:ph idx="1"/>
          </p:nvPr>
        </p:nvSpPr>
        <p:spPr>
          <a:xfrm>
            <a:off x="321371" y="965798"/>
            <a:ext cx="9443259" cy="5081560"/>
          </a:xfrm>
        </p:spPr>
        <p:txBody>
          <a:bodyPr>
            <a:normAutofit/>
          </a:bodyPr>
          <a:lstStyle/>
          <a:p>
            <a:r>
              <a:rPr lang="en-US" altLang="en-US" sz="2200" dirty="0" smtClean="0"/>
              <a:t>Clear-Field Thermal Bridge</a:t>
            </a:r>
          </a:p>
          <a:p>
            <a:pPr lvl="1"/>
            <a:r>
              <a:rPr lang="en-US" altLang="en-US" sz="1800" dirty="0" smtClean="0"/>
              <a:t>Thermal pathways inherent to a building assembly </a:t>
            </a:r>
            <a:br>
              <a:rPr lang="en-US" altLang="en-US" sz="1800" dirty="0" smtClean="0"/>
            </a:br>
            <a:r>
              <a:rPr lang="en-US" altLang="en-US" sz="1800" dirty="0" smtClean="0"/>
              <a:t>and its surface area </a:t>
            </a:r>
          </a:p>
          <a:p>
            <a:pPr lvl="1"/>
            <a:r>
              <a:rPr lang="en-US" altLang="en-US" sz="1800" dirty="0" smtClean="0"/>
              <a:t>Generally accounted for in U-factor calculations, </a:t>
            </a:r>
            <a:br>
              <a:rPr lang="en-US" altLang="en-US" sz="1800" dirty="0" smtClean="0"/>
            </a:br>
            <a:r>
              <a:rPr lang="en-US" altLang="en-US" sz="1800" dirty="0" smtClean="0"/>
              <a:t>R-value prescriptions, and assembly thermal test </a:t>
            </a:r>
            <a:br>
              <a:rPr lang="en-US" altLang="en-US" sz="1800" dirty="0" smtClean="0"/>
            </a:br>
            <a:r>
              <a:rPr lang="en-US" altLang="en-US" sz="1800" dirty="0" smtClean="0"/>
              <a:t>methods for energy code compliance </a:t>
            </a:r>
          </a:p>
          <a:p>
            <a:pPr lvl="2"/>
            <a:r>
              <a:rPr lang="en-US" altLang="en-US" sz="1600" dirty="0" smtClean="0"/>
              <a:t>Examples:  Wood and steel studs and plates </a:t>
            </a:r>
            <a:br>
              <a:rPr lang="en-US" altLang="en-US" sz="1600" dirty="0" smtClean="0"/>
            </a:br>
            <a:r>
              <a:rPr lang="en-US" altLang="en-US" sz="1600" dirty="0" smtClean="0"/>
              <a:t>(framing), webs of concrete masonry units, etc. </a:t>
            </a:r>
          </a:p>
          <a:p>
            <a:pPr lvl="1"/>
            <a:r>
              <a:rPr lang="en-US" altLang="en-US" sz="1800" dirty="0" smtClean="0"/>
              <a:t>Impact: </a:t>
            </a:r>
          </a:p>
          <a:p>
            <a:pPr lvl="2"/>
            <a:r>
              <a:rPr lang="en-US" altLang="en-US" sz="1600" dirty="0" smtClean="0"/>
              <a:t>For example, cavity insulation in steel framing is only ~35-50% effective</a:t>
            </a:r>
          </a:p>
          <a:p>
            <a:pPr lvl="3"/>
            <a:r>
              <a:rPr lang="en-US" altLang="en-US" sz="1600" dirty="0" smtClean="0">
                <a:latin typeface="Yu Gothic Light" panose="020B0300000000000000" pitchFamily="34" charset="-128"/>
                <a:ea typeface="Yu Gothic Light" panose="020B0300000000000000" pitchFamily="34" charset="-128"/>
              </a:rPr>
              <a:t>Wall with R-21 cavity insulation has effective R-7.4 to R-9.0 for 16”oc and 24”oc stud (with no added framing for wall openings)</a:t>
            </a:r>
          </a:p>
          <a:p>
            <a:pPr lvl="3"/>
            <a:r>
              <a:rPr lang="en-US" altLang="en-US" sz="1600" u="sng" dirty="0" smtClean="0"/>
              <a:t>More than 50% loss in insulation R-value</a:t>
            </a:r>
          </a:p>
          <a:p>
            <a:pPr lvl="2"/>
            <a:r>
              <a:rPr lang="en-US" altLang="en-US" sz="1600" dirty="0" smtClean="0"/>
              <a:t>For example, cavity insulation in wood framing is about 83% effective</a:t>
            </a:r>
          </a:p>
          <a:p>
            <a:pPr lvl="3"/>
            <a:r>
              <a:rPr lang="en-US" altLang="en-US" sz="1600" dirty="0" smtClean="0"/>
              <a:t>Wall with R-21 cavity insulation has an effective R-17.2 to R-17.5 (including plates and headers and jamb studs for wall openings)</a:t>
            </a:r>
          </a:p>
          <a:p>
            <a:pPr lvl="3"/>
            <a:r>
              <a:rPr lang="en-US" altLang="en-US" sz="1600" u="sng" dirty="0" smtClean="0">
                <a:latin typeface="Yu Gothic Light" panose="020B0300000000000000" pitchFamily="34" charset="-128"/>
                <a:ea typeface="Yu Gothic Light" panose="020B0300000000000000" pitchFamily="34" charset="-128"/>
              </a:rPr>
              <a:t>More than 15% loss in insulation R-value</a:t>
            </a:r>
          </a:p>
        </p:txBody>
      </p:sp>
      <p:grpSp>
        <p:nvGrpSpPr>
          <p:cNvPr id="6" name="Group 5"/>
          <p:cNvGrpSpPr/>
          <p:nvPr/>
        </p:nvGrpSpPr>
        <p:grpSpPr>
          <a:xfrm>
            <a:off x="9311514" y="203171"/>
            <a:ext cx="2880486" cy="3328287"/>
            <a:chOff x="7471764" y="1746363"/>
            <a:chExt cx="3593862" cy="4084865"/>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1764" y="1746363"/>
              <a:ext cx="3593862" cy="408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8170" y="3461645"/>
              <a:ext cx="636527" cy="636527"/>
            </a:xfrm>
            <a:prstGeom prst="rect">
              <a:avLst/>
            </a:prstGeom>
          </p:spPr>
        </p:pic>
      </p:grpSp>
      <p:pic>
        <p:nvPicPr>
          <p:cNvPr id="7" name="Picture 2"/>
          <p:cNvPicPr>
            <a:picLocks noChangeAspect="1"/>
          </p:cNvPicPr>
          <p:nvPr/>
        </p:nvPicPr>
        <p:blipFill rotWithShape="1">
          <a:blip r:embed="rId4">
            <a:extLst>
              <a:ext uri="{28A0092B-C50C-407E-A947-70E740481C1C}">
                <a14:useLocalDpi xmlns:a14="http://schemas.microsoft.com/office/drawing/2010/main" val="0"/>
              </a:ext>
            </a:extLst>
          </a:blip>
          <a:srcRect l="34804" r="34786"/>
          <a:stretch/>
        </p:blipFill>
        <p:spPr bwMode="auto">
          <a:xfrm>
            <a:off x="6640353" y="553247"/>
            <a:ext cx="2598596" cy="2953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386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Clear-Field Thermal </a:t>
            </a:r>
            <a:r>
              <a:rPr lang="en-US" sz="3200" dirty="0" smtClean="0"/>
              <a:t>Bridge - Resources</a:t>
            </a:r>
            <a:endParaRPr lang="en-US" dirty="0"/>
          </a:p>
        </p:txBody>
      </p:sp>
      <p:sp>
        <p:nvSpPr>
          <p:cNvPr id="3" name="Content Placeholder 2"/>
          <p:cNvSpPr>
            <a:spLocks noGrp="1"/>
          </p:cNvSpPr>
          <p:nvPr>
            <p:ph idx="1"/>
          </p:nvPr>
        </p:nvSpPr>
        <p:spPr>
          <a:xfrm>
            <a:off x="529703" y="1500326"/>
            <a:ext cx="4921187" cy="3304218"/>
          </a:xfrm>
        </p:spPr>
        <p:txBody>
          <a:bodyPr/>
          <a:lstStyle/>
          <a:p>
            <a:r>
              <a:rPr lang="en-US" altLang="en-US" sz="2200" dirty="0"/>
              <a:t>Design Tool: Steel Wall &amp; Wood Wall Calculators</a:t>
            </a:r>
          </a:p>
          <a:p>
            <a:pPr lvl="1"/>
            <a:r>
              <a:rPr lang="en-US" altLang="en-US" sz="1800" dirty="0"/>
              <a:t>Performs U-factor and water vapor control design checks </a:t>
            </a:r>
            <a:r>
              <a:rPr lang="en-US" altLang="en-US" sz="1800" dirty="0" smtClean="0"/>
              <a:t>for </a:t>
            </a:r>
            <a:r>
              <a:rPr lang="en-US" altLang="en-US" sz="1800" dirty="0"/>
              <a:t>coordinated energy code and building code </a:t>
            </a:r>
            <a:r>
              <a:rPr lang="en-US" altLang="en-US" sz="1800" dirty="0" smtClean="0"/>
              <a:t>compliance</a:t>
            </a:r>
          </a:p>
          <a:p>
            <a:r>
              <a:rPr lang="en-US" altLang="en-US" sz="1800" dirty="0" smtClean="0"/>
              <a:t>Free on-line tool available!</a:t>
            </a:r>
          </a:p>
          <a:p>
            <a:pPr lvl="1"/>
            <a:r>
              <a:rPr lang="en-US" altLang="en-US" sz="1800" dirty="0">
                <a:hlinkClick r:id="rId2"/>
              </a:rPr>
              <a:t>https://</a:t>
            </a:r>
            <a:r>
              <a:rPr lang="en-US" altLang="en-US" sz="1800" dirty="0" smtClean="0">
                <a:hlinkClick r:id="rId2"/>
              </a:rPr>
              <a:t>www.continuousinsulation.org/calculators</a:t>
            </a:r>
            <a:r>
              <a:rPr lang="en-US" altLang="en-US" sz="1800" dirty="0" smtClean="0"/>
              <a:t> </a:t>
            </a:r>
          </a:p>
          <a:p>
            <a:r>
              <a:rPr lang="en-US" altLang="en-US" sz="1800" dirty="0" smtClean="0"/>
              <a:t>YouTube tutorial also provided. Simple!</a:t>
            </a:r>
          </a:p>
          <a:p>
            <a:pPr lvl="1"/>
            <a:endParaRPr lang="en-US" altLang="en-US" sz="1800" dirty="0" smtClean="0"/>
          </a:p>
          <a:p>
            <a:pPr marL="76200" indent="0">
              <a:buNone/>
            </a:pPr>
            <a:endParaRPr lang="en-US" altLang="en-US" sz="1800" dirty="0"/>
          </a:p>
          <a:p>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793865" y="1162974"/>
            <a:ext cx="5853638" cy="4288805"/>
          </a:xfrm>
          <a:prstGeom prst="rect">
            <a:avLst/>
          </a:prstGeom>
          <a:ln w="19050">
            <a:solidFill>
              <a:schemeClr val="tx1"/>
            </a:solidFill>
          </a:ln>
        </p:spPr>
      </p:pic>
    </p:spTree>
    <p:extLst>
      <p:ext uri="{BB962C8B-B14F-4D97-AF65-F5344CB8AC3E}">
        <p14:creationId xmlns:p14="http://schemas.microsoft.com/office/powerpoint/2010/main" val="3986599278"/>
      </p:ext>
    </p:extLst>
  </p:cSld>
  <p:clrMapOvr>
    <a:masterClrMapping/>
  </p:clrMapOvr>
</p:sld>
</file>

<file path=ppt/theme/theme1.xml><?xml version="1.0" encoding="utf-8"?>
<a:theme xmlns:a="http://schemas.openxmlformats.org/drawingml/2006/main" name="ABTG_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BTG_2021" id="{FCA1BE50-A926-4834-B14F-4E3CBE1BE298}" vid="{325B9E7E-1B62-4B6F-B490-115653F885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ABTG_2021</Template>
  <TotalTime>10120</TotalTime>
  <Words>4571</Words>
  <Application>Microsoft Office PowerPoint</Application>
  <PresentationFormat>Widescreen</PresentationFormat>
  <Paragraphs>349</Paragraphs>
  <Slides>46</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7" baseType="lpstr">
      <vt:lpstr>Yu Gothic</vt:lpstr>
      <vt:lpstr>Yu Gothic Light</vt:lpstr>
      <vt:lpstr>Yu Gothic Medium</vt:lpstr>
      <vt:lpstr>Arial</vt:lpstr>
      <vt:lpstr>Calibri</vt:lpstr>
      <vt:lpstr>Cambria Math</vt:lpstr>
      <vt:lpstr>Segoe UI</vt:lpstr>
      <vt:lpstr>Wingdings</vt:lpstr>
      <vt:lpstr>Wingdings 3</vt:lpstr>
      <vt:lpstr>ABTG_2021</vt:lpstr>
      <vt:lpstr>Worksheet</vt:lpstr>
      <vt:lpstr>Thermal Bridging: Small Details with a Large Impact    &amp; Getting Ready for New Codes</vt:lpstr>
      <vt:lpstr>PowerPoint Presentation</vt:lpstr>
      <vt:lpstr>Outline</vt:lpstr>
      <vt:lpstr>Learning Objectives</vt:lpstr>
      <vt:lpstr>Course Description</vt:lpstr>
      <vt:lpstr>What is a thermal bridge?</vt:lpstr>
      <vt:lpstr>Types of Thermal Bridges</vt:lpstr>
      <vt:lpstr>Clear-Field Thermal Bridge</vt:lpstr>
      <vt:lpstr>Clear-Field Thermal Bridge - Resources</vt:lpstr>
      <vt:lpstr>Clear-Field Thermal Bridge – ci mitigation</vt:lpstr>
      <vt:lpstr>Linear Thermal Bridge</vt:lpstr>
      <vt:lpstr>Linear Thermal Bridge</vt:lpstr>
      <vt:lpstr>Point Thermal Bridge</vt:lpstr>
      <vt:lpstr>What are the implications of unaccounted thermal bridges?</vt:lpstr>
      <vt:lpstr>What have past codes required?</vt:lpstr>
      <vt:lpstr>What will the newer codes require?</vt:lpstr>
      <vt:lpstr>2024 IECC Definitions</vt:lpstr>
      <vt:lpstr>2024 IECC Construction Documents</vt:lpstr>
      <vt:lpstr>2024 IECC – Prescriptive Thermal Bridging Rules</vt:lpstr>
      <vt:lpstr>2024 IECC - Prescriptive</vt:lpstr>
      <vt:lpstr>2024 IECC - Prescriptive</vt:lpstr>
      <vt:lpstr>2024 IECC - Prescriptive</vt:lpstr>
      <vt:lpstr>2024 IECC - Prescriptive</vt:lpstr>
      <vt:lpstr>2024 IECC - Prescriptive</vt:lpstr>
      <vt:lpstr>2024 IECC - Prescriptive</vt:lpstr>
      <vt:lpstr>2024 IECC – Prescriptive (UA trade-off method)</vt:lpstr>
      <vt:lpstr>2024 IECC – Performance (Simulation) Path</vt:lpstr>
      <vt:lpstr>Design Concepts for Clear-Field Thermal Bridges</vt:lpstr>
      <vt:lpstr>Mitigation Concepts for Clear-Field Thermal Bridges</vt:lpstr>
      <vt:lpstr>Mitigation Concepts for Point Thermal Bridges</vt:lpstr>
      <vt:lpstr>Mitigation Concepts for Linear Thermal Bridges</vt:lpstr>
      <vt:lpstr>Examples of Mitigated Linear Thermal Bridges (Balconies)</vt:lpstr>
      <vt:lpstr>More Examples of Mitigated Linear Thermal Bridges (non-exhaustive “commodity” details)</vt:lpstr>
      <vt:lpstr>Examples of Proprietary Thermal Bridging Devices (non-exhaustive “google” search)</vt:lpstr>
      <vt:lpstr>Calculations to Account for Point &amp; Linear  Thermal Bridges</vt:lpstr>
      <vt:lpstr>Example Design Data (Psi-factors for floor edges)</vt:lpstr>
      <vt:lpstr>Example Design Data  (Psi-factors for fenestration-wall interface)</vt:lpstr>
      <vt:lpstr>Example Design Data  (Psi-factors for parapet roof-wall intersection)</vt:lpstr>
      <vt:lpstr>Example Design Data  (Chi-factors for metal/fastener penetrations)</vt:lpstr>
      <vt:lpstr>Clear-field U-factor Analysis –  CFS steel frame wall with and without ci</vt:lpstr>
      <vt:lpstr>Design Example  (3-story office building)</vt:lpstr>
      <vt:lpstr>PowerPoint Presentation</vt:lpstr>
      <vt:lpstr>Design Example  (3-story office building)</vt:lpstr>
      <vt:lpstr>Conclusions</vt:lpstr>
      <vt:lpstr>Bibliography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Thermal Bridging</dc:title>
  <dc:creator>Jay Crandell</dc:creator>
  <cp:lastModifiedBy>Mindy Caldwell</cp:lastModifiedBy>
  <cp:revision>118</cp:revision>
  <cp:lastPrinted>2023-08-28T22:11:44Z</cp:lastPrinted>
  <dcterms:created xsi:type="dcterms:W3CDTF">2021-02-08T21:47:25Z</dcterms:created>
  <dcterms:modified xsi:type="dcterms:W3CDTF">2024-02-29T14:59:40Z</dcterms:modified>
</cp:coreProperties>
</file>