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38"/>
  </p:notesMasterIdLst>
  <p:handoutMasterIdLst>
    <p:handoutMasterId r:id="rId39"/>
  </p:handoutMasterIdLst>
  <p:sldIdLst>
    <p:sldId id="256" r:id="rId2"/>
    <p:sldId id="623" r:id="rId3"/>
    <p:sldId id="610" r:id="rId4"/>
    <p:sldId id="514" r:id="rId5"/>
    <p:sldId id="520" r:id="rId6"/>
    <p:sldId id="500" r:id="rId7"/>
    <p:sldId id="608" r:id="rId8"/>
    <p:sldId id="509" r:id="rId9"/>
    <p:sldId id="612" r:id="rId10"/>
    <p:sldId id="517" r:id="rId11"/>
    <p:sldId id="515" r:id="rId12"/>
    <p:sldId id="545" r:id="rId13"/>
    <p:sldId id="609" r:id="rId14"/>
    <p:sldId id="498" r:id="rId15"/>
    <p:sldId id="512" r:id="rId16"/>
    <p:sldId id="497" r:id="rId17"/>
    <p:sldId id="532" r:id="rId18"/>
    <p:sldId id="533" r:id="rId19"/>
    <p:sldId id="534" r:id="rId20"/>
    <p:sldId id="614" r:id="rId21"/>
    <p:sldId id="571" r:id="rId22"/>
    <p:sldId id="572" r:id="rId23"/>
    <p:sldId id="573" r:id="rId24"/>
    <p:sldId id="590" r:id="rId25"/>
    <p:sldId id="591" r:id="rId26"/>
    <p:sldId id="592" r:id="rId27"/>
    <p:sldId id="611" r:id="rId28"/>
    <p:sldId id="521" r:id="rId29"/>
    <p:sldId id="617" r:id="rId30"/>
    <p:sldId id="618" r:id="rId31"/>
    <p:sldId id="619" r:id="rId32"/>
    <p:sldId id="620" r:id="rId33"/>
    <p:sldId id="621" r:id="rId34"/>
    <p:sldId id="622" r:id="rId35"/>
    <p:sldId id="484" r:id="rId36"/>
    <p:sldId id="392" r:id="rId37"/>
  </p:sldIdLst>
  <p:sldSz cx="9144000" cy="6858000" type="screen4x3"/>
  <p:notesSz cx="7102475" cy="9388475"/>
  <p:custDataLst>
    <p:tags r:id="rId4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initials="J" lastIdx="15" clrIdx="0"/>
  <p:cmAuthor id="1" name="Abby Davidson" initials="AD" lastIdx="177" clrIdx="1"/>
  <p:cmAuthor id="2" name="larry" initials="lw" lastIdx="37" clrIdx="2"/>
  <p:cmAuthor id="3" name="Kirk" initials="KG" lastIdx="1" clrIdx="3"/>
  <p:cmAuthor id="4" name="Larry Wainright, DrJ Engineering" initials="LWDE" lastIdx="6" clrIdx="4">
    <p:extLst/>
  </p:cmAuthor>
  <p:cmAuthor id="5" name="Jay Crandell" initials="JC" lastIdx="19" clrIdx="5">
    <p:extLst/>
  </p:cmAuthor>
  <p:cmAuthor id="6" name="Mindy Caldwell" initials="MC" lastIdx="14" clrIdx="6">
    <p:extLst>
      <p:ext uri="{19B8F6BF-5375-455C-9EA6-DF929625EA0E}">
        <p15:presenceInfo xmlns:p15="http://schemas.microsoft.com/office/powerpoint/2012/main" userId="S-1-5-21-2049729063-2094811608-1847928074-1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sorterViewPr>
    <p:cViewPr>
      <p:scale>
        <a:sx n="190" d="100"/>
        <a:sy n="190" d="100"/>
      </p:scale>
      <p:origin x="0" y="13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944"/>
          </a:xfrm>
          <a:prstGeom prst="rect">
            <a:avLst/>
          </a:prstGeom>
        </p:spPr>
        <p:txBody>
          <a:bodyPr vert="horz" lIns="93251" tIns="46625" rIns="93251" bIns="46625"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4023092" y="0"/>
            <a:ext cx="3077739" cy="468944"/>
          </a:xfrm>
          <a:prstGeom prst="rect">
            <a:avLst/>
          </a:prstGeom>
        </p:spPr>
        <p:txBody>
          <a:bodyPr vert="horz" lIns="93251" tIns="46625" rIns="93251" bIns="46625" rtlCol="0"/>
          <a:lstStyle>
            <a:lvl1pPr algn="r">
              <a:defRPr sz="1200">
                <a:cs typeface="Arial" charset="0"/>
              </a:defRPr>
            </a:lvl1pPr>
          </a:lstStyle>
          <a:p>
            <a:pPr>
              <a:defRPr/>
            </a:pPr>
            <a:fld id="{8D2A6EB7-A406-4FD5-8DD8-51352EC2DFB0}" type="datetimeFigureOut">
              <a:rPr lang="en-US"/>
              <a:pPr>
                <a:defRPr/>
              </a:pPr>
              <a:t>8/31/2021</a:t>
            </a:fld>
            <a:endParaRPr lang="en-US" dirty="0"/>
          </a:p>
        </p:txBody>
      </p:sp>
      <p:sp>
        <p:nvSpPr>
          <p:cNvPr id="4" name="Footer Placeholder 3"/>
          <p:cNvSpPr>
            <a:spLocks noGrp="1"/>
          </p:cNvSpPr>
          <p:nvPr>
            <p:ph type="ftr" sz="quarter" idx="2"/>
          </p:nvPr>
        </p:nvSpPr>
        <p:spPr>
          <a:xfrm>
            <a:off x="0" y="8917931"/>
            <a:ext cx="3077739" cy="468944"/>
          </a:xfrm>
          <a:prstGeom prst="rect">
            <a:avLst/>
          </a:prstGeom>
        </p:spPr>
        <p:txBody>
          <a:bodyPr vert="horz" lIns="93251" tIns="46625" rIns="93251" bIns="46625"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4023092" y="8917931"/>
            <a:ext cx="3077739" cy="468944"/>
          </a:xfrm>
          <a:prstGeom prst="rect">
            <a:avLst/>
          </a:prstGeom>
        </p:spPr>
        <p:txBody>
          <a:bodyPr vert="horz" lIns="93251" tIns="46625" rIns="93251" bIns="46625" rtlCol="0" anchor="b"/>
          <a:lstStyle>
            <a:lvl1pPr algn="r">
              <a:defRPr sz="1200">
                <a:cs typeface="Arial" charset="0"/>
              </a:defRPr>
            </a:lvl1pPr>
          </a:lstStyle>
          <a:p>
            <a:pPr>
              <a:defRPr/>
            </a:pPr>
            <a:fld id="{835AA377-1178-4235-8BCA-E86A49BAB496}" type="slidenum">
              <a:rPr lang="en-US"/>
              <a:pPr>
                <a:defRPr/>
              </a:pPr>
              <a:t>‹#›</a:t>
            </a:fld>
            <a:endParaRPr lang="en-US" dirty="0"/>
          </a:p>
        </p:txBody>
      </p:sp>
    </p:spTree>
    <p:extLst>
      <p:ext uri="{BB962C8B-B14F-4D97-AF65-F5344CB8AC3E}">
        <p14:creationId xmlns:p14="http://schemas.microsoft.com/office/powerpoint/2010/main" val="67873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lvl1pPr>
              <a:defRPr sz="1200">
                <a:cs typeface="Arial" charset="0"/>
              </a:defRPr>
            </a:lvl1pPr>
          </a:lstStyle>
          <a:p>
            <a:pPr>
              <a:defRPr/>
            </a:pPr>
            <a:endParaRPr lang="en-US" dirty="0"/>
          </a:p>
        </p:txBody>
      </p:sp>
      <p:sp>
        <p:nvSpPr>
          <p:cNvPr id="16387" name="Rectangle 3"/>
          <p:cNvSpPr>
            <a:spLocks noGrp="1" noChangeArrowheads="1"/>
          </p:cNvSpPr>
          <p:nvPr>
            <p:ph type="dt" idx="1"/>
          </p:nvPr>
        </p:nvSpPr>
        <p:spPr bwMode="auto">
          <a:xfrm>
            <a:off x="4023092" y="0"/>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lvl1pPr algn="r">
              <a:defRPr sz="1200">
                <a:cs typeface="Arial" charset="0"/>
              </a:defRPr>
            </a:lvl1pPr>
          </a:lstStyle>
          <a:p>
            <a:pPr>
              <a:defRPr/>
            </a:pPr>
            <a:fld id="{5B555D94-EFC7-4E5D-AABE-72E5F35E99DC}" type="datetimeFigureOut">
              <a:rPr lang="en-US"/>
              <a:pPr>
                <a:defRPr/>
              </a:pPr>
              <a:t>8/31/2021</a:t>
            </a:fld>
            <a:endParaRPr lang="en-US" dirty="0"/>
          </a:p>
        </p:txBody>
      </p:sp>
      <p:sp>
        <p:nvSpPr>
          <p:cNvPr id="152580"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10248" y="4458965"/>
            <a:ext cx="5681980" cy="422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917931"/>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b" anchorCtr="0" compatLnSpc="1">
            <a:prstTxWarp prst="textNoShape">
              <a:avLst/>
            </a:prstTxWarp>
          </a:bodyPr>
          <a:lstStyle>
            <a:lvl1pPr>
              <a:defRPr sz="1200">
                <a:cs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4023092" y="8917931"/>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b" anchorCtr="0" compatLnSpc="1">
            <a:prstTxWarp prst="textNoShape">
              <a:avLst/>
            </a:prstTxWarp>
          </a:bodyPr>
          <a:lstStyle>
            <a:lvl1pPr algn="r">
              <a:defRPr sz="1200">
                <a:cs typeface="Arial" charset="0"/>
              </a:defRPr>
            </a:lvl1pPr>
          </a:lstStyle>
          <a:p>
            <a:pPr>
              <a:defRPr/>
            </a:pPr>
            <a:fld id="{2FFC15F4-3F17-4F8C-8761-8CDA77349CB4}" type="slidenum">
              <a:rPr lang="en-US"/>
              <a:pPr>
                <a:defRPr/>
              </a:pPr>
              <a:t>‹#›</a:t>
            </a:fld>
            <a:endParaRPr lang="en-US" dirty="0"/>
          </a:p>
        </p:txBody>
      </p:sp>
    </p:spTree>
    <p:extLst>
      <p:ext uri="{BB962C8B-B14F-4D97-AF65-F5344CB8AC3E}">
        <p14:creationId xmlns:p14="http://schemas.microsoft.com/office/powerpoint/2010/main" val="422403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r>
              <a:rPr lang="en-US" altLang="en-US" dirty="0" smtClean="0"/>
              <a:t>Change title and presenter info to suit purpose.  </a:t>
            </a:r>
          </a:p>
        </p:txBody>
      </p:sp>
      <p:sp>
        <p:nvSpPr>
          <p:cNvPr id="153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57660" indent="-291408" eaLnBrk="0" hangingPunct="0">
              <a:spcBef>
                <a:spcPct val="30000"/>
              </a:spcBef>
              <a:defRPr sz="1200">
                <a:solidFill>
                  <a:schemeClr val="tx1"/>
                </a:solidFill>
                <a:latin typeface="Calibri" pitchFamily="34" charset="0"/>
              </a:defRPr>
            </a:lvl2pPr>
            <a:lvl3pPr marL="1165631" indent="-233126" eaLnBrk="0" hangingPunct="0">
              <a:spcBef>
                <a:spcPct val="30000"/>
              </a:spcBef>
              <a:defRPr sz="1200">
                <a:solidFill>
                  <a:schemeClr val="tx1"/>
                </a:solidFill>
                <a:latin typeface="Calibri" pitchFamily="34" charset="0"/>
              </a:defRPr>
            </a:lvl3pPr>
            <a:lvl4pPr marL="1631884" indent="-233126" eaLnBrk="0" hangingPunct="0">
              <a:spcBef>
                <a:spcPct val="30000"/>
              </a:spcBef>
              <a:defRPr sz="1200">
                <a:solidFill>
                  <a:schemeClr val="tx1"/>
                </a:solidFill>
                <a:latin typeface="Calibri" pitchFamily="34" charset="0"/>
              </a:defRPr>
            </a:lvl4pPr>
            <a:lvl5pPr marL="2098137" indent="-233126" eaLnBrk="0" hangingPunct="0">
              <a:spcBef>
                <a:spcPct val="30000"/>
              </a:spcBef>
              <a:defRPr sz="1200">
                <a:solidFill>
                  <a:schemeClr val="tx1"/>
                </a:solidFill>
                <a:latin typeface="Calibri" pitchFamily="34" charset="0"/>
              </a:defRPr>
            </a:lvl5pPr>
            <a:lvl6pPr marL="2564389" indent="-233126" eaLnBrk="0" fontAlgn="base" hangingPunct="0">
              <a:spcBef>
                <a:spcPct val="30000"/>
              </a:spcBef>
              <a:spcAft>
                <a:spcPct val="0"/>
              </a:spcAft>
              <a:defRPr sz="1200">
                <a:solidFill>
                  <a:schemeClr val="tx1"/>
                </a:solidFill>
                <a:latin typeface="Calibri" pitchFamily="34" charset="0"/>
              </a:defRPr>
            </a:lvl6pPr>
            <a:lvl7pPr marL="3030642" indent="-233126" eaLnBrk="0" fontAlgn="base" hangingPunct="0">
              <a:spcBef>
                <a:spcPct val="30000"/>
              </a:spcBef>
              <a:spcAft>
                <a:spcPct val="0"/>
              </a:spcAft>
              <a:defRPr sz="1200">
                <a:solidFill>
                  <a:schemeClr val="tx1"/>
                </a:solidFill>
                <a:latin typeface="Calibri" pitchFamily="34" charset="0"/>
              </a:defRPr>
            </a:lvl7pPr>
            <a:lvl8pPr marL="3496894" indent="-233126" eaLnBrk="0" fontAlgn="base" hangingPunct="0">
              <a:spcBef>
                <a:spcPct val="30000"/>
              </a:spcBef>
              <a:spcAft>
                <a:spcPct val="0"/>
              </a:spcAft>
              <a:defRPr sz="1200">
                <a:solidFill>
                  <a:schemeClr val="tx1"/>
                </a:solidFill>
                <a:latin typeface="Calibri" pitchFamily="34" charset="0"/>
              </a:defRPr>
            </a:lvl8pPr>
            <a:lvl9pPr marL="3963147" indent="-23312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72CBF-9C93-4401-9F16-46C2C170D248}" type="slidenum">
              <a:rPr lang="en-US" altLang="en-US" smtClean="0">
                <a:cs typeface="Arial" pitchFamily="34" charset="0"/>
              </a:rPr>
              <a:pPr eaLnBrk="1" hangingPunct="1">
                <a:spcBef>
                  <a:spcPct val="0"/>
                </a:spcBef>
              </a:pPr>
              <a:t>1</a:t>
            </a:fld>
            <a:endParaRPr lang="en-US" altLang="en-US" dirty="0" smtClean="0">
              <a:cs typeface="Arial" pitchFamily="34" charset="0"/>
            </a:endParaRPr>
          </a:p>
        </p:txBody>
      </p:sp>
    </p:spTree>
    <p:extLst>
      <p:ext uri="{BB962C8B-B14F-4D97-AF65-F5344CB8AC3E}">
        <p14:creationId xmlns:p14="http://schemas.microsoft.com/office/powerpoint/2010/main" val="315739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4</a:t>
            </a:fld>
            <a:endParaRPr lang="en-US" dirty="0"/>
          </a:p>
        </p:txBody>
      </p:sp>
    </p:spTree>
    <p:extLst>
      <p:ext uri="{BB962C8B-B14F-4D97-AF65-F5344CB8AC3E}">
        <p14:creationId xmlns:p14="http://schemas.microsoft.com/office/powerpoint/2010/main" val="181633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5</a:t>
            </a:fld>
            <a:endParaRPr lang="en-US" dirty="0"/>
          </a:p>
        </p:txBody>
      </p:sp>
    </p:spTree>
    <p:extLst>
      <p:ext uri="{BB962C8B-B14F-4D97-AF65-F5344CB8AC3E}">
        <p14:creationId xmlns:p14="http://schemas.microsoft.com/office/powerpoint/2010/main" val="332635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6</a:t>
            </a:fld>
            <a:endParaRPr lang="en-US" dirty="0"/>
          </a:p>
        </p:txBody>
      </p:sp>
    </p:spTree>
    <p:extLst>
      <p:ext uri="{BB962C8B-B14F-4D97-AF65-F5344CB8AC3E}">
        <p14:creationId xmlns:p14="http://schemas.microsoft.com/office/powerpoint/2010/main" val="24871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10</a:t>
            </a:fld>
            <a:endParaRPr lang="en-US" dirty="0"/>
          </a:p>
        </p:txBody>
      </p:sp>
    </p:spTree>
    <p:extLst>
      <p:ext uri="{BB962C8B-B14F-4D97-AF65-F5344CB8AC3E}">
        <p14:creationId xmlns:p14="http://schemas.microsoft.com/office/powerpoint/2010/main" val="405640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11</a:t>
            </a:fld>
            <a:endParaRPr lang="en-US" dirty="0"/>
          </a:p>
        </p:txBody>
      </p:sp>
    </p:spTree>
    <p:extLst>
      <p:ext uri="{BB962C8B-B14F-4D97-AF65-F5344CB8AC3E}">
        <p14:creationId xmlns:p14="http://schemas.microsoft.com/office/powerpoint/2010/main" val="79483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23</a:t>
            </a:fld>
            <a:endParaRPr lang="en-US" dirty="0"/>
          </a:p>
        </p:txBody>
      </p:sp>
    </p:spTree>
    <p:extLst>
      <p:ext uri="{BB962C8B-B14F-4D97-AF65-F5344CB8AC3E}">
        <p14:creationId xmlns:p14="http://schemas.microsoft.com/office/powerpoint/2010/main" val="20656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1204913" y="704850"/>
            <a:ext cx="4692650" cy="3519488"/>
          </a:xfrm>
          <a:ln/>
        </p:spPr>
      </p:sp>
      <p:sp>
        <p:nvSpPr>
          <p:cNvPr id="222211" name="Notes Placeholder 2"/>
          <p:cNvSpPr>
            <a:spLocks noGrp="1"/>
          </p:cNvSpPr>
          <p:nvPr>
            <p:ph type="body" idx="1"/>
          </p:nvPr>
        </p:nvSpPr>
        <p:spPr>
          <a:noFill/>
        </p:spPr>
        <p:txBody>
          <a:bodyPr/>
          <a:lstStyle/>
          <a:p>
            <a:pPr eaLnBrk="1" hangingPunct="1">
              <a:spcBef>
                <a:spcPct val="0"/>
              </a:spcBef>
            </a:pPr>
            <a:r>
              <a:rPr lang="en-US" altLang="en-US" dirty="0" smtClean="0"/>
              <a:t>Additiona</a:t>
            </a:r>
            <a:r>
              <a:rPr lang="en-US" altLang="en-US" baseline="0" dirty="0" smtClean="0"/>
              <a:t>l reading </a:t>
            </a:r>
            <a:endParaRPr lang="en-US" altLang="en-US" dirty="0" smtClean="0"/>
          </a:p>
        </p:txBody>
      </p:sp>
      <p:sp>
        <p:nvSpPr>
          <p:cNvPr id="222212" name="Slide Number Placeholder 3"/>
          <p:cNvSpPr txBox="1">
            <a:spLocks noGrp="1"/>
          </p:cNvSpPr>
          <p:nvPr/>
        </p:nvSpPr>
        <p:spPr bwMode="auto">
          <a:xfrm>
            <a:off x="4023092" y="8917931"/>
            <a:ext cx="3077739"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1" tIns="46625" rIns="93251" bIns="46625"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971EEF-805E-4FB4-ABCB-3D2A58EAA501}" type="slidenum">
              <a:rPr lang="en-US" altLang="en-US"/>
              <a:pPr algn="r" eaLnBrk="1" hangingPunct="1">
                <a:spcBef>
                  <a:spcPct val="0"/>
                </a:spcBef>
              </a:pPr>
              <a:t>36</a:t>
            </a:fld>
            <a:endParaRPr lang="en-US" altLang="en-US" dirty="0"/>
          </a:p>
        </p:txBody>
      </p:sp>
    </p:spTree>
    <p:extLst>
      <p:ext uri="{BB962C8B-B14F-4D97-AF65-F5344CB8AC3E}">
        <p14:creationId xmlns:p14="http://schemas.microsoft.com/office/powerpoint/2010/main" val="1841941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1524000"/>
            <a:ext cx="7772400" cy="3603625"/>
          </a:xfrm>
        </p:spPr>
        <p:txBody>
          <a:bodyPr anchor="b"/>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358841"/>
            <a:ext cx="77724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724400"/>
            <a:ext cx="2305050" cy="1954682"/>
          </a:xfrm>
          <a:prstGeom prst="rect">
            <a:avLst/>
          </a:prstGeom>
        </p:spPr>
      </p:pic>
    </p:spTree>
    <p:extLst>
      <p:ext uri="{BB962C8B-B14F-4D97-AF65-F5344CB8AC3E}">
        <p14:creationId xmlns:p14="http://schemas.microsoft.com/office/powerpoint/2010/main" val="423274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3051F232-8439-46CB-8418-8C1DB32BC1A1}" type="slidenum">
              <a:rPr lang="en-US" smtClean="0"/>
              <a:pPr>
                <a:defRPr/>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63263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658D0120-0678-4299-8E4D-4A7DA707A905}" type="slidenum">
              <a:rPr lang="en-US" smtClean="0"/>
              <a:pPr>
                <a:defRPr/>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04337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432FC75-7273-4068-A512-D494A6109A12}" type="slidenum">
              <a:rPr lang="en-US" smtClean="0"/>
              <a:pPr>
                <a:defRPr/>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424293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7165A66E-9669-45AC-9048-E29956A10221}" type="slidenum">
              <a:rPr lang="en-US" smtClean="0"/>
              <a:pPr>
                <a:defRPr/>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192349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2057400"/>
            <a:ext cx="7772400" cy="2962275"/>
          </a:xfrm>
        </p:spPr>
        <p:txBody>
          <a:bodyPr anchor="b"/>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357813"/>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C4409353-8426-461C-B1B3-85B19BD82198}" type="slidenum">
              <a:rPr lang="en-US" smtClean="0"/>
              <a:pPr>
                <a:defRPr/>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78180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F7107248-F992-4578-8EAA-1239573FA9BE}" type="slidenum">
              <a:rPr lang="en-US" smtClean="0"/>
              <a:pPr>
                <a:defRPr/>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Thirds">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533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943600" y="1600200"/>
            <a:ext cx="2743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F7107248-F992-4578-8EAA-1239573FA9BE}" type="slidenum">
              <a:rPr lang="en-US" smtClean="0"/>
              <a:pPr>
                <a:defRPr/>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262666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8BD671A9-B666-4DF3-AE24-9613A02E1CCF}" type="slidenum">
              <a:rPr lang="en-US" smtClean="0"/>
              <a:pPr>
                <a:defRPr/>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30717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5A3F6F2A-CDF5-43CB-98CB-2672648CBF09}" type="slidenum">
              <a:rPr lang="en-US" smtClean="0"/>
              <a:pPr>
                <a:defRPr/>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420843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92896CC0-F374-4F3A-8480-F39190351AD4}" type="slidenum">
              <a:rPr lang="en-US" smtClean="0"/>
              <a:pPr>
                <a:defRPr/>
              </a:pPr>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24914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3429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2"/>
          </p:nvPr>
        </p:nvSpPr>
        <p:spPr>
          <a:xfrm>
            <a:off x="7010400" y="6492875"/>
            <a:ext cx="2133600" cy="365125"/>
          </a:xfrm>
        </p:spPr>
        <p:txBody>
          <a:bodyPr/>
          <a:lstStyle>
            <a:lvl1pPr algn="r">
              <a:defRPr/>
            </a:lvl1pPr>
          </a:lstStyle>
          <a:p>
            <a:pPr>
              <a:defRPr/>
            </a:pPr>
            <a:fld id="{213EFEC8-F864-4879-836E-E4361231A91E}" type="slidenum">
              <a:rPr lang="en-US" smtClean="0"/>
              <a:pPr>
                <a:defRPr/>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161471"/>
            <a:ext cx="731520" cy="620329"/>
          </a:xfrm>
          <a:prstGeom prst="rect">
            <a:avLst/>
          </a:prstGeom>
        </p:spPr>
      </p:pic>
    </p:spTree>
    <p:extLst>
      <p:ext uri="{BB962C8B-B14F-4D97-AF65-F5344CB8AC3E}">
        <p14:creationId xmlns:p14="http://schemas.microsoft.com/office/powerpoint/2010/main" val="270074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0B7540-85CB-4F1F-9272-8C5A18EA972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56" r:id="rId5"/>
    <p:sldLayoutId id="2147484149" r:id="rId6"/>
    <p:sldLayoutId id="2147484150" r:id="rId7"/>
    <p:sldLayoutId id="2147484151" r:id="rId8"/>
    <p:sldLayoutId id="2147484152" r:id="rId9"/>
    <p:sldLayoutId id="2147484153" r:id="rId10"/>
    <p:sldLayoutId id="2147484154" r:id="rId11"/>
    <p:sldLayoutId id="2147484155" r:id="rId12"/>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drjcertification.org/system/files/drj/ter/node/874/drr141005wrbassembliesusingfoamplasticinsulation.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Layout" Target="../slideLayouts/slideLayout7.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nist.gov/system/files/nzertf-architectural-plans3-june2011.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www1.eere.energy.gov/buildings/publications/pdfs/building_america/incorporating-thick-layers-exterior-insulatio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hyperlink" Target="https://www.appliedbuildingtech.com/rr/2104-01" TargetMode="External"/><Relationship Id="rId2" Type="http://schemas.openxmlformats.org/officeDocument/2006/relationships/hyperlink" Target="https://www.continuousinsulation.org/sites/default/files/uploads/attachments/node/214/ci-quickguidewindowinstallation.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5.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8" Type="http://schemas.openxmlformats.org/officeDocument/2006/relationships/hyperlink" Target="https://www.appliedbuildingtech.com/node/92" TargetMode="External"/><Relationship Id="rId3" Type="http://schemas.openxmlformats.org/officeDocument/2006/relationships/notesSlide" Target="../notesSlides/notesSlide8.xml"/><Relationship Id="rId7" Type="http://schemas.openxmlformats.org/officeDocument/2006/relationships/hyperlink" Target="https://www.appliedbuildingtech.com/node/93"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appliedbuildingtech.com/rr/2104-01" TargetMode="External"/><Relationship Id="rId5" Type="http://schemas.openxmlformats.org/officeDocument/2006/relationships/hyperlink" Target="https://www.continuousinsulation.org/sites/default/files/uploads/attachments/node/214/ci-quickguidewindowinstallation.pdf" TargetMode="External"/><Relationship Id="rId4" Type="http://schemas.openxmlformats.org/officeDocument/2006/relationships/hyperlink" Target="https://www.continuousinsulation.org/applications/window-installatio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52400" y="2819401"/>
            <a:ext cx="8991600" cy="1905000"/>
          </a:xfrm>
        </p:spPr>
        <p:txBody>
          <a:bodyPr/>
          <a:lstStyle/>
          <a:p>
            <a:r>
              <a:rPr lang="en-US" dirty="0" smtClean="0"/>
              <a:t>Window Installation Methods for </a:t>
            </a:r>
            <a:br>
              <a:rPr lang="en-US" dirty="0" smtClean="0"/>
            </a:br>
            <a:r>
              <a:rPr lang="en-US" dirty="0" smtClean="0"/>
              <a:t>Frame Walls with Foam Sheathing</a:t>
            </a:r>
            <a:endParaRPr lang="en-US" altLang="en-US" sz="4000" i="1" dirty="0"/>
          </a:p>
        </p:txBody>
      </p:sp>
      <p:sp>
        <p:nvSpPr>
          <p:cNvPr id="2" name="Subtitle 1"/>
          <p:cNvSpPr>
            <a:spLocks noGrp="1"/>
          </p:cNvSpPr>
          <p:nvPr>
            <p:ph type="subTitle" idx="1"/>
          </p:nvPr>
        </p:nvSpPr>
        <p:spPr/>
        <p:txBody>
          <a:bodyPr/>
          <a:lstStyle/>
          <a:p>
            <a:pPr lvl="0"/>
            <a:r>
              <a:rPr lang="en-US" dirty="0" smtClean="0">
                <a:solidFill>
                  <a:srgbClr val="000000">
                    <a:lumMod val="50000"/>
                    <a:lumOff val="50000"/>
                  </a:srgbClr>
                </a:solidFill>
              </a:rPr>
              <a:t>Revised 6/30/2021</a:t>
            </a:r>
            <a:endParaRPr lang="en-US" dirty="0">
              <a:solidFill>
                <a:srgbClr val="000000">
                  <a:lumMod val="50000"/>
                  <a:lumOff val="50000"/>
                </a:srgbClr>
              </a:solidFill>
            </a:endParaRPr>
          </a:p>
          <a:p>
            <a:endParaRPr lang="en-US" sz="40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4" name="Content Placeholder 3"/>
          <p:cNvSpPr>
            <a:spLocks noGrp="1"/>
          </p:cNvSpPr>
          <p:nvPr>
            <p:ph sz="half" idx="1"/>
          </p:nvPr>
        </p:nvSpPr>
        <p:spPr>
          <a:xfrm>
            <a:off x="457200" y="1457687"/>
            <a:ext cx="5791200" cy="5105400"/>
          </a:xfrm>
        </p:spPr>
        <p:txBody>
          <a:bodyPr/>
          <a:lstStyle/>
          <a:p>
            <a:r>
              <a:rPr lang="en-US" dirty="0" smtClean="0"/>
              <a:t>FPIS materials comply with the following standards:</a:t>
            </a:r>
          </a:p>
          <a:p>
            <a:pPr lvl="1"/>
            <a:r>
              <a:rPr lang="en-US" sz="2000" dirty="0" smtClean="0"/>
              <a:t>Expanded Polystyrene (EPS) - ASTM C578,</a:t>
            </a:r>
          </a:p>
          <a:p>
            <a:pPr lvl="1"/>
            <a:r>
              <a:rPr lang="en-US" sz="2000" dirty="0" smtClean="0"/>
              <a:t>Extruded Polystyrene (XPS) - ASTM C578, or </a:t>
            </a:r>
          </a:p>
          <a:p>
            <a:pPr lvl="1"/>
            <a:r>
              <a:rPr lang="en-US" sz="2000" dirty="0" err="1" smtClean="0"/>
              <a:t>Polyisocyanurate</a:t>
            </a:r>
            <a:r>
              <a:rPr lang="en-US" sz="2000" dirty="0" smtClean="0"/>
              <a:t> (Polyiso) - ASTM C1289</a:t>
            </a:r>
          </a:p>
          <a:p>
            <a:r>
              <a:rPr lang="en-US" dirty="0" smtClean="0"/>
              <a:t>Where the window flange bears directly on FPIS, the FPIS must have a minimum compressive strength of 15 psi per the above standards (equivalent to 2,160 PSF bearing capacity).</a:t>
            </a:r>
          </a:p>
        </p:txBody>
      </p:sp>
      <p:pic>
        <p:nvPicPr>
          <p:cNvPr id="20" name="Content Placeholder 19"/>
          <p:cNvPicPr>
            <a:picLocks noGrp="1" noChangeAspect="1"/>
          </p:cNvPicPr>
          <p:nvPr>
            <p:ph sz="half" idx="2"/>
          </p:nvPr>
        </p:nvPicPr>
        <p:blipFill>
          <a:blip r:embed="rId4"/>
          <a:stretch>
            <a:fillRect/>
          </a:stretch>
        </p:blipFill>
        <p:spPr>
          <a:xfrm>
            <a:off x="6725128" y="1482268"/>
            <a:ext cx="1961672" cy="3657600"/>
          </a:xfrm>
          <a:prstGeom prst="rect">
            <a:avLst/>
          </a:prstGeom>
        </p:spPr>
      </p:pic>
      <p:pic>
        <p:nvPicPr>
          <p:cNvPr id="5" name="Picture 4" descr="http://admet.com/assets/D1621_Pic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257800"/>
            <a:ext cx="2133600" cy="137403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4666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sz="half" idx="1"/>
          </p:nvPr>
        </p:nvSpPr>
        <p:spPr/>
        <p:txBody>
          <a:bodyPr/>
          <a:lstStyle/>
          <a:p>
            <a:r>
              <a:rPr lang="en-US" dirty="0" smtClean="0"/>
              <a:t>The installation methods featured in this presentation assume use of FPIS as a water-resistive-barrier (WRB) system.</a:t>
            </a:r>
          </a:p>
          <a:p>
            <a:pPr lvl="1"/>
            <a:r>
              <a:rPr lang="en-US" dirty="0" smtClean="0"/>
              <a:t>Refer to </a:t>
            </a:r>
            <a:r>
              <a:rPr lang="en-US" dirty="0" smtClean="0">
                <a:hlinkClick r:id="rId3"/>
              </a:rPr>
              <a:t>DrJ DRR 1410-05</a:t>
            </a:r>
            <a:r>
              <a:rPr lang="en-US" dirty="0" smtClean="0"/>
              <a:t> for a listing of FPIS manufacturers with code-approved FPIS WRB systems and installation instructions.</a:t>
            </a:r>
          </a:p>
          <a:p>
            <a:pPr lvl="1"/>
            <a:r>
              <a:rPr lang="en-US" dirty="0" smtClean="0"/>
              <a:t>Use of a separate WRB material layer is also common and acceptable with appropriate installation and detailing.</a:t>
            </a:r>
          </a:p>
          <a:p>
            <a:endParaRPr lang="en-US" dirty="0"/>
          </a:p>
        </p:txBody>
      </p:sp>
      <p:pic>
        <p:nvPicPr>
          <p:cNvPr id="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992226" y="1600200"/>
            <a:ext cx="264594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31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410" y="4747811"/>
            <a:ext cx="468305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152400"/>
            <a:ext cx="8382000" cy="1143000"/>
          </a:xfrm>
        </p:spPr>
        <p:txBody>
          <a:bodyPr/>
          <a:lstStyle/>
          <a:p>
            <a:r>
              <a:rPr lang="en-US" dirty="0" smtClean="0"/>
              <a:t>Applicability</a:t>
            </a:r>
            <a:endParaRPr lang="en-US" dirty="0"/>
          </a:p>
        </p:txBody>
      </p:sp>
      <p:sp>
        <p:nvSpPr>
          <p:cNvPr id="10" name="Content Placeholder 9"/>
          <p:cNvSpPr>
            <a:spLocks noGrp="1"/>
          </p:cNvSpPr>
          <p:nvPr>
            <p:ph idx="1"/>
          </p:nvPr>
        </p:nvSpPr>
        <p:spPr>
          <a:xfrm>
            <a:off x="685800" y="1938816"/>
            <a:ext cx="3962400" cy="4233384"/>
          </a:xfrm>
          <a:prstGeom prst="rect">
            <a:avLst/>
          </a:prstGeom>
        </p:spPr>
        <p:txBody>
          <a:bodyPr>
            <a:normAutofit/>
          </a:bodyPr>
          <a:lstStyle/>
          <a:p>
            <a:pPr>
              <a:buClr>
                <a:schemeClr val="tx2"/>
              </a:buClr>
              <a:buFont typeface="Arial" panose="020B0604020202020204" pitchFamily="34" charset="0"/>
              <a:buChar char="•"/>
            </a:pPr>
            <a:endParaRPr lang="en-US" sz="2800" dirty="0" smtClean="0">
              <a:solidFill>
                <a:schemeClr val="tx2"/>
              </a:solidFill>
            </a:endParaRPr>
          </a:p>
          <a:p>
            <a:pPr marL="0" indent="0">
              <a:buNone/>
            </a:pPr>
            <a:endParaRPr lang="en-US" dirty="0">
              <a:solidFill>
                <a:schemeClr val="tx2"/>
              </a:solidFill>
            </a:endParaRPr>
          </a:p>
        </p:txBody>
      </p:sp>
      <p:pic>
        <p:nvPicPr>
          <p:cNvPr id="3076" name="Picture 4" descr="Image result for window flashing 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884" y="4833439"/>
            <a:ext cx="2859505" cy="16575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bwMode="auto">
          <a:xfrm>
            <a:off x="457198" y="1447800"/>
            <a:ext cx="8382001" cy="324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Use </a:t>
            </a:r>
            <a:r>
              <a:rPr lang="en-US" sz="2800" dirty="0"/>
              <a:t>flashing </a:t>
            </a:r>
            <a:r>
              <a:rPr lang="en-US" sz="2800" dirty="0" smtClean="0"/>
              <a:t>materials </a:t>
            </a:r>
            <a:r>
              <a:rPr lang="en-US" sz="2800" dirty="0"/>
              <a:t>and sealants recommended by the </a:t>
            </a:r>
            <a:r>
              <a:rPr lang="en-US" sz="2800" dirty="0" smtClean="0"/>
              <a:t>window, FPIS, and/or WRB manufacturers.</a:t>
            </a:r>
          </a:p>
          <a:p>
            <a:r>
              <a:rPr lang="en-US" sz="2800" dirty="0" smtClean="0"/>
              <a:t>Flexible adhered flashing is featured in this presentation, but fluid-applied flashings also may be used in similar fashion.</a:t>
            </a:r>
          </a:p>
          <a:p>
            <a:r>
              <a:rPr lang="en-US" sz="2800" dirty="0" smtClean="0"/>
              <a:t>Follow sealant and flashing manufacturer’s instructions to ensure adhesion and durability.</a:t>
            </a:r>
            <a:endParaRPr lang="en-US" sz="2800" dirty="0"/>
          </a:p>
        </p:txBody>
      </p:sp>
    </p:spTree>
    <p:custDataLst>
      <p:tags r:id="rId1"/>
    </p:custDataLst>
    <p:extLst>
      <p:ext uri="{BB962C8B-B14F-4D97-AF65-F5344CB8AC3E}">
        <p14:creationId xmlns:p14="http://schemas.microsoft.com/office/powerpoint/2010/main" val="411818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Details</a:t>
            </a:r>
            <a:endParaRPr lang="en-US" dirty="0"/>
          </a:p>
        </p:txBody>
      </p:sp>
      <p:sp>
        <p:nvSpPr>
          <p:cNvPr id="4" name="Content Placeholder 3"/>
          <p:cNvSpPr>
            <a:spLocks noGrp="1"/>
          </p:cNvSpPr>
          <p:nvPr>
            <p:ph sz="half" idx="2"/>
          </p:nvPr>
        </p:nvSpPr>
        <p:spPr>
          <a:xfrm>
            <a:off x="990600" y="1676400"/>
            <a:ext cx="6019800" cy="4525963"/>
          </a:xfrm>
        </p:spPr>
        <p:txBody>
          <a:bodyPr/>
          <a:lstStyle/>
          <a:p>
            <a:r>
              <a:rPr lang="en-US" dirty="0" smtClean="0"/>
              <a:t>Ordered by installation method:</a:t>
            </a:r>
          </a:p>
          <a:p>
            <a:pPr lvl="1"/>
            <a:r>
              <a:rPr lang="en-US" dirty="0" smtClean="0"/>
              <a:t>Sill details</a:t>
            </a:r>
          </a:p>
          <a:p>
            <a:pPr lvl="1"/>
            <a:r>
              <a:rPr lang="en-US" dirty="0" smtClean="0"/>
              <a:t>Jamb details</a:t>
            </a:r>
          </a:p>
          <a:p>
            <a:pPr lvl="1"/>
            <a:r>
              <a:rPr lang="en-US" dirty="0" smtClean="0"/>
              <a:t>Head details</a:t>
            </a:r>
          </a:p>
          <a:p>
            <a:endParaRPr lang="en-US" dirty="0"/>
          </a:p>
        </p:txBody>
      </p:sp>
    </p:spTree>
    <p:extLst>
      <p:ext uri="{BB962C8B-B14F-4D97-AF65-F5344CB8AC3E}">
        <p14:creationId xmlns:p14="http://schemas.microsoft.com/office/powerpoint/2010/main" val="2486455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Method – Sill Detail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799" y="1644378"/>
            <a:ext cx="7191375" cy="478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36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Method – Jamb Detail</a:t>
            </a:r>
            <a:endParaRPr lang="en-US" sz="2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843" y="1520705"/>
            <a:ext cx="8686800" cy="453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1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Method – Head Detail</a:t>
            </a:r>
            <a:endParaRPr lang="en-US" sz="2000" dirty="0"/>
          </a:p>
        </p:txBody>
      </p:sp>
      <p:cxnSp>
        <p:nvCxnSpPr>
          <p:cNvPr id="38" name="Straight Connector 37"/>
          <p:cNvCxnSpPr/>
          <p:nvPr/>
        </p:nvCxnSpPr>
        <p:spPr>
          <a:xfrm>
            <a:off x="3543300" y="220980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3018" y="1676400"/>
            <a:ext cx="7493164" cy="429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09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 Buck – Sill Detail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1864" y="1553586"/>
            <a:ext cx="7305673" cy="505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77736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a:t>
            </a:r>
            <a:r>
              <a:rPr lang="en-US" dirty="0" smtClean="0"/>
              <a:t>Buck – Jamb Detail</a:t>
            </a:r>
            <a:endParaRPr lang="en-US" sz="2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29" b="-5941"/>
          <a:stretch/>
        </p:blipFill>
        <p:spPr bwMode="auto">
          <a:xfrm>
            <a:off x="152400" y="1600200"/>
            <a:ext cx="8694638"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531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 </a:t>
            </a:r>
            <a:r>
              <a:rPr lang="en-US" dirty="0" smtClean="0"/>
              <a:t>Buck – Head Detail</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9900" y="1754917"/>
            <a:ext cx="8229600" cy="430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7656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605661" y="6189888"/>
            <a:ext cx="3966150" cy="276999"/>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2021 Applied Building Technology Group</a:t>
            </a:r>
          </a:p>
        </p:txBody>
      </p:sp>
      <p:sp>
        <p:nvSpPr>
          <p:cNvPr id="21" name="Rectangle 20"/>
          <p:cNvSpPr/>
          <p:nvPr/>
        </p:nvSpPr>
        <p:spPr>
          <a:xfrm>
            <a:off x="1042341" y="1676400"/>
            <a:ext cx="7010032" cy="314546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with 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of 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none"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727063" y="5110519"/>
            <a:ext cx="2373284" cy="47798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42342" y="4936720"/>
            <a:ext cx="4464786" cy="715581"/>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24" name="Straight Connector 23"/>
          <p:cNvCxnSpPr/>
          <p:nvPr/>
        </p:nvCxnSpPr>
        <p:spPr>
          <a:xfrm>
            <a:off x="1125100" y="4743362"/>
            <a:ext cx="69272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941304" y="1600200"/>
            <a:ext cx="7288296" cy="4401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93556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 </a:t>
            </a:r>
            <a:r>
              <a:rPr lang="en-US" dirty="0" smtClean="0"/>
              <a:t>Buck </a:t>
            </a:r>
            <a:r>
              <a:rPr lang="en-US" dirty="0"/>
              <a:t>– </a:t>
            </a:r>
            <a:r>
              <a:rPr lang="en-US" dirty="0" smtClean="0"/>
              <a:t>Plywood Buck</a:t>
            </a:r>
            <a:br>
              <a:rPr lang="en-US" dirty="0" smtClean="0"/>
            </a:br>
            <a:r>
              <a:rPr lang="en-US" sz="2800" dirty="0" smtClean="0"/>
              <a:t>(alternative to 2x lumber buck)</a:t>
            </a:r>
            <a:endParaRPr lang="en-US" sz="2800" dirty="0"/>
          </a:p>
        </p:txBody>
      </p:sp>
      <p:pic>
        <p:nvPicPr>
          <p:cNvPr id="4" name="Content Placeholder 3"/>
          <p:cNvPicPr>
            <a:picLocks noGrp="1"/>
          </p:cNvPicPr>
          <p:nvPr>
            <p:ph idx="1"/>
          </p:nvPr>
        </p:nvPicPr>
        <p:blipFill rotWithShape="1">
          <a:blip r:embed="rId2"/>
          <a:srcRect l="37820" t="25641" r="19551" b="28490"/>
          <a:stretch/>
        </p:blipFill>
        <p:spPr bwMode="auto">
          <a:xfrm>
            <a:off x="1066800" y="1371600"/>
            <a:ext cx="7010400" cy="44958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066800" y="6119336"/>
            <a:ext cx="7883812" cy="738664"/>
          </a:xfrm>
          <a:prstGeom prst="rect">
            <a:avLst/>
          </a:prstGeom>
          <a:noFill/>
        </p:spPr>
        <p:txBody>
          <a:bodyPr wrap="square" rtlCol="0">
            <a:spAutoFit/>
          </a:bodyPr>
          <a:lstStyle/>
          <a:p>
            <a:r>
              <a:rPr lang="en-US" sz="1400" u="sng" dirty="0" smtClean="0">
                <a:hlinkClick r:id="rId3"/>
              </a:rPr>
              <a:t>https</a:t>
            </a:r>
            <a:r>
              <a:rPr lang="en-US" sz="1400" u="sng" dirty="0">
                <a:hlinkClick r:id="rId3"/>
              </a:rPr>
              <a:t>://</a:t>
            </a:r>
            <a:r>
              <a:rPr lang="en-US" sz="1400" u="sng" dirty="0" smtClean="0">
                <a:hlinkClick r:id="rId3"/>
              </a:rPr>
              <a:t>www.nist.gov/system/files/nzertf-architectural-plans3-june2011.pdf</a:t>
            </a:r>
            <a:endParaRPr lang="en-US" sz="1400" u="sng" dirty="0" smtClean="0"/>
          </a:p>
          <a:p>
            <a:r>
              <a:rPr lang="en-US" sz="1400" u="sng" dirty="0">
                <a:hlinkClick r:id="rId4"/>
              </a:rPr>
              <a:t>https://www1.eere.energy.gov/buildings/publications/pdfs/building_america/incorporating-thick-layers-exterior-insulation.pdf</a:t>
            </a:r>
            <a:r>
              <a:rPr lang="en-US" sz="1400" dirty="0"/>
              <a:t> </a:t>
            </a:r>
          </a:p>
        </p:txBody>
      </p:sp>
    </p:spTree>
    <p:extLst>
      <p:ext uri="{BB962C8B-B14F-4D97-AF65-F5344CB8AC3E}">
        <p14:creationId xmlns:p14="http://schemas.microsoft.com/office/powerpoint/2010/main" val="2594069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Picture </a:t>
            </a:r>
            <a:r>
              <a:rPr lang="en-US" dirty="0" smtClean="0"/>
              <a:t>Frame – Sill Detail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5078" y="1524000"/>
            <a:ext cx="6605718"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88893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Frame – Jamb Detail</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03" t="-1" r="-1802" b="-4520"/>
          <a:stretch/>
        </p:blipFill>
        <p:spPr bwMode="auto">
          <a:xfrm>
            <a:off x="152400" y="1548521"/>
            <a:ext cx="8839200" cy="469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671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Picture </a:t>
            </a:r>
            <a:r>
              <a:rPr lang="en-US" dirty="0" smtClean="0"/>
              <a:t>Frame – Head Detail</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0" y="2060636"/>
            <a:ext cx="8464550" cy="370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27415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Rainscreen Method – Sill Detail</a:t>
            </a:r>
            <a:endParaRPr lang="en-US" sz="2000" dirty="0">
              <a:solidFill>
                <a:srgbClr val="92D050"/>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6799" y="1507160"/>
            <a:ext cx="7143344" cy="517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31041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r>
              <a:rPr lang="en-US" dirty="0" smtClean="0"/>
              <a:t>Rainscreen Method – Jamb Detail</a:t>
            </a:r>
            <a:endParaRPr lang="en-US" sz="1800"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7883" y="1568209"/>
            <a:ext cx="8248233" cy="439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479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Rainscreen Method – Head Detail</a:t>
            </a:r>
            <a:endParaRPr lang="en-US" sz="20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966153"/>
            <a:ext cx="8229600" cy="352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26270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Installation Steps</a:t>
            </a:r>
            <a:endParaRPr lang="en-US" dirty="0"/>
          </a:p>
        </p:txBody>
      </p:sp>
      <p:sp>
        <p:nvSpPr>
          <p:cNvPr id="3" name="Content Placeholder 2"/>
          <p:cNvSpPr>
            <a:spLocks noGrp="1"/>
          </p:cNvSpPr>
          <p:nvPr>
            <p:ph idx="1"/>
          </p:nvPr>
        </p:nvSpPr>
        <p:spPr/>
        <p:txBody>
          <a:bodyPr/>
          <a:lstStyle/>
          <a:p>
            <a:r>
              <a:rPr lang="en-US" dirty="0" smtClean="0"/>
              <a:t>The following installation steps are based on the “standard” method</a:t>
            </a:r>
          </a:p>
          <a:p>
            <a:r>
              <a:rPr lang="en-US" dirty="0" smtClean="0"/>
              <a:t>Similar steps apply to the other installation methods (see previous detail differences).</a:t>
            </a:r>
          </a:p>
          <a:p>
            <a:r>
              <a:rPr lang="en-US" dirty="0" smtClean="0"/>
              <a:t>For a printable installation instructions refer to </a:t>
            </a:r>
            <a:r>
              <a:rPr lang="en-US" dirty="0" smtClean="0">
                <a:hlinkClick r:id="rId2"/>
              </a:rPr>
              <a:t>CI’s Quick Guide on Window Installation</a:t>
            </a:r>
            <a:r>
              <a:rPr lang="en-US" dirty="0" smtClean="0"/>
              <a:t>.</a:t>
            </a:r>
            <a:endParaRPr lang="en-US" dirty="0">
              <a:hlinkClick r:id="rId3"/>
            </a:endParaRPr>
          </a:p>
          <a:p>
            <a:endParaRPr lang="en-US" dirty="0" smtClean="0"/>
          </a:p>
        </p:txBody>
      </p:sp>
    </p:spTree>
    <p:extLst>
      <p:ext uri="{BB962C8B-B14F-4D97-AF65-F5344CB8AC3E}">
        <p14:creationId xmlns:p14="http://schemas.microsoft.com/office/powerpoint/2010/main" val="2952937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Frame Window Opening</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a:t>Frame walls </a:t>
            </a:r>
            <a:r>
              <a:rPr lang="en-US" dirty="0" smtClean="0"/>
              <a:t>with wood or steel as </a:t>
            </a:r>
            <a:r>
              <a:rPr lang="en-US" dirty="0"/>
              <a:t>required by the applicable code. </a:t>
            </a:r>
          </a:p>
          <a:p>
            <a:r>
              <a:rPr lang="en-US" dirty="0"/>
              <a:t>Ensure window rough opening is square and </a:t>
            </a:r>
            <a:r>
              <a:rPr lang="en-US" dirty="0" smtClean="0"/>
              <a:t>plumb and of the size required for the window.</a:t>
            </a:r>
            <a:endParaRPr lang="en-US" dirty="0"/>
          </a:p>
          <a:p>
            <a:pPr lvl="1"/>
            <a:r>
              <a:rPr lang="en-US" dirty="0" smtClean="0"/>
              <a:t>If using the “window buck” method, frame the buck into the rough opening or be sure to leave extra clearance for the buck to be installed after framing to accommodate the required window rough opening size.</a:t>
            </a:r>
          </a:p>
          <a:p>
            <a:endParaRPr lang="en-US" dirty="0"/>
          </a:p>
        </p:txBody>
      </p:sp>
      <p:sp>
        <p:nvSpPr>
          <p:cNvPr id="65" name="TextBox 64"/>
          <p:cNvSpPr txBox="1"/>
          <p:nvPr/>
        </p:nvSpPr>
        <p:spPr>
          <a:xfrm>
            <a:off x="4767787" y="1986180"/>
            <a:ext cx="1356732" cy="3970318"/>
          </a:xfrm>
          <a:prstGeom prst="rect">
            <a:avLst/>
          </a:prstGeom>
          <a:noFill/>
        </p:spPr>
        <p:txBody>
          <a:bodyPr wrap="square" rtlCol="0">
            <a:spAutoFit/>
          </a:bodyPr>
          <a:lstStyle/>
          <a:p>
            <a:r>
              <a:rPr lang="en-US" dirty="0">
                <a:latin typeface="Arial Narrow" panose="020B0606020202030204" pitchFamily="34" charset="0"/>
              </a:rPr>
              <a:t>Top plate</a:t>
            </a:r>
          </a:p>
          <a:p>
            <a:endParaRPr lang="en-US" dirty="0" smtClean="0">
              <a:latin typeface="Arial Narrow" panose="020B0606020202030204" pitchFamily="34" charset="0"/>
            </a:endParaRPr>
          </a:p>
          <a:p>
            <a:r>
              <a:rPr lang="en-US" dirty="0" smtClean="0">
                <a:latin typeface="Arial Narrow" panose="020B0606020202030204" pitchFamily="34" charset="0"/>
              </a:rPr>
              <a:t>Header</a:t>
            </a:r>
          </a:p>
          <a:p>
            <a:endParaRPr lang="en-US" dirty="0">
              <a:latin typeface="Arial Narrow" panose="020B0606020202030204" pitchFamily="34" charset="0"/>
            </a:endParaRPr>
          </a:p>
          <a:p>
            <a:endParaRPr lang="en-US" dirty="0" smtClean="0">
              <a:latin typeface="Arial Narrow" panose="020B0606020202030204" pitchFamily="34" charset="0"/>
            </a:endParaRPr>
          </a:p>
          <a:p>
            <a:r>
              <a:rPr lang="en-US" dirty="0" smtClean="0">
                <a:latin typeface="Arial Narrow" panose="020B0606020202030204" pitchFamily="34" charset="0"/>
              </a:rPr>
              <a:t>Sill plate</a:t>
            </a:r>
          </a:p>
          <a:p>
            <a:endParaRPr lang="en-US" dirty="0" smtClean="0">
              <a:latin typeface="Arial Narrow" panose="020B0606020202030204" pitchFamily="34" charset="0"/>
            </a:endParaRPr>
          </a:p>
          <a:p>
            <a:endParaRPr lang="en-US" dirty="0" smtClean="0">
              <a:latin typeface="Arial Narrow" panose="020B0606020202030204" pitchFamily="34" charset="0"/>
            </a:endParaRPr>
          </a:p>
          <a:p>
            <a:endParaRPr lang="en-US" dirty="0">
              <a:latin typeface="Arial Narrow" panose="020B0606020202030204" pitchFamily="34" charset="0"/>
            </a:endParaRPr>
          </a:p>
          <a:p>
            <a:r>
              <a:rPr lang="en-US" dirty="0" smtClean="0">
                <a:latin typeface="Arial Narrow" panose="020B0606020202030204" pitchFamily="34" charset="0"/>
              </a:rPr>
              <a:t>Wall stud</a:t>
            </a:r>
          </a:p>
          <a:p>
            <a:endParaRPr lang="en-US" dirty="0" smtClean="0">
              <a:latin typeface="Arial Narrow" panose="020B0606020202030204" pitchFamily="34" charset="0"/>
            </a:endParaRPr>
          </a:p>
          <a:p>
            <a:r>
              <a:rPr lang="en-US" dirty="0" smtClean="0">
                <a:latin typeface="Arial Narrow" panose="020B0606020202030204" pitchFamily="34" charset="0"/>
              </a:rPr>
              <a:t>Cripple stud</a:t>
            </a:r>
          </a:p>
          <a:p>
            <a:endParaRPr lang="en-US" dirty="0" smtClean="0">
              <a:latin typeface="Arial Narrow" panose="020B0606020202030204" pitchFamily="34" charset="0"/>
            </a:endParaRPr>
          </a:p>
          <a:p>
            <a:r>
              <a:rPr lang="en-US" dirty="0" smtClean="0">
                <a:latin typeface="Arial Narrow" panose="020B0606020202030204" pitchFamily="34" charset="0"/>
              </a:rPr>
              <a:t>Bottom plate</a:t>
            </a:r>
            <a:endParaRPr lang="en-US" dirty="0">
              <a:latin typeface="Arial Narrow" panose="020B0606020202030204" pitchFamily="34" charset="0"/>
            </a:endParaRPr>
          </a:p>
        </p:txBody>
      </p:sp>
      <p:pic>
        <p:nvPicPr>
          <p:cNvPr id="66" name="Content Placeholder 8"/>
          <p:cNvPicPr>
            <a:picLocks noChangeAspect="1"/>
          </p:cNvPicPr>
          <p:nvPr/>
        </p:nvPicPr>
        <p:blipFill rotWithShape="1">
          <a:blip r:embed="rId3">
            <a:extLst>
              <a:ext uri="{BEBA8EAE-BF5A-486C-A8C5-ECC9F3942E4B}">
                <a14:imgProps xmlns:a14="http://schemas.microsoft.com/office/drawing/2010/main">
                  <a14:imgLayer r:embed="rId4">
                    <a14:imgEffect>
                      <a14:backgroundRemoval t="3132" b="96319" l="31538" r="69011"/>
                    </a14:imgEffect>
                  </a14:imgLayer>
                </a14:imgProps>
              </a:ext>
            </a:extLst>
          </a:blip>
          <a:srcRect l="30189" t="3400" r="28302" b="4147"/>
          <a:stretch/>
        </p:blipFill>
        <p:spPr>
          <a:xfrm>
            <a:off x="6616889" y="1642733"/>
            <a:ext cx="2057400" cy="4582447"/>
          </a:xfrm>
          <a:prstGeom prst="rect">
            <a:avLst/>
          </a:prstGeom>
        </p:spPr>
      </p:pic>
      <p:cxnSp>
        <p:nvCxnSpPr>
          <p:cNvPr id="67" name="Curved Connector 66"/>
          <p:cNvCxnSpPr/>
          <p:nvPr/>
        </p:nvCxnSpPr>
        <p:spPr>
          <a:xfrm flipV="1">
            <a:off x="5675092" y="1786147"/>
            <a:ext cx="1295400" cy="421606"/>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68" name="Arc 67"/>
          <p:cNvSpPr/>
          <p:nvPr/>
        </p:nvSpPr>
        <p:spPr>
          <a:xfrm flipV="1">
            <a:off x="4074892" y="1918984"/>
            <a:ext cx="3429000" cy="590013"/>
          </a:xfrm>
          <a:prstGeom prst="arc">
            <a:avLst>
              <a:gd name="adj1" fmla="val 13704711"/>
              <a:gd name="adj2" fmla="val 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9" name="Curved Connector 68"/>
          <p:cNvCxnSpPr/>
          <p:nvPr/>
        </p:nvCxnSpPr>
        <p:spPr>
          <a:xfrm>
            <a:off x="5639860" y="3576703"/>
            <a:ext cx="1864031" cy="716623"/>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70" name="Arc 69"/>
          <p:cNvSpPr/>
          <p:nvPr/>
        </p:nvSpPr>
        <p:spPr>
          <a:xfrm flipV="1">
            <a:off x="4532092" y="4367334"/>
            <a:ext cx="2326103" cy="294608"/>
          </a:xfrm>
          <a:prstGeom prst="arc">
            <a:avLst>
              <a:gd name="adj1" fmla="val 16035390"/>
              <a:gd name="adj2" fmla="val 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1" name="Curved Connector 70"/>
          <p:cNvCxnSpPr/>
          <p:nvPr/>
        </p:nvCxnSpPr>
        <p:spPr>
          <a:xfrm flipV="1">
            <a:off x="5912143" y="4938922"/>
            <a:ext cx="1684670" cy="295399"/>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
        <p:nvSpPr>
          <p:cNvPr id="72" name="Arc 71"/>
          <p:cNvSpPr/>
          <p:nvPr/>
        </p:nvSpPr>
        <p:spPr>
          <a:xfrm flipV="1">
            <a:off x="4604743" y="5300078"/>
            <a:ext cx="2775535" cy="482734"/>
          </a:xfrm>
          <a:prstGeom prst="arc">
            <a:avLst>
              <a:gd name="adj1" fmla="val 16035390"/>
              <a:gd name="adj2" fmla="val 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3" name="Picture 2" descr="http://ak-i21.geccdn.net/site/images/large/SNY_45-500.jpg"/>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rcRect t="14400" b="15200"/>
          <a:stretch/>
        </p:blipFill>
        <p:spPr bwMode="auto">
          <a:xfrm rot="16200000">
            <a:off x="7159325" y="3408421"/>
            <a:ext cx="874976" cy="615983"/>
          </a:xfrm>
          <a:prstGeom prst="rect">
            <a:avLst/>
          </a:prstGeom>
          <a:noFill/>
          <a:scene3d>
            <a:camera prst="orthographicFront">
              <a:rot lat="19242425" lon="2343378" rev="19970943"/>
            </a:camera>
            <a:lightRig rig="threePt" dir="t"/>
          </a:scene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4608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2: Install FPIS </a:t>
            </a:r>
          </a:p>
        </p:txBody>
      </p:sp>
      <p:sp>
        <p:nvSpPr>
          <p:cNvPr id="3" name="Content Placeholder 2"/>
          <p:cNvSpPr>
            <a:spLocks noGrp="1"/>
          </p:cNvSpPr>
          <p:nvPr>
            <p:ph sz="half" idx="1"/>
          </p:nvPr>
        </p:nvSpPr>
        <p:spPr>
          <a:xfrm>
            <a:off x="457200" y="1600200"/>
            <a:ext cx="4724400" cy="5181600"/>
          </a:xfrm>
        </p:spPr>
        <p:txBody>
          <a:bodyPr/>
          <a:lstStyle/>
          <a:p>
            <a:r>
              <a:rPr lang="en-US" dirty="0" smtClean="0"/>
              <a:t>Follow FPIS manufacturer’s installation instructions</a:t>
            </a:r>
          </a:p>
          <a:p>
            <a:r>
              <a:rPr lang="en-US" dirty="0" smtClean="0"/>
              <a:t>If an FPIS WRB system, install flashing and joint sealing materials per manufacturer’s instructions</a:t>
            </a:r>
          </a:p>
          <a:p>
            <a:pPr lvl="1"/>
            <a:r>
              <a:rPr lang="en-US" dirty="0" smtClean="0"/>
              <a:t>Where a separate WRB is used, following the WRB manufacturer’s installation instructions</a:t>
            </a:r>
            <a:endParaRPr lang="en-US" dirty="0"/>
          </a:p>
        </p:txBody>
      </p:sp>
      <p:pic>
        <p:nvPicPr>
          <p:cNvPr id="5" name="Picture 4" descr="V:\Foam Sheathing Committee\FS 200.1 Standard development\revised graphics\rough window details\Figure 3.6.2.3.1.1_revised3_STEP1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828800"/>
            <a:ext cx="2286000" cy="4267200"/>
          </a:xfrm>
          <a:prstGeom prst="rect">
            <a:avLst/>
          </a:prstGeom>
          <a:noFill/>
          <a:ln>
            <a:noFill/>
          </a:ln>
        </p:spPr>
      </p:pic>
    </p:spTree>
    <p:extLst>
      <p:ext uri="{BB962C8B-B14F-4D97-AF65-F5344CB8AC3E}">
        <p14:creationId xmlns:p14="http://schemas.microsoft.com/office/powerpoint/2010/main" val="1154254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Key Principles</a:t>
            </a:r>
          </a:p>
          <a:p>
            <a:r>
              <a:rPr lang="en-US" dirty="0" smtClean="0"/>
              <a:t>Scope</a:t>
            </a:r>
          </a:p>
          <a:p>
            <a:r>
              <a:rPr lang="en-US" dirty="0" smtClean="0"/>
              <a:t>Applicability</a:t>
            </a:r>
          </a:p>
          <a:p>
            <a:r>
              <a:rPr lang="en-US" dirty="0" smtClean="0"/>
              <a:t>Installation Details</a:t>
            </a:r>
          </a:p>
          <a:p>
            <a:r>
              <a:rPr lang="en-US" dirty="0" smtClean="0"/>
              <a:t>Installation Steps</a:t>
            </a:r>
            <a:endParaRPr lang="en-US" dirty="0"/>
          </a:p>
        </p:txBody>
      </p:sp>
    </p:spTree>
    <p:extLst>
      <p:ext uri="{BB962C8B-B14F-4D97-AF65-F5344CB8AC3E}">
        <p14:creationId xmlns:p14="http://schemas.microsoft.com/office/powerpoint/2010/main" val="3637091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3: Install Sill Pan </a:t>
            </a:r>
            <a:r>
              <a:rPr lang="en-US" dirty="0" smtClean="0"/>
              <a:t>Flashing</a:t>
            </a:r>
            <a:endParaRPr lang="en-US" dirty="0"/>
          </a:p>
        </p:txBody>
      </p:sp>
      <p:sp>
        <p:nvSpPr>
          <p:cNvPr id="3" name="Content Placeholder 2"/>
          <p:cNvSpPr>
            <a:spLocks noGrp="1"/>
          </p:cNvSpPr>
          <p:nvPr>
            <p:ph sz="half" idx="1"/>
          </p:nvPr>
        </p:nvSpPr>
        <p:spPr>
          <a:xfrm>
            <a:off x="457200" y="1600200"/>
            <a:ext cx="5334000" cy="4953000"/>
          </a:xfrm>
        </p:spPr>
        <p:txBody>
          <a:bodyPr/>
          <a:lstStyle/>
          <a:p>
            <a:r>
              <a:rPr lang="en-US" dirty="0" smtClean="0"/>
              <a:t>Pan flashing is a recommended best practice and is required by some manufacturer’s instructions.</a:t>
            </a:r>
          </a:p>
          <a:p>
            <a:r>
              <a:rPr lang="en-US" dirty="0" smtClean="0"/>
              <a:t>Apply flashing or sill pan component in accordance with manufacturer’s instructions.</a:t>
            </a:r>
          </a:p>
          <a:p>
            <a:r>
              <a:rPr lang="en-US" dirty="0" smtClean="0"/>
              <a:t>Sloped sill is recommended, especially if sealant to window frame is used as the </a:t>
            </a:r>
            <a:r>
              <a:rPr lang="en-US" dirty="0" err="1" smtClean="0"/>
              <a:t>backdam</a:t>
            </a:r>
            <a:r>
              <a:rPr lang="en-US" dirty="0" smtClean="0"/>
              <a:t> (see STEP 8).</a:t>
            </a:r>
            <a:endParaRPr lang="en-US" dirty="0"/>
          </a:p>
        </p:txBody>
      </p:sp>
      <p:pic>
        <p:nvPicPr>
          <p:cNvPr id="5" name="Picture 4" descr="V:\Foam Sheathing Committee\FS 200.1 Standard development\revised graphics\rough window details\Figure 3.6.2.3.1.1_revised3_STEP3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828800"/>
            <a:ext cx="2286000" cy="4373563"/>
          </a:xfrm>
          <a:prstGeom prst="rect">
            <a:avLst/>
          </a:prstGeom>
          <a:noFill/>
          <a:ln>
            <a:noFill/>
          </a:ln>
        </p:spPr>
      </p:pic>
    </p:spTree>
    <p:extLst>
      <p:ext uri="{BB962C8B-B14F-4D97-AF65-F5344CB8AC3E}">
        <p14:creationId xmlns:p14="http://schemas.microsoft.com/office/powerpoint/2010/main" val="3722099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Install Rough Opening Jamb and Head Flashings </a:t>
            </a:r>
            <a:endParaRPr lang="en-US" dirty="0"/>
          </a:p>
        </p:txBody>
      </p:sp>
      <p:sp>
        <p:nvSpPr>
          <p:cNvPr id="3" name="Content Placeholder 2"/>
          <p:cNvSpPr>
            <a:spLocks noGrp="1"/>
          </p:cNvSpPr>
          <p:nvPr>
            <p:ph sz="half" idx="1"/>
          </p:nvPr>
        </p:nvSpPr>
        <p:spPr>
          <a:xfrm>
            <a:off x="457200" y="1600200"/>
            <a:ext cx="4876800" cy="4525963"/>
          </a:xfrm>
        </p:spPr>
        <p:txBody>
          <a:bodyPr/>
          <a:lstStyle/>
          <a:p>
            <a:r>
              <a:rPr lang="en-US" dirty="0" smtClean="0"/>
              <a:t>Recommended best practice for continuous air-barrier between wall and window.</a:t>
            </a:r>
          </a:p>
          <a:p>
            <a:r>
              <a:rPr lang="en-US" dirty="0" smtClean="0"/>
              <a:t>Sometimes required or recommended by manufacturer’s instructions.</a:t>
            </a:r>
          </a:p>
          <a:p>
            <a:r>
              <a:rPr lang="en-US" dirty="0" smtClean="0"/>
              <a:t>Shingle lap jamb flashing over sill flashing and head flashing over jamb flashing</a:t>
            </a:r>
            <a:endParaRPr lang="en-US" dirty="0"/>
          </a:p>
        </p:txBody>
      </p:sp>
      <p:pic>
        <p:nvPicPr>
          <p:cNvPr id="5" name="Picture 4" descr="V:\Foam Sheathing Committee\FS 200.1 Standard development\revised graphics\rough window details\Figure 3.6.2.3.1.1_revised3_STEP4_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28800"/>
            <a:ext cx="2286000" cy="4297363"/>
          </a:xfrm>
          <a:prstGeom prst="rect">
            <a:avLst/>
          </a:prstGeom>
          <a:noFill/>
          <a:ln>
            <a:noFill/>
          </a:ln>
        </p:spPr>
      </p:pic>
    </p:spTree>
    <p:extLst>
      <p:ext uri="{BB962C8B-B14F-4D97-AF65-F5344CB8AC3E}">
        <p14:creationId xmlns:p14="http://schemas.microsoft.com/office/powerpoint/2010/main" val="1627904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Install Window</a:t>
            </a:r>
            <a:endParaRPr lang="en-US" dirty="0"/>
          </a:p>
        </p:txBody>
      </p:sp>
      <p:sp>
        <p:nvSpPr>
          <p:cNvPr id="3" name="Content Placeholder 2"/>
          <p:cNvSpPr>
            <a:spLocks noGrp="1"/>
          </p:cNvSpPr>
          <p:nvPr>
            <p:ph sz="half" idx="1"/>
          </p:nvPr>
        </p:nvSpPr>
        <p:spPr>
          <a:xfrm>
            <a:off x="228600" y="1600199"/>
            <a:ext cx="6019800" cy="5029200"/>
          </a:xfrm>
        </p:spPr>
        <p:txBody>
          <a:bodyPr/>
          <a:lstStyle/>
          <a:p>
            <a:r>
              <a:rPr lang="en-US" dirty="0" smtClean="0"/>
              <a:t>Follow window manufacturer’s instructions for flange fastening, support (e.g., shims), and additional anchorage </a:t>
            </a:r>
            <a:r>
              <a:rPr lang="en-US" dirty="0"/>
              <a:t>if required </a:t>
            </a:r>
            <a:r>
              <a:rPr lang="en-US" dirty="0" smtClean="0"/>
              <a:t>(e.g., frame fasteners or brackets).</a:t>
            </a:r>
          </a:p>
          <a:p>
            <a:r>
              <a:rPr lang="en-US" dirty="0" smtClean="0"/>
              <a:t>Use flange fasteners of sufficient length to penetrate FPIS and framing</a:t>
            </a:r>
          </a:p>
          <a:p>
            <a:r>
              <a:rPr lang="en-US" dirty="0" smtClean="0"/>
              <a:t>Apply bedding sealant under flange per manufacturer’s instructions</a:t>
            </a:r>
          </a:p>
          <a:p>
            <a:pPr lvl="1"/>
            <a:r>
              <a:rPr lang="en-US" dirty="0" smtClean="0"/>
              <a:t>Omit at sill flange for drainage if using a sill pan</a:t>
            </a:r>
            <a:endParaRPr lang="en-US" dirty="0"/>
          </a:p>
        </p:txBody>
      </p:sp>
      <p:pic>
        <p:nvPicPr>
          <p:cNvPr id="5" name="Picture 4" descr="V:\Foam Sheathing Committee\FS 200.1 Standard development\revised graphics\rough window details\Figure 3.6.2.3.1.1_revised3_STEP5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432" y="1940320"/>
            <a:ext cx="2514600" cy="4348957"/>
          </a:xfrm>
          <a:prstGeom prst="rect">
            <a:avLst/>
          </a:prstGeom>
          <a:noFill/>
          <a:ln>
            <a:noFill/>
          </a:ln>
        </p:spPr>
      </p:pic>
    </p:spTree>
    <p:extLst>
      <p:ext uri="{BB962C8B-B14F-4D97-AF65-F5344CB8AC3E}">
        <p14:creationId xmlns:p14="http://schemas.microsoft.com/office/powerpoint/2010/main" val="2414327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Install External Jamb Flashings </a:t>
            </a:r>
            <a:endParaRPr lang="en-US" dirty="0"/>
          </a:p>
        </p:txBody>
      </p:sp>
      <p:sp>
        <p:nvSpPr>
          <p:cNvPr id="3" name="Content Placeholder 2"/>
          <p:cNvSpPr>
            <a:spLocks noGrp="1"/>
          </p:cNvSpPr>
          <p:nvPr>
            <p:ph sz="half" idx="1"/>
          </p:nvPr>
        </p:nvSpPr>
        <p:spPr/>
        <p:txBody>
          <a:bodyPr/>
          <a:lstStyle/>
          <a:p>
            <a:r>
              <a:rPr lang="en-US" dirty="0" smtClean="0"/>
              <a:t>Follow flashing manufacturer’s instructions for proper application</a:t>
            </a:r>
            <a:endParaRPr lang="en-US" dirty="0"/>
          </a:p>
        </p:txBody>
      </p:sp>
      <p:pic>
        <p:nvPicPr>
          <p:cNvPr id="5" name="Picture 4" descr="V:\Foam Sheathing Committee\FS 200.1 Standard development\revised graphics\rough window details\Figure 3.6.2.3.1.1_revised3_STEP6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822825"/>
            <a:ext cx="2438400" cy="4303337"/>
          </a:xfrm>
          <a:prstGeom prst="rect">
            <a:avLst/>
          </a:prstGeom>
          <a:noFill/>
          <a:ln>
            <a:noFill/>
          </a:ln>
        </p:spPr>
      </p:pic>
    </p:spTree>
    <p:extLst>
      <p:ext uri="{BB962C8B-B14F-4D97-AF65-F5344CB8AC3E}">
        <p14:creationId xmlns:p14="http://schemas.microsoft.com/office/powerpoint/2010/main" val="1268097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7: Install External Head Flashing</a:t>
            </a:r>
            <a:endParaRPr lang="en-US" dirty="0"/>
          </a:p>
        </p:txBody>
      </p:sp>
      <p:sp>
        <p:nvSpPr>
          <p:cNvPr id="3" name="Content Placeholder 2"/>
          <p:cNvSpPr>
            <a:spLocks noGrp="1"/>
          </p:cNvSpPr>
          <p:nvPr>
            <p:ph sz="half" idx="1"/>
          </p:nvPr>
        </p:nvSpPr>
        <p:spPr>
          <a:xfrm>
            <a:off x="457200" y="1600200"/>
            <a:ext cx="4876800" cy="4876800"/>
          </a:xfrm>
        </p:spPr>
        <p:txBody>
          <a:bodyPr/>
          <a:lstStyle/>
          <a:p>
            <a:r>
              <a:rPr lang="en-US" dirty="0" smtClean="0"/>
              <a:t>Follow flashing manufacturer’s instructions for proper application</a:t>
            </a:r>
          </a:p>
          <a:p>
            <a:r>
              <a:rPr lang="en-US" dirty="0" smtClean="0"/>
              <a:t>Where flexible adhered flashing is used, a best practice is to apply “termination tape” over the top edge of the adhered flashing for extra protection</a:t>
            </a:r>
          </a:p>
          <a:p>
            <a:pPr lvl="1"/>
            <a:r>
              <a:rPr lang="en-US" dirty="0" smtClean="0"/>
              <a:t>FPIS WRB joint tape is often used for this purpose</a:t>
            </a:r>
            <a:endParaRPr lang="en-US" dirty="0"/>
          </a:p>
        </p:txBody>
      </p:sp>
      <p:pic>
        <p:nvPicPr>
          <p:cNvPr id="5" name="Picture 4" descr="V:\Foam Sheathing Committee\FS 200.1 Standard development\revised graphics\rough window details\Figure 3.6.2.3.1.1_revised3_STEP7 Cropp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42658"/>
            <a:ext cx="2362200" cy="4419600"/>
          </a:xfrm>
          <a:prstGeom prst="rect">
            <a:avLst/>
          </a:prstGeom>
          <a:noFill/>
          <a:ln>
            <a:noFill/>
          </a:ln>
        </p:spPr>
      </p:pic>
    </p:spTree>
    <p:extLst>
      <p:ext uri="{BB962C8B-B14F-4D97-AF65-F5344CB8AC3E}">
        <p14:creationId xmlns:p14="http://schemas.microsoft.com/office/powerpoint/2010/main" val="1372577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Apply Sealant</a:t>
            </a:r>
            <a:endParaRPr lang="en-US" dirty="0"/>
          </a:p>
        </p:txBody>
      </p:sp>
      <p:sp>
        <p:nvSpPr>
          <p:cNvPr id="6" name="Content Placeholder 5"/>
          <p:cNvSpPr>
            <a:spLocks noGrp="1"/>
          </p:cNvSpPr>
          <p:nvPr>
            <p:ph idx="1"/>
          </p:nvPr>
        </p:nvSpPr>
        <p:spPr/>
        <p:txBody>
          <a:bodyPr/>
          <a:lstStyle/>
          <a:p>
            <a:r>
              <a:rPr lang="en-US" dirty="0" smtClean="0"/>
              <a:t>Air seal window around entire perimeter on the interior with sealant or low-expanding foam made for this purpose.</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40" r="13707"/>
          <a:stretch/>
        </p:blipFill>
        <p:spPr bwMode="auto">
          <a:xfrm>
            <a:off x="3886200" y="3429000"/>
            <a:ext cx="3657600" cy="284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1524000" y="3428999"/>
            <a:ext cx="1752600" cy="2846717"/>
          </a:xfrm>
          <a:prstGeom prst="rect">
            <a:avLst/>
          </a:prstGeom>
          <a:noFill/>
          <a:ln>
            <a:noFill/>
          </a:ln>
        </p:spPr>
      </p:pic>
    </p:spTree>
    <p:custDataLst>
      <p:tags r:id="rId1"/>
    </p:custDataLst>
    <p:extLst>
      <p:ext uri="{BB962C8B-B14F-4D97-AF65-F5344CB8AC3E}">
        <p14:creationId xmlns:p14="http://schemas.microsoft.com/office/powerpoint/2010/main" val="2913616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altLang="en-US" dirty="0" smtClean="0"/>
              <a:t>Additional Resources </a:t>
            </a:r>
          </a:p>
        </p:txBody>
      </p:sp>
      <p:sp>
        <p:nvSpPr>
          <p:cNvPr id="2" name="Content Placeholder 1"/>
          <p:cNvSpPr>
            <a:spLocks noGrp="1"/>
          </p:cNvSpPr>
          <p:nvPr>
            <p:ph idx="1"/>
          </p:nvPr>
        </p:nvSpPr>
        <p:spPr>
          <a:xfrm>
            <a:off x="609600" y="1524000"/>
            <a:ext cx="8382000" cy="5105400"/>
          </a:xfrm>
        </p:spPr>
        <p:txBody>
          <a:bodyPr/>
          <a:lstStyle/>
          <a:p>
            <a:r>
              <a:rPr lang="en-US" sz="2800" dirty="0" smtClean="0"/>
              <a:t>For additional window installation resources refer to:</a:t>
            </a:r>
          </a:p>
          <a:p>
            <a:pPr lvl="1"/>
            <a:r>
              <a:rPr lang="en-US" sz="2000" dirty="0" smtClean="0">
                <a:hlinkClick r:id="rId4"/>
              </a:rPr>
              <a:t>Window Installation Application page</a:t>
            </a:r>
            <a:endParaRPr lang="en-US" sz="2000" dirty="0" smtClean="0"/>
          </a:p>
          <a:p>
            <a:pPr lvl="1"/>
            <a:r>
              <a:rPr lang="en-US" sz="2000" dirty="0" smtClean="0">
                <a:hlinkClick r:id="rId5"/>
              </a:rPr>
              <a:t>CI’s Quick Guide on Window Installation</a:t>
            </a:r>
            <a:endParaRPr lang="en-US" sz="2000" dirty="0">
              <a:hlinkClick r:id="rId6"/>
            </a:endParaRPr>
          </a:p>
          <a:p>
            <a:pPr lvl="1"/>
            <a:r>
              <a:rPr lang="en-US" sz="2000" dirty="0" smtClean="0">
                <a:hlinkClick r:id="rId6"/>
              </a:rPr>
              <a:t>ABTG Research Report 2104-01</a:t>
            </a:r>
            <a:r>
              <a:rPr lang="en-US" sz="2000" dirty="0"/>
              <a:t> </a:t>
            </a:r>
            <a:r>
              <a:rPr lang="en-US" sz="2000" dirty="0" smtClean="0"/>
              <a:t>– Installation &amp; Performance of Flanged Fenestration Units Mounted on Walls with FPIS </a:t>
            </a:r>
          </a:p>
          <a:p>
            <a:pPr lvl="1"/>
            <a:r>
              <a:rPr lang="en-US" sz="2000" dirty="0" smtClean="0">
                <a:hlinkClick r:id="rId7"/>
              </a:rPr>
              <a:t>Window </a:t>
            </a:r>
            <a:r>
              <a:rPr lang="en-US" sz="2000" dirty="0" smtClean="0">
                <a:hlinkClick r:id="rId7"/>
              </a:rPr>
              <a:t>Installation Details for Effective Sealing Practice</a:t>
            </a:r>
            <a:r>
              <a:rPr lang="en-US" sz="2000" dirty="0" smtClean="0"/>
              <a:t> </a:t>
            </a:r>
            <a:br>
              <a:rPr lang="en-US" sz="2000" dirty="0" smtClean="0"/>
            </a:br>
            <a:r>
              <a:rPr lang="en-US" sz="2000" dirty="0" smtClean="0"/>
              <a:t>(from the National Research Council of Canada)</a:t>
            </a:r>
          </a:p>
          <a:p>
            <a:pPr lvl="1"/>
            <a:r>
              <a:rPr lang="en-US" sz="2000" dirty="0" smtClean="0">
                <a:hlinkClick r:id="rId8"/>
              </a:rPr>
              <a:t>Window Sill Details for Effective Drainage of Water</a:t>
            </a:r>
            <a:r>
              <a:rPr lang="en-US" sz="2000" dirty="0"/>
              <a:t> </a:t>
            </a:r>
            <a:br>
              <a:rPr lang="en-US" sz="2000" dirty="0"/>
            </a:br>
            <a:r>
              <a:rPr lang="en-US" sz="2000" dirty="0"/>
              <a:t>(from the National Research Council of Canada</a:t>
            </a:r>
            <a:r>
              <a:rPr lang="en-US" sz="2000" dirty="0" smtClean="0"/>
              <a:t>)</a:t>
            </a:r>
          </a:p>
          <a:p>
            <a:r>
              <a:rPr lang="en-US" sz="2800" dirty="0" smtClean="0"/>
              <a:t>Always use product manufacturer’s installation instructions as the primary resource!</a:t>
            </a:r>
            <a:endParaRPr lang="en-US" sz="28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86" name="Content Placeholder 1"/>
          <p:cNvSpPr>
            <a:spLocks noGrp="1"/>
          </p:cNvSpPr>
          <p:nvPr>
            <p:ph idx="1"/>
          </p:nvPr>
        </p:nvSpPr>
        <p:spPr>
          <a:xfrm>
            <a:off x="457198" y="1600200"/>
            <a:ext cx="7772402" cy="4525963"/>
          </a:xfrm>
        </p:spPr>
        <p:txBody>
          <a:bodyPr/>
          <a:lstStyle/>
          <a:p>
            <a:r>
              <a:rPr lang="en-US" sz="2800" dirty="0" smtClean="0"/>
              <a:t>There </a:t>
            </a:r>
            <a:r>
              <a:rPr lang="en-US" sz="2800" dirty="0"/>
              <a:t>are many acceptable ways to mount and detail windows for support and weather </a:t>
            </a:r>
            <a:r>
              <a:rPr lang="en-US" sz="2800" dirty="0" smtClean="0"/>
              <a:t>resistance. </a:t>
            </a:r>
          </a:p>
          <a:p>
            <a:r>
              <a:rPr lang="en-US" sz="2800" dirty="0" smtClean="0"/>
              <a:t>This presentation covers representative solutions </a:t>
            </a:r>
            <a:r>
              <a:rPr lang="en-US" sz="2800" dirty="0"/>
              <a:t>for integrating windows with F</a:t>
            </a:r>
            <a:r>
              <a:rPr lang="en-US" sz="2800" dirty="0" smtClean="0"/>
              <a:t>oam Plastic </a:t>
            </a:r>
            <a:r>
              <a:rPr lang="en-US" sz="2800" dirty="0"/>
              <a:t>I</a:t>
            </a:r>
            <a:r>
              <a:rPr lang="en-US" sz="2800" dirty="0" smtClean="0"/>
              <a:t>nsulating Sheathing (FPIS). </a:t>
            </a:r>
          </a:p>
          <a:p>
            <a:r>
              <a:rPr lang="en-US" sz="2800" dirty="0"/>
              <a:t>It is the responsibility of the user to verify the appropriateness of any specific detail for their specific conditions. </a:t>
            </a:r>
            <a:endParaRPr lang="en-US" sz="2800" dirty="0" smtClean="0"/>
          </a:p>
          <a:p>
            <a:endParaRPr lang="en-US" dirty="0"/>
          </a:p>
        </p:txBody>
      </p:sp>
    </p:spTree>
    <p:custDataLst>
      <p:tags r:id="rId1"/>
    </p:custDataLst>
    <p:extLst>
      <p:ext uri="{BB962C8B-B14F-4D97-AF65-F5344CB8AC3E}">
        <p14:creationId xmlns:p14="http://schemas.microsoft.com/office/powerpoint/2010/main" val="230776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Principles</a:t>
            </a:r>
            <a:endParaRPr lang="en-US" dirty="0"/>
          </a:p>
        </p:txBody>
      </p:sp>
      <p:sp>
        <p:nvSpPr>
          <p:cNvPr id="86" name="Content Placeholder 1"/>
          <p:cNvSpPr>
            <a:spLocks noGrp="1"/>
          </p:cNvSpPr>
          <p:nvPr>
            <p:ph idx="1"/>
          </p:nvPr>
        </p:nvSpPr>
        <p:spPr>
          <a:xfrm>
            <a:off x="457198" y="1600200"/>
            <a:ext cx="8229602" cy="4495800"/>
          </a:xfrm>
        </p:spPr>
        <p:txBody>
          <a:bodyPr/>
          <a:lstStyle/>
          <a:p>
            <a:r>
              <a:rPr lang="en-US" sz="2800" dirty="0" smtClean="0"/>
              <a:t>The intent </a:t>
            </a:r>
            <a:r>
              <a:rPr lang="en-US" sz="2800" dirty="0"/>
              <a:t>of any acceptable detail for integrating windows with </a:t>
            </a:r>
            <a:r>
              <a:rPr lang="en-US" sz="2800" dirty="0" smtClean="0"/>
              <a:t>FPIS is:</a:t>
            </a:r>
          </a:p>
          <a:p>
            <a:pPr lvl="1"/>
            <a:r>
              <a:rPr lang="en-US" sz="2400" dirty="0" smtClean="0"/>
              <a:t>To </a:t>
            </a:r>
            <a:r>
              <a:rPr lang="en-US" sz="2400" dirty="0"/>
              <a:t>provide adequate </a:t>
            </a:r>
            <a:r>
              <a:rPr lang="en-US" sz="2400" dirty="0" smtClean="0"/>
              <a:t>structural support </a:t>
            </a:r>
            <a:r>
              <a:rPr lang="en-US" sz="2400" dirty="0"/>
              <a:t>to the window </a:t>
            </a:r>
            <a:r>
              <a:rPr lang="en-US" sz="2400" dirty="0" smtClean="0"/>
              <a:t>unit.</a:t>
            </a:r>
          </a:p>
          <a:p>
            <a:pPr lvl="1"/>
            <a:r>
              <a:rPr lang="en-US" sz="2400" dirty="0"/>
              <a:t>To prevent water penetration at the window-wall interface by flashing to direct water onto the exterior surface of the WRB layer and/or cladding and away from the window </a:t>
            </a:r>
            <a:r>
              <a:rPr lang="en-US" sz="2400" dirty="0" smtClean="0"/>
              <a:t>opening. </a:t>
            </a:r>
          </a:p>
          <a:p>
            <a:pPr lvl="1"/>
            <a:r>
              <a:rPr lang="en-US" sz="2400" dirty="0" smtClean="0"/>
              <a:t>Ensure the detail is consistent with or meets the intent of window, flashing, and WRB manufacturers’ installation instructions.</a:t>
            </a:r>
          </a:p>
        </p:txBody>
      </p:sp>
    </p:spTree>
    <p:custDataLst>
      <p:tags r:id="rId1"/>
    </p:custDataLst>
    <p:extLst>
      <p:ext uri="{BB962C8B-B14F-4D97-AF65-F5344CB8AC3E}">
        <p14:creationId xmlns:p14="http://schemas.microsoft.com/office/powerpoint/2010/main" val="69525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4"/>
          <a:stretch>
            <a:fillRect/>
          </a:stretch>
        </p:blipFill>
        <p:spPr>
          <a:xfrm>
            <a:off x="5290758" y="1622323"/>
            <a:ext cx="3547135" cy="4525963"/>
          </a:xfrm>
          <a:prstGeom prst="rect">
            <a:avLst/>
          </a:prstGeom>
        </p:spPr>
      </p:pic>
      <p:sp>
        <p:nvSpPr>
          <p:cNvPr id="4" name="Title 3"/>
          <p:cNvSpPr>
            <a:spLocks noGrp="1"/>
          </p:cNvSpPr>
          <p:nvPr>
            <p:ph type="title"/>
          </p:nvPr>
        </p:nvSpPr>
        <p:spPr/>
        <p:txBody>
          <a:bodyPr/>
          <a:lstStyle/>
          <a:p>
            <a:r>
              <a:rPr lang="en-US" dirty="0" smtClean="0"/>
              <a:t>Scope</a:t>
            </a:r>
            <a:endParaRPr lang="en-US" dirty="0"/>
          </a:p>
        </p:txBody>
      </p:sp>
      <p:sp>
        <p:nvSpPr>
          <p:cNvPr id="86" name="Content Placeholder 1"/>
          <p:cNvSpPr>
            <a:spLocks noGrp="1"/>
          </p:cNvSpPr>
          <p:nvPr>
            <p:ph sz="half" idx="1"/>
          </p:nvPr>
        </p:nvSpPr>
        <p:spPr>
          <a:xfrm>
            <a:off x="381001" y="1600200"/>
            <a:ext cx="4909758" cy="4861210"/>
          </a:xfrm>
        </p:spPr>
        <p:txBody>
          <a:bodyPr/>
          <a:lstStyle/>
          <a:p>
            <a:r>
              <a:rPr lang="en-US" dirty="0" smtClean="0"/>
              <a:t>Four installation methods are featured </a:t>
            </a:r>
            <a:r>
              <a:rPr lang="en-US" dirty="0"/>
              <a:t>in this </a:t>
            </a:r>
            <a:r>
              <a:rPr lang="en-US" dirty="0" smtClean="0"/>
              <a:t>presentation</a:t>
            </a:r>
          </a:p>
          <a:p>
            <a:r>
              <a:rPr lang="en-US" dirty="0" smtClean="0"/>
              <a:t>Other wall components not shown include:</a:t>
            </a:r>
          </a:p>
          <a:p>
            <a:pPr lvl="1"/>
            <a:r>
              <a:rPr lang="en-US" dirty="0" smtClean="0"/>
              <a:t>Cladding (various types)</a:t>
            </a:r>
          </a:p>
          <a:p>
            <a:pPr lvl="1"/>
            <a:r>
              <a:rPr lang="en-US" dirty="0" smtClean="0"/>
              <a:t>Structural sheathing (if required for bracing)</a:t>
            </a:r>
          </a:p>
          <a:p>
            <a:pPr lvl="1"/>
            <a:r>
              <a:rPr lang="en-US" dirty="0" smtClean="0"/>
              <a:t>Interior finish (e.g., gypsum wallboard)</a:t>
            </a:r>
          </a:p>
          <a:p>
            <a:pPr lvl="1"/>
            <a:r>
              <a:rPr lang="en-US" dirty="0" smtClean="0"/>
              <a:t>Vapor retarder (various types or “classes” as required by code)</a:t>
            </a:r>
          </a:p>
        </p:txBody>
      </p:sp>
      <p:sp>
        <p:nvSpPr>
          <p:cNvPr id="56" name="TextBox 55"/>
          <p:cNvSpPr txBox="1"/>
          <p:nvPr/>
        </p:nvSpPr>
        <p:spPr>
          <a:xfrm>
            <a:off x="5150688" y="6092078"/>
            <a:ext cx="1737818" cy="369332"/>
          </a:xfrm>
          <a:prstGeom prst="rect">
            <a:avLst/>
          </a:prstGeom>
          <a:noFill/>
        </p:spPr>
        <p:txBody>
          <a:bodyPr wrap="square" rtlCol="0">
            <a:spAutoFit/>
          </a:bodyPr>
          <a:lstStyle/>
          <a:p>
            <a:pPr algn="ctr"/>
            <a:r>
              <a:rPr lang="en-US" dirty="0" smtClean="0">
                <a:latin typeface="Arial Narrow" panose="020B0606020202030204" pitchFamily="34" charset="0"/>
              </a:rPr>
              <a:t>Window Buck</a:t>
            </a:r>
            <a:endParaRPr lang="en-US" dirty="0">
              <a:latin typeface="Arial Narrow" panose="020B0606020202030204" pitchFamily="34" charset="0"/>
            </a:endParaRPr>
          </a:p>
        </p:txBody>
      </p:sp>
      <p:sp>
        <p:nvSpPr>
          <p:cNvPr id="78" name="TextBox 77"/>
          <p:cNvSpPr txBox="1"/>
          <p:nvPr/>
        </p:nvSpPr>
        <p:spPr>
          <a:xfrm>
            <a:off x="5430828" y="3523864"/>
            <a:ext cx="1224447" cy="369332"/>
          </a:xfrm>
          <a:prstGeom prst="rect">
            <a:avLst/>
          </a:prstGeom>
          <a:noFill/>
        </p:spPr>
        <p:txBody>
          <a:bodyPr wrap="square" rtlCol="0">
            <a:spAutoFit/>
          </a:bodyPr>
          <a:lstStyle/>
          <a:p>
            <a:pPr algn="ctr"/>
            <a:r>
              <a:rPr lang="en-US" dirty="0" smtClean="0">
                <a:latin typeface="Arial Narrow" panose="020B0606020202030204" pitchFamily="34" charset="0"/>
              </a:rPr>
              <a:t>Standard</a:t>
            </a:r>
            <a:endParaRPr lang="en-US" dirty="0">
              <a:latin typeface="Arial Narrow" panose="020B0606020202030204" pitchFamily="34" charset="0"/>
            </a:endParaRPr>
          </a:p>
        </p:txBody>
      </p:sp>
      <p:sp>
        <p:nvSpPr>
          <p:cNvPr id="81" name="TextBox 80"/>
          <p:cNvSpPr txBox="1"/>
          <p:nvPr/>
        </p:nvSpPr>
        <p:spPr>
          <a:xfrm>
            <a:off x="7427623" y="6092078"/>
            <a:ext cx="1366763" cy="646331"/>
          </a:xfrm>
          <a:prstGeom prst="rect">
            <a:avLst/>
          </a:prstGeom>
          <a:noFill/>
        </p:spPr>
        <p:txBody>
          <a:bodyPr wrap="square" rtlCol="0">
            <a:spAutoFit/>
          </a:bodyPr>
          <a:lstStyle/>
          <a:p>
            <a:pPr algn="ctr"/>
            <a:r>
              <a:rPr lang="en-US" dirty="0" smtClean="0">
                <a:latin typeface="Arial Narrow" panose="020B0606020202030204" pitchFamily="34" charset="0"/>
              </a:rPr>
              <a:t>Rainscreen (furred siding)</a:t>
            </a:r>
            <a:endParaRPr lang="en-US" dirty="0">
              <a:latin typeface="Arial Narrow" panose="020B0606020202030204" pitchFamily="34" charset="0"/>
            </a:endParaRPr>
          </a:p>
        </p:txBody>
      </p:sp>
      <p:sp>
        <p:nvSpPr>
          <p:cNvPr id="90" name="TextBox 89"/>
          <p:cNvSpPr txBox="1"/>
          <p:nvPr/>
        </p:nvSpPr>
        <p:spPr>
          <a:xfrm>
            <a:off x="7427623" y="3561132"/>
            <a:ext cx="1550340" cy="371368"/>
          </a:xfrm>
          <a:prstGeom prst="rect">
            <a:avLst/>
          </a:prstGeom>
          <a:noFill/>
        </p:spPr>
        <p:txBody>
          <a:bodyPr wrap="square" rtlCol="0">
            <a:spAutoFit/>
          </a:bodyPr>
          <a:lstStyle/>
          <a:p>
            <a:r>
              <a:rPr lang="en-US" dirty="0" smtClean="0">
                <a:latin typeface="Arial Narrow" panose="020B0606020202030204" pitchFamily="34" charset="0"/>
              </a:rPr>
              <a:t>Picture Frame</a:t>
            </a:r>
            <a:endParaRPr lang="en-US"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316147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sz="half" idx="1"/>
          </p:nvPr>
        </p:nvSpPr>
        <p:spPr>
          <a:xfrm>
            <a:off x="457200" y="1600200"/>
            <a:ext cx="5867400" cy="5079559"/>
          </a:xfrm>
        </p:spPr>
        <p:txBody>
          <a:bodyPr/>
          <a:lstStyle/>
          <a:p>
            <a:r>
              <a:rPr lang="en-US" sz="2400" dirty="0"/>
              <a:t>The </a:t>
            </a:r>
            <a:r>
              <a:rPr lang="en-US" sz="2400" dirty="0" smtClean="0"/>
              <a:t>“</a:t>
            </a:r>
            <a:r>
              <a:rPr lang="en-US" sz="2400" u="sng" dirty="0" smtClean="0"/>
              <a:t>standard</a:t>
            </a:r>
            <a:r>
              <a:rPr lang="en-US" sz="2400" dirty="0" smtClean="0"/>
              <a:t>” method </a:t>
            </a:r>
            <a:r>
              <a:rPr lang="en-US" sz="2400" dirty="0"/>
              <a:t>is </a:t>
            </a:r>
            <a:r>
              <a:rPr lang="en-US" sz="2400" dirty="0" smtClean="0"/>
              <a:t>traditionally used </a:t>
            </a:r>
            <a:r>
              <a:rPr lang="en-US" sz="2400" dirty="0"/>
              <a:t>for FPIS up to 1-1/2” </a:t>
            </a:r>
            <a:r>
              <a:rPr lang="en-US" sz="2400" dirty="0" smtClean="0"/>
              <a:t>thick and windows not more than 6’ wide</a:t>
            </a:r>
            <a:endParaRPr lang="en-US" sz="2400" dirty="0"/>
          </a:p>
          <a:p>
            <a:r>
              <a:rPr lang="en-US" sz="2400" dirty="0"/>
              <a:t>The </a:t>
            </a:r>
            <a:r>
              <a:rPr lang="en-US" sz="2400" dirty="0" smtClean="0"/>
              <a:t>“</a:t>
            </a:r>
            <a:r>
              <a:rPr lang="en-US" sz="2400" u="sng" dirty="0" smtClean="0"/>
              <a:t>picture frame</a:t>
            </a:r>
            <a:r>
              <a:rPr lang="en-US" sz="2400" dirty="0" smtClean="0"/>
              <a:t>” method </a:t>
            </a:r>
            <a:r>
              <a:rPr lang="en-US" sz="2400" dirty="0"/>
              <a:t>is </a:t>
            </a:r>
            <a:r>
              <a:rPr lang="en-US" sz="2400" dirty="0" smtClean="0"/>
              <a:t>used where additional window support is needed and with FPIS </a:t>
            </a:r>
            <a:r>
              <a:rPr lang="en-US" sz="2400" dirty="0"/>
              <a:t>of ¾” to 1-1/2” thick to match typical </a:t>
            </a:r>
            <a:r>
              <a:rPr lang="en-US" sz="2400" dirty="0" smtClean="0"/>
              <a:t>1x or 2x lumber thickness</a:t>
            </a:r>
          </a:p>
          <a:p>
            <a:r>
              <a:rPr lang="en-US" sz="2400" dirty="0"/>
              <a:t>The “</a:t>
            </a:r>
            <a:r>
              <a:rPr lang="en-US" sz="2400" u="sng" dirty="0"/>
              <a:t>window buck</a:t>
            </a:r>
            <a:r>
              <a:rPr lang="en-US" sz="2400" dirty="0"/>
              <a:t>“ method </a:t>
            </a:r>
            <a:r>
              <a:rPr lang="en-US" sz="2400" dirty="0" smtClean="0"/>
              <a:t>also is used where additional window support is needed and usually when the FPIS is over </a:t>
            </a:r>
            <a:r>
              <a:rPr lang="en-US" sz="2400" dirty="0"/>
              <a:t>1-1/2” thick.</a:t>
            </a:r>
          </a:p>
          <a:p>
            <a:r>
              <a:rPr lang="en-US" sz="2400" dirty="0"/>
              <a:t>The “</a:t>
            </a:r>
            <a:r>
              <a:rPr lang="en-US" sz="2400" u="sng" dirty="0" err="1"/>
              <a:t>rainscreen</a:t>
            </a:r>
            <a:r>
              <a:rPr lang="en-US" sz="2400" dirty="0"/>
              <a:t>” method is used with </a:t>
            </a:r>
            <a:r>
              <a:rPr lang="en-US" sz="2400" dirty="0" err="1" smtClean="0"/>
              <a:t>rainscreen</a:t>
            </a:r>
            <a:r>
              <a:rPr lang="en-US" sz="2400" dirty="0" smtClean="0"/>
              <a:t> (furred) cladding installation.</a:t>
            </a:r>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982" y="1600200"/>
            <a:ext cx="1864384"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696" t="17265" b="11682"/>
          <a:stretch/>
        </p:blipFill>
        <p:spPr bwMode="auto">
          <a:xfrm rot="16200000">
            <a:off x="5680228" y="5233527"/>
            <a:ext cx="2060133" cy="75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salamanderpaddlegear.com/sites/default/files/3-inch-minicell-foam-block.jpg"/>
          <p:cNvPicPr>
            <a:picLocks noChangeAspect="1" noChangeArrowheads="1"/>
          </p:cNvPicPr>
          <p:nvPr/>
        </p:nvPicPr>
        <p:blipFill rotWithShape="1">
          <a:blip r:embed="rId4">
            <a:extLst>
              <a:ext uri="{28A0092B-C50C-407E-A947-70E740481C1C}">
                <a14:useLocalDpi xmlns:a14="http://schemas.microsoft.com/office/drawing/2010/main" val="0"/>
              </a:ext>
            </a:extLst>
          </a:blip>
          <a:srcRect l="3067" t="39528" r="70133" b="30997"/>
          <a:stretch/>
        </p:blipFill>
        <p:spPr bwMode="auto">
          <a:xfrm>
            <a:off x="7248389" y="5373194"/>
            <a:ext cx="1438411" cy="122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65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2110432.cdn.cloudfiles.rackspacecloud.com/390x300/9bac66fe81fb4af0ef09dbadb75979af.jpg"/>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4666" r="14334" b="20001"/>
          <a:stretch/>
        </p:blipFill>
        <p:spPr bwMode="auto">
          <a:xfrm>
            <a:off x="6366387" y="2438400"/>
            <a:ext cx="2647950" cy="25250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Applicability</a:t>
            </a:r>
            <a:endParaRPr lang="en-US" dirty="0"/>
          </a:p>
        </p:txBody>
      </p:sp>
      <p:sp>
        <p:nvSpPr>
          <p:cNvPr id="2" name="Content Placeholder 1"/>
          <p:cNvSpPr>
            <a:spLocks noGrp="1"/>
          </p:cNvSpPr>
          <p:nvPr>
            <p:ph sz="half" idx="1"/>
          </p:nvPr>
        </p:nvSpPr>
        <p:spPr>
          <a:xfrm>
            <a:off x="457200" y="1600200"/>
            <a:ext cx="5943600" cy="4724400"/>
          </a:xfrm>
        </p:spPr>
        <p:txBody>
          <a:bodyPr/>
          <a:lstStyle/>
          <a:p>
            <a:r>
              <a:rPr lang="en-US" sz="2400" dirty="0" smtClean="0"/>
              <a:t>The installation methods featured in the presentation assume use of windows with integral mounting flanges (i.e., nail fin). </a:t>
            </a:r>
          </a:p>
          <a:p>
            <a:pPr lvl="1"/>
            <a:r>
              <a:rPr lang="en-US" sz="2000" dirty="0" smtClean="0"/>
              <a:t>Although, some methods (like the window buck and picture frame methods) are relevant to “block frame” windows without a flange</a:t>
            </a:r>
          </a:p>
          <a:p>
            <a:pPr>
              <a:buSzPct val="100000"/>
            </a:pPr>
            <a:r>
              <a:rPr lang="en-US" sz="2400" dirty="0" smtClean="0"/>
              <a:t>Fasteners </a:t>
            </a:r>
            <a:r>
              <a:rPr lang="en-US" sz="2400" dirty="0"/>
              <a:t>are installed through the pre-punched holes in the flange and flashing and sealants are applied to the flange during </a:t>
            </a:r>
            <a:r>
              <a:rPr lang="en-US" sz="2400" dirty="0" smtClean="0"/>
              <a:t>installation</a:t>
            </a:r>
          </a:p>
          <a:p>
            <a:pPr lvl="1">
              <a:buSzPct val="100000"/>
            </a:pPr>
            <a:r>
              <a:rPr lang="en-US" sz="2000" dirty="0" smtClean="0"/>
              <a:t>Be sure that the flange fastener length is increased to accommodate the thickness of FPIS when using the “standard” installation method.</a:t>
            </a:r>
            <a:endParaRPr lang="en-US" sz="2000" dirty="0"/>
          </a:p>
          <a:p>
            <a:pPr lvl="1"/>
            <a:endParaRPr lang="en-US" dirty="0" smtClean="0"/>
          </a:p>
          <a:p>
            <a:pPr lvl="1"/>
            <a:endParaRPr lang="en-US" dirty="0" smtClean="0"/>
          </a:p>
          <a:p>
            <a:endParaRPr lang="en-US" dirty="0"/>
          </a:p>
        </p:txBody>
      </p:sp>
    </p:spTree>
    <p:custDataLst>
      <p:tags r:id="rId1"/>
    </p:custDataLst>
    <p:extLst>
      <p:ext uri="{BB962C8B-B14F-4D97-AF65-F5344CB8AC3E}">
        <p14:creationId xmlns:p14="http://schemas.microsoft.com/office/powerpoint/2010/main" val="285076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sz="half" idx="1"/>
          </p:nvPr>
        </p:nvSpPr>
        <p:spPr>
          <a:xfrm>
            <a:off x="457200" y="1600200"/>
            <a:ext cx="7620000" cy="4648200"/>
          </a:xfrm>
        </p:spPr>
        <p:txBody>
          <a:bodyPr/>
          <a:lstStyle/>
          <a:p>
            <a:r>
              <a:rPr lang="en-US" dirty="0" smtClean="0"/>
              <a:t>Similar installation methods can be used for flanged door installations</a:t>
            </a:r>
          </a:p>
          <a:p>
            <a:pPr lvl="1"/>
            <a:r>
              <a:rPr lang="en-US" dirty="0" smtClean="0"/>
              <a:t>Thresholds should always have full support (e.g., blocking equal to thickness of FPIS – similar to that used for the “picture frame” method)</a:t>
            </a:r>
          </a:p>
          <a:p>
            <a:pPr lvl="1"/>
            <a:r>
              <a:rPr lang="en-US" dirty="0" smtClean="0"/>
              <a:t>Where frame/hinge anchors are required into rough opening framing, in-swing exterior doors generally allow for FPIS thickness of up to 1-1/2 inches.  Beyond that, use of a “window buck” is recommended.</a:t>
            </a:r>
          </a:p>
          <a:p>
            <a:pPr lvl="2"/>
            <a:r>
              <a:rPr lang="en-US" dirty="0" smtClean="0"/>
              <a:t>Outswing exterior doors generally require use of a “window buck” where FPIS thickness exceeds 1”</a:t>
            </a:r>
          </a:p>
        </p:txBody>
      </p:sp>
    </p:spTree>
    <p:extLst>
      <p:ext uri="{BB962C8B-B14F-4D97-AF65-F5344CB8AC3E}">
        <p14:creationId xmlns:p14="http://schemas.microsoft.com/office/powerpoint/2010/main" val="39685212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5 Applied Building Technology Group">
  <a:themeElements>
    <a:clrScheme name="ABTG">
      <a:dk1>
        <a:srgbClr val="000000"/>
      </a:dk1>
      <a:lt1>
        <a:sysClr val="window" lastClr="FFFFFF"/>
      </a:lt1>
      <a:dk2>
        <a:srgbClr val="0B76B4"/>
      </a:dk2>
      <a:lt2>
        <a:srgbClr val="94C4E0"/>
      </a:lt2>
      <a:accent1>
        <a:srgbClr val="FFCC66"/>
      </a:accent1>
      <a:accent2>
        <a:srgbClr val="FFEEBB"/>
      </a:accent2>
      <a:accent3>
        <a:srgbClr val="809EAD"/>
      </a:accent3>
      <a:accent4>
        <a:srgbClr val="0B76B4"/>
      </a:accent4>
      <a:accent5>
        <a:srgbClr val="5AA2AE"/>
      </a:accent5>
      <a:accent6>
        <a:srgbClr val="CEE0E9"/>
      </a:accent6>
      <a:hlink>
        <a:srgbClr val="0B76B4"/>
      </a:hlink>
      <a:folHlink>
        <a:srgbClr val="809E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89972</TotalTime>
  <Words>1464</Words>
  <Application>Microsoft Office PowerPoint</Application>
  <PresentationFormat>On-screen Show (4:3)</PresentationFormat>
  <Paragraphs>152</Paragraphs>
  <Slides>36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Yu Gothic</vt:lpstr>
      <vt:lpstr>Yu Gothic Medium</vt:lpstr>
      <vt:lpstr>Arial</vt:lpstr>
      <vt:lpstr>Arial Narrow</vt:lpstr>
      <vt:lpstr>Calibri</vt:lpstr>
      <vt:lpstr>Segoe UI</vt:lpstr>
      <vt:lpstr>2015 Applied Building Technology Group</vt:lpstr>
      <vt:lpstr>Window Installation Methods for  Frame Walls with Foam Sheathing</vt:lpstr>
      <vt:lpstr>PowerPoint Presentation</vt:lpstr>
      <vt:lpstr>Outline</vt:lpstr>
      <vt:lpstr>Background</vt:lpstr>
      <vt:lpstr>Key Principles</vt:lpstr>
      <vt:lpstr>Scope</vt:lpstr>
      <vt:lpstr>Applicability</vt:lpstr>
      <vt:lpstr>Applicability</vt:lpstr>
      <vt:lpstr>Applicability</vt:lpstr>
      <vt:lpstr>Applicability</vt:lpstr>
      <vt:lpstr>Applicability</vt:lpstr>
      <vt:lpstr>Applicability</vt:lpstr>
      <vt:lpstr>Installation Details</vt:lpstr>
      <vt:lpstr>Standard Method – Sill Detail</vt:lpstr>
      <vt:lpstr>Standard Method – Jamb Detail</vt:lpstr>
      <vt:lpstr>Standard Method – Head Detail</vt:lpstr>
      <vt:lpstr>Window Buck – Sill Detail</vt:lpstr>
      <vt:lpstr>Window Buck – Jamb Detail</vt:lpstr>
      <vt:lpstr>Window Buck – Head Detail</vt:lpstr>
      <vt:lpstr>Window Buck – Plywood Buck (alternative to 2x lumber buck)</vt:lpstr>
      <vt:lpstr>Picture Frame – Sill Detail</vt:lpstr>
      <vt:lpstr>Picture Frame – Jamb Detail</vt:lpstr>
      <vt:lpstr>Picture Frame – Head Detail</vt:lpstr>
      <vt:lpstr>Rainscreen Method – Sill Detail</vt:lpstr>
      <vt:lpstr>Rainscreen Method – Jamb Detail</vt:lpstr>
      <vt:lpstr>Rainscreen Method – Head Detail</vt:lpstr>
      <vt:lpstr>Basic Installation Steps</vt:lpstr>
      <vt:lpstr>STEP 1: Frame Window Opening</vt:lpstr>
      <vt:lpstr>STEP 2: Install FPIS </vt:lpstr>
      <vt:lpstr>STEP 3: Install Sill Pan Flashing</vt:lpstr>
      <vt:lpstr>STEP 4: Install Rough Opening Jamb and Head Flashings </vt:lpstr>
      <vt:lpstr>STEP 5: Install Window</vt:lpstr>
      <vt:lpstr>STEP 6: Install External Jamb Flashings </vt:lpstr>
      <vt:lpstr>STEP 7: Install External Head Flashing</vt:lpstr>
      <vt:lpstr>Step 8: Apply Sealant</vt:lpstr>
      <vt:lpstr>Additional Resources </vt:lpstr>
    </vt:vector>
  </TitlesOfParts>
  <Company>Qualtim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Abby Davidson</dc:creator>
  <cp:lastModifiedBy>Mindy Caldwell</cp:lastModifiedBy>
  <cp:revision>728</cp:revision>
  <cp:lastPrinted>2021-05-28T16:47:44Z</cp:lastPrinted>
  <dcterms:created xsi:type="dcterms:W3CDTF">2012-03-08T20:00:13Z</dcterms:created>
  <dcterms:modified xsi:type="dcterms:W3CDTF">2021-08-31T13:38:41Z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D150C4A5-2F10-4CD5-9909-F6E1C69461A2</vt:lpwstr>
  </property>
  <property fmtid="{D5CDD505-2E9C-101B-9397-08002B2CF9AE}" pid="3" name="ArticulatePath">
    <vt:lpwstr>150518 Window Installation Module Xx</vt:lpwstr>
  </property>
</Properties>
</file>