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2.xml" ContentType="application/vnd.openxmlformats-officedocument.presentationml.tags+xml"/>
  <Override PartName="/ppt/tags/tag3.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6" r:id="rId1"/>
  </p:sldMasterIdLst>
  <p:notesMasterIdLst>
    <p:notesMasterId r:id="rId36"/>
  </p:notesMasterIdLst>
  <p:handoutMasterIdLst>
    <p:handoutMasterId r:id="rId37"/>
  </p:handoutMasterIdLst>
  <p:sldIdLst>
    <p:sldId id="256" r:id="rId2"/>
    <p:sldId id="294" r:id="rId3"/>
    <p:sldId id="258" r:id="rId4"/>
    <p:sldId id="262" r:id="rId5"/>
    <p:sldId id="263" r:id="rId6"/>
    <p:sldId id="264" r:id="rId7"/>
    <p:sldId id="290" r:id="rId8"/>
    <p:sldId id="265" r:id="rId9"/>
    <p:sldId id="266" r:id="rId10"/>
    <p:sldId id="291" r:id="rId11"/>
    <p:sldId id="267" r:id="rId12"/>
    <p:sldId id="292" r:id="rId13"/>
    <p:sldId id="268" r:id="rId14"/>
    <p:sldId id="269" r:id="rId15"/>
    <p:sldId id="270" r:id="rId16"/>
    <p:sldId id="282" r:id="rId17"/>
    <p:sldId id="283" r:id="rId18"/>
    <p:sldId id="271" r:id="rId19"/>
    <p:sldId id="272" r:id="rId20"/>
    <p:sldId id="273" r:id="rId21"/>
    <p:sldId id="274" r:id="rId22"/>
    <p:sldId id="275" r:id="rId23"/>
    <p:sldId id="276" r:id="rId24"/>
    <p:sldId id="277" r:id="rId25"/>
    <p:sldId id="278" r:id="rId26"/>
    <p:sldId id="279" r:id="rId27"/>
    <p:sldId id="281" r:id="rId28"/>
    <p:sldId id="280" r:id="rId29"/>
    <p:sldId id="284" r:id="rId30"/>
    <p:sldId id="285" r:id="rId31"/>
    <p:sldId id="286" r:id="rId32"/>
    <p:sldId id="287" r:id="rId33"/>
    <p:sldId id="288" r:id="rId34"/>
    <p:sldId id="289" r:id="rId35"/>
  </p:sldIdLst>
  <p:sldSz cx="12192000" cy="6858000"/>
  <p:notesSz cx="7102475" cy="9388475"/>
  <p:custDataLst>
    <p:tags r:id="rId38"/>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115" d="100"/>
          <a:sy n="115" d="100"/>
        </p:scale>
        <p:origin x="432" y="10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handoutMaster" Target="handoutMasters/handoutMaster1.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gs" Target="tags/tag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7739" cy="471054"/>
          </a:xfrm>
          <a:prstGeom prst="rect">
            <a:avLst/>
          </a:prstGeom>
        </p:spPr>
        <p:txBody>
          <a:bodyPr vert="horz" lIns="94229" tIns="47114" rIns="94229" bIns="47114" rtlCol="0"/>
          <a:lstStyle>
            <a:lvl1pPr algn="l">
              <a:defRPr sz="1200"/>
            </a:lvl1pPr>
          </a:lstStyle>
          <a:p>
            <a:endParaRPr lang="en-US"/>
          </a:p>
        </p:txBody>
      </p:sp>
      <p:sp>
        <p:nvSpPr>
          <p:cNvPr id="3" name="Date Placeholder 2"/>
          <p:cNvSpPr>
            <a:spLocks noGrp="1"/>
          </p:cNvSpPr>
          <p:nvPr>
            <p:ph type="dt" sz="quarter" idx="1"/>
          </p:nvPr>
        </p:nvSpPr>
        <p:spPr>
          <a:xfrm>
            <a:off x="4023092" y="0"/>
            <a:ext cx="3077739" cy="471054"/>
          </a:xfrm>
          <a:prstGeom prst="rect">
            <a:avLst/>
          </a:prstGeom>
        </p:spPr>
        <p:txBody>
          <a:bodyPr vert="horz" lIns="94229" tIns="47114" rIns="94229" bIns="47114" rtlCol="0"/>
          <a:lstStyle>
            <a:lvl1pPr algn="r">
              <a:defRPr sz="1200"/>
            </a:lvl1pPr>
          </a:lstStyle>
          <a:p>
            <a:fld id="{E989C5FB-F120-43EA-94EC-F90FCB57D686}" type="datetimeFigureOut">
              <a:rPr lang="en-US" smtClean="0"/>
              <a:t>10/15/2021</a:t>
            </a:fld>
            <a:endParaRPr lang="en-US"/>
          </a:p>
        </p:txBody>
      </p:sp>
      <p:sp>
        <p:nvSpPr>
          <p:cNvPr id="4" name="Footer Placeholder 3"/>
          <p:cNvSpPr>
            <a:spLocks noGrp="1"/>
          </p:cNvSpPr>
          <p:nvPr>
            <p:ph type="ftr" sz="quarter" idx="2"/>
          </p:nvPr>
        </p:nvSpPr>
        <p:spPr>
          <a:xfrm>
            <a:off x="0" y="8917422"/>
            <a:ext cx="3077739" cy="471053"/>
          </a:xfrm>
          <a:prstGeom prst="rect">
            <a:avLst/>
          </a:prstGeom>
        </p:spPr>
        <p:txBody>
          <a:bodyPr vert="horz" lIns="94229" tIns="47114" rIns="94229" bIns="47114" rtlCol="0" anchor="b"/>
          <a:lstStyle>
            <a:lvl1pPr algn="l">
              <a:defRPr sz="1200"/>
            </a:lvl1pPr>
          </a:lstStyle>
          <a:p>
            <a:endParaRPr lang="en-US"/>
          </a:p>
        </p:txBody>
      </p:sp>
      <p:sp>
        <p:nvSpPr>
          <p:cNvPr id="5" name="Slide Number Placeholder 4"/>
          <p:cNvSpPr>
            <a:spLocks noGrp="1"/>
          </p:cNvSpPr>
          <p:nvPr>
            <p:ph type="sldNum" sz="quarter" idx="3"/>
          </p:nvPr>
        </p:nvSpPr>
        <p:spPr>
          <a:xfrm>
            <a:off x="4023092" y="8917422"/>
            <a:ext cx="3077739" cy="471053"/>
          </a:xfrm>
          <a:prstGeom prst="rect">
            <a:avLst/>
          </a:prstGeom>
        </p:spPr>
        <p:txBody>
          <a:bodyPr vert="horz" lIns="94229" tIns="47114" rIns="94229" bIns="47114" rtlCol="0" anchor="b"/>
          <a:lstStyle>
            <a:lvl1pPr algn="r">
              <a:defRPr sz="1200"/>
            </a:lvl1pPr>
          </a:lstStyle>
          <a:p>
            <a:fld id="{4AA99E44-6062-42D7-9DF9-51F216EBCBE1}" type="slidenum">
              <a:rPr lang="en-US" smtClean="0"/>
              <a:t>‹#›</a:t>
            </a:fld>
            <a:endParaRPr lang="en-US"/>
          </a:p>
        </p:txBody>
      </p:sp>
    </p:spTree>
    <p:extLst>
      <p:ext uri="{BB962C8B-B14F-4D97-AF65-F5344CB8AC3E}">
        <p14:creationId xmlns:p14="http://schemas.microsoft.com/office/powerpoint/2010/main" val="241894693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8163" cy="4699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4022725" y="0"/>
            <a:ext cx="3078163" cy="469900"/>
          </a:xfrm>
          <a:prstGeom prst="rect">
            <a:avLst/>
          </a:prstGeom>
        </p:spPr>
        <p:txBody>
          <a:bodyPr vert="horz" lIns="91440" tIns="45720" rIns="91440" bIns="45720" rtlCol="0"/>
          <a:lstStyle>
            <a:lvl1pPr algn="r">
              <a:defRPr sz="1200"/>
            </a:lvl1pPr>
          </a:lstStyle>
          <a:p>
            <a:fld id="{C2B1784B-5E90-432E-A480-DCDBC1EC200A}" type="datetimeFigureOut">
              <a:rPr lang="en-US" smtClean="0"/>
              <a:t>10/15/2021</a:t>
            </a:fld>
            <a:endParaRPr lang="en-US"/>
          </a:p>
        </p:txBody>
      </p:sp>
      <p:sp>
        <p:nvSpPr>
          <p:cNvPr id="4" name="Slide Image Placeholder 3"/>
          <p:cNvSpPr>
            <a:spLocks noGrp="1" noRot="1" noChangeAspect="1"/>
          </p:cNvSpPr>
          <p:nvPr>
            <p:ph type="sldImg" idx="2"/>
          </p:nvPr>
        </p:nvSpPr>
        <p:spPr>
          <a:xfrm>
            <a:off x="735013" y="1173163"/>
            <a:ext cx="5632450" cy="316865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709613" y="4518025"/>
            <a:ext cx="5683250" cy="3697288"/>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918575"/>
            <a:ext cx="3078163" cy="4699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4022725" y="8918575"/>
            <a:ext cx="3078163" cy="469900"/>
          </a:xfrm>
          <a:prstGeom prst="rect">
            <a:avLst/>
          </a:prstGeom>
        </p:spPr>
        <p:txBody>
          <a:bodyPr vert="horz" lIns="91440" tIns="45720" rIns="91440" bIns="45720" rtlCol="0" anchor="b"/>
          <a:lstStyle>
            <a:lvl1pPr algn="r">
              <a:defRPr sz="1200"/>
            </a:lvl1pPr>
          </a:lstStyle>
          <a:p>
            <a:fld id="{4C77B79C-2B69-4502-B6A3-5F7DCDC1D72E}" type="slidenum">
              <a:rPr lang="en-US" smtClean="0"/>
              <a:t>‹#›</a:t>
            </a:fld>
            <a:endParaRPr lang="en-US"/>
          </a:p>
        </p:txBody>
      </p:sp>
    </p:spTree>
    <p:extLst>
      <p:ext uri="{BB962C8B-B14F-4D97-AF65-F5344CB8AC3E}">
        <p14:creationId xmlns:p14="http://schemas.microsoft.com/office/powerpoint/2010/main" val="30330177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4.jpeg"/></Relationships>
</file>

<file path=ppt/slideLayouts/_rels/slideLayout2.xml.rels><?xml version="1.0" encoding="UTF-8" standalone="yes"?>
<Relationships xmlns="http://schemas.openxmlformats.org/package/2006/relationships"><Relationship Id="rId8" Type="http://schemas.openxmlformats.org/officeDocument/2006/relationships/hyperlink" Target="https://up.codes/viewer/wyoming/ibc-2015/chapter/17/special-inspections-and-tests#17" TargetMode="External"/><Relationship Id="rId3" Type="http://schemas.openxmlformats.org/officeDocument/2006/relationships/hyperlink" Target="http://www.continuousinsulation.org/about" TargetMode="External"/><Relationship Id="rId7" Type="http://schemas.openxmlformats.org/officeDocument/2006/relationships/hyperlink" Target="https://up.codes/viewer/wyoming/ibc-2015/chapter/17/special-inspections-and-tests#1703.1.1" TargetMode="External"/><Relationship Id="rId2" Type="http://schemas.openxmlformats.org/officeDocument/2006/relationships/hyperlink" Target="https://www.appliedbuildingtech.com/content/technical-resources" TargetMode="External"/><Relationship Id="rId1" Type="http://schemas.openxmlformats.org/officeDocument/2006/relationships/slideMaster" Target="../slideMasters/slideMaster1.xml"/><Relationship Id="rId6" Type="http://schemas.openxmlformats.org/officeDocument/2006/relationships/hyperlink" Target="https://up.codes/viewer/wyoming/ibc-2015/chapter/2/definitions#2" TargetMode="External"/><Relationship Id="rId5" Type="http://schemas.openxmlformats.org/officeDocument/2006/relationships/hyperlink" Target="https://up.codes/viewer/wyoming/ibc-2015/chapter/2/definitions#approved_source" TargetMode="External"/><Relationship Id="rId10" Type="http://schemas.openxmlformats.org/officeDocument/2006/relationships/hyperlink" Target="http://www.continuousinsulation.org/" TargetMode="External"/><Relationship Id="rId4" Type="http://schemas.openxmlformats.org/officeDocument/2006/relationships/hyperlink" Target="https://fsc.americanchemistry.com/" TargetMode="External"/><Relationship Id="rId9" Type="http://schemas.openxmlformats.org/officeDocument/2006/relationships/image" Target="../media/image5.jpe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le Slide">
    <p:bg>
      <p:bgPr>
        <a:solidFill>
          <a:schemeClr val="bg1"/>
        </a:solidFill>
        <a:effectLst/>
      </p:bgPr>
    </p:bg>
    <p:spTree>
      <p:nvGrpSpPr>
        <p:cNvPr id="1" name=""/>
        <p:cNvGrpSpPr/>
        <p:nvPr/>
      </p:nvGrpSpPr>
      <p:grpSpPr>
        <a:xfrm>
          <a:off x="0" y="0"/>
          <a:ext cx="0" cy="0"/>
          <a:chOff x="0" y="0"/>
          <a:chExt cx="0" cy="0"/>
        </a:xfrm>
      </p:grpSpPr>
      <p:sp>
        <p:nvSpPr>
          <p:cNvPr id="2" name="Rectangle 1"/>
          <p:cNvSpPr/>
          <p:nvPr/>
        </p:nvSpPr>
        <p:spPr>
          <a:xfrm>
            <a:off x="-10635" y="5562600"/>
            <a:ext cx="12202635" cy="1295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pic>
        <p:nvPicPr>
          <p:cNvPr id="6" name="Picture 5"/>
          <p:cNvPicPr>
            <a:picLocks noChangeAspect="1"/>
          </p:cNvPicPr>
          <p:nvPr/>
        </p:nvPicPr>
        <p:blipFill rotWithShape="1">
          <a:blip r:embed="rId2"/>
          <a:srcRect l="3189" r="4896"/>
          <a:stretch/>
        </p:blipFill>
        <p:spPr>
          <a:xfrm>
            <a:off x="0" y="2189844"/>
            <a:ext cx="12192000" cy="2445656"/>
          </a:xfrm>
          <a:prstGeom prst="rect">
            <a:avLst/>
          </a:prstGeom>
        </p:spPr>
      </p:pic>
      <p:pic>
        <p:nvPicPr>
          <p:cNvPr id="1028" name="Picture 4" descr="http://www.appliedbuildingtech.com/sites/default/files/logo.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137430" y="4854240"/>
            <a:ext cx="1916029" cy="1622761"/>
          </a:xfrm>
          <a:prstGeom prst="rect">
            <a:avLst/>
          </a:prstGeom>
          <a:noFill/>
          <a:extLst>
            <a:ext uri="{909E8E84-426E-40DD-AFC4-6F175D3DCCD1}">
              <a14:hiddenFill xmlns:a14="http://schemas.microsoft.com/office/drawing/2010/main">
                <a:solidFill>
                  <a:srgbClr val="FFFFFF"/>
                </a:solidFill>
              </a14:hiddenFill>
            </a:ext>
          </a:extLst>
        </p:spPr>
      </p:pic>
      <p:sp>
        <p:nvSpPr>
          <p:cNvPr id="10" name="Title 1"/>
          <p:cNvSpPr>
            <a:spLocks noGrp="1"/>
          </p:cNvSpPr>
          <p:nvPr>
            <p:ph type="ctrTitle"/>
          </p:nvPr>
        </p:nvSpPr>
        <p:spPr>
          <a:xfrm>
            <a:off x="304800" y="285751"/>
            <a:ext cx="11582400" cy="1102519"/>
          </a:xfrm>
        </p:spPr>
        <p:txBody>
          <a:bodyPr>
            <a:noAutofit/>
          </a:bodyPr>
          <a:lstStyle>
            <a:lvl1pPr algn="l">
              <a:defRPr sz="4267" b="1">
                <a:solidFill>
                  <a:schemeClr val="tx1">
                    <a:lumMod val="50000"/>
                    <a:lumOff val="50000"/>
                  </a:schemeClr>
                </a:solidFill>
              </a:defRPr>
            </a:lvl1pPr>
          </a:lstStyle>
          <a:p>
            <a:r>
              <a:rPr lang="en-US" smtClean="0"/>
              <a:t>Click to edit Master title style</a:t>
            </a:r>
            <a:endParaRPr lang="en-US" dirty="0"/>
          </a:p>
        </p:txBody>
      </p:sp>
      <p:pic>
        <p:nvPicPr>
          <p:cNvPr id="1034" name="Picture 10" descr="A white modern apartment building in Berlin"/>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1"/>
          <a:stretch/>
        </p:blipFill>
        <p:spPr bwMode="auto">
          <a:xfrm>
            <a:off x="7213600" y="2184401"/>
            <a:ext cx="4978400" cy="2451100"/>
          </a:xfrm>
          <a:prstGeom prst="rect">
            <a:avLst/>
          </a:prstGeom>
          <a:noFill/>
          <a:extLst>
            <a:ext uri="{909E8E84-426E-40DD-AFC4-6F175D3DCCD1}">
              <a14:hiddenFill xmlns:a14="http://schemas.microsoft.com/office/drawing/2010/main">
                <a:solidFill>
                  <a:srgbClr val="FFFFFF"/>
                </a:solidFill>
              </a14:hiddenFill>
            </a:ext>
          </a:extLst>
        </p:spPr>
      </p:pic>
      <p:cxnSp>
        <p:nvCxnSpPr>
          <p:cNvPr id="15" name="Straight Connector 14"/>
          <p:cNvCxnSpPr/>
          <p:nvPr/>
        </p:nvCxnSpPr>
        <p:spPr>
          <a:xfrm>
            <a:off x="-10634" y="4521200"/>
            <a:ext cx="12212159" cy="25400"/>
          </a:xfrm>
          <a:prstGeom prst="line">
            <a:avLst/>
          </a:prstGeom>
          <a:ln w="57150">
            <a:solidFill>
              <a:schemeClr val="bg1"/>
            </a:solidFill>
          </a:ln>
        </p:spPr>
        <p:style>
          <a:lnRef idx="1">
            <a:schemeClr val="accent1"/>
          </a:lnRef>
          <a:fillRef idx="0">
            <a:schemeClr val="accent1"/>
          </a:fillRef>
          <a:effectRef idx="0">
            <a:schemeClr val="accent1"/>
          </a:effectRef>
          <a:fontRef idx="minor">
            <a:schemeClr val="tx1"/>
          </a:fontRef>
        </p:style>
      </p:cxnSp>
      <p:sp>
        <p:nvSpPr>
          <p:cNvPr id="26" name="Text Placeholder 25"/>
          <p:cNvSpPr>
            <a:spLocks noGrp="1"/>
          </p:cNvSpPr>
          <p:nvPr>
            <p:ph type="body" sz="quarter" idx="10" hasCustomPrompt="1"/>
          </p:nvPr>
        </p:nvSpPr>
        <p:spPr>
          <a:xfrm>
            <a:off x="304800" y="2413000"/>
            <a:ext cx="6604000" cy="1889461"/>
          </a:xfrm>
        </p:spPr>
        <p:txBody>
          <a:bodyPr anchor="ctr"/>
          <a:lstStyle>
            <a:lvl1pPr marL="0" indent="0" algn="r">
              <a:buNone/>
              <a:defRPr sz="3200" b="1">
                <a:solidFill>
                  <a:schemeClr val="bg1">
                    <a:lumMod val="85000"/>
                  </a:schemeClr>
                </a:solidFill>
              </a:defRPr>
            </a:lvl1pPr>
          </a:lstStyle>
          <a:p>
            <a:pPr lvl="0"/>
            <a:r>
              <a:rPr lang="en-US" dirty="0" smtClean="0"/>
              <a:t>Click to add subtitle</a:t>
            </a:r>
            <a:endParaRPr lang="en-US" dirty="0"/>
          </a:p>
        </p:txBody>
      </p:sp>
    </p:spTree>
    <p:extLst>
      <p:ext uri="{BB962C8B-B14F-4D97-AF65-F5344CB8AC3E}">
        <p14:creationId xmlns:p14="http://schemas.microsoft.com/office/powerpoint/2010/main" val="179823988"/>
      </p:ext>
    </p:extLst>
  </p:cSld>
  <p:clrMapOvr>
    <a:masterClrMapping/>
  </p:clrMapOvr>
  <p:timing>
    <p:tnLst>
      <p:par>
        <p:cTn id="1" dur="indefinite" restart="never" nodeType="tmRoot"/>
      </p:par>
    </p:tnLst>
  </p:timing>
  <p:extLst mod="1">
    <p:ext uri="{DCECCB84-F9BA-43D5-87BE-67443E8EF086}">
      <p15:sldGuideLst xmlns:p15="http://schemas.microsoft.com/office/powerpoint/2012/main">
        <p15:guide id="1" orient="horz" pos="1620">
          <p15:clr>
            <a:srgbClr val="FBAE40"/>
          </p15:clr>
        </p15:guide>
        <p15:guide id="2" pos="2880">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1_Usage Language (Slide 2)">
    <p:spTree>
      <p:nvGrpSpPr>
        <p:cNvPr id="1" name=""/>
        <p:cNvGrpSpPr/>
        <p:nvPr/>
      </p:nvGrpSpPr>
      <p:grpSpPr>
        <a:xfrm>
          <a:off x="0" y="0"/>
          <a:ext cx="0" cy="0"/>
          <a:chOff x="0" y="0"/>
          <a:chExt cx="0" cy="0"/>
        </a:xfrm>
      </p:grpSpPr>
      <p:grpSp>
        <p:nvGrpSpPr>
          <p:cNvPr id="4" name="Group 3"/>
          <p:cNvGrpSpPr/>
          <p:nvPr/>
        </p:nvGrpSpPr>
        <p:grpSpPr>
          <a:xfrm>
            <a:off x="0" y="626077"/>
            <a:ext cx="12192000" cy="6231924"/>
            <a:chOff x="0" y="626076"/>
            <a:chExt cx="12192000" cy="6231924"/>
          </a:xfrm>
        </p:grpSpPr>
        <p:sp>
          <p:nvSpPr>
            <p:cNvPr id="6" name="Rectangle 5"/>
            <p:cNvSpPr/>
            <p:nvPr/>
          </p:nvSpPr>
          <p:spPr>
            <a:xfrm>
              <a:off x="0" y="5562600"/>
              <a:ext cx="12192000" cy="1295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 name="TextBox 10"/>
            <p:cNvSpPr txBox="1"/>
            <p:nvPr/>
          </p:nvSpPr>
          <p:spPr>
            <a:xfrm>
              <a:off x="3486380" y="6037487"/>
              <a:ext cx="5230919" cy="338554"/>
            </a:xfrm>
            <a:prstGeom prst="rect">
              <a:avLst/>
            </a:prstGeom>
            <a:noFill/>
          </p:spPr>
          <p:txBody>
            <a:bodyPr wrap="none" rtlCol="0">
              <a:spAutoFit/>
            </a:bodyPr>
            <a:lstStyle/>
            <a:p>
              <a:pPr algn="ctr"/>
              <a:r>
                <a:rPr lang="en-US" altLang="en-US" sz="1600" dirty="0" smtClean="0">
                  <a:latin typeface="Yu Gothic" panose="020B0400000000000000" pitchFamily="34" charset="-128"/>
                  <a:ea typeface="Yu Gothic" panose="020B0400000000000000" pitchFamily="34" charset="-128"/>
                  <a:cs typeface="Segoe UI" panose="020B0502040204020203" pitchFamily="34" charset="0"/>
                </a:rPr>
                <a:t>Copyright © 2021 Applied Building Technology Group</a:t>
              </a:r>
            </a:p>
          </p:txBody>
        </p:sp>
        <p:sp>
          <p:nvSpPr>
            <p:cNvPr id="10" name="Rectangle 9"/>
            <p:cNvSpPr/>
            <p:nvPr/>
          </p:nvSpPr>
          <p:spPr>
            <a:xfrm>
              <a:off x="1373312" y="807309"/>
              <a:ext cx="9346709" cy="3862150"/>
            </a:xfrm>
            <a:prstGeom prst="rect">
              <a:avLst/>
            </a:prstGeom>
            <a:ln w="19050">
              <a:noFill/>
            </a:ln>
          </p:spPr>
          <p:style>
            <a:lnRef idx="2">
              <a:schemeClr val="dk1"/>
            </a:lnRef>
            <a:fillRef idx="1">
              <a:schemeClr val="lt1"/>
            </a:fillRef>
            <a:effectRef idx="0">
              <a:schemeClr val="dk1"/>
            </a:effectRef>
            <a:fontRef idx="minor">
              <a:schemeClr val="dk1"/>
            </a:fontRef>
          </p:style>
          <p:txBody>
            <a:bodyPr lIns="91440" tIns="182880" rIns="182880" bIns="91440" rtlCol="0" anchor="ctr"/>
            <a:lstStyle/>
            <a:p>
              <a:pPr marL="76197" indent="0" algn="l">
                <a:buNone/>
              </a:pPr>
              <a:r>
                <a:rPr lang="en-US" sz="1800" u="sng" dirty="0" smtClean="0">
                  <a:latin typeface="Yu Gothic" panose="020B0400000000000000" pitchFamily="34" charset="-128"/>
                  <a:ea typeface="Yu Gothic" panose="020B0400000000000000" pitchFamily="34" charset="-128"/>
                  <a:hlinkClick r:id="rId2"/>
                </a:rPr>
                <a:t>Applied Building Technology Group (ABTG)</a:t>
              </a:r>
              <a:r>
                <a:rPr lang="en-US" sz="1800" dirty="0" smtClean="0">
                  <a:latin typeface="Yu Gothic" panose="020B0400000000000000" pitchFamily="34" charset="-128"/>
                  <a:ea typeface="Yu Gothic" panose="020B0400000000000000" pitchFamily="34" charset="-128"/>
                </a:rPr>
                <a:t> is committed to using sound science </a:t>
              </a:r>
              <a:br>
                <a:rPr lang="en-US" sz="1800" dirty="0" smtClean="0">
                  <a:latin typeface="Yu Gothic" panose="020B0400000000000000" pitchFamily="34" charset="-128"/>
                  <a:ea typeface="Yu Gothic" panose="020B0400000000000000" pitchFamily="34" charset="-128"/>
                </a:rPr>
              </a:br>
              <a:r>
                <a:rPr lang="en-US" sz="1800" dirty="0" smtClean="0">
                  <a:latin typeface="Yu Gothic" panose="020B0400000000000000" pitchFamily="34" charset="-128"/>
                  <a:ea typeface="Yu Gothic" panose="020B0400000000000000" pitchFamily="34" charset="-128"/>
                </a:rPr>
                <a:t>and generally accepted engineering practice to develop research supporting the </a:t>
              </a:r>
              <a:br>
                <a:rPr lang="en-US" sz="1800" dirty="0" smtClean="0">
                  <a:latin typeface="Yu Gothic" panose="020B0400000000000000" pitchFamily="34" charset="-128"/>
                  <a:ea typeface="Yu Gothic" panose="020B0400000000000000" pitchFamily="34" charset="-128"/>
                </a:rPr>
              </a:br>
              <a:r>
                <a:rPr lang="en-US" sz="1800" dirty="0" smtClean="0">
                  <a:latin typeface="Yu Gothic" panose="020B0400000000000000" pitchFamily="34" charset="-128"/>
                  <a:ea typeface="Yu Gothic" panose="020B0400000000000000" pitchFamily="34" charset="-128"/>
                </a:rPr>
                <a:t>reliable design and installation of foam sheathing. ABTG’s educational program work with respect to foam sheathing is supported by the </a:t>
              </a:r>
              <a:r>
                <a:rPr lang="en-US" sz="1800" u="sng" dirty="0" smtClean="0">
                  <a:latin typeface="Yu Gothic" panose="020B0400000000000000" pitchFamily="34" charset="-128"/>
                  <a:ea typeface="Yu Gothic" panose="020B0400000000000000" pitchFamily="34" charset="-128"/>
                  <a:hlinkClick r:id="rId3"/>
                </a:rPr>
                <a:t>Foam Sheathing Committee (FSC)</a:t>
              </a:r>
              <a:r>
                <a:rPr lang="en-US" sz="1800" dirty="0" smtClean="0">
                  <a:latin typeface="Yu Gothic" panose="020B0400000000000000" pitchFamily="34" charset="-128"/>
                  <a:ea typeface="Yu Gothic" panose="020B0400000000000000" pitchFamily="34" charset="-128"/>
                </a:rPr>
                <a:t> of the </a:t>
              </a:r>
              <a:r>
                <a:rPr lang="en-US" sz="1800" u="sng" dirty="0" smtClean="0">
                  <a:latin typeface="Yu Gothic" panose="020B0400000000000000" pitchFamily="34" charset="-128"/>
                  <a:ea typeface="Yu Gothic" panose="020B0400000000000000" pitchFamily="34" charset="-128"/>
                  <a:hlinkClick r:id="rId4"/>
                </a:rPr>
                <a:t>American Chemistry Council.</a:t>
              </a:r>
              <a:r>
                <a:rPr lang="en-US" sz="1800" u="sng" dirty="0" smtClean="0">
                  <a:latin typeface="Yu Gothic" panose="020B0400000000000000" pitchFamily="34" charset="-128"/>
                  <a:ea typeface="Yu Gothic" panose="020B0400000000000000" pitchFamily="34" charset="-128"/>
                </a:rPr>
                <a:t> </a:t>
              </a:r>
            </a:p>
            <a:p>
              <a:pPr marL="76197" indent="0" algn="l">
                <a:buNone/>
              </a:pPr>
              <a:endParaRPr lang="en-US" sz="1800" dirty="0" smtClean="0">
                <a:latin typeface="Yu Gothic" panose="020B0400000000000000" pitchFamily="34" charset="-128"/>
                <a:ea typeface="Yu Gothic" panose="020B0400000000000000" pitchFamily="34" charset="-128"/>
              </a:endParaRPr>
            </a:p>
            <a:p>
              <a:pPr marL="76197" indent="0" algn="l">
                <a:buNone/>
              </a:pPr>
              <a:r>
                <a:rPr lang="en-US" sz="1800" dirty="0" smtClean="0">
                  <a:latin typeface="Yu Gothic" panose="020B0400000000000000" pitchFamily="34" charset="-128"/>
                  <a:ea typeface="Yu Gothic" panose="020B0400000000000000" pitchFamily="34" charset="-128"/>
                </a:rPr>
                <a:t>ABTG</a:t>
              </a:r>
              <a:r>
                <a:rPr lang="x-none" sz="1800" dirty="0" smtClean="0">
                  <a:latin typeface="Yu Gothic" panose="020B0400000000000000" pitchFamily="34" charset="-128"/>
                  <a:ea typeface="Yu Gothic" panose="020B0400000000000000" pitchFamily="34" charset="-128"/>
                </a:rPr>
                <a:t> is a </a:t>
              </a:r>
              <a:r>
                <a:rPr lang="x-none" sz="1800" u="sng" dirty="0" smtClean="0">
                  <a:latin typeface="Yu Gothic" panose="020B0400000000000000" pitchFamily="34" charset="-128"/>
                  <a:ea typeface="Yu Gothic" panose="020B0400000000000000" pitchFamily="34" charset="-128"/>
                  <a:hlinkClick r:id="rId2"/>
                </a:rPr>
                <a:t>professional engineering </a:t>
              </a:r>
              <a:r>
                <a:rPr lang="en-US" sz="1800" u="sng" dirty="0" smtClean="0">
                  <a:latin typeface="Yu Gothic" panose="020B0400000000000000" pitchFamily="34" charset="-128"/>
                  <a:ea typeface="Yu Gothic" panose="020B0400000000000000" pitchFamily="34" charset="-128"/>
                  <a:hlinkClick r:id="rId2"/>
                </a:rPr>
                <a:t>firm</a:t>
              </a:r>
              <a:r>
                <a:rPr lang="en-US" sz="1800" u="none" dirty="0" smtClean="0">
                  <a:latin typeface="Yu Gothic" panose="020B0400000000000000" pitchFamily="34" charset="-128"/>
                  <a:ea typeface="Yu Gothic" panose="020B0400000000000000" pitchFamily="34" charset="-128"/>
                </a:rPr>
                <a:t>, </a:t>
              </a:r>
              <a:r>
                <a:rPr lang="en-US" sz="1800" dirty="0" smtClean="0">
                  <a:latin typeface="Yu Gothic" panose="020B0400000000000000" pitchFamily="34" charset="-128"/>
                  <a:ea typeface="Yu Gothic" panose="020B0400000000000000" pitchFamily="34" charset="-128"/>
                </a:rPr>
                <a:t>an </a:t>
              </a:r>
              <a:r>
                <a:rPr lang="en-US" sz="1800" dirty="0" smtClean="0">
                  <a:latin typeface="Yu Gothic" panose="020B0400000000000000" pitchFamily="34" charset="-128"/>
                  <a:ea typeface="Yu Gothic" panose="020B0400000000000000" pitchFamily="34" charset="-128"/>
                  <a:hlinkClick r:id="rId5"/>
                </a:rPr>
                <a:t>approved source</a:t>
              </a:r>
              <a:r>
                <a:rPr lang="en-US" sz="1800" dirty="0" smtClean="0">
                  <a:latin typeface="Yu Gothic" panose="020B0400000000000000" pitchFamily="34" charset="-128"/>
                  <a:ea typeface="Yu Gothic" panose="020B0400000000000000" pitchFamily="34" charset="-128"/>
                </a:rPr>
                <a:t> as defined in </a:t>
              </a:r>
              <a:r>
                <a:rPr lang="en-US" sz="1800" dirty="0" smtClean="0">
                  <a:latin typeface="Yu Gothic" panose="020B0400000000000000" pitchFamily="34" charset="-128"/>
                  <a:ea typeface="Yu Gothic" panose="020B0400000000000000" pitchFamily="34" charset="-128"/>
                  <a:hlinkClick r:id="rId6"/>
                </a:rPr>
                <a:t>Chapter 2</a:t>
              </a:r>
              <a:r>
                <a:rPr lang="en-US" sz="1800" dirty="0" smtClean="0">
                  <a:latin typeface="Yu Gothic" panose="020B0400000000000000" pitchFamily="34" charset="-128"/>
                  <a:ea typeface="Yu Gothic" panose="020B0400000000000000" pitchFamily="34" charset="-128"/>
                </a:rPr>
                <a:t> </a:t>
              </a:r>
              <a:br>
                <a:rPr lang="en-US" sz="1800" dirty="0" smtClean="0">
                  <a:latin typeface="Yu Gothic" panose="020B0400000000000000" pitchFamily="34" charset="-128"/>
                  <a:ea typeface="Yu Gothic" panose="020B0400000000000000" pitchFamily="34" charset="-128"/>
                </a:rPr>
              </a:br>
              <a:r>
                <a:rPr lang="en-US" sz="1800" dirty="0" smtClean="0">
                  <a:latin typeface="Yu Gothic" panose="020B0400000000000000" pitchFamily="34" charset="-128"/>
                  <a:ea typeface="Yu Gothic" panose="020B0400000000000000" pitchFamily="34" charset="-128"/>
                </a:rPr>
                <a:t>and </a:t>
              </a:r>
              <a:r>
                <a:rPr lang="en-US" sz="1800" dirty="0" smtClean="0">
                  <a:latin typeface="Yu Gothic" panose="020B0400000000000000" pitchFamily="34" charset="-128"/>
                  <a:ea typeface="Yu Gothic" panose="020B0400000000000000" pitchFamily="34" charset="-128"/>
                  <a:hlinkClick r:id="rId7"/>
                </a:rPr>
                <a:t>independent</a:t>
              </a:r>
              <a:r>
                <a:rPr lang="en-US" sz="1800" dirty="0" smtClean="0">
                  <a:latin typeface="Yu Gothic" panose="020B0400000000000000" pitchFamily="34" charset="-128"/>
                  <a:ea typeface="Yu Gothic" panose="020B0400000000000000" pitchFamily="34" charset="-128"/>
                </a:rPr>
                <a:t> as defined in </a:t>
              </a:r>
              <a:r>
                <a:rPr lang="en-US" sz="1800" dirty="0" smtClean="0">
                  <a:latin typeface="Yu Gothic" panose="020B0400000000000000" pitchFamily="34" charset="-128"/>
                  <a:ea typeface="Yu Gothic" panose="020B0400000000000000" pitchFamily="34" charset="-128"/>
                  <a:hlinkClick r:id="rId8"/>
                </a:rPr>
                <a:t>Chapter 17</a:t>
              </a:r>
              <a:r>
                <a:rPr lang="en-US" sz="1800" dirty="0" smtClean="0">
                  <a:latin typeface="Yu Gothic" panose="020B0400000000000000" pitchFamily="34" charset="-128"/>
                  <a:ea typeface="Yu Gothic" panose="020B0400000000000000" pitchFamily="34" charset="-128"/>
                </a:rPr>
                <a:t> of the IBC.</a:t>
              </a:r>
            </a:p>
            <a:p>
              <a:pPr marL="76197" indent="0" algn="l">
                <a:buNone/>
              </a:pPr>
              <a:endParaRPr lang="en-US" sz="1800" dirty="0" smtClean="0">
                <a:latin typeface="Yu Gothic" panose="020B0400000000000000" pitchFamily="34" charset="-128"/>
                <a:ea typeface="Yu Gothic" panose="020B0400000000000000" pitchFamily="34" charset="-128"/>
              </a:endParaRPr>
            </a:p>
            <a:p>
              <a:pPr marL="76197" indent="0" algn="l">
                <a:lnSpc>
                  <a:spcPct val="110000"/>
                </a:lnSpc>
                <a:buNone/>
              </a:pPr>
              <a:r>
                <a:rPr lang="en-US" sz="1400" b="1" kern="1200" dirty="0" smtClean="0">
                  <a:solidFill>
                    <a:schemeClr val="dk1"/>
                  </a:solidFill>
                  <a:effectLst/>
                  <a:latin typeface="Yu Gothic" panose="020B0400000000000000" pitchFamily="34" charset="-128"/>
                  <a:ea typeface="Yu Gothic" panose="020B0400000000000000" pitchFamily="34" charset="-128"/>
                  <a:cs typeface="+mn-cs"/>
                </a:rPr>
                <a:t>DISCLAIMER</a:t>
              </a:r>
              <a:r>
                <a:rPr lang="en-US" sz="1400" kern="1200" dirty="0" smtClean="0">
                  <a:solidFill>
                    <a:schemeClr val="dk1"/>
                  </a:solidFill>
                  <a:effectLst/>
                  <a:latin typeface="Yu Gothic" panose="020B0400000000000000" pitchFamily="34" charset="-128"/>
                  <a:ea typeface="Yu Gothic" panose="020B0400000000000000" pitchFamily="34" charset="-128"/>
                  <a:cs typeface="+mn-cs"/>
                </a:rPr>
                <a:t>: While reasonable effort has been made to ensure the accuracy of the information presented, the actual design, suitability and use of this information for any particular application is the responsibility of the user. Where used in the design of buildings, the design, suitability and use of this information for any particular building is the responsibility of the Owner or the Owner’s authorized agent.</a:t>
              </a:r>
              <a:endParaRPr lang="en-US" sz="1800" dirty="0" smtClean="0">
                <a:latin typeface="Yu Gothic" panose="020B0400000000000000" pitchFamily="34" charset="-128"/>
                <a:ea typeface="Yu Gothic" panose="020B0400000000000000" pitchFamily="34" charset="-128"/>
              </a:endParaRPr>
            </a:p>
            <a:p>
              <a:pPr marL="76197" indent="0" algn="ctr">
                <a:buNone/>
              </a:pPr>
              <a:endParaRPr lang="en-US" sz="1800" dirty="0" smtClean="0">
                <a:latin typeface="Yu Gothic" panose="020B0400000000000000" pitchFamily="34" charset="-128"/>
                <a:ea typeface="Yu Gothic" panose="020B0400000000000000" pitchFamily="34" charset="-128"/>
              </a:endParaRPr>
            </a:p>
          </p:txBody>
        </p:sp>
        <p:pic>
          <p:nvPicPr>
            <p:cNvPr id="12" name="Picture 2"/>
            <p:cNvPicPr>
              <a:picLocks noChangeAspect="1" noChangeArrowheads="1"/>
            </p:cNvPicPr>
            <p:nvPr/>
          </p:nvPicPr>
          <p:blipFill>
            <a:blip r:embed="rId9" cstate="print">
              <a:extLst>
                <a:ext uri="{28A0092B-C50C-407E-A947-70E740481C1C}">
                  <a14:useLocalDpi xmlns:a14="http://schemas.microsoft.com/office/drawing/2010/main" val="0"/>
                </a:ext>
              </a:extLst>
            </a:blip>
            <a:stretch>
              <a:fillRect/>
            </a:stretch>
          </p:blipFill>
          <p:spPr bwMode="auto">
            <a:xfrm>
              <a:off x="7619609" y="4958118"/>
              <a:ext cx="3162300" cy="637282"/>
            </a:xfrm>
            <a:prstGeom prst="rect">
              <a:avLst/>
            </a:prstGeom>
            <a:noFill/>
            <a:extLst>
              <a:ext uri="{909E8E84-426E-40DD-AFC4-6F175D3DCCD1}">
                <a14:hiddenFill xmlns:a14="http://schemas.microsoft.com/office/drawing/2010/main">
                  <a:solidFill>
                    <a:srgbClr val="FFFFFF"/>
                  </a:solidFill>
                </a14:hiddenFill>
              </a:ext>
            </a:extLst>
          </p:spPr>
        </p:pic>
        <p:sp>
          <p:nvSpPr>
            <p:cNvPr id="13" name="TextBox 12"/>
            <p:cNvSpPr txBox="1"/>
            <p:nvPr/>
          </p:nvSpPr>
          <p:spPr>
            <a:xfrm>
              <a:off x="1373313" y="4784319"/>
              <a:ext cx="5953048" cy="923330"/>
            </a:xfrm>
            <a:prstGeom prst="rect">
              <a:avLst/>
            </a:prstGeom>
            <a:noFill/>
          </p:spPr>
          <p:txBody>
            <a:bodyPr wrap="square" rtlCol="0">
              <a:spAutoFit/>
            </a:bodyPr>
            <a:lstStyle/>
            <a:p>
              <a:pPr marL="76197" indent="0" algn="just">
                <a:buNone/>
              </a:pPr>
              <a:r>
                <a:rPr lang="en-US" sz="1800" b="0" dirty="0" smtClean="0">
                  <a:latin typeface="Yu Gothic Medium" panose="020B0500000000000000" pitchFamily="34" charset="-128"/>
                  <a:ea typeface="Yu Gothic Medium" panose="020B0500000000000000" pitchFamily="34" charset="-128"/>
                </a:rPr>
                <a:t>Foam sheathing research reports, code compliance documents, educational programs and best practices can be found at </a:t>
              </a:r>
              <a:r>
                <a:rPr lang="en-US" sz="1800" b="0" u="sng" dirty="0" smtClean="0">
                  <a:latin typeface="Yu Gothic Medium" panose="020B0500000000000000" pitchFamily="34" charset="-128"/>
                  <a:ea typeface="Yu Gothic Medium" panose="020B0500000000000000" pitchFamily="34" charset="-128"/>
                  <a:hlinkClick r:id="rId10"/>
                </a:rPr>
                <a:t>www.continuousinsulation.org</a:t>
              </a:r>
              <a:r>
                <a:rPr lang="en-US" sz="1800" b="0" dirty="0" smtClean="0">
                  <a:latin typeface="Yu Gothic Medium" panose="020B0500000000000000" pitchFamily="34" charset="-128"/>
                  <a:ea typeface="Yu Gothic Medium" panose="020B0500000000000000" pitchFamily="34" charset="-128"/>
                </a:rPr>
                <a:t>. </a:t>
              </a:r>
            </a:p>
          </p:txBody>
        </p:sp>
        <p:cxnSp>
          <p:nvCxnSpPr>
            <p:cNvPr id="14" name="Straight Connector 13"/>
            <p:cNvCxnSpPr/>
            <p:nvPr/>
          </p:nvCxnSpPr>
          <p:spPr>
            <a:xfrm>
              <a:off x="1483657" y="4590961"/>
              <a:ext cx="9236364" cy="0"/>
            </a:xfrm>
            <a:prstGeom prst="line">
              <a:avLst/>
            </a:prstGeom>
          </p:spPr>
          <p:style>
            <a:lnRef idx="1">
              <a:schemeClr val="dk1"/>
            </a:lnRef>
            <a:fillRef idx="0">
              <a:schemeClr val="dk1"/>
            </a:fillRef>
            <a:effectRef idx="0">
              <a:schemeClr val="dk1"/>
            </a:effectRef>
            <a:fontRef idx="minor">
              <a:schemeClr val="tx1"/>
            </a:fontRef>
          </p:style>
        </p:cxnSp>
        <p:sp>
          <p:nvSpPr>
            <p:cNvPr id="2" name="Rectangle 1"/>
            <p:cNvSpPr/>
            <p:nvPr/>
          </p:nvSpPr>
          <p:spPr>
            <a:xfrm>
              <a:off x="1238596" y="626076"/>
              <a:ext cx="9717728" cy="5222789"/>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a:p>
          </p:txBody>
        </p:sp>
      </p:grpSp>
    </p:spTree>
    <p:extLst>
      <p:ext uri="{BB962C8B-B14F-4D97-AF65-F5344CB8AC3E}">
        <p14:creationId xmlns:p14="http://schemas.microsoft.com/office/powerpoint/2010/main" val="802131731"/>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Usage Language (Slide 2)">
    <p:spTree>
      <p:nvGrpSpPr>
        <p:cNvPr id="1" name=""/>
        <p:cNvGrpSpPr/>
        <p:nvPr/>
      </p:nvGrpSpPr>
      <p:grpSpPr>
        <a:xfrm>
          <a:off x="0" y="0"/>
          <a:ext cx="0" cy="0"/>
          <a:chOff x="0" y="0"/>
          <a:chExt cx="0" cy="0"/>
        </a:xfrm>
      </p:grpSpPr>
      <p:sp>
        <p:nvSpPr>
          <p:cNvPr id="6" name="Rectangle 5"/>
          <p:cNvSpPr/>
          <p:nvPr/>
        </p:nvSpPr>
        <p:spPr>
          <a:xfrm>
            <a:off x="-10635" y="5562600"/>
            <a:ext cx="12202635" cy="1295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Tree>
    <p:extLst>
      <p:ext uri="{BB962C8B-B14F-4D97-AF65-F5344CB8AC3E}">
        <p14:creationId xmlns:p14="http://schemas.microsoft.com/office/powerpoint/2010/main" val="1992059746"/>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03200"/>
            <a:ext cx="10972800" cy="1092200"/>
          </a:xfrm>
        </p:spPr>
        <p:txBody>
          <a:bodyPr/>
          <a:lstStyle/>
          <a:p>
            <a:r>
              <a:rPr lang="en-US" smtClean="0"/>
              <a:t>Click to edit Master title style</a:t>
            </a:r>
            <a:endParaRPr lang="en-US" dirty="0"/>
          </a:p>
        </p:txBody>
      </p:sp>
      <p:sp>
        <p:nvSpPr>
          <p:cNvPr id="3" name="Content Placeholder 2"/>
          <p:cNvSpPr>
            <a:spLocks noGrp="1"/>
          </p:cNvSpPr>
          <p:nvPr>
            <p:ph idx="1"/>
          </p:nvPr>
        </p:nvSpPr>
        <p:spPr>
          <a:xfrm>
            <a:off x="609600" y="1498601"/>
            <a:ext cx="10972800" cy="3962400"/>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758538060"/>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609600" y="1600205"/>
            <a:ext cx="5384800" cy="3962396"/>
          </a:xfrm>
        </p:spPr>
        <p:txBody>
          <a:bodyPr/>
          <a:lstStyle>
            <a:lvl1pPr marL="457189" marR="0" indent="-457189" algn="l" defTabSz="1219170" rtl="0" eaLnBrk="1" fontAlgn="auto" latinLnBrk="0" hangingPunct="1">
              <a:lnSpc>
                <a:spcPct val="100000"/>
              </a:lnSpc>
              <a:spcBef>
                <a:spcPct val="20000"/>
              </a:spcBef>
              <a:spcAft>
                <a:spcPts val="0"/>
              </a:spcAft>
              <a:buClrTx/>
              <a:buSzTx/>
              <a:buFont typeface="Wingdings" panose="05000000000000000000" pitchFamily="2" charset="2"/>
              <a:buChar char="§"/>
              <a:tabLst/>
              <a:defRPr sz="2100"/>
            </a:lvl1pPr>
            <a:lvl2pPr marL="990575" marR="0" indent="-380990" algn="l" defTabSz="1219170" rtl="0" eaLnBrk="1" fontAlgn="auto" latinLnBrk="0" hangingPunct="1">
              <a:lnSpc>
                <a:spcPct val="100000"/>
              </a:lnSpc>
              <a:spcBef>
                <a:spcPct val="20000"/>
              </a:spcBef>
              <a:spcAft>
                <a:spcPts val="0"/>
              </a:spcAft>
              <a:buClrTx/>
              <a:buSzTx/>
              <a:buFont typeface="Arial" panose="020B0604020202020204" pitchFamily="34" charset="0"/>
              <a:buChar char="•"/>
              <a:tabLst/>
              <a:defRPr sz="1800"/>
            </a:lvl2pPr>
            <a:lvl3pPr marL="1523962" marR="0" indent="-304792" algn="l" defTabSz="1219170" rtl="0" eaLnBrk="1" fontAlgn="auto" latinLnBrk="0" hangingPunct="1">
              <a:lnSpc>
                <a:spcPct val="100000"/>
              </a:lnSpc>
              <a:spcBef>
                <a:spcPct val="20000"/>
              </a:spcBef>
              <a:spcAft>
                <a:spcPts val="0"/>
              </a:spcAft>
              <a:buClrTx/>
              <a:buSzTx/>
              <a:buFont typeface="Yu Gothic Medium" panose="020B0500000000000000" pitchFamily="34" charset="-128"/>
              <a:buChar char="―"/>
              <a:tabLst/>
              <a:defRPr sz="1500"/>
            </a:lvl3pPr>
            <a:lvl4pPr marL="2133547" marR="0" indent="-304792" algn="l" defTabSz="1219170" rtl="0" eaLnBrk="1" fontAlgn="auto" latinLnBrk="0" hangingPunct="1">
              <a:lnSpc>
                <a:spcPct val="100000"/>
              </a:lnSpc>
              <a:spcBef>
                <a:spcPct val="20000"/>
              </a:spcBef>
              <a:spcAft>
                <a:spcPts val="0"/>
              </a:spcAft>
              <a:buClrTx/>
              <a:buSzTx/>
              <a:buFont typeface="Wingdings" panose="05000000000000000000" pitchFamily="2" charset="2"/>
              <a:buChar char="§"/>
              <a:tabLst/>
              <a:defRPr sz="1351"/>
            </a:lvl4pPr>
            <a:lvl5pPr marL="2743131" marR="0" indent="-304792" algn="l" defTabSz="1219170" rtl="0" eaLnBrk="1" fontAlgn="auto" latinLnBrk="0" hangingPunct="1">
              <a:lnSpc>
                <a:spcPct val="100000"/>
              </a:lnSpc>
              <a:spcBef>
                <a:spcPct val="20000"/>
              </a:spcBef>
              <a:spcAft>
                <a:spcPts val="0"/>
              </a:spcAft>
              <a:buClrTx/>
              <a:buSzTx/>
              <a:buFont typeface="Arial" panose="020B0604020202020204" pitchFamily="34" charset="0"/>
              <a:buChar char="•"/>
              <a:tabLst/>
              <a:defRPr sz="1351"/>
            </a:lvl5pPr>
            <a:lvl6pPr>
              <a:defRPr sz="1351"/>
            </a:lvl6pPr>
            <a:lvl7pPr>
              <a:defRPr sz="1351"/>
            </a:lvl7pPr>
            <a:lvl8pPr>
              <a:defRPr sz="1351"/>
            </a:lvl8pPr>
            <a:lvl9pPr>
              <a:defRPr sz="1351"/>
            </a:lvl9pPr>
          </a:lstStyle>
          <a:p>
            <a:pPr marL="457189" marR="0" lvl="0" indent="-457189" algn="l" defTabSz="1219170" rtl="0" eaLnBrk="1" fontAlgn="auto" latinLnBrk="0" hangingPunct="1">
              <a:lnSpc>
                <a:spcPct val="100000"/>
              </a:lnSpc>
              <a:spcBef>
                <a:spcPct val="20000"/>
              </a:spcBef>
              <a:spcAft>
                <a:spcPts val="0"/>
              </a:spcAft>
              <a:buClrTx/>
              <a:buSzTx/>
              <a:buFont typeface="Wingdings" panose="05000000000000000000" pitchFamily="2" charset="2"/>
              <a:buChar char="§"/>
              <a:tabLst/>
              <a:defRPr/>
            </a:pPr>
            <a:r>
              <a:rPr kumimoji="0" lang="en-US" sz="3200" b="0" i="0" u="none" strike="noStrike" kern="1200" cap="none" spc="0" normalizeH="0" baseline="0" noProof="0" smtClean="0">
                <a:ln>
                  <a:noFill/>
                </a:ln>
                <a:solidFill>
                  <a:prstClr val="black"/>
                </a:solidFill>
                <a:effectLst/>
                <a:uLnTx/>
                <a:uFillTx/>
                <a:latin typeface="Yu Gothic" panose="020B0400000000000000" pitchFamily="34" charset="-128"/>
                <a:ea typeface="Yu Gothic" panose="020B0400000000000000" pitchFamily="34" charset="-128"/>
                <a:cs typeface="+mn-cs"/>
              </a:rPr>
              <a:t>Edit Master text styles</a:t>
            </a:r>
          </a:p>
          <a:p>
            <a:pPr marL="457189" marR="0" lvl="1" indent="-457189" algn="l" defTabSz="1219170" rtl="0" eaLnBrk="1" fontAlgn="auto" latinLnBrk="0" hangingPunct="1">
              <a:lnSpc>
                <a:spcPct val="100000"/>
              </a:lnSpc>
              <a:spcBef>
                <a:spcPct val="20000"/>
              </a:spcBef>
              <a:spcAft>
                <a:spcPts val="0"/>
              </a:spcAft>
              <a:buClrTx/>
              <a:buSzTx/>
              <a:buFont typeface="Wingdings" panose="05000000000000000000" pitchFamily="2" charset="2"/>
              <a:buChar char="§"/>
              <a:tabLst/>
              <a:defRPr/>
            </a:pPr>
            <a:r>
              <a:rPr kumimoji="0" lang="en-US" sz="3200" b="0" i="0" u="none" strike="noStrike" kern="1200" cap="none" spc="0" normalizeH="0" baseline="0" noProof="0" smtClean="0">
                <a:ln>
                  <a:noFill/>
                </a:ln>
                <a:solidFill>
                  <a:prstClr val="black"/>
                </a:solidFill>
                <a:effectLst/>
                <a:uLnTx/>
                <a:uFillTx/>
                <a:latin typeface="Yu Gothic" panose="020B0400000000000000" pitchFamily="34" charset="-128"/>
                <a:ea typeface="Yu Gothic" panose="020B0400000000000000" pitchFamily="34" charset="-128"/>
                <a:cs typeface="+mn-cs"/>
              </a:rPr>
              <a:t>Second level</a:t>
            </a:r>
          </a:p>
          <a:p>
            <a:pPr marL="457189" marR="0" lvl="2" indent="-457189" algn="l" defTabSz="1219170" rtl="0" eaLnBrk="1" fontAlgn="auto" latinLnBrk="0" hangingPunct="1">
              <a:lnSpc>
                <a:spcPct val="100000"/>
              </a:lnSpc>
              <a:spcBef>
                <a:spcPct val="20000"/>
              </a:spcBef>
              <a:spcAft>
                <a:spcPts val="0"/>
              </a:spcAft>
              <a:buClrTx/>
              <a:buSzTx/>
              <a:buFont typeface="Wingdings" panose="05000000000000000000" pitchFamily="2" charset="2"/>
              <a:buChar char="§"/>
              <a:tabLst/>
              <a:defRPr/>
            </a:pPr>
            <a:r>
              <a:rPr kumimoji="0" lang="en-US" sz="3200" b="0" i="0" u="none" strike="noStrike" kern="1200" cap="none" spc="0" normalizeH="0" baseline="0" noProof="0" smtClean="0">
                <a:ln>
                  <a:noFill/>
                </a:ln>
                <a:solidFill>
                  <a:prstClr val="black"/>
                </a:solidFill>
                <a:effectLst/>
                <a:uLnTx/>
                <a:uFillTx/>
                <a:latin typeface="Yu Gothic" panose="020B0400000000000000" pitchFamily="34" charset="-128"/>
                <a:ea typeface="Yu Gothic" panose="020B0400000000000000" pitchFamily="34" charset="-128"/>
                <a:cs typeface="+mn-cs"/>
              </a:rPr>
              <a:t>Third level</a:t>
            </a:r>
          </a:p>
          <a:p>
            <a:pPr marL="457189" marR="0" lvl="3" indent="-457189" algn="l" defTabSz="1219170" rtl="0" eaLnBrk="1" fontAlgn="auto" latinLnBrk="0" hangingPunct="1">
              <a:lnSpc>
                <a:spcPct val="100000"/>
              </a:lnSpc>
              <a:spcBef>
                <a:spcPct val="20000"/>
              </a:spcBef>
              <a:spcAft>
                <a:spcPts val="0"/>
              </a:spcAft>
              <a:buClrTx/>
              <a:buSzTx/>
              <a:buFont typeface="Wingdings" panose="05000000000000000000" pitchFamily="2" charset="2"/>
              <a:buChar char="§"/>
              <a:tabLst/>
              <a:defRPr/>
            </a:pPr>
            <a:r>
              <a:rPr kumimoji="0" lang="en-US" sz="3200" b="0" i="0" u="none" strike="noStrike" kern="1200" cap="none" spc="0" normalizeH="0" baseline="0" noProof="0" smtClean="0">
                <a:ln>
                  <a:noFill/>
                </a:ln>
                <a:solidFill>
                  <a:prstClr val="black"/>
                </a:solidFill>
                <a:effectLst/>
                <a:uLnTx/>
                <a:uFillTx/>
                <a:latin typeface="Yu Gothic" panose="020B0400000000000000" pitchFamily="34" charset="-128"/>
                <a:ea typeface="Yu Gothic" panose="020B0400000000000000" pitchFamily="34" charset="-128"/>
                <a:cs typeface="+mn-cs"/>
              </a:rPr>
              <a:t>Fourth level</a:t>
            </a:r>
          </a:p>
          <a:p>
            <a:pPr marL="457189" marR="0" lvl="4" indent="-457189" algn="l" defTabSz="1219170" rtl="0" eaLnBrk="1" fontAlgn="auto" latinLnBrk="0" hangingPunct="1">
              <a:lnSpc>
                <a:spcPct val="100000"/>
              </a:lnSpc>
              <a:spcBef>
                <a:spcPct val="20000"/>
              </a:spcBef>
              <a:spcAft>
                <a:spcPts val="0"/>
              </a:spcAft>
              <a:buClrTx/>
              <a:buSzTx/>
              <a:buFont typeface="Wingdings" panose="05000000000000000000" pitchFamily="2" charset="2"/>
              <a:buChar char="§"/>
              <a:tabLst/>
              <a:defRPr/>
            </a:pPr>
            <a:r>
              <a:rPr kumimoji="0" lang="en-US" sz="3200" b="0" i="0" u="none" strike="noStrike" kern="1200" cap="none" spc="0" normalizeH="0" baseline="0" noProof="0" smtClean="0">
                <a:ln>
                  <a:noFill/>
                </a:ln>
                <a:solidFill>
                  <a:prstClr val="black"/>
                </a:solidFill>
                <a:effectLst/>
                <a:uLnTx/>
                <a:uFillTx/>
                <a:latin typeface="Yu Gothic" panose="020B0400000000000000" pitchFamily="34" charset="-128"/>
                <a:ea typeface="Yu Gothic" panose="020B0400000000000000" pitchFamily="34" charset="-128"/>
                <a:cs typeface="+mn-cs"/>
              </a:rPr>
              <a:t>Fifth level</a:t>
            </a:r>
            <a:endParaRPr kumimoji="0" lang="en-US" sz="2133" b="0" i="0" u="none" strike="noStrike" kern="1200" cap="none" spc="0" normalizeH="0" baseline="0" noProof="0" dirty="0">
              <a:ln>
                <a:noFill/>
              </a:ln>
              <a:solidFill>
                <a:prstClr val="black"/>
              </a:solidFill>
              <a:effectLst/>
              <a:uLnTx/>
              <a:uFillTx/>
              <a:latin typeface="Yu Gothic Medium" panose="020B0500000000000000" pitchFamily="34" charset="-128"/>
              <a:ea typeface="Yu Gothic Medium" panose="020B0500000000000000" pitchFamily="34" charset="-128"/>
              <a:cs typeface="+mn-cs"/>
            </a:endParaRPr>
          </a:p>
        </p:txBody>
      </p:sp>
      <p:sp>
        <p:nvSpPr>
          <p:cNvPr id="4" name="Content Placeholder 3"/>
          <p:cNvSpPr>
            <a:spLocks noGrp="1"/>
          </p:cNvSpPr>
          <p:nvPr>
            <p:ph sz="half" idx="2"/>
          </p:nvPr>
        </p:nvSpPr>
        <p:spPr>
          <a:xfrm>
            <a:off x="6197600" y="1600205"/>
            <a:ext cx="5384800" cy="3962396"/>
          </a:xfrm>
        </p:spPr>
        <p:txBody>
          <a:bodyPr/>
          <a:lstStyle>
            <a:lvl1pPr marL="457189" marR="0" indent="-457189" algn="l" defTabSz="1219170" rtl="0" eaLnBrk="1" fontAlgn="auto" latinLnBrk="0" hangingPunct="1">
              <a:lnSpc>
                <a:spcPct val="100000"/>
              </a:lnSpc>
              <a:spcBef>
                <a:spcPct val="20000"/>
              </a:spcBef>
              <a:spcAft>
                <a:spcPts val="0"/>
              </a:spcAft>
              <a:buClrTx/>
              <a:buSzTx/>
              <a:buFont typeface="Wingdings" panose="05000000000000000000" pitchFamily="2" charset="2"/>
              <a:buChar char="§"/>
              <a:tabLst/>
              <a:defRPr sz="2100"/>
            </a:lvl1pPr>
            <a:lvl2pPr marL="990575" marR="0" indent="-380990" algn="l" defTabSz="1219170" rtl="0" eaLnBrk="1" fontAlgn="auto" latinLnBrk="0" hangingPunct="1">
              <a:lnSpc>
                <a:spcPct val="100000"/>
              </a:lnSpc>
              <a:spcBef>
                <a:spcPct val="20000"/>
              </a:spcBef>
              <a:spcAft>
                <a:spcPts val="0"/>
              </a:spcAft>
              <a:buClrTx/>
              <a:buSzTx/>
              <a:buFont typeface="Arial" panose="020B0604020202020204" pitchFamily="34" charset="0"/>
              <a:buChar char="•"/>
              <a:tabLst/>
              <a:defRPr sz="1800"/>
            </a:lvl2pPr>
            <a:lvl3pPr marL="1523962" marR="0" indent="-304792" algn="l" defTabSz="1219170" rtl="0" eaLnBrk="1" fontAlgn="auto" latinLnBrk="0" hangingPunct="1">
              <a:lnSpc>
                <a:spcPct val="100000"/>
              </a:lnSpc>
              <a:spcBef>
                <a:spcPct val="20000"/>
              </a:spcBef>
              <a:spcAft>
                <a:spcPts val="0"/>
              </a:spcAft>
              <a:buClrTx/>
              <a:buSzTx/>
              <a:buFont typeface="Yu Gothic Medium" panose="020B0500000000000000" pitchFamily="34" charset="-128"/>
              <a:buChar char="―"/>
              <a:tabLst/>
              <a:defRPr sz="1500"/>
            </a:lvl3pPr>
            <a:lvl4pPr marL="2133547" marR="0" indent="-304792" algn="l" defTabSz="1219170" rtl="0" eaLnBrk="1" fontAlgn="auto" latinLnBrk="0" hangingPunct="1">
              <a:lnSpc>
                <a:spcPct val="100000"/>
              </a:lnSpc>
              <a:spcBef>
                <a:spcPct val="20000"/>
              </a:spcBef>
              <a:spcAft>
                <a:spcPts val="0"/>
              </a:spcAft>
              <a:buClrTx/>
              <a:buSzTx/>
              <a:buFont typeface="Wingdings" panose="05000000000000000000" pitchFamily="2" charset="2"/>
              <a:buChar char="§"/>
              <a:tabLst/>
              <a:defRPr sz="1351"/>
            </a:lvl4pPr>
            <a:lvl5pPr marL="2743131" marR="0" indent="-304792" algn="l" defTabSz="1219170" rtl="0" eaLnBrk="1" fontAlgn="auto" latinLnBrk="0" hangingPunct="1">
              <a:lnSpc>
                <a:spcPct val="100000"/>
              </a:lnSpc>
              <a:spcBef>
                <a:spcPct val="20000"/>
              </a:spcBef>
              <a:spcAft>
                <a:spcPts val="0"/>
              </a:spcAft>
              <a:buClrTx/>
              <a:buSzTx/>
              <a:buFont typeface="Arial" panose="020B0604020202020204" pitchFamily="34" charset="0"/>
              <a:buChar char="•"/>
              <a:tabLst/>
              <a:defRPr sz="1351"/>
            </a:lvl5pPr>
            <a:lvl6pPr>
              <a:defRPr sz="1351"/>
            </a:lvl6pPr>
            <a:lvl7pPr>
              <a:defRPr sz="1351"/>
            </a:lvl7pPr>
            <a:lvl8pPr>
              <a:defRPr sz="1351"/>
            </a:lvl8pPr>
            <a:lvl9pPr>
              <a:defRPr sz="1351"/>
            </a:lvl9pPr>
          </a:lstStyle>
          <a:p>
            <a:pPr marL="457189" marR="0" lvl="0" indent="-457189" algn="l" defTabSz="1219170" rtl="0" eaLnBrk="1" fontAlgn="auto" latinLnBrk="0" hangingPunct="1">
              <a:lnSpc>
                <a:spcPct val="100000"/>
              </a:lnSpc>
              <a:spcBef>
                <a:spcPct val="20000"/>
              </a:spcBef>
              <a:spcAft>
                <a:spcPts val="0"/>
              </a:spcAft>
              <a:buClrTx/>
              <a:buSzTx/>
              <a:buFont typeface="Wingdings" panose="05000000000000000000" pitchFamily="2" charset="2"/>
              <a:buChar char="§"/>
              <a:tabLst/>
              <a:defRPr/>
            </a:pPr>
            <a:r>
              <a:rPr kumimoji="0" lang="en-US" sz="3200" b="0" i="0" u="none" strike="noStrike" kern="1200" cap="none" spc="0" normalizeH="0" baseline="0" noProof="0" smtClean="0">
                <a:ln>
                  <a:noFill/>
                </a:ln>
                <a:solidFill>
                  <a:prstClr val="black"/>
                </a:solidFill>
                <a:effectLst/>
                <a:uLnTx/>
                <a:uFillTx/>
                <a:latin typeface="Yu Gothic" panose="020B0400000000000000" pitchFamily="34" charset="-128"/>
                <a:ea typeface="Yu Gothic" panose="020B0400000000000000" pitchFamily="34" charset="-128"/>
                <a:cs typeface="+mn-cs"/>
              </a:rPr>
              <a:t>Edit Master text styles</a:t>
            </a:r>
          </a:p>
          <a:p>
            <a:pPr marL="457189" marR="0" lvl="1" indent="-457189" algn="l" defTabSz="1219170" rtl="0" eaLnBrk="1" fontAlgn="auto" latinLnBrk="0" hangingPunct="1">
              <a:lnSpc>
                <a:spcPct val="100000"/>
              </a:lnSpc>
              <a:spcBef>
                <a:spcPct val="20000"/>
              </a:spcBef>
              <a:spcAft>
                <a:spcPts val="0"/>
              </a:spcAft>
              <a:buClrTx/>
              <a:buSzTx/>
              <a:buFont typeface="Wingdings" panose="05000000000000000000" pitchFamily="2" charset="2"/>
              <a:buChar char="§"/>
              <a:tabLst/>
              <a:defRPr/>
            </a:pPr>
            <a:r>
              <a:rPr kumimoji="0" lang="en-US" sz="3200" b="0" i="0" u="none" strike="noStrike" kern="1200" cap="none" spc="0" normalizeH="0" baseline="0" noProof="0" smtClean="0">
                <a:ln>
                  <a:noFill/>
                </a:ln>
                <a:solidFill>
                  <a:prstClr val="black"/>
                </a:solidFill>
                <a:effectLst/>
                <a:uLnTx/>
                <a:uFillTx/>
                <a:latin typeface="Yu Gothic" panose="020B0400000000000000" pitchFamily="34" charset="-128"/>
                <a:ea typeface="Yu Gothic" panose="020B0400000000000000" pitchFamily="34" charset="-128"/>
                <a:cs typeface="+mn-cs"/>
              </a:rPr>
              <a:t>Second level</a:t>
            </a:r>
          </a:p>
          <a:p>
            <a:pPr marL="457189" marR="0" lvl="2" indent="-457189" algn="l" defTabSz="1219170" rtl="0" eaLnBrk="1" fontAlgn="auto" latinLnBrk="0" hangingPunct="1">
              <a:lnSpc>
                <a:spcPct val="100000"/>
              </a:lnSpc>
              <a:spcBef>
                <a:spcPct val="20000"/>
              </a:spcBef>
              <a:spcAft>
                <a:spcPts val="0"/>
              </a:spcAft>
              <a:buClrTx/>
              <a:buSzTx/>
              <a:buFont typeface="Wingdings" panose="05000000000000000000" pitchFamily="2" charset="2"/>
              <a:buChar char="§"/>
              <a:tabLst/>
              <a:defRPr/>
            </a:pPr>
            <a:r>
              <a:rPr kumimoji="0" lang="en-US" sz="3200" b="0" i="0" u="none" strike="noStrike" kern="1200" cap="none" spc="0" normalizeH="0" baseline="0" noProof="0" smtClean="0">
                <a:ln>
                  <a:noFill/>
                </a:ln>
                <a:solidFill>
                  <a:prstClr val="black"/>
                </a:solidFill>
                <a:effectLst/>
                <a:uLnTx/>
                <a:uFillTx/>
                <a:latin typeface="Yu Gothic" panose="020B0400000000000000" pitchFamily="34" charset="-128"/>
                <a:ea typeface="Yu Gothic" panose="020B0400000000000000" pitchFamily="34" charset="-128"/>
                <a:cs typeface="+mn-cs"/>
              </a:rPr>
              <a:t>Third level</a:t>
            </a:r>
          </a:p>
          <a:p>
            <a:pPr marL="457189" marR="0" lvl="3" indent="-457189" algn="l" defTabSz="1219170" rtl="0" eaLnBrk="1" fontAlgn="auto" latinLnBrk="0" hangingPunct="1">
              <a:lnSpc>
                <a:spcPct val="100000"/>
              </a:lnSpc>
              <a:spcBef>
                <a:spcPct val="20000"/>
              </a:spcBef>
              <a:spcAft>
                <a:spcPts val="0"/>
              </a:spcAft>
              <a:buClrTx/>
              <a:buSzTx/>
              <a:buFont typeface="Wingdings" panose="05000000000000000000" pitchFamily="2" charset="2"/>
              <a:buChar char="§"/>
              <a:tabLst/>
              <a:defRPr/>
            </a:pPr>
            <a:r>
              <a:rPr kumimoji="0" lang="en-US" sz="3200" b="0" i="0" u="none" strike="noStrike" kern="1200" cap="none" spc="0" normalizeH="0" baseline="0" noProof="0" smtClean="0">
                <a:ln>
                  <a:noFill/>
                </a:ln>
                <a:solidFill>
                  <a:prstClr val="black"/>
                </a:solidFill>
                <a:effectLst/>
                <a:uLnTx/>
                <a:uFillTx/>
                <a:latin typeface="Yu Gothic" panose="020B0400000000000000" pitchFamily="34" charset="-128"/>
                <a:ea typeface="Yu Gothic" panose="020B0400000000000000" pitchFamily="34" charset="-128"/>
                <a:cs typeface="+mn-cs"/>
              </a:rPr>
              <a:t>Fourth level</a:t>
            </a:r>
          </a:p>
          <a:p>
            <a:pPr marL="457189" marR="0" lvl="4" indent="-457189" algn="l" defTabSz="1219170" rtl="0" eaLnBrk="1" fontAlgn="auto" latinLnBrk="0" hangingPunct="1">
              <a:lnSpc>
                <a:spcPct val="100000"/>
              </a:lnSpc>
              <a:spcBef>
                <a:spcPct val="20000"/>
              </a:spcBef>
              <a:spcAft>
                <a:spcPts val="0"/>
              </a:spcAft>
              <a:buClrTx/>
              <a:buSzTx/>
              <a:buFont typeface="Wingdings" panose="05000000000000000000" pitchFamily="2" charset="2"/>
              <a:buChar char="§"/>
              <a:tabLst/>
              <a:defRPr/>
            </a:pPr>
            <a:r>
              <a:rPr kumimoji="0" lang="en-US" sz="3200" b="0" i="0" u="none" strike="noStrike" kern="1200" cap="none" spc="0" normalizeH="0" baseline="0" noProof="0" smtClean="0">
                <a:ln>
                  <a:noFill/>
                </a:ln>
                <a:solidFill>
                  <a:prstClr val="black"/>
                </a:solidFill>
                <a:effectLst/>
                <a:uLnTx/>
                <a:uFillTx/>
                <a:latin typeface="Yu Gothic" panose="020B0400000000000000" pitchFamily="34" charset="-128"/>
                <a:ea typeface="Yu Gothic" panose="020B0400000000000000" pitchFamily="34" charset="-128"/>
                <a:cs typeface="+mn-cs"/>
              </a:rPr>
              <a:t>Fifth level</a:t>
            </a:r>
            <a:endParaRPr kumimoji="0" lang="en-US" sz="2133" b="0" i="0" u="none" strike="noStrike" kern="1200" cap="none" spc="0" normalizeH="0" baseline="0" noProof="0" dirty="0">
              <a:ln>
                <a:noFill/>
              </a:ln>
              <a:solidFill>
                <a:prstClr val="black"/>
              </a:solidFill>
              <a:effectLst/>
              <a:uLnTx/>
              <a:uFillTx/>
              <a:latin typeface="Yu Gothic Medium" panose="020B0500000000000000" pitchFamily="34" charset="-128"/>
              <a:ea typeface="Yu Gothic Medium" panose="020B0500000000000000" pitchFamily="34" charset="-128"/>
              <a:cs typeface="+mn-cs"/>
            </a:endParaRPr>
          </a:p>
        </p:txBody>
      </p:sp>
      <p:sp>
        <p:nvSpPr>
          <p:cNvPr id="15" name="Title 1"/>
          <p:cNvSpPr>
            <a:spLocks noGrp="1"/>
          </p:cNvSpPr>
          <p:nvPr>
            <p:ph type="title"/>
          </p:nvPr>
        </p:nvSpPr>
        <p:spPr>
          <a:xfrm>
            <a:off x="609600" y="203200"/>
            <a:ext cx="10972800" cy="1092200"/>
          </a:xfrm>
        </p:spPr>
        <p:txBody>
          <a:bodyPr/>
          <a:lstStyle/>
          <a:p>
            <a:r>
              <a:rPr lang="en-US" smtClean="0"/>
              <a:t>Click to edit Master title style</a:t>
            </a:r>
            <a:endParaRPr lang="en-US"/>
          </a:p>
        </p:txBody>
      </p:sp>
    </p:spTree>
    <p:extLst>
      <p:ext uri="{BB962C8B-B14F-4D97-AF65-F5344CB8AC3E}">
        <p14:creationId xmlns:p14="http://schemas.microsoft.com/office/powerpoint/2010/main" val="2702189158"/>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Horizont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600208"/>
            <a:ext cx="10972800" cy="1854193"/>
          </a:xfrm>
        </p:spPr>
        <p:txBody>
          <a:bodyPr/>
          <a:lstStyle>
            <a:lvl1pPr>
              <a:defRPr sz="2100"/>
            </a:lvl1pPr>
            <a:lvl2pPr>
              <a:defRPr sz="1800"/>
            </a:lvl2pPr>
            <a:lvl3pPr>
              <a:defRPr sz="1500"/>
            </a:lvl3pPr>
            <a:lvl4pPr>
              <a:defRPr sz="1351"/>
            </a:lvl4pPr>
            <a:lvl5pPr>
              <a:defRPr sz="1351"/>
            </a:lvl5pPr>
            <a:lvl6pPr>
              <a:defRPr sz="1351"/>
            </a:lvl6pPr>
            <a:lvl7pPr>
              <a:defRPr sz="1351"/>
            </a:lvl7pPr>
            <a:lvl8pPr>
              <a:defRPr sz="1351"/>
            </a:lvl8pPr>
            <a:lvl9pPr>
              <a:defRPr sz="1351"/>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09600" y="3675800"/>
            <a:ext cx="10972800" cy="1886800"/>
          </a:xfrm>
        </p:spPr>
        <p:txBody>
          <a:bodyPr/>
          <a:lstStyle>
            <a:lvl1pPr>
              <a:defRPr sz="2100"/>
            </a:lvl1pPr>
            <a:lvl2pPr>
              <a:defRPr sz="1800"/>
            </a:lvl2pPr>
            <a:lvl3pPr>
              <a:defRPr sz="1500"/>
            </a:lvl3pPr>
            <a:lvl4pPr>
              <a:defRPr sz="1351"/>
            </a:lvl4pPr>
            <a:lvl5pPr>
              <a:defRPr sz="1351"/>
            </a:lvl5pPr>
            <a:lvl6pPr>
              <a:defRPr sz="1351"/>
            </a:lvl6pPr>
            <a:lvl7pPr>
              <a:defRPr sz="1351"/>
            </a:lvl7pPr>
            <a:lvl8pPr>
              <a:defRPr sz="1351"/>
            </a:lvl8pPr>
            <a:lvl9pPr>
              <a:defRPr sz="1351"/>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248601912"/>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1483418605"/>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183044040"/>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2.png"/><Relationship Id="rId5" Type="http://schemas.openxmlformats.org/officeDocument/2006/relationships/slideLayout" Target="../slideLayouts/slideLayout5.xml"/><Relationship Id="rId10"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609600" y="152400"/>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kumimoji="0" lang="en-US" sz="4000" b="1" i="0" u="none" strike="noStrike" kern="1200" cap="none" spc="0" normalizeH="0" baseline="0" noProof="0" smtClean="0">
                <a:ln>
                  <a:noFill/>
                </a:ln>
                <a:solidFill>
                  <a:prstClr val="black"/>
                </a:solidFill>
                <a:effectLst/>
                <a:uLnTx/>
                <a:uFillTx/>
                <a:latin typeface="Yu Gothic" panose="020B0400000000000000" pitchFamily="34" charset="-128"/>
                <a:ea typeface="Yu Gothic" panose="020B0400000000000000" pitchFamily="34" charset="-128"/>
                <a:cs typeface="+mj-cs"/>
              </a:rPr>
              <a:t>Click to edit Master title style</a:t>
            </a:r>
            <a:endParaRPr lang="en-US" altLang="en-US" dirty="0" smtClean="0"/>
          </a:p>
        </p:txBody>
      </p:sp>
      <p:sp>
        <p:nvSpPr>
          <p:cNvPr id="1027" name="Text Placeholder 2"/>
          <p:cNvSpPr>
            <a:spLocks noGrp="1"/>
          </p:cNvSpPr>
          <p:nvPr>
            <p:ph type="body" idx="1"/>
          </p:nvPr>
        </p:nvSpPr>
        <p:spPr bwMode="auto">
          <a:xfrm>
            <a:off x="609600" y="1600204"/>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457189" marR="0" lvl="0" indent="-457189" algn="l" defTabSz="1219170" rtl="0" eaLnBrk="1" fontAlgn="auto" latinLnBrk="0" hangingPunct="1">
              <a:lnSpc>
                <a:spcPct val="100000"/>
              </a:lnSpc>
              <a:spcBef>
                <a:spcPct val="20000"/>
              </a:spcBef>
              <a:spcAft>
                <a:spcPts val="0"/>
              </a:spcAft>
              <a:buClrTx/>
              <a:buSzTx/>
              <a:buFont typeface="Wingdings" panose="05000000000000000000" pitchFamily="2" charset="2"/>
              <a:buChar char="§"/>
              <a:tabLst/>
              <a:defRPr/>
            </a:pPr>
            <a:r>
              <a:rPr kumimoji="0" lang="en-US" sz="3200" b="0" i="0" u="none" strike="noStrike" kern="1200" cap="none" spc="0" normalizeH="0" baseline="0" noProof="0" dirty="0" smtClean="0">
                <a:ln>
                  <a:noFill/>
                </a:ln>
                <a:solidFill>
                  <a:prstClr val="black"/>
                </a:solidFill>
                <a:effectLst/>
                <a:uLnTx/>
                <a:uFillTx/>
                <a:latin typeface="Yu Gothic" panose="020B0400000000000000" pitchFamily="34" charset="-128"/>
                <a:ea typeface="Yu Gothic" panose="020B0400000000000000" pitchFamily="34" charset="-128"/>
                <a:cs typeface="+mn-cs"/>
              </a:rPr>
              <a:t>Edit Master text styles</a:t>
            </a:r>
          </a:p>
          <a:p>
            <a:pPr marL="990575" marR="0" lvl="1" indent="-380990" algn="l" defTabSz="121917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US" sz="2667" b="0" i="0" u="none" strike="noStrike" kern="1200" cap="none" spc="0" normalizeH="0" baseline="0" noProof="0" dirty="0" smtClean="0">
                <a:ln>
                  <a:noFill/>
                </a:ln>
                <a:solidFill>
                  <a:prstClr val="black"/>
                </a:solidFill>
                <a:effectLst/>
                <a:uLnTx/>
                <a:uFillTx/>
                <a:latin typeface="Yu Gothic Light" panose="020B0300000000000000" pitchFamily="34" charset="-128"/>
                <a:ea typeface="Yu Gothic Light" panose="020B0300000000000000" pitchFamily="34" charset="-128"/>
                <a:cs typeface="+mn-cs"/>
              </a:rPr>
              <a:t>Second level</a:t>
            </a:r>
          </a:p>
          <a:p>
            <a:pPr marL="1523962" marR="0" lvl="2" indent="-304792" algn="l" defTabSz="1219170" rtl="0" eaLnBrk="1" fontAlgn="auto" latinLnBrk="0" hangingPunct="1">
              <a:lnSpc>
                <a:spcPct val="100000"/>
              </a:lnSpc>
              <a:spcBef>
                <a:spcPct val="20000"/>
              </a:spcBef>
              <a:spcAft>
                <a:spcPts val="0"/>
              </a:spcAft>
              <a:buClrTx/>
              <a:buSzTx/>
              <a:buFont typeface="Yu Gothic Medium" panose="020B0500000000000000" pitchFamily="34" charset="-128"/>
              <a:buChar char="―"/>
              <a:tabLst/>
              <a:defRPr/>
            </a:pPr>
            <a:r>
              <a:rPr kumimoji="0" lang="en-US" sz="2400" b="0" i="0" u="none" strike="noStrike" kern="1200" cap="none" spc="0" normalizeH="0" baseline="0" noProof="0" dirty="0" smtClean="0">
                <a:ln>
                  <a:noFill/>
                </a:ln>
                <a:solidFill>
                  <a:prstClr val="black"/>
                </a:solidFill>
                <a:effectLst/>
                <a:uLnTx/>
                <a:uFillTx/>
                <a:latin typeface="Yu Gothic Medium" panose="020B0500000000000000" pitchFamily="34" charset="-128"/>
                <a:ea typeface="Yu Gothic Medium" panose="020B0500000000000000" pitchFamily="34" charset="-128"/>
                <a:cs typeface="+mn-cs"/>
              </a:rPr>
              <a:t>Third level</a:t>
            </a:r>
          </a:p>
          <a:p>
            <a:pPr marL="2133547" marR="0" lvl="3" indent="-304792" algn="l" defTabSz="1219170" rtl="0" eaLnBrk="1" fontAlgn="auto" latinLnBrk="0" hangingPunct="1">
              <a:lnSpc>
                <a:spcPct val="100000"/>
              </a:lnSpc>
              <a:spcBef>
                <a:spcPct val="20000"/>
              </a:spcBef>
              <a:spcAft>
                <a:spcPts val="0"/>
              </a:spcAft>
              <a:buClrTx/>
              <a:buSzTx/>
              <a:buFont typeface="Wingdings" panose="05000000000000000000" pitchFamily="2" charset="2"/>
              <a:buChar char="§"/>
              <a:tabLst/>
              <a:defRPr/>
            </a:pPr>
            <a:r>
              <a:rPr kumimoji="0" lang="en-US" sz="2133" b="0" i="0" u="none" strike="noStrike" kern="1200" cap="none" spc="0" normalizeH="0" baseline="0" noProof="0" dirty="0" smtClean="0">
                <a:ln>
                  <a:noFill/>
                </a:ln>
                <a:solidFill>
                  <a:prstClr val="black"/>
                </a:solidFill>
                <a:effectLst/>
                <a:uLnTx/>
                <a:uFillTx/>
                <a:latin typeface="Yu Gothic Light" panose="020B0300000000000000" pitchFamily="34" charset="-128"/>
                <a:ea typeface="Yu Gothic Light" panose="020B0300000000000000" pitchFamily="34" charset="-128"/>
                <a:cs typeface="+mn-cs"/>
              </a:rPr>
              <a:t>Fourth level</a:t>
            </a:r>
          </a:p>
          <a:p>
            <a:pPr marL="2743131" marR="0" lvl="4" indent="-304792" algn="l" defTabSz="121917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US" sz="2133" b="0" i="0" u="none" strike="noStrike" kern="1200" cap="none" spc="0" normalizeH="0" baseline="0" noProof="0" dirty="0" smtClean="0">
                <a:ln>
                  <a:noFill/>
                </a:ln>
                <a:solidFill>
                  <a:prstClr val="black"/>
                </a:solidFill>
                <a:effectLst/>
                <a:uLnTx/>
                <a:uFillTx/>
                <a:latin typeface="Yu Gothic Medium" panose="020B0500000000000000" pitchFamily="34" charset="-128"/>
                <a:ea typeface="Yu Gothic Medium" panose="020B0500000000000000" pitchFamily="34" charset="-128"/>
                <a:cs typeface="+mn-cs"/>
              </a:rPr>
              <a:t>Fifth level</a:t>
            </a:r>
            <a:endParaRPr kumimoji="0" lang="en-US" sz="2133" b="0" i="0" u="none" strike="noStrike" kern="1200" cap="none" spc="0" normalizeH="0" baseline="0" noProof="0" dirty="0">
              <a:ln>
                <a:noFill/>
              </a:ln>
              <a:solidFill>
                <a:prstClr val="black"/>
              </a:solidFill>
              <a:effectLst/>
              <a:uLnTx/>
              <a:uFillTx/>
              <a:latin typeface="Yu Gothic Medium" panose="020B0500000000000000" pitchFamily="34" charset="-128"/>
              <a:ea typeface="Yu Gothic Medium" panose="020B0500000000000000" pitchFamily="34" charset="-128"/>
              <a:cs typeface="+mn-cs"/>
            </a:endParaRPr>
          </a:p>
        </p:txBody>
      </p:sp>
      <p:pic>
        <p:nvPicPr>
          <p:cNvPr id="4" name="Picture 3"/>
          <p:cNvPicPr>
            <a:picLocks noChangeAspect="1"/>
          </p:cNvPicPr>
          <p:nvPr/>
        </p:nvPicPr>
        <p:blipFill rotWithShape="1">
          <a:blip r:embed="rId10"/>
          <a:srcRect t="48748" r="-28" b="13547"/>
          <a:stretch/>
        </p:blipFill>
        <p:spPr>
          <a:xfrm>
            <a:off x="-14179" y="6009685"/>
            <a:ext cx="12206179" cy="848315"/>
          </a:xfrm>
          <a:prstGeom prst="rect">
            <a:avLst/>
          </a:prstGeom>
        </p:spPr>
      </p:pic>
      <p:pic>
        <p:nvPicPr>
          <p:cNvPr id="5" name="Picture 4"/>
          <p:cNvPicPr>
            <a:picLocks noChangeAspect="1"/>
          </p:cNvPicPr>
          <p:nvPr/>
        </p:nvPicPr>
        <p:blipFill rotWithShape="1">
          <a:blip r:embed="rId11"/>
          <a:srcRect t="1" b="-824"/>
          <a:stretch/>
        </p:blipFill>
        <p:spPr>
          <a:xfrm>
            <a:off x="10637354" y="5548989"/>
            <a:ext cx="1453047" cy="1240779"/>
          </a:xfrm>
          <a:prstGeom prst="rect">
            <a:avLst/>
          </a:prstGeom>
        </p:spPr>
      </p:pic>
    </p:spTree>
    <p:extLst>
      <p:ext uri="{BB962C8B-B14F-4D97-AF65-F5344CB8AC3E}">
        <p14:creationId xmlns:p14="http://schemas.microsoft.com/office/powerpoint/2010/main" val="1501065129"/>
      </p:ext>
    </p:extLst>
  </p:cSld>
  <p:clrMap bg1="lt1" tx1="dk1" bg2="lt2" tx2="dk2" accent1="accent1" accent2="accent2" accent3="accent3" accent4="accent4" accent5="accent5" accent6="accent6" hlink="hlink" folHlink="folHlink"/>
  <p:sldLayoutIdLst>
    <p:sldLayoutId id="2147483707" r:id="rId1"/>
    <p:sldLayoutId id="2147483708" r:id="rId2"/>
    <p:sldLayoutId id="2147483709" r:id="rId3"/>
    <p:sldLayoutId id="2147483710" r:id="rId4"/>
    <p:sldLayoutId id="2147483711" r:id="rId5"/>
    <p:sldLayoutId id="2147483712" r:id="rId6"/>
    <p:sldLayoutId id="2147483713" r:id="rId7"/>
    <p:sldLayoutId id="2147483714" r:id="rId8"/>
  </p:sldLayoutIdLst>
  <p:timing>
    <p:tnLst>
      <p:par>
        <p:cTn id="1" dur="indefinite" restart="never" nodeType="tmRoot"/>
      </p:par>
    </p:tnLst>
  </p:timing>
  <p:txStyles>
    <p:titleStyle>
      <a:lvl1pPr algn="l" rtl="0" eaLnBrk="1" fontAlgn="base" hangingPunct="1">
        <a:spcBef>
          <a:spcPct val="0"/>
        </a:spcBef>
        <a:spcAft>
          <a:spcPct val="0"/>
        </a:spcAft>
        <a:defRPr sz="3300" kern="1200">
          <a:solidFill>
            <a:schemeClr val="tx1">
              <a:lumMod val="50000"/>
              <a:lumOff val="50000"/>
            </a:schemeClr>
          </a:solidFill>
          <a:latin typeface="Yu Gothic" panose="020B0400000000000000" pitchFamily="34" charset="-128"/>
          <a:ea typeface="Yu Gothic" panose="020B0400000000000000" pitchFamily="34" charset="-128"/>
          <a:cs typeface="Arial" panose="020B0604020202020204" pitchFamily="34" charset="0"/>
        </a:defRPr>
      </a:lvl1pPr>
      <a:lvl2pPr algn="l" rtl="0" eaLnBrk="1" fontAlgn="base" hangingPunct="1">
        <a:spcBef>
          <a:spcPct val="0"/>
        </a:spcBef>
        <a:spcAft>
          <a:spcPct val="0"/>
        </a:spcAft>
        <a:defRPr sz="3300">
          <a:solidFill>
            <a:schemeClr val="bg1"/>
          </a:solidFill>
          <a:latin typeface="Calibri" pitchFamily="34" charset="0"/>
        </a:defRPr>
      </a:lvl2pPr>
      <a:lvl3pPr algn="l" rtl="0" eaLnBrk="1" fontAlgn="base" hangingPunct="1">
        <a:spcBef>
          <a:spcPct val="0"/>
        </a:spcBef>
        <a:spcAft>
          <a:spcPct val="0"/>
        </a:spcAft>
        <a:defRPr sz="3300">
          <a:solidFill>
            <a:schemeClr val="bg1"/>
          </a:solidFill>
          <a:latin typeface="Calibri" pitchFamily="34" charset="0"/>
        </a:defRPr>
      </a:lvl3pPr>
      <a:lvl4pPr algn="l" rtl="0" eaLnBrk="1" fontAlgn="base" hangingPunct="1">
        <a:spcBef>
          <a:spcPct val="0"/>
        </a:spcBef>
        <a:spcAft>
          <a:spcPct val="0"/>
        </a:spcAft>
        <a:defRPr sz="3300">
          <a:solidFill>
            <a:schemeClr val="bg1"/>
          </a:solidFill>
          <a:latin typeface="Calibri" pitchFamily="34" charset="0"/>
        </a:defRPr>
      </a:lvl4pPr>
      <a:lvl5pPr algn="l" rtl="0" eaLnBrk="1" fontAlgn="base" hangingPunct="1">
        <a:spcBef>
          <a:spcPct val="0"/>
        </a:spcBef>
        <a:spcAft>
          <a:spcPct val="0"/>
        </a:spcAft>
        <a:defRPr sz="3300">
          <a:solidFill>
            <a:schemeClr val="bg1"/>
          </a:solidFill>
          <a:latin typeface="Calibri" pitchFamily="34" charset="0"/>
        </a:defRPr>
      </a:lvl5pPr>
      <a:lvl6pPr marL="342891" algn="l" rtl="0" eaLnBrk="1" fontAlgn="base" hangingPunct="1">
        <a:spcBef>
          <a:spcPct val="0"/>
        </a:spcBef>
        <a:spcAft>
          <a:spcPct val="0"/>
        </a:spcAft>
        <a:defRPr sz="3300">
          <a:solidFill>
            <a:schemeClr val="bg1"/>
          </a:solidFill>
          <a:latin typeface="Calibri" pitchFamily="34" charset="0"/>
        </a:defRPr>
      </a:lvl6pPr>
      <a:lvl7pPr marL="685783" algn="l" rtl="0" eaLnBrk="1" fontAlgn="base" hangingPunct="1">
        <a:spcBef>
          <a:spcPct val="0"/>
        </a:spcBef>
        <a:spcAft>
          <a:spcPct val="0"/>
        </a:spcAft>
        <a:defRPr sz="3300">
          <a:solidFill>
            <a:schemeClr val="bg1"/>
          </a:solidFill>
          <a:latin typeface="Calibri" pitchFamily="34" charset="0"/>
        </a:defRPr>
      </a:lvl7pPr>
      <a:lvl8pPr marL="1028674" algn="l" rtl="0" eaLnBrk="1" fontAlgn="base" hangingPunct="1">
        <a:spcBef>
          <a:spcPct val="0"/>
        </a:spcBef>
        <a:spcAft>
          <a:spcPct val="0"/>
        </a:spcAft>
        <a:defRPr sz="3300">
          <a:solidFill>
            <a:schemeClr val="bg1"/>
          </a:solidFill>
          <a:latin typeface="Calibri" pitchFamily="34" charset="0"/>
        </a:defRPr>
      </a:lvl8pPr>
      <a:lvl9pPr marL="1371566" algn="l" rtl="0" eaLnBrk="1" fontAlgn="base" hangingPunct="1">
        <a:spcBef>
          <a:spcPct val="0"/>
        </a:spcBef>
        <a:spcAft>
          <a:spcPct val="0"/>
        </a:spcAft>
        <a:defRPr sz="3300">
          <a:solidFill>
            <a:schemeClr val="bg1"/>
          </a:solidFill>
          <a:latin typeface="Calibri" pitchFamily="34" charset="0"/>
        </a:defRPr>
      </a:lvl9pPr>
    </p:titleStyle>
    <p:bodyStyle>
      <a:lvl1pPr marL="457189" marR="0" indent="-457189" algn="l" defTabSz="1219170" rtl="0" eaLnBrk="1" fontAlgn="auto" latinLnBrk="0" hangingPunct="1">
        <a:lnSpc>
          <a:spcPct val="100000"/>
        </a:lnSpc>
        <a:spcBef>
          <a:spcPct val="20000"/>
        </a:spcBef>
        <a:spcAft>
          <a:spcPts val="0"/>
        </a:spcAft>
        <a:buClrTx/>
        <a:buSzTx/>
        <a:buFont typeface="Wingdings" panose="05000000000000000000" pitchFamily="2" charset="2"/>
        <a:buChar char="§"/>
        <a:tabLst/>
        <a:defRPr sz="2667" kern="1200">
          <a:solidFill>
            <a:schemeClr val="tx1"/>
          </a:solidFill>
          <a:latin typeface="Yu Gothic" panose="020B0400000000000000" pitchFamily="34" charset="-128"/>
          <a:ea typeface="Yu Gothic" panose="020B0400000000000000" pitchFamily="34" charset="-128"/>
          <a:cs typeface="Arial" panose="020B0604020202020204" pitchFamily="34" charset="0"/>
        </a:defRPr>
      </a:lvl1pPr>
      <a:lvl2pPr marL="990575" marR="0" indent="-380990" algn="l" defTabSz="1219170" rtl="0" eaLnBrk="1" fontAlgn="auto" latinLnBrk="0" hangingPunct="1">
        <a:lnSpc>
          <a:spcPct val="100000"/>
        </a:lnSpc>
        <a:spcBef>
          <a:spcPct val="20000"/>
        </a:spcBef>
        <a:spcAft>
          <a:spcPts val="0"/>
        </a:spcAft>
        <a:buClrTx/>
        <a:buSzTx/>
        <a:buFont typeface="Arial" panose="020B0604020202020204" pitchFamily="34" charset="0"/>
        <a:buChar char="•"/>
        <a:tabLst/>
        <a:defRPr sz="2667" kern="1200">
          <a:solidFill>
            <a:schemeClr val="tx1"/>
          </a:solidFill>
          <a:latin typeface="Yu Gothic Light" panose="020B0300000000000000" pitchFamily="34" charset="-128"/>
          <a:ea typeface="Yu Gothic Light" panose="020B0300000000000000" pitchFamily="34" charset="-128"/>
          <a:cs typeface="Arial" panose="020B0604020202020204" pitchFamily="34" charset="0"/>
        </a:defRPr>
      </a:lvl2pPr>
      <a:lvl3pPr marL="1523962" marR="0" indent="-304792" algn="l" defTabSz="1219170" rtl="0" eaLnBrk="1" fontAlgn="auto" latinLnBrk="0" hangingPunct="1">
        <a:lnSpc>
          <a:spcPct val="100000"/>
        </a:lnSpc>
        <a:spcBef>
          <a:spcPct val="20000"/>
        </a:spcBef>
        <a:spcAft>
          <a:spcPts val="0"/>
        </a:spcAft>
        <a:buClrTx/>
        <a:buSzTx/>
        <a:buFont typeface="Yu Gothic Medium" panose="020B0500000000000000" pitchFamily="34" charset="-128"/>
        <a:buChar char="―"/>
        <a:tabLst/>
        <a:defRPr sz="2400" kern="1200">
          <a:solidFill>
            <a:schemeClr val="tx1"/>
          </a:solidFill>
          <a:latin typeface="Yu Gothic Medium" panose="020B0500000000000000" pitchFamily="34" charset="-128"/>
          <a:ea typeface="Yu Gothic Medium" panose="020B0500000000000000" pitchFamily="34" charset="-128"/>
          <a:cs typeface="Arial" panose="020B0604020202020204" pitchFamily="34" charset="0"/>
        </a:defRPr>
      </a:lvl3pPr>
      <a:lvl4pPr marL="2133547" marR="0" indent="-304792" algn="l" defTabSz="1219170" rtl="0" eaLnBrk="1" fontAlgn="auto" latinLnBrk="0" hangingPunct="1">
        <a:lnSpc>
          <a:spcPct val="100000"/>
        </a:lnSpc>
        <a:spcBef>
          <a:spcPct val="20000"/>
        </a:spcBef>
        <a:spcAft>
          <a:spcPts val="0"/>
        </a:spcAft>
        <a:buClrTx/>
        <a:buSzTx/>
        <a:buFont typeface="Wingdings" panose="05000000000000000000" pitchFamily="2" charset="2"/>
        <a:buChar char="§"/>
        <a:tabLst/>
        <a:defRPr sz="2400" kern="1200">
          <a:solidFill>
            <a:schemeClr val="tx1"/>
          </a:solidFill>
          <a:latin typeface="Yu Gothic Light" panose="020B0300000000000000" pitchFamily="34" charset="-128"/>
          <a:ea typeface="Yu Gothic Light" panose="020B0300000000000000" pitchFamily="34" charset="-128"/>
          <a:cs typeface="Arial" panose="020B0604020202020204" pitchFamily="34" charset="0"/>
        </a:defRPr>
      </a:lvl4pPr>
      <a:lvl5pPr marL="2743131" marR="0" indent="-304792" algn="l" defTabSz="1219170" rtl="0" eaLnBrk="1" fontAlgn="auto" latinLnBrk="0" hangingPunct="1">
        <a:lnSpc>
          <a:spcPct val="100000"/>
        </a:lnSpc>
        <a:spcBef>
          <a:spcPct val="20000"/>
        </a:spcBef>
        <a:spcAft>
          <a:spcPts val="0"/>
        </a:spcAft>
        <a:buClrTx/>
        <a:buSzTx/>
        <a:buFont typeface="Arial" panose="020B0604020202020204" pitchFamily="34" charset="0"/>
        <a:buChar char="•"/>
        <a:tabLst/>
        <a:defRPr sz="2400" kern="1200">
          <a:solidFill>
            <a:schemeClr val="tx1"/>
          </a:solidFill>
          <a:latin typeface="Yu Gothic Medium" panose="020B0500000000000000" pitchFamily="34" charset="-128"/>
          <a:ea typeface="Yu Gothic Medium" panose="020B0500000000000000" pitchFamily="34" charset="-128"/>
          <a:cs typeface="Arial" panose="020B0604020202020204" pitchFamily="34" charset="0"/>
        </a:defRPr>
      </a:lvl5pPr>
      <a:lvl6pPr marL="1885904" indent="-171446" algn="l" defTabSz="685783"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795" indent="-171446" algn="l" defTabSz="685783"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686" indent="-171446" algn="l" defTabSz="685783"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578" indent="-171446" algn="l" defTabSz="685783" rtl="0" eaLnBrk="1" latinLnBrk="0" hangingPunct="1">
        <a:spcBef>
          <a:spcPct val="20000"/>
        </a:spcBef>
        <a:buFont typeface="Arial" pitchFamily="34" charset="0"/>
        <a:buChar char="•"/>
        <a:defRPr sz="1500" kern="1200">
          <a:solidFill>
            <a:schemeClr val="tx1"/>
          </a:solidFill>
          <a:latin typeface="+mn-lt"/>
          <a:ea typeface="+mn-ea"/>
          <a:cs typeface="+mn-cs"/>
        </a:defRPr>
      </a:lvl9pPr>
    </p:bodyStyle>
    <p:otherStyle>
      <a:defPPr>
        <a:defRPr lang="en-US"/>
      </a:defPPr>
      <a:lvl1pPr marL="0" algn="l" defTabSz="685783" rtl="0" eaLnBrk="1" latinLnBrk="0" hangingPunct="1">
        <a:defRPr sz="1351" kern="1200">
          <a:solidFill>
            <a:schemeClr val="tx1"/>
          </a:solidFill>
          <a:latin typeface="+mn-lt"/>
          <a:ea typeface="+mn-ea"/>
          <a:cs typeface="+mn-cs"/>
        </a:defRPr>
      </a:lvl1pPr>
      <a:lvl2pPr marL="342891" algn="l" defTabSz="685783" rtl="0" eaLnBrk="1" latinLnBrk="0" hangingPunct="1">
        <a:defRPr sz="1351" kern="1200">
          <a:solidFill>
            <a:schemeClr val="tx1"/>
          </a:solidFill>
          <a:latin typeface="+mn-lt"/>
          <a:ea typeface="+mn-ea"/>
          <a:cs typeface="+mn-cs"/>
        </a:defRPr>
      </a:lvl2pPr>
      <a:lvl3pPr marL="685783" algn="l" defTabSz="685783" rtl="0" eaLnBrk="1" latinLnBrk="0" hangingPunct="1">
        <a:defRPr sz="1351" kern="1200">
          <a:solidFill>
            <a:schemeClr val="tx1"/>
          </a:solidFill>
          <a:latin typeface="+mn-lt"/>
          <a:ea typeface="+mn-ea"/>
          <a:cs typeface="+mn-cs"/>
        </a:defRPr>
      </a:lvl3pPr>
      <a:lvl4pPr marL="1028674" algn="l" defTabSz="685783" rtl="0" eaLnBrk="1" latinLnBrk="0" hangingPunct="1">
        <a:defRPr sz="1351" kern="1200">
          <a:solidFill>
            <a:schemeClr val="tx1"/>
          </a:solidFill>
          <a:latin typeface="+mn-lt"/>
          <a:ea typeface="+mn-ea"/>
          <a:cs typeface="+mn-cs"/>
        </a:defRPr>
      </a:lvl4pPr>
      <a:lvl5pPr marL="1371566" algn="l" defTabSz="685783" rtl="0" eaLnBrk="1" latinLnBrk="0" hangingPunct="1">
        <a:defRPr sz="1351" kern="1200">
          <a:solidFill>
            <a:schemeClr val="tx1"/>
          </a:solidFill>
          <a:latin typeface="+mn-lt"/>
          <a:ea typeface="+mn-ea"/>
          <a:cs typeface="+mn-cs"/>
        </a:defRPr>
      </a:lvl5pPr>
      <a:lvl6pPr marL="1714457" algn="l" defTabSz="685783" rtl="0" eaLnBrk="1" latinLnBrk="0" hangingPunct="1">
        <a:defRPr sz="1351" kern="1200">
          <a:solidFill>
            <a:schemeClr val="tx1"/>
          </a:solidFill>
          <a:latin typeface="+mn-lt"/>
          <a:ea typeface="+mn-ea"/>
          <a:cs typeface="+mn-cs"/>
        </a:defRPr>
      </a:lvl6pPr>
      <a:lvl7pPr marL="2057349" algn="l" defTabSz="685783" rtl="0" eaLnBrk="1" latinLnBrk="0" hangingPunct="1">
        <a:defRPr sz="1351" kern="1200">
          <a:solidFill>
            <a:schemeClr val="tx1"/>
          </a:solidFill>
          <a:latin typeface="+mn-lt"/>
          <a:ea typeface="+mn-ea"/>
          <a:cs typeface="+mn-cs"/>
        </a:defRPr>
      </a:lvl7pPr>
      <a:lvl8pPr marL="2400240" algn="l" defTabSz="685783" rtl="0" eaLnBrk="1" latinLnBrk="0" hangingPunct="1">
        <a:defRPr sz="1351" kern="1200">
          <a:solidFill>
            <a:schemeClr val="tx1"/>
          </a:solidFill>
          <a:latin typeface="+mn-lt"/>
          <a:ea typeface="+mn-ea"/>
          <a:cs typeface="+mn-cs"/>
        </a:defRPr>
      </a:lvl8pPr>
      <a:lvl9pPr marL="2743131" algn="l" defTabSz="685783" rtl="0" eaLnBrk="1" latinLnBrk="0" hangingPunct="1">
        <a:defRPr sz="1351"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hyperlink" Target="https://www.appliedbuildingtech.com/rr/1503-02" TargetMode="Externa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13.png"/><Relationship Id="rId1" Type="http://schemas.openxmlformats.org/officeDocument/2006/relationships/slideLayout" Target="../slideLayouts/slideLayout4.xml"/><Relationship Id="rId4" Type="http://schemas.openxmlformats.org/officeDocument/2006/relationships/image" Target="../media/image14.emf"/></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4.xml"/><Relationship Id="rId4" Type="http://schemas.openxmlformats.org/officeDocument/2006/relationships/image" Target="../media/image17.jpeg"/></Relationships>
</file>

<file path=ppt/slides/_rels/slide19.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png"/><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4.xml"/><Relationship Id="rId4" Type="http://schemas.openxmlformats.org/officeDocument/2006/relationships/image" Target="../media/image23.jpeg"/></Relationships>
</file>

<file path=ppt/slides/_rels/slide22.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png"/><Relationship Id="rId1" Type="http://schemas.openxmlformats.org/officeDocument/2006/relationships/slideLayout" Target="../slideLayouts/slideLayout4.xml"/><Relationship Id="rId4" Type="http://schemas.openxmlformats.org/officeDocument/2006/relationships/image" Target="../media/image27.jpeg"/></Relationships>
</file>

<file path=ppt/slides/_rels/slide24.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28.png"/><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tags" Target="../tags/tag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2" Type="http://schemas.openxmlformats.org/officeDocument/2006/relationships/hyperlink" Target="https://www.continuousinsulation.org/applications/cladding-connections" TargetMode="Externa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4.xml"/><Relationship Id="rId5" Type="http://schemas.openxmlformats.org/officeDocument/2006/relationships/image" Target="../media/image10.png"/><Relationship Id="rId4" Type="http://schemas.microsoft.com/office/2007/relationships/hdphoto" Target="../media/hdphoto1.wdp"/></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B37EBC41-4946-4275-A044-115DEA672536}"/>
              </a:ext>
            </a:extLst>
          </p:cNvPr>
          <p:cNvSpPr>
            <a:spLocks noChangeArrowheads="1"/>
          </p:cNvSpPr>
          <p:nvPr/>
        </p:nvSpPr>
        <p:spPr bwMode="auto">
          <a:xfrm>
            <a:off x="921339" y="1331811"/>
            <a:ext cx="6127161" cy="679200"/>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vert="horz" lIns="91440" tIns="45720" rIns="91440" bIns="45720" rtlCol="0" anchor="b">
            <a:no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endParaRPr lang="en-US" dirty="0"/>
          </a:p>
        </p:txBody>
      </p:sp>
      <p:sp>
        <p:nvSpPr>
          <p:cNvPr id="2" name="Title 1"/>
          <p:cNvSpPr>
            <a:spLocks noGrp="1"/>
          </p:cNvSpPr>
          <p:nvPr>
            <p:ph type="ctrTitle"/>
          </p:nvPr>
        </p:nvSpPr>
        <p:spPr>
          <a:xfrm>
            <a:off x="304800" y="285751"/>
            <a:ext cx="11582400" cy="1788582"/>
          </a:xfrm>
        </p:spPr>
        <p:txBody>
          <a:bodyPr/>
          <a:lstStyle/>
          <a:p>
            <a:r>
              <a:rPr lang="en-US" sz="4000" dirty="0" smtClean="0"/>
              <a:t>Cladding &amp; Building Enclosure </a:t>
            </a:r>
            <a:br>
              <a:rPr lang="en-US" sz="4000" dirty="0" smtClean="0"/>
            </a:br>
            <a:r>
              <a:rPr lang="en-US" sz="4000" dirty="0" smtClean="0"/>
              <a:t>Component Connections Through </a:t>
            </a:r>
            <a:br>
              <a:rPr lang="en-US" sz="4000" dirty="0" smtClean="0"/>
            </a:br>
            <a:r>
              <a:rPr lang="en-US" sz="4000" dirty="0" smtClean="0"/>
              <a:t>Foam Plastic Continuous Insulation</a:t>
            </a:r>
            <a:endParaRPr lang="en-US" sz="4000" dirty="0"/>
          </a:p>
        </p:txBody>
      </p:sp>
      <p:sp>
        <p:nvSpPr>
          <p:cNvPr id="4" name="Text Placeholder 3"/>
          <p:cNvSpPr>
            <a:spLocks noGrp="1"/>
          </p:cNvSpPr>
          <p:nvPr>
            <p:ph type="body" sz="quarter" idx="10"/>
          </p:nvPr>
        </p:nvSpPr>
        <p:spPr/>
        <p:txBody>
          <a:bodyPr/>
          <a:lstStyle/>
          <a:p>
            <a:r>
              <a:rPr lang="en-US" dirty="0" smtClean="0"/>
              <a:t>Design &amp; Prescriptive </a:t>
            </a:r>
            <a:br>
              <a:rPr lang="en-US" dirty="0" smtClean="0"/>
            </a:br>
            <a:r>
              <a:rPr lang="en-US" dirty="0" smtClean="0"/>
              <a:t>Code Compliance</a:t>
            </a:r>
          </a:p>
          <a:p>
            <a:r>
              <a:rPr lang="en-US" dirty="0" smtClean="0"/>
              <a:t>September 19, 2021</a:t>
            </a:r>
            <a:endParaRPr lang="en-US" dirty="0"/>
          </a:p>
        </p:txBody>
      </p:sp>
    </p:spTree>
    <p:custDataLst>
      <p:tags r:id="rId1"/>
    </p:custDataLst>
    <p:extLst>
      <p:ext uri="{BB962C8B-B14F-4D97-AF65-F5344CB8AC3E}">
        <p14:creationId xmlns:p14="http://schemas.microsoft.com/office/powerpoint/2010/main" val="195595261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FPIS (cont’d) </a:t>
            </a:r>
          </a:p>
        </p:txBody>
      </p:sp>
      <p:sp>
        <p:nvSpPr>
          <p:cNvPr id="3" name="Content Placeholder 2"/>
          <p:cNvSpPr>
            <a:spLocks noGrp="1"/>
          </p:cNvSpPr>
          <p:nvPr>
            <p:ph idx="1"/>
          </p:nvPr>
        </p:nvSpPr>
        <p:spPr/>
        <p:txBody>
          <a:bodyPr>
            <a:normAutofit/>
          </a:bodyPr>
          <a:lstStyle/>
          <a:p>
            <a:pPr>
              <a:lnSpc>
                <a:spcPct val="100000"/>
              </a:lnSpc>
            </a:pPr>
            <a:r>
              <a:rPr lang="en-US" sz="2500" dirty="0"/>
              <a:t>FPIS R-values range from 4 to 6 R per inch (e.g., </a:t>
            </a:r>
            <a:r>
              <a:rPr lang="en-US" sz="2500" dirty="0" smtClean="0"/>
              <a:t>2"ci </a:t>
            </a:r>
            <a:r>
              <a:rPr lang="en-US" sz="2500" dirty="0"/>
              <a:t>= R8 to R12</a:t>
            </a:r>
            <a:r>
              <a:rPr lang="en-US" sz="2500" dirty="0" smtClean="0"/>
              <a:t>).</a:t>
            </a:r>
            <a:endParaRPr lang="en-US" sz="2500" dirty="0"/>
          </a:p>
          <a:p>
            <a:pPr lvl="1">
              <a:lnSpc>
                <a:spcPct val="100000"/>
              </a:lnSpc>
            </a:pPr>
            <a:r>
              <a:rPr lang="en-US" sz="2000" dirty="0"/>
              <a:t>High R-value/inch allows thinner ci to meet required </a:t>
            </a:r>
            <a:r>
              <a:rPr lang="en-US" sz="2000" dirty="0" smtClean="0"/>
              <a:t>R-value.</a:t>
            </a:r>
            <a:endParaRPr lang="en-US" sz="2000" dirty="0"/>
          </a:p>
          <a:p>
            <a:pPr lvl="1">
              <a:lnSpc>
                <a:spcPct val="100000"/>
              </a:lnSpc>
            </a:pPr>
            <a:r>
              <a:rPr lang="en-US" sz="2000" dirty="0"/>
              <a:t>Thinner ci makes through-fastening easier (places less stress on fasteners </a:t>
            </a:r>
            <a:r>
              <a:rPr lang="en-US" sz="2000" dirty="0" smtClean="0"/>
              <a:t/>
            </a:r>
            <a:br>
              <a:rPr lang="en-US" sz="2000" dirty="0" smtClean="0"/>
            </a:br>
            <a:r>
              <a:rPr lang="en-US" sz="2000" dirty="0" smtClean="0"/>
              <a:t>supporting </a:t>
            </a:r>
            <a:r>
              <a:rPr lang="en-US" sz="2000" dirty="0"/>
              <a:t>cladding and component loads</a:t>
            </a:r>
            <a:r>
              <a:rPr lang="en-US" sz="2000" dirty="0" smtClean="0"/>
              <a:t>).</a:t>
            </a:r>
            <a:endParaRPr lang="en-US" sz="2000" dirty="0"/>
          </a:p>
        </p:txBody>
      </p:sp>
    </p:spTree>
    <p:extLst>
      <p:ext uri="{BB962C8B-B14F-4D97-AF65-F5344CB8AC3E}">
        <p14:creationId xmlns:p14="http://schemas.microsoft.com/office/powerpoint/2010/main" val="76774118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a:srcRect l="14300" t="41599" r="49200" b="24801"/>
          <a:stretch/>
        </p:blipFill>
        <p:spPr>
          <a:xfrm>
            <a:off x="4958621" y="1927228"/>
            <a:ext cx="7114017" cy="3683697"/>
          </a:xfrm>
          <a:prstGeom prst="rect">
            <a:avLst/>
          </a:prstGeom>
          <a:ln>
            <a:noFill/>
          </a:ln>
          <a:effectLst>
            <a:softEdge rad="112500"/>
          </a:effectLst>
        </p:spPr>
      </p:pic>
      <p:sp>
        <p:nvSpPr>
          <p:cNvPr id="2" name="Title 1"/>
          <p:cNvSpPr>
            <a:spLocks noGrp="1"/>
          </p:cNvSpPr>
          <p:nvPr>
            <p:ph type="title"/>
          </p:nvPr>
        </p:nvSpPr>
        <p:spPr/>
        <p:txBody>
          <a:bodyPr/>
          <a:lstStyle/>
          <a:p>
            <a:r>
              <a:rPr lang="en-US" dirty="0"/>
              <a:t>FPIS (cont’d)</a:t>
            </a:r>
          </a:p>
        </p:txBody>
      </p:sp>
      <p:sp>
        <p:nvSpPr>
          <p:cNvPr id="3" name="Content Placeholder 2"/>
          <p:cNvSpPr>
            <a:spLocks noGrp="1"/>
          </p:cNvSpPr>
          <p:nvPr>
            <p:ph idx="1"/>
          </p:nvPr>
        </p:nvSpPr>
        <p:spPr>
          <a:xfrm>
            <a:off x="609600" y="1354975"/>
            <a:ext cx="6123709" cy="4106026"/>
          </a:xfrm>
        </p:spPr>
        <p:txBody>
          <a:bodyPr>
            <a:normAutofit fontScale="92500"/>
          </a:bodyPr>
          <a:lstStyle/>
          <a:p>
            <a:pPr>
              <a:lnSpc>
                <a:spcPct val="100000"/>
              </a:lnSpc>
            </a:pPr>
            <a:r>
              <a:rPr lang="en-US" sz="2700" dirty="0"/>
              <a:t>Building Envelope Functions of FPIS</a:t>
            </a:r>
            <a:r>
              <a:rPr lang="en-US" sz="2700" dirty="0" smtClean="0"/>
              <a:t>:</a:t>
            </a:r>
          </a:p>
          <a:p>
            <a:pPr lvl="1">
              <a:lnSpc>
                <a:spcPct val="100000"/>
              </a:lnSpc>
            </a:pPr>
            <a:r>
              <a:rPr lang="en-US" sz="2200" dirty="0" smtClean="0"/>
              <a:t>Continuous insulation </a:t>
            </a:r>
            <a:br>
              <a:rPr lang="en-US" sz="2200" dirty="0" smtClean="0"/>
            </a:br>
            <a:r>
              <a:rPr lang="en-US" sz="2200" dirty="0" smtClean="0"/>
              <a:t>(thermal control layer)</a:t>
            </a:r>
          </a:p>
          <a:p>
            <a:pPr lvl="1">
              <a:lnSpc>
                <a:spcPct val="100000"/>
              </a:lnSpc>
            </a:pPr>
            <a:r>
              <a:rPr lang="en-US" sz="2200" dirty="0" smtClean="0"/>
              <a:t>Water-resistive </a:t>
            </a:r>
            <a:r>
              <a:rPr lang="en-US" sz="2200" dirty="0"/>
              <a:t>barrier </a:t>
            </a:r>
            <a:br>
              <a:rPr lang="en-US" sz="2200" dirty="0"/>
            </a:br>
            <a:r>
              <a:rPr lang="en-US" sz="2200" dirty="0"/>
              <a:t>(water control layer)</a:t>
            </a:r>
          </a:p>
          <a:p>
            <a:pPr lvl="1">
              <a:lnSpc>
                <a:spcPct val="100000"/>
              </a:lnSpc>
            </a:pPr>
            <a:r>
              <a:rPr lang="en-US" sz="2200" dirty="0"/>
              <a:t>Water vapor control </a:t>
            </a:r>
            <a:br>
              <a:rPr lang="en-US" sz="2200" dirty="0"/>
            </a:br>
            <a:r>
              <a:rPr lang="en-US" sz="2200" dirty="0"/>
              <a:t>(vapor control layer)</a:t>
            </a:r>
          </a:p>
          <a:p>
            <a:pPr lvl="1">
              <a:lnSpc>
                <a:spcPct val="100000"/>
              </a:lnSpc>
            </a:pPr>
            <a:r>
              <a:rPr lang="en-US" sz="2200" dirty="0"/>
              <a:t>Air barrier </a:t>
            </a:r>
            <a:br>
              <a:rPr lang="en-US" sz="2200" dirty="0"/>
            </a:br>
            <a:r>
              <a:rPr lang="en-US" sz="2200" dirty="0"/>
              <a:t>(air control layer</a:t>
            </a:r>
            <a:r>
              <a:rPr lang="en-US" sz="2200" dirty="0" smtClean="0"/>
              <a:t>)</a:t>
            </a:r>
          </a:p>
          <a:p>
            <a:pPr>
              <a:lnSpc>
                <a:spcPct val="100000"/>
              </a:lnSpc>
            </a:pPr>
            <a:r>
              <a:rPr lang="en-US" sz="2700" dirty="0"/>
              <a:t>Primary function is </a:t>
            </a:r>
            <a:r>
              <a:rPr lang="en-US" sz="2700" dirty="0" smtClean="0"/>
              <a:t/>
            </a:r>
            <a:br>
              <a:rPr lang="en-US" sz="2700" dirty="0" smtClean="0"/>
            </a:br>
            <a:r>
              <a:rPr lang="en-US" sz="2700" dirty="0" smtClean="0"/>
              <a:t>thermal </a:t>
            </a:r>
            <a:r>
              <a:rPr lang="en-US" sz="2700" dirty="0"/>
              <a:t>control layer</a:t>
            </a:r>
          </a:p>
          <a:p>
            <a:endParaRPr lang="en-US" sz="3200" dirty="0"/>
          </a:p>
        </p:txBody>
      </p:sp>
    </p:spTree>
    <p:extLst>
      <p:ext uri="{BB962C8B-B14F-4D97-AF65-F5344CB8AC3E}">
        <p14:creationId xmlns:p14="http://schemas.microsoft.com/office/powerpoint/2010/main" val="29995550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FPIS (cont’d)</a:t>
            </a:r>
          </a:p>
        </p:txBody>
      </p:sp>
      <p:sp>
        <p:nvSpPr>
          <p:cNvPr id="3" name="Content Placeholder 2"/>
          <p:cNvSpPr>
            <a:spLocks noGrp="1"/>
          </p:cNvSpPr>
          <p:nvPr>
            <p:ph idx="1"/>
          </p:nvPr>
        </p:nvSpPr>
        <p:spPr>
          <a:xfrm>
            <a:off x="609599" y="1498601"/>
            <a:ext cx="11061469" cy="3962400"/>
          </a:xfrm>
        </p:spPr>
        <p:txBody>
          <a:bodyPr>
            <a:normAutofit fontScale="92500" lnSpcReduction="10000"/>
          </a:bodyPr>
          <a:lstStyle/>
          <a:p>
            <a:pPr>
              <a:lnSpc>
                <a:spcPct val="110000"/>
              </a:lnSpc>
            </a:pPr>
            <a:r>
              <a:rPr lang="en-US" dirty="0"/>
              <a:t>Other functions are based on design preference and product properties/qualification (e.g., many FPIS products are approved for WRB applications, but some not</a:t>
            </a:r>
            <a:r>
              <a:rPr lang="en-US" dirty="0" smtClean="0"/>
              <a:t>).</a:t>
            </a:r>
            <a:endParaRPr lang="en-US" dirty="0"/>
          </a:p>
          <a:p>
            <a:pPr>
              <a:lnSpc>
                <a:spcPct val="110000"/>
              </a:lnSpc>
            </a:pPr>
            <a:r>
              <a:rPr lang="en-US" dirty="0"/>
              <a:t>Ci should always be applied in a manner that integrates with the water-vapor control strategy for the overall wall assembly (e.g., insulation ratio based on climate and interior vapor retarder specified</a:t>
            </a:r>
            <a:r>
              <a:rPr lang="en-US" dirty="0" smtClean="0"/>
              <a:t>).</a:t>
            </a:r>
            <a:endParaRPr lang="en-US" dirty="0"/>
          </a:p>
          <a:p>
            <a:pPr>
              <a:lnSpc>
                <a:spcPct val="110000"/>
              </a:lnSpc>
            </a:pPr>
            <a:r>
              <a:rPr lang="en-US" dirty="0"/>
              <a:t>Other code requirements must be satisfied (fire safety, wind load, </a:t>
            </a:r>
            <a:r>
              <a:rPr lang="en-US" dirty="0" smtClean="0"/>
              <a:t>etc.) </a:t>
            </a:r>
            <a:r>
              <a:rPr lang="en-US" dirty="0"/>
              <a:t>as with any material or </a:t>
            </a:r>
            <a:r>
              <a:rPr lang="en-US" dirty="0" smtClean="0"/>
              <a:t>assembly. (See </a:t>
            </a:r>
            <a:r>
              <a:rPr lang="en-US" dirty="0"/>
              <a:t>IBC Chapter 26 for many requirements related to code-compliant use of foam </a:t>
            </a:r>
            <a:r>
              <a:rPr lang="en-US" dirty="0" smtClean="0"/>
              <a:t>plastics.)</a:t>
            </a:r>
            <a:endParaRPr lang="en-US" dirty="0"/>
          </a:p>
          <a:p>
            <a:pPr>
              <a:lnSpc>
                <a:spcPct val="110000"/>
              </a:lnSpc>
            </a:pPr>
            <a:endParaRPr lang="en-US" dirty="0"/>
          </a:p>
        </p:txBody>
      </p:sp>
    </p:spTree>
    <p:extLst>
      <p:ext uri="{BB962C8B-B14F-4D97-AF65-F5344CB8AC3E}">
        <p14:creationId xmlns:p14="http://schemas.microsoft.com/office/powerpoint/2010/main" val="37340710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Common Wall Assembly Applications</a:t>
            </a:r>
          </a:p>
        </p:txBody>
      </p:sp>
      <p:sp>
        <p:nvSpPr>
          <p:cNvPr id="3" name="Content Placeholder 2"/>
          <p:cNvSpPr>
            <a:spLocks noGrp="1"/>
          </p:cNvSpPr>
          <p:nvPr>
            <p:ph idx="1"/>
          </p:nvPr>
        </p:nvSpPr>
        <p:spPr>
          <a:xfrm>
            <a:off x="609600" y="1498601"/>
            <a:ext cx="10088880" cy="3962400"/>
          </a:xfrm>
        </p:spPr>
        <p:txBody>
          <a:bodyPr>
            <a:normAutofit/>
          </a:bodyPr>
          <a:lstStyle/>
          <a:p>
            <a:r>
              <a:rPr lang="en-US" sz="2500" dirty="0"/>
              <a:t>Two Examples:</a:t>
            </a:r>
          </a:p>
          <a:p>
            <a:pPr lvl="1"/>
            <a:r>
              <a:rPr lang="en-US" sz="2000" dirty="0"/>
              <a:t>“Hybrid wall” (cavity + ci)</a:t>
            </a:r>
          </a:p>
          <a:p>
            <a:pPr lvl="1"/>
            <a:r>
              <a:rPr lang="en-US" sz="2000" dirty="0"/>
              <a:t>“Perfect wall”  (ci only; all control layers on exterior)</a:t>
            </a:r>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1128" y="3017520"/>
            <a:ext cx="12249946" cy="3840481"/>
          </a:xfrm>
          <a:prstGeom prst="rect">
            <a:avLst/>
          </a:prstGeom>
        </p:spPr>
      </p:pic>
    </p:spTree>
    <p:extLst>
      <p:ext uri="{BB962C8B-B14F-4D97-AF65-F5344CB8AC3E}">
        <p14:creationId xmlns:p14="http://schemas.microsoft.com/office/powerpoint/2010/main" val="410537044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Research: Connections through FPIS ci</a:t>
            </a:r>
          </a:p>
        </p:txBody>
      </p:sp>
      <p:sp>
        <p:nvSpPr>
          <p:cNvPr id="3" name="Content Placeholder 2"/>
          <p:cNvSpPr>
            <a:spLocks noGrp="1"/>
          </p:cNvSpPr>
          <p:nvPr>
            <p:ph idx="1"/>
          </p:nvPr>
        </p:nvSpPr>
        <p:spPr>
          <a:xfrm>
            <a:off x="609600" y="1498601"/>
            <a:ext cx="10188633" cy="3962400"/>
          </a:xfrm>
        </p:spPr>
        <p:txBody>
          <a:bodyPr/>
          <a:lstStyle/>
          <a:p>
            <a:r>
              <a:rPr lang="en-US" sz="2500" dirty="0"/>
              <a:t>ABTG (2015). </a:t>
            </a:r>
            <a:r>
              <a:rPr lang="en-US" sz="2500" dirty="0">
                <a:hlinkClick r:id="rId2"/>
              </a:rPr>
              <a:t>Attachment of Exterior Wall Coverings Through Foam Plastic Insulating </a:t>
            </a:r>
            <a:r>
              <a:rPr lang="en-US" sz="2500" dirty="0" smtClean="0">
                <a:hlinkClick r:id="rId2"/>
              </a:rPr>
              <a:t>Sheathing</a:t>
            </a:r>
            <a:endParaRPr lang="en-US" sz="1600" dirty="0"/>
          </a:p>
          <a:p>
            <a:r>
              <a:rPr lang="en-US" sz="2500" dirty="0"/>
              <a:t>Basis for prescriptive requirements in:</a:t>
            </a:r>
          </a:p>
          <a:p>
            <a:pPr lvl="1"/>
            <a:r>
              <a:rPr lang="en-US" sz="2000" dirty="0"/>
              <a:t>Section 2603, International Building Code (IBC) – 2012 through 2021 editions</a:t>
            </a:r>
          </a:p>
          <a:p>
            <a:pPr lvl="1"/>
            <a:r>
              <a:rPr lang="en-US" sz="2000" dirty="0"/>
              <a:t>Section R703, International Residential Code (IRC) – 2012 through 2021 editions</a:t>
            </a:r>
          </a:p>
          <a:p>
            <a:r>
              <a:rPr lang="en-US" sz="2500" dirty="0"/>
              <a:t>Basis for engineering design procedure supporting the above code provisions</a:t>
            </a:r>
          </a:p>
        </p:txBody>
      </p:sp>
    </p:spTree>
    <p:extLst>
      <p:ext uri="{BB962C8B-B14F-4D97-AF65-F5344CB8AC3E}">
        <p14:creationId xmlns:p14="http://schemas.microsoft.com/office/powerpoint/2010/main" val="175602783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Research (cont’d)</a:t>
            </a:r>
          </a:p>
        </p:txBody>
      </p:sp>
      <p:sp>
        <p:nvSpPr>
          <p:cNvPr id="3" name="Content Placeholder 2"/>
          <p:cNvSpPr>
            <a:spLocks noGrp="1"/>
          </p:cNvSpPr>
          <p:nvPr>
            <p:ph idx="1"/>
          </p:nvPr>
        </p:nvSpPr>
        <p:spPr>
          <a:xfrm>
            <a:off x="609601" y="1221971"/>
            <a:ext cx="6364778" cy="4239030"/>
          </a:xfrm>
        </p:spPr>
        <p:txBody>
          <a:bodyPr>
            <a:noAutofit/>
          </a:bodyPr>
          <a:lstStyle/>
          <a:p>
            <a:pPr>
              <a:lnSpc>
                <a:spcPct val="120000"/>
              </a:lnSpc>
              <a:spcBef>
                <a:spcPts val="0"/>
              </a:spcBef>
            </a:pPr>
            <a:r>
              <a:rPr lang="en-US" sz="2200" dirty="0"/>
              <a:t>Based on many tests conducted for NYSERDA, FSC, </a:t>
            </a:r>
            <a:r>
              <a:rPr lang="en-US" sz="2200" dirty="0" smtClean="0"/>
              <a:t>AISI/SFA, and </a:t>
            </a:r>
            <a:r>
              <a:rPr lang="en-US" sz="2200" dirty="0"/>
              <a:t>DOE projects, each by independent sources/labs.</a:t>
            </a:r>
          </a:p>
          <a:p>
            <a:pPr>
              <a:lnSpc>
                <a:spcPct val="120000"/>
              </a:lnSpc>
              <a:spcBef>
                <a:spcPts val="0"/>
              </a:spcBef>
            </a:pPr>
            <a:r>
              <a:rPr lang="en-US" sz="2200" dirty="0"/>
              <a:t>Evaluated both short term load resistance and stiffness of connections through FPIS (15 psi min.) up to 4-inches thick as well as long term creep behavior and stabilization (1 month to 1 year duration).</a:t>
            </a:r>
          </a:p>
          <a:p>
            <a:pPr>
              <a:lnSpc>
                <a:spcPct val="120000"/>
              </a:lnSpc>
              <a:spcBef>
                <a:spcPts val="0"/>
              </a:spcBef>
            </a:pPr>
            <a:r>
              <a:rPr lang="en-US" sz="2200" dirty="0"/>
              <a:t>Limit short-term deflection to </a:t>
            </a:r>
            <a:r>
              <a:rPr lang="en-US" sz="2200" dirty="0" smtClean="0"/>
              <a:t>0.015" </a:t>
            </a:r>
            <a:r>
              <a:rPr lang="en-US" sz="2200" dirty="0"/>
              <a:t>maximum and stabilized creep</a:t>
            </a:r>
          </a:p>
        </p:txBody>
      </p:sp>
      <p:pic>
        <p:nvPicPr>
          <p:cNvPr id="5" name="image19.png"/>
          <p:cNvPicPr/>
          <p:nvPr/>
        </p:nvPicPr>
        <p:blipFill>
          <a:blip r:embed="rId2">
            <a:extLst>
              <a:ext uri="{BEBA8EAE-BF5A-486C-A8C5-ECC9F3942E4B}">
                <a14:imgProps xmlns:a14="http://schemas.microsoft.com/office/drawing/2010/main">
                  <a14:imgLayer r:embed="rId3">
                    <a14:imgEffect>
                      <a14:sharpenSoften amount="25000"/>
                    </a14:imgEffect>
                  </a14:imgLayer>
                </a14:imgProps>
              </a:ext>
            </a:extLst>
          </a:blip>
          <a:srcRect/>
          <a:stretch>
            <a:fillRect/>
          </a:stretch>
        </p:blipFill>
        <p:spPr>
          <a:xfrm>
            <a:off x="7279331" y="243273"/>
            <a:ext cx="3823651" cy="2302195"/>
          </a:xfrm>
          <a:prstGeom prst="rect">
            <a:avLst/>
          </a:prstGeom>
          <a:ln/>
        </p:spPr>
      </p:pic>
      <p:pic>
        <p:nvPicPr>
          <p:cNvPr id="6" name="Picture 5"/>
          <p:cNvPicPr/>
          <p:nvPr/>
        </p:nvPicPr>
        <p:blipFill rotWithShape="1">
          <a:blip r:embed="rId4">
            <a:extLst>
              <a:ext uri="{28A0092B-C50C-407E-A947-70E740481C1C}">
                <a14:useLocalDpi xmlns:a14="http://schemas.microsoft.com/office/drawing/2010/main" val="0"/>
              </a:ext>
            </a:extLst>
          </a:blip>
          <a:srcRect l="61539" t="36613" r="15218" b="38310"/>
          <a:stretch/>
        </p:blipFill>
        <p:spPr bwMode="auto">
          <a:xfrm rot="5400000">
            <a:off x="8026486" y="2245424"/>
            <a:ext cx="2329339" cy="3823651"/>
          </a:xfrm>
          <a:prstGeom prst="rect">
            <a:avLst/>
          </a:prstGeom>
          <a:noFill/>
          <a:ln>
            <a:noFill/>
          </a:ln>
          <a:extLst>
            <a:ext uri="{53640926-AAD7-44D8-BBD7-CCE9431645EC}">
              <a14:shadowObscured xmlns:a14="http://schemas.microsoft.com/office/drawing/2010/main"/>
            </a:ext>
          </a:extLst>
        </p:spPr>
      </p:pic>
      <p:sp>
        <p:nvSpPr>
          <p:cNvPr id="7" name="TextBox 6"/>
          <p:cNvSpPr txBox="1"/>
          <p:nvPr/>
        </p:nvSpPr>
        <p:spPr>
          <a:xfrm>
            <a:off x="7279330" y="2514583"/>
            <a:ext cx="3823651" cy="369332"/>
          </a:xfrm>
          <a:prstGeom prst="rect">
            <a:avLst/>
          </a:prstGeom>
          <a:noFill/>
        </p:spPr>
        <p:txBody>
          <a:bodyPr wrap="square" rtlCol="0">
            <a:spAutoFit/>
          </a:bodyPr>
          <a:lstStyle/>
          <a:p>
            <a:pPr algn="ctr"/>
            <a:r>
              <a:rPr lang="en-US" dirty="0">
                <a:latin typeface="Yu Gothic" panose="020B0400000000000000" pitchFamily="34" charset="-128"/>
                <a:ea typeface="Yu Gothic" panose="020B0400000000000000" pitchFamily="34" charset="-128"/>
              </a:rPr>
              <a:t>Short-term load-deflection test</a:t>
            </a:r>
          </a:p>
        </p:txBody>
      </p:sp>
      <p:sp>
        <p:nvSpPr>
          <p:cNvPr id="8" name="TextBox 7"/>
          <p:cNvSpPr txBox="1"/>
          <p:nvPr/>
        </p:nvSpPr>
        <p:spPr>
          <a:xfrm>
            <a:off x="7279330" y="5287924"/>
            <a:ext cx="3823651" cy="646331"/>
          </a:xfrm>
          <a:prstGeom prst="rect">
            <a:avLst/>
          </a:prstGeom>
          <a:noFill/>
        </p:spPr>
        <p:txBody>
          <a:bodyPr wrap="square" rtlCol="0">
            <a:spAutoFit/>
          </a:bodyPr>
          <a:lstStyle/>
          <a:p>
            <a:pPr algn="ctr"/>
            <a:r>
              <a:rPr lang="en-US" dirty="0">
                <a:latin typeface="Yu Gothic" panose="020B0400000000000000" pitchFamily="34" charset="-128"/>
                <a:ea typeface="Yu Gothic" panose="020B0400000000000000" pitchFamily="34" charset="-128"/>
              </a:rPr>
              <a:t>Long-term (sustained) </a:t>
            </a:r>
            <a:br>
              <a:rPr lang="en-US" dirty="0">
                <a:latin typeface="Yu Gothic" panose="020B0400000000000000" pitchFamily="34" charset="-128"/>
                <a:ea typeface="Yu Gothic" panose="020B0400000000000000" pitchFamily="34" charset="-128"/>
              </a:rPr>
            </a:br>
            <a:r>
              <a:rPr lang="en-US" dirty="0">
                <a:latin typeface="Yu Gothic" panose="020B0400000000000000" pitchFamily="34" charset="-128"/>
                <a:ea typeface="Yu Gothic" panose="020B0400000000000000" pitchFamily="34" charset="-128"/>
              </a:rPr>
              <a:t>load-deflection test</a:t>
            </a:r>
          </a:p>
        </p:txBody>
      </p:sp>
    </p:spTree>
    <p:extLst>
      <p:ext uri="{BB962C8B-B14F-4D97-AF65-F5344CB8AC3E}">
        <p14:creationId xmlns:p14="http://schemas.microsoft.com/office/powerpoint/2010/main" val="46039535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Prescriptive Solutions </a:t>
            </a:r>
          </a:p>
        </p:txBody>
      </p:sp>
      <p:sp>
        <p:nvSpPr>
          <p:cNvPr id="3" name="Content Placeholder 2"/>
          <p:cNvSpPr>
            <a:spLocks noGrp="1"/>
          </p:cNvSpPr>
          <p:nvPr>
            <p:ph idx="1"/>
          </p:nvPr>
        </p:nvSpPr>
        <p:spPr>
          <a:xfrm>
            <a:off x="609600" y="1295400"/>
            <a:ext cx="10221884" cy="4165601"/>
          </a:xfrm>
        </p:spPr>
        <p:txBody>
          <a:bodyPr>
            <a:noAutofit/>
          </a:bodyPr>
          <a:lstStyle/>
          <a:p>
            <a:pPr>
              <a:lnSpc>
                <a:spcPct val="100000"/>
              </a:lnSpc>
            </a:pPr>
            <a:r>
              <a:rPr lang="en-US" sz="2500" dirty="0"/>
              <a:t>General Requirements</a:t>
            </a:r>
          </a:p>
          <a:p>
            <a:pPr lvl="1">
              <a:lnSpc>
                <a:spcPct val="100000"/>
              </a:lnSpc>
            </a:pPr>
            <a:r>
              <a:rPr lang="en-US" sz="2000" dirty="0"/>
              <a:t>FPIS minimum 15 psi compressive strength</a:t>
            </a:r>
          </a:p>
          <a:p>
            <a:pPr lvl="1">
              <a:lnSpc>
                <a:spcPct val="100000"/>
              </a:lnSpc>
            </a:pPr>
            <a:r>
              <a:rPr lang="en-US" sz="2000" dirty="0"/>
              <a:t>FPIS complies with ASTM C578 or ASTM C1289</a:t>
            </a:r>
          </a:p>
          <a:p>
            <a:pPr lvl="1">
              <a:lnSpc>
                <a:spcPct val="100000"/>
              </a:lnSpc>
            </a:pPr>
            <a:r>
              <a:rPr lang="en-US" sz="2000" dirty="0"/>
              <a:t>Solutions address fastener shear capacity and stiffness to support cladding weight</a:t>
            </a:r>
          </a:p>
          <a:p>
            <a:pPr lvl="1">
              <a:lnSpc>
                <a:spcPct val="100000"/>
              </a:lnSpc>
            </a:pPr>
            <a:r>
              <a:rPr lang="en-US" sz="2000" dirty="0"/>
              <a:t>Must also check cladding attachment requirements for wind load, etc. </a:t>
            </a:r>
            <a:r>
              <a:rPr lang="en-US" sz="2000" dirty="0" smtClean="0"/>
              <a:t/>
            </a:r>
            <a:br>
              <a:rPr lang="en-US" sz="2000" dirty="0" smtClean="0"/>
            </a:br>
            <a:r>
              <a:rPr lang="en-US" sz="2000" dirty="0" smtClean="0"/>
              <a:t>(</a:t>
            </a:r>
            <a:r>
              <a:rPr lang="en-US" sz="2000" dirty="0"/>
              <a:t>the more stringent fastening schedule will control)</a:t>
            </a:r>
          </a:p>
          <a:p>
            <a:pPr lvl="1">
              <a:lnSpc>
                <a:spcPct val="100000"/>
              </a:lnSpc>
            </a:pPr>
            <a:r>
              <a:rPr lang="en-US" sz="2000" dirty="0"/>
              <a:t>Fastener length must be long enough to accommodate FPIS thickness and maintain required fastener embedment in </a:t>
            </a:r>
            <a:r>
              <a:rPr lang="en-US" sz="2000" dirty="0" smtClean="0"/>
              <a:t>wood/steel</a:t>
            </a:r>
            <a:endParaRPr lang="en-US" sz="2000" dirty="0"/>
          </a:p>
          <a:p>
            <a:pPr lvl="1">
              <a:lnSpc>
                <a:spcPct val="100000"/>
              </a:lnSpc>
            </a:pPr>
            <a:r>
              <a:rPr lang="en-US" sz="2000" dirty="0"/>
              <a:t>Fastener tightened to draw connected materials together but not distort</a:t>
            </a:r>
          </a:p>
          <a:p>
            <a:pPr lvl="1">
              <a:lnSpc>
                <a:spcPct val="100000"/>
              </a:lnSpc>
            </a:pPr>
            <a:r>
              <a:rPr lang="en-US" sz="2000" dirty="0"/>
              <a:t>Fastening schedule will depend on FPIS thickness and cladding weight supported</a:t>
            </a:r>
          </a:p>
          <a:p>
            <a:pPr lvl="1">
              <a:lnSpc>
                <a:spcPct val="100000"/>
              </a:lnSpc>
            </a:pPr>
            <a:r>
              <a:rPr lang="en-US" sz="2000" dirty="0"/>
              <a:t>Only connections to wood framing or cold-formed steel framing are addressed; connections to masonry/concrete must be approved by alternate means </a:t>
            </a:r>
            <a:r>
              <a:rPr lang="en-US" sz="2000" dirty="0" smtClean="0"/>
              <a:t/>
            </a:r>
            <a:br>
              <a:rPr lang="en-US" sz="2000" dirty="0" smtClean="0"/>
            </a:br>
            <a:r>
              <a:rPr lang="en-US" sz="2000" dirty="0" smtClean="0"/>
              <a:t>(</a:t>
            </a:r>
            <a:r>
              <a:rPr lang="en-US" sz="2000" dirty="0"/>
              <a:t>often proprietary fasteners are used)</a:t>
            </a:r>
          </a:p>
        </p:txBody>
      </p:sp>
    </p:spTree>
    <p:extLst>
      <p:ext uri="{BB962C8B-B14F-4D97-AF65-F5344CB8AC3E}">
        <p14:creationId xmlns:p14="http://schemas.microsoft.com/office/powerpoint/2010/main" val="44265934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Prescriptive Solutions</a:t>
            </a:r>
          </a:p>
        </p:txBody>
      </p:sp>
      <p:sp>
        <p:nvSpPr>
          <p:cNvPr id="3" name="Content Placeholder 2"/>
          <p:cNvSpPr>
            <a:spLocks noGrp="1"/>
          </p:cNvSpPr>
          <p:nvPr>
            <p:ph idx="1"/>
          </p:nvPr>
        </p:nvSpPr>
        <p:spPr>
          <a:xfrm>
            <a:off x="609599" y="1498601"/>
            <a:ext cx="11194473" cy="3962400"/>
          </a:xfrm>
        </p:spPr>
        <p:txBody>
          <a:bodyPr>
            <a:noAutofit/>
          </a:bodyPr>
          <a:lstStyle/>
          <a:p>
            <a:pPr>
              <a:lnSpc>
                <a:spcPct val="100000"/>
              </a:lnSpc>
            </a:pPr>
            <a:r>
              <a:rPr lang="en-US" sz="2500" dirty="0"/>
              <a:t>Tabulated requirements addressed 4 cladding weight classes:</a:t>
            </a:r>
          </a:p>
          <a:p>
            <a:pPr lvl="1">
              <a:lnSpc>
                <a:spcPct val="100000"/>
              </a:lnSpc>
            </a:pPr>
            <a:r>
              <a:rPr lang="en-US" sz="2000" dirty="0"/>
              <a:t>3psf or less – vinyl siding, wood lap siding, most fiber cement </a:t>
            </a:r>
            <a:r>
              <a:rPr lang="en-US" sz="2000" dirty="0" smtClean="0"/>
              <a:t>siding…</a:t>
            </a:r>
            <a:endParaRPr lang="en-US" sz="2000" dirty="0"/>
          </a:p>
          <a:p>
            <a:pPr lvl="1">
              <a:lnSpc>
                <a:spcPct val="100000"/>
              </a:lnSpc>
            </a:pPr>
            <a:r>
              <a:rPr lang="en-US" sz="2000" dirty="0"/>
              <a:t>11 </a:t>
            </a:r>
            <a:r>
              <a:rPr lang="en-US" sz="2000" dirty="0" err="1"/>
              <a:t>psf</a:t>
            </a:r>
            <a:r>
              <a:rPr lang="en-US" sz="2000" dirty="0"/>
              <a:t> – 3-coat Portland cement stucco</a:t>
            </a:r>
          </a:p>
          <a:p>
            <a:pPr lvl="1">
              <a:lnSpc>
                <a:spcPct val="100000"/>
              </a:lnSpc>
            </a:pPr>
            <a:r>
              <a:rPr lang="en-US" sz="2000" dirty="0"/>
              <a:t>18 </a:t>
            </a:r>
            <a:r>
              <a:rPr lang="en-US" sz="2000" dirty="0" err="1"/>
              <a:t>psf</a:t>
            </a:r>
            <a:r>
              <a:rPr lang="en-US" sz="2000" dirty="0"/>
              <a:t> – medium weight adhered masonry veneer</a:t>
            </a:r>
          </a:p>
          <a:p>
            <a:pPr lvl="1">
              <a:lnSpc>
                <a:spcPct val="100000"/>
              </a:lnSpc>
            </a:pPr>
            <a:r>
              <a:rPr lang="en-US" sz="2000" dirty="0"/>
              <a:t>25 </a:t>
            </a:r>
            <a:r>
              <a:rPr lang="en-US" sz="2000" dirty="0" err="1"/>
              <a:t>psf</a:t>
            </a:r>
            <a:r>
              <a:rPr lang="en-US" sz="2000" dirty="0"/>
              <a:t> – heavy adhered masonry veneer</a:t>
            </a:r>
          </a:p>
          <a:p>
            <a:r>
              <a:rPr lang="en-US" sz="2500" dirty="0"/>
              <a:t>Weight should include weight of all materials outbound of FPIS surface</a:t>
            </a:r>
          </a:p>
          <a:p>
            <a:r>
              <a:rPr lang="en-US" sz="2500" dirty="0"/>
              <a:t>Other material layers in addition to FPIS, such as gypsum sheathing and drainage matts (up to </a:t>
            </a:r>
            <a:r>
              <a:rPr lang="en-US" sz="2500" dirty="0" smtClean="0"/>
              <a:t>3/8" </a:t>
            </a:r>
            <a:r>
              <a:rPr lang="en-US" sz="2500" dirty="0"/>
              <a:t>thick), should be counted in the allowable FPIS thickness when applying tabulated requirements.</a:t>
            </a:r>
          </a:p>
          <a:p>
            <a:pPr marL="457200" lvl="1" indent="0">
              <a:lnSpc>
                <a:spcPct val="100000"/>
              </a:lnSpc>
              <a:buNone/>
            </a:pPr>
            <a:endParaRPr lang="en-US" sz="2000" dirty="0"/>
          </a:p>
        </p:txBody>
      </p:sp>
    </p:spTree>
    <p:extLst>
      <p:ext uri="{BB962C8B-B14F-4D97-AF65-F5344CB8AC3E}">
        <p14:creationId xmlns:p14="http://schemas.microsoft.com/office/powerpoint/2010/main" val="406893025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Prescriptive Solutions</a:t>
            </a:r>
          </a:p>
        </p:txBody>
      </p:sp>
      <p:sp>
        <p:nvSpPr>
          <p:cNvPr id="3" name="Content Placeholder 2"/>
          <p:cNvSpPr>
            <a:spLocks noGrp="1"/>
          </p:cNvSpPr>
          <p:nvPr>
            <p:ph idx="1"/>
          </p:nvPr>
        </p:nvSpPr>
        <p:spPr/>
        <p:txBody>
          <a:bodyPr>
            <a:normAutofit/>
          </a:bodyPr>
          <a:lstStyle/>
          <a:p>
            <a:r>
              <a:rPr lang="en-US" sz="2500" dirty="0"/>
              <a:t>Cladding Connections to Cold-Formed Steel Framing</a:t>
            </a:r>
          </a:p>
          <a:p>
            <a:pPr lvl="1"/>
            <a:r>
              <a:rPr lang="en-US" sz="2000" dirty="0"/>
              <a:t>Direct cladding attachment</a:t>
            </a:r>
          </a:p>
          <a:p>
            <a:pPr lvl="1"/>
            <a:r>
              <a:rPr lang="en-US" sz="2000" dirty="0"/>
              <a:t>Furring attached (wood or steel furring)</a:t>
            </a:r>
          </a:p>
        </p:txBody>
      </p:sp>
      <p:pic>
        <p:nvPicPr>
          <p:cNvPr id="4" name="Picture 3"/>
          <p:cNvPicPr>
            <a:picLocks noChangeAspect="1"/>
          </p:cNvPicPr>
          <p:nvPr/>
        </p:nvPicPr>
        <p:blipFill rotWithShape="1">
          <a:blip r:embed="rId2" cstate="print">
            <a:extLst>
              <a:ext uri="{28A0092B-C50C-407E-A947-70E740481C1C}">
                <a14:useLocalDpi xmlns:a14="http://schemas.microsoft.com/office/drawing/2010/main" val="0"/>
              </a:ext>
            </a:extLst>
          </a:blip>
          <a:srcRect t="7433" b="39342"/>
          <a:stretch/>
        </p:blipFill>
        <p:spPr>
          <a:xfrm rot="10800000">
            <a:off x="328853" y="3750051"/>
            <a:ext cx="3644372" cy="1615809"/>
          </a:xfrm>
          <a:prstGeom prst="rect">
            <a:avLst/>
          </a:prstGeom>
        </p:spPr>
      </p:pic>
      <p:pic>
        <p:nvPicPr>
          <p:cNvPr id="5" name="Picture 4"/>
          <p:cNvPicPr>
            <a:picLocks noChangeAspect="1"/>
          </p:cNvPicPr>
          <p:nvPr/>
        </p:nvPicPr>
        <p:blipFill rotWithShape="1">
          <a:blip r:embed="rId3" cstate="print">
            <a:extLst>
              <a:ext uri="{28A0092B-C50C-407E-A947-70E740481C1C}">
                <a14:useLocalDpi xmlns:a14="http://schemas.microsoft.com/office/drawing/2010/main" val="0"/>
              </a:ext>
            </a:extLst>
          </a:blip>
          <a:srcRect t="30094" b="29422"/>
          <a:stretch/>
        </p:blipFill>
        <p:spPr>
          <a:xfrm>
            <a:off x="4342990" y="3761648"/>
            <a:ext cx="3644373" cy="1770471"/>
          </a:xfrm>
          <a:prstGeom prst="rect">
            <a:avLst/>
          </a:prstGeom>
        </p:spPr>
      </p:pic>
      <p:pic>
        <p:nvPicPr>
          <p:cNvPr id="6" name="Picture 5"/>
          <p:cNvPicPr>
            <a:picLocks noChangeAspect="1"/>
          </p:cNvPicPr>
          <p:nvPr/>
        </p:nvPicPr>
        <p:blipFill rotWithShape="1">
          <a:blip r:embed="rId4" cstate="print">
            <a:extLst>
              <a:ext uri="{28A0092B-C50C-407E-A947-70E740481C1C}">
                <a14:useLocalDpi xmlns:a14="http://schemas.microsoft.com/office/drawing/2010/main" val="0"/>
              </a:ext>
            </a:extLst>
          </a:blip>
          <a:srcRect t="30088" b="29669"/>
          <a:stretch/>
        </p:blipFill>
        <p:spPr>
          <a:xfrm>
            <a:off x="8357128" y="3761647"/>
            <a:ext cx="3336195" cy="1770471"/>
          </a:xfrm>
          <a:prstGeom prst="rect">
            <a:avLst/>
          </a:prstGeom>
        </p:spPr>
      </p:pic>
      <p:sp>
        <p:nvSpPr>
          <p:cNvPr id="7" name="TextBox 6"/>
          <p:cNvSpPr txBox="1"/>
          <p:nvPr/>
        </p:nvSpPr>
        <p:spPr>
          <a:xfrm>
            <a:off x="597764" y="3354180"/>
            <a:ext cx="3132589" cy="369332"/>
          </a:xfrm>
          <a:prstGeom prst="rect">
            <a:avLst/>
          </a:prstGeom>
          <a:noFill/>
        </p:spPr>
        <p:txBody>
          <a:bodyPr wrap="none" rtlCol="0">
            <a:spAutoFit/>
          </a:bodyPr>
          <a:lstStyle/>
          <a:p>
            <a:pPr algn="ctr"/>
            <a:r>
              <a:rPr lang="en-US" dirty="0">
                <a:latin typeface="Yu Gothic" panose="020B0400000000000000" pitchFamily="34" charset="-128"/>
                <a:ea typeface="Yu Gothic" panose="020B0400000000000000" pitchFamily="34" charset="-128"/>
              </a:rPr>
              <a:t>Direct Cladding Attachment</a:t>
            </a:r>
          </a:p>
        </p:txBody>
      </p:sp>
      <p:sp>
        <p:nvSpPr>
          <p:cNvPr id="8" name="TextBox 7"/>
          <p:cNvSpPr txBox="1"/>
          <p:nvPr/>
        </p:nvSpPr>
        <p:spPr>
          <a:xfrm>
            <a:off x="4539663" y="3354180"/>
            <a:ext cx="3129383" cy="369332"/>
          </a:xfrm>
          <a:prstGeom prst="rect">
            <a:avLst/>
          </a:prstGeom>
          <a:noFill/>
        </p:spPr>
        <p:txBody>
          <a:bodyPr wrap="none" rtlCol="0">
            <a:spAutoFit/>
          </a:bodyPr>
          <a:lstStyle/>
          <a:p>
            <a:pPr algn="ctr"/>
            <a:r>
              <a:rPr lang="en-US" dirty="0">
                <a:latin typeface="Yu Gothic" panose="020B0400000000000000" pitchFamily="34" charset="-128"/>
                <a:ea typeface="Yu Gothic" panose="020B0400000000000000" pitchFamily="34" charset="-128"/>
              </a:rPr>
              <a:t>Vertical Furring Attachment</a:t>
            </a:r>
          </a:p>
        </p:txBody>
      </p:sp>
      <p:sp>
        <p:nvSpPr>
          <p:cNvPr id="9" name="TextBox 8"/>
          <p:cNvSpPr txBox="1"/>
          <p:nvPr/>
        </p:nvSpPr>
        <p:spPr>
          <a:xfrm>
            <a:off x="8374788" y="3354180"/>
            <a:ext cx="3405099" cy="369332"/>
          </a:xfrm>
          <a:prstGeom prst="rect">
            <a:avLst/>
          </a:prstGeom>
          <a:noFill/>
        </p:spPr>
        <p:txBody>
          <a:bodyPr wrap="none" rtlCol="0">
            <a:spAutoFit/>
          </a:bodyPr>
          <a:lstStyle/>
          <a:p>
            <a:pPr algn="ctr"/>
            <a:r>
              <a:rPr lang="en-US" dirty="0">
                <a:latin typeface="Yu Gothic" panose="020B0400000000000000" pitchFamily="34" charset="-128"/>
                <a:ea typeface="Yu Gothic" panose="020B0400000000000000" pitchFamily="34" charset="-128"/>
              </a:rPr>
              <a:t>Horizontal Furring Attachment</a:t>
            </a:r>
          </a:p>
        </p:txBody>
      </p:sp>
      <p:sp>
        <p:nvSpPr>
          <p:cNvPr id="10" name="TextBox 9"/>
          <p:cNvSpPr txBox="1"/>
          <p:nvPr/>
        </p:nvSpPr>
        <p:spPr>
          <a:xfrm>
            <a:off x="270343" y="3936591"/>
            <a:ext cx="689612" cy="369332"/>
          </a:xfrm>
          <a:prstGeom prst="rect">
            <a:avLst/>
          </a:prstGeom>
          <a:noFill/>
        </p:spPr>
        <p:txBody>
          <a:bodyPr wrap="none" rtlCol="0">
            <a:spAutoFit/>
          </a:bodyPr>
          <a:lstStyle/>
          <a:p>
            <a:pPr algn="ctr"/>
            <a:r>
              <a:rPr lang="en-US" dirty="0">
                <a:latin typeface="Yu Gothic" panose="020B0400000000000000" pitchFamily="34" charset="-128"/>
                <a:ea typeface="Yu Gothic" panose="020B0400000000000000" pitchFamily="34" charset="-128"/>
              </a:rPr>
              <a:t>FPIS</a:t>
            </a:r>
          </a:p>
        </p:txBody>
      </p:sp>
      <p:sp>
        <p:nvSpPr>
          <p:cNvPr id="11" name="TextBox 10"/>
          <p:cNvSpPr txBox="1"/>
          <p:nvPr/>
        </p:nvSpPr>
        <p:spPr>
          <a:xfrm>
            <a:off x="4459175" y="4127790"/>
            <a:ext cx="689612" cy="369332"/>
          </a:xfrm>
          <a:prstGeom prst="rect">
            <a:avLst/>
          </a:prstGeom>
          <a:noFill/>
        </p:spPr>
        <p:txBody>
          <a:bodyPr wrap="none" rtlCol="0">
            <a:spAutoFit/>
          </a:bodyPr>
          <a:lstStyle/>
          <a:p>
            <a:pPr algn="ctr"/>
            <a:r>
              <a:rPr lang="en-US" dirty="0">
                <a:latin typeface="Yu Gothic" panose="020B0400000000000000" pitchFamily="34" charset="-128"/>
                <a:ea typeface="Yu Gothic" panose="020B0400000000000000" pitchFamily="34" charset="-128"/>
              </a:rPr>
              <a:t>FPIS</a:t>
            </a:r>
          </a:p>
        </p:txBody>
      </p:sp>
      <p:sp>
        <p:nvSpPr>
          <p:cNvPr id="12" name="TextBox 11"/>
          <p:cNvSpPr txBox="1"/>
          <p:nvPr/>
        </p:nvSpPr>
        <p:spPr>
          <a:xfrm>
            <a:off x="8298619" y="4136103"/>
            <a:ext cx="689612" cy="369332"/>
          </a:xfrm>
          <a:prstGeom prst="rect">
            <a:avLst/>
          </a:prstGeom>
          <a:noFill/>
        </p:spPr>
        <p:txBody>
          <a:bodyPr wrap="none" rtlCol="0">
            <a:spAutoFit/>
          </a:bodyPr>
          <a:lstStyle/>
          <a:p>
            <a:pPr algn="ctr"/>
            <a:r>
              <a:rPr lang="en-US" dirty="0">
                <a:latin typeface="Yu Gothic" panose="020B0400000000000000" pitchFamily="34" charset="-128"/>
                <a:ea typeface="Yu Gothic" panose="020B0400000000000000" pitchFamily="34" charset="-128"/>
              </a:rPr>
              <a:t>FPIS</a:t>
            </a:r>
          </a:p>
        </p:txBody>
      </p:sp>
    </p:spTree>
    <p:extLst>
      <p:ext uri="{BB962C8B-B14F-4D97-AF65-F5344CB8AC3E}">
        <p14:creationId xmlns:p14="http://schemas.microsoft.com/office/powerpoint/2010/main" val="98745210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203200"/>
            <a:ext cx="10972800" cy="752764"/>
          </a:xfrm>
        </p:spPr>
        <p:txBody>
          <a:bodyPr/>
          <a:lstStyle/>
          <a:p>
            <a:r>
              <a:rPr lang="en-US" dirty="0"/>
              <a:t>Prescriptive Solutions</a:t>
            </a:r>
          </a:p>
        </p:txBody>
      </p:sp>
      <p:pic>
        <p:nvPicPr>
          <p:cNvPr id="4" name="Picture 3"/>
          <p:cNvPicPr>
            <a:picLocks noChangeAspect="1"/>
          </p:cNvPicPr>
          <p:nvPr/>
        </p:nvPicPr>
        <p:blipFill rotWithShape="1">
          <a:blip r:embed="rId2"/>
          <a:srcRect l="28688" t="32167" r="30063" b="12667"/>
          <a:stretch/>
        </p:blipFill>
        <p:spPr>
          <a:xfrm>
            <a:off x="2131807" y="1075766"/>
            <a:ext cx="7928386" cy="5737829"/>
          </a:xfrm>
          <a:prstGeom prst="rect">
            <a:avLst/>
          </a:prstGeom>
        </p:spPr>
      </p:pic>
    </p:spTree>
    <p:extLst>
      <p:ext uri="{BB962C8B-B14F-4D97-AF65-F5344CB8AC3E}">
        <p14:creationId xmlns:p14="http://schemas.microsoft.com/office/powerpoint/2010/main" val="9766829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7181963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203200"/>
            <a:ext cx="10972800" cy="761076"/>
          </a:xfrm>
        </p:spPr>
        <p:txBody>
          <a:bodyPr/>
          <a:lstStyle/>
          <a:p>
            <a:r>
              <a:rPr lang="en-US" dirty="0"/>
              <a:t>Prescriptive Solutions</a:t>
            </a:r>
          </a:p>
        </p:txBody>
      </p:sp>
      <p:pic>
        <p:nvPicPr>
          <p:cNvPr id="4" name="Picture 3"/>
          <p:cNvPicPr>
            <a:picLocks noChangeAspect="1"/>
          </p:cNvPicPr>
          <p:nvPr/>
        </p:nvPicPr>
        <p:blipFill rotWithShape="1">
          <a:blip r:embed="rId2"/>
          <a:srcRect l="6563" t="22000" r="54437" b="33230"/>
          <a:stretch/>
        </p:blipFill>
        <p:spPr>
          <a:xfrm>
            <a:off x="0" y="1205949"/>
            <a:ext cx="7463790" cy="5652052"/>
          </a:xfrm>
          <a:prstGeom prst="rect">
            <a:avLst/>
          </a:prstGeom>
        </p:spPr>
      </p:pic>
      <p:pic>
        <p:nvPicPr>
          <p:cNvPr id="5" name="Picture 4"/>
          <p:cNvPicPr>
            <a:picLocks noChangeAspect="1"/>
          </p:cNvPicPr>
          <p:nvPr/>
        </p:nvPicPr>
        <p:blipFill rotWithShape="1">
          <a:blip r:embed="rId2"/>
          <a:srcRect l="6563" t="68049" r="54437" b="13666"/>
          <a:stretch/>
        </p:blipFill>
        <p:spPr>
          <a:xfrm>
            <a:off x="7463790" y="3326133"/>
            <a:ext cx="4728210" cy="2143796"/>
          </a:xfrm>
          <a:prstGeom prst="rect">
            <a:avLst/>
          </a:prstGeom>
        </p:spPr>
      </p:pic>
      <p:sp>
        <p:nvSpPr>
          <p:cNvPr id="6" name="TextBox 5"/>
          <p:cNvSpPr txBox="1"/>
          <p:nvPr/>
        </p:nvSpPr>
        <p:spPr>
          <a:xfrm>
            <a:off x="7589520" y="2956801"/>
            <a:ext cx="1951175" cy="369332"/>
          </a:xfrm>
          <a:prstGeom prst="rect">
            <a:avLst/>
          </a:prstGeom>
          <a:noFill/>
        </p:spPr>
        <p:txBody>
          <a:bodyPr wrap="none" rtlCol="0">
            <a:spAutoFit/>
          </a:bodyPr>
          <a:lstStyle/>
          <a:p>
            <a:r>
              <a:rPr lang="en-US" dirty="0">
                <a:latin typeface="Yu Gothic" panose="020B0400000000000000" pitchFamily="34" charset="-128"/>
                <a:ea typeface="Yu Gothic" panose="020B0400000000000000" pitchFamily="34" charset="-128"/>
              </a:rPr>
              <a:t>TABLE 2 </a:t>
            </a:r>
            <a:r>
              <a:rPr lang="en-US" dirty="0" smtClean="0">
                <a:latin typeface="Yu Gothic" panose="020B0400000000000000" pitchFamily="34" charset="-128"/>
                <a:ea typeface="Yu Gothic" panose="020B0400000000000000" pitchFamily="34" charset="-128"/>
              </a:rPr>
              <a:t>NOTES</a:t>
            </a:r>
            <a:endParaRPr lang="en-US" dirty="0">
              <a:latin typeface="Yu Gothic" panose="020B0400000000000000" pitchFamily="34" charset="-128"/>
              <a:ea typeface="Yu Gothic" panose="020B0400000000000000" pitchFamily="34" charset="-128"/>
            </a:endParaRPr>
          </a:p>
        </p:txBody>
      </p:sp>
      <p:pic>
        <p:nvPicPr>
          <p:cNvPr id="7" name="Picture 6" descr="C:\Users\Jay\Desktop\ARES\Photos\Continuous Insulation\Foam Sheathing Installation Examples (Dow)\Inside-outside corner.jpg"/>
          <p:cNvPicPr>
            <a:picLocks noChangeAspect="1" noChangeArrowheads="1"/>
          </p:cNvPicPr>
          <p:nvPr/>
        </p:nvPicPr>
        <p:blipFill rotWithShape="1">
          <a:blip r:embed="rId3">
            <a:extLst>
              <a:ext uri="{28A0092B-C50C-407E-A947-70E740481C1C}">
                <a14:useLocalDpi xmlns:a14="http://schemas.microsoft.com/office/drawing/2010/main" val="0"/>
              </a:ext>
            </a:extLst>
          </a:blip>
          <a:srcRect t="4761" b="11317"/>
          <a:stretch/>
        </p:blipFill>
        <p:spPr bwMode="auto">
          <a:xfrm>
            <a:off x="8515350" y="8308"/>
            <a:ext cx="2625090" cy="27946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31314859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Prescriptive Solutions</a:t>
            </a:r>
          </a:p>
        </p:txBody>
      </p:sp>
      <p:sp>
        <p:nvSpPr>
          <p:cNvPr id="3" name="Content Placeholder 2"/>
          <p:cNvSpPr>
            <a:spLocks noGrp="1"/>
          </p:cNvSpPr>
          <p:nvPr>
            <p:ph idx="1"/>
          </p:nvPr>
        </p:nvSpPr>
        <p:spPr/>
        <p:txBody>
          <a:bodyPr/>
          <a:lstStyle/>
          <a:p>
            <a:r>
              <a:rPr lang="en-US" sz="2500" dirty="0"/>
              <a:t>Cladding Connections to Wood Framing</a:t>
            </a:r>
          </a:p>
          <a:p>
            <a:pPr lvl="1"/>
            <a:r>
              <a:rPr lang="en-US" sz="2000" dirty="0"/>
              <a:t>Direct cladding attachment</a:t>
            </a:r>
          </a:p>
          <a:p>
            <a:pPr lvl="1"/>
            <a:r>
              <a:rPr lang="en-US" sz="2000" dirty="0"/>
              <a:t>Furring attachment (wood furring)</a:t>
            </a:r>
          </a:p>
          <a:p>
            <a:endParaRPr lang="en-US" dirty="0"/>
          </a:p>
        </p:txBody>
      </p:sp>
      <p:pic>
        <p:nvPicPr>
          <p:cNvPr id="4" name="Picture 3"/>
          <p:cNvPicPr>
            <a:picLocks noChangeAspect="1"/>
          </p:cNvPicPr>
          <p:nvPr/>
        </p:nvPicPr>
        <p:blipFill rotWithShape="1">
          <a:blip r:embed="rId2" cstate="print">
            <a:extLst>
              <a:ext uri="{28A0092B-C50C-407E-A947-70E740481C1C}">
                <a14:useLocalDpi xmlns:a14="http://schemas.microsoft.com/office/drawing/2010/main" val="0"/>
              </a:ext>
            </a:extLst>
          </a:blip>
          <a:srcRect t="3113" b="5463"/>
          <a:stretch/>
        </p:blipFill>
        <p:spPr>
          <a:xfrm rot="10800000">
            <a:off x="402571" y="3467589"/>
            <a:ext cx="3540035" cy="1543794"/>
          </a:xfrm>
          <a:prstGeom prst="rect">
            <a:avLst/>
          </a:prstGeom>
        </p:spPr>
      </p:pic>
      <p:pic>
        <p:nvPicPr>
          <p:cNvPr id="5" name="Picture 4"/>
          <p:cNvPicPr>
            <a:picLocks noChangeAspect="1"/>
          </p:cNvPicPr>
          <p:nvPr/>
        </p:nvPicPr>
        <p:blipFill rotWithShape="1">
          <a:blip r:embed="rId3" cstate="print">
            <a:extLst>
              <a:ext uri="{28A0092B-C50C-407E-A947-70E740481C1C}">
                <a14:useLocalDpi xmlns:a14="http://schemas.microsoft.com/office/drawing/2010/main" val="0"/>
              </a:ext>
            </a:extLst>
          </a:blip>
          <a:srcRect t="29024" b="30343"/>
          <a:stretch/>
        </p:blipFill>
        <p:spPr>
          <a:xfrm>
            <a:off x="4308798" y="3467594"/>
            <a:ext cx="3615060" cy="1745673"/>
          </a:xfrm>
          <a:prstGeom prst="rect">
            <a:avLst/>
          </a:prstGeom>
        </p:spPr>
      </p:pic>
      <p:pic>
        <p:nvPicPr>
          <p:cNvPr id="6" name="Picture 5"/>
          <p:cNvPicPr>
            <a:picLocks noChangeAspect="1"/>
          </p:cNvPicPr>
          <p:nvPr/>
        </p:nvPicPr>
        <p:blipFill rotWithShape="1">
          <a:blip r:embed="rId4" cstate="print">
            <a:extLst>
              <a:ext uri="{28A0092B-C50C-407E-A947-70E740481C1C}">
                <a14:useLocalDpi xmlns:a14="http://schemas.microsoft.com/office/drawing/2010/main" val="0"/>
              </a:ext>
            </a:extLst>
          </a:blip>
          <a:srcRect t="30728" b="29649"/>
          <a:stretch/>
        </p:blipFill>
        <p:spPr>
          <a:xfrm>
            <a:off x="8290050" y="3507359"/>
            <a:ext cx="3538752" cy="1705908"/>
          </a:xfrm>
          <a:prstGeom prst="rect">
            <a:avLst/>
          </a:prstGeom>
        </p:spPr>
      </p:pic>
      <p:sp>
        <p:nvSpPr>
          <p:cNvPr id="7" name="TextBox 6"/>
          <p:cNvSpPr txBox="1"/>
          <p:nvPr/>
        </p:nvSpPr>
        <p:spPr>
          <a:xfrm>
            <a:off x="648094" y="3122007"/>
            <a:ext cx="3132589" cy="369332"/>
          </a:xfrm>
          <a:prstGeom prst="rect">
            <a:avLst/>
          </a:prstGeom>
          <a:noFill/>
        </p:spPr>
        <p:txBody>
          <a:bodyPr wrap="none" rtlCol="0">
            <a:spAutoFit/>
          </a:bodyPr>
          <a:lstStyle/>
          <a:p>
            <a:r>
              <a:rPr lang="en-US" dirty="0">
                <a:latin typeface="Yu Gothic" panose="020B0400000000000000" pitchFamily="34" charset="-128"/>
                <a:ea typeface="Yu Gothic" panose="020B0400000000000000" pitchFamily="34" charset="-128"/>
              </a:rPr>
              <a:t>Direct Cladding Attachment</a:t>
            </a:r>
          </a:p>
        </p:txBody>
      </p:sp>
      <p:sp>
        <p:nvSpPr>
          <p:cNvPr id="8" name="TextBox 7"/>
          <p:cNvSpPr txBox="1"/>
          <p:nvPr/>
        </p:nvSpPr>
        <p:spPr>
          <a:xfrm>
            <a:off x="4571890" y="3122007"/>
            <a:ext cx="3129383" cy="369332"/>
          </a:xfrm>
          <a:prstGeom prst="rect">
            <a:avLst/>
          </a:prstGeom>
          <a:noFill/>
        </p:spPr>
        <p:txBody>
          <a:bodyPr wrap="none" rtlCol="0">
            <a:spAutoFit/>
          </a:bodyPr>
          <a:lstStyle/>
          <a:p>
            <a:r>
              <a:rPr lang="en-US" dirty="0">
                <a:latin typeface="Yu Gothic" panose="020B0400000000000000" pitchFamily="34" charset="-128"/>
                <a:ea typeface="Yu Gothic" panose="020B0400000000000000" pitchFamily="34" charset="-128"/>
              </a:rPr>
              <a:t>Vertical Furring Attachment</a:t>
            </a:r>
          </a:p>
        </p:txBody>
      </p:sp>
      <p:sp>
        <p:nvSpPr>
          <p:cNvPr id="9" name="TextBox 8"/>
          <p:cNvSpPr txBox="1"/>
          <p:nvPr/>
        </p:nvSpPr>
        <p:spPr>
          <a:xfrm>
            <a:off x="8405376" y="3122007"/>
            <a:ext cx="3405099" cy="369332"/>
          </a:xfrm>
          <a:prstGeom prst="rect">
            <a:avLst/>
          </a:prstGeom>
          <a:noFill/>
        </p:spPr>
        <p:txBody>
          <a:bodyPr wrap="none" rtlCol="0">
            <a:spAutoFit/>
          </a:bodyPr>
          <a:lstStyle/>
          <a:p>
            <a:r>
              <a:rPr lang="en-US" dirty="0">
                <a:latin typeface="Yu Gothic" panose="020B0400000000000000" pitchFamily="34" charset="-128"/>
                <a:ea typeface="Yu Gothic" panose="020B0400000000000000" pitchFamily="34" charset="-128"/>
              </a:rPr>
              <a:t>Horizontal Furring Attachment</a:t>
            </a:r>
          </a:p>
        </p:txBody>
      </p:sp>
      <p:sp>
        <p:nvSpPr>
          <p:cNvPr id="10" name="TextBox 9"/>
          <p:cNvSpPr txBox="1"/>
          <p:nvPr/>
        </p:nvSpPr>
        <p:spPr>
          <a:xfrm>
            <a:off x="402570" y="3641093"/>
            <a:ext cx="689612" cy="369332"/>
          </a:xfrm>
          <a:prstGeom prst="rect">
            <a:avLst/>
          </a:prstGeom>
          <a:noFill/>
        </p:spPr>
        <p:txBody>
          <a:bodyPr wrap="none" rtlCol="0">
            <a:spAutoFit/>
          </a:bodyPr>
          <a:lstStyle/>
          <a:p>
            <a:r>
              <a:rPr lang="en-US" dirty="0">
                <a:latin typeface="Yu Gothic" panose="020B0400000000000000" pitchFamily="34" charset="-128"/>
                <a:ea typeface="Yu Gothic" panose="020B0400000000000000" pitchFamily="34" charset="-128"/>
              </a:rPr>
              <a:t>FPIS</a:t>
            </a:r>
          </a:p>
        </p:txBody>
      </p:sp>
      <p:sp>
        <p:nvSpPr>
          <p:cNvPr id="11" name="TextBox 10"/>
          <p:cNvSpPr txBox="1"/>
          <p:nvPr/>
        </p:nvSpPr>
        <p:spPr>
          <a:xfrm>
            <a:off x="4308798" y="3818612"/>
            <a:ext cx="689612" cy="369332"/>
          </a:xfrm>
          <a:prstGeom prst="rect">
            <a:avLst/>
          </a:prstGeom>
          <a:noFill/>
        </p:spPr>
        <p:txBody>
          <a:bodyPr wrap="none" rtlCol="0">
            <a:spAutoFit/>
          </a:bodyPr>
          <a:lstStyle/>
          <a:p>
            <a:r>
              <a:rPr lang="en-US" dirty="0">
                <a:latin typeface="Yu Gothic" panose="020B0400000000000000" pitchFamily="34" charset="-128"/>
                <a:ea typeface="Yu Gothic" panose="020B0400000000000000" pitchFamily="34" charset="-128"/>
              </a:rPr>
              <a:t>FPIS</a:t>
            </a:r>
          </a:p>
        </p:txBody>
      </p:sp>
      <p:sp>
        <p:nvSpPr>
          <p:cNvPr id="12" name="TextBox 11"/>
          <p:cNvSpPr txBox="1"/>
          <p:nvPr/>
        </p:nvSpPr>
        <p:spPr>
          <a:xfrm>
            <a:off x="8242306" y="3807353"/>
            <a:ext cx="689612" cy="369332"/>
          </a:xfrm>
          <a:prstGeom prst="rect">
            <a:avLst/>
          </a:prstGeom>
          <a:noFill/>
        </p:spPr>
        <p:txBody>
          <a:bodyPr wrap="none" rtlCol="0">
            <a:spAutoFit/>
          </a:bodyPr>
          <a:lstStyle/>
          <a:p>
            <a:r>
              <a:rPr lang="en-US" dirty="0">
                <a:latin typeface="Yu Gothic" panose="020B0400000000000000" pitchFamily="34" charset="-128"/>
                <a:ea typeface="Yu Gothic" panose="020B0400000000000000" pitchFamily="34" charset="-128"/>
              </a:rPr>
              <a:t>FPIS</a:t>
            </a:r>
          </a:p>
        </p:txBody>
      </p:sp>
    </p:spTree>
    <p:extLst>
      <p:ext uri="{BB962C8B-B14F-4D97-AF65-F5344CB8AC3E}">
        <p14:creationId xmlns:p14="http://schemas.microsoft.com/office/powerpoint/2010/main" val="181581830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203200"/>
            <a:ext cx="10972800" cy="711202"/>
          </a:xfrm>
        </p:spPr>
        <p:txBody>
          <a:bodyPr/>
          <a:lstStyle/>
          <a:p>
            <a:r>
              <a:rPr lang="en-US" dirty="0"/>
              <a:t>Prescriptive Solutions</a:t>
            </a:r>
          </a:p>
        </p:txBody>
      </p:sp>
      <p:pic>
        <p:nvPicPr>
          <p:cNvPr id="4" name="Picture 3"/>
          <p:cNvPicPr>
            <a:picLocks noChangeAspect="1"/>
          </p:cNvPicPr>
          <p:nvPr/>
        </p:nvPicPr>
        <p:blipFill rotWithShape="1">
          <a:blip r:embed="rId2"/>
          <a:srcRect l="28781" t="22666" r="29969" b="15833"/>
          <a:stretch/>
        </p:blipFill>
        <p:spPr>
          <a:xfrm>
            <a:off x="2236358" y="914402"/>
            <a:ext cx="7719284" cy="5908579"/>
          </a:xfrm>
          <a:prstGeom prst="rect">
            <a:avLst/>
          </a:prstGeom>
        </p:spPr>
      </p:pic>
    </p:spTree>
    <p:extLst>
      <p:ext uri="{BB962C8B-B14F-4D97-AF65-F5344CB8AC3E}">
        <p14:creationId xmlns:p14="http://schemas.microsoft.com/office/powerpoint/2010/main" val="182996520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203200"/>
            <a:ext cx="10972800" cy="869142"/>
          </a:xfrm>
        </p:spPr>
        <p:txBody>
          <a:bodyPr/>
          <a:lstStyle/>
          <a:p>
            <a:r>
              <a:rPr lang="en-US" dirty="0"/>
              <a:t>Prescriptive Solutions</a:t>
            </a:r>
          </a:p>
        </p:txBody>
      </p:sp>
      <p:pic>
        <p:nvPicPr>
          <p:cNvPr id="4" name="Picture 3"/>
          <p:cNvPicPr>
            <a:picLocks noChangeAspect="1"/>
          </p:cNvPicPr>
          <p:nvPr/>
        </p:nvPicPr>
        <p:blipFill rotWithShape="1">
          <a:blip r:embed="rId2"/>
          <a:srcRect l="28032" t="25166" r="29125" b="23167"/>
          <a:stretch/>
        </p:blipFill>
        <p:spPr>
          <a:xfrm>
            <a:off x="220556" y="1172095"/>
            <a:ext cx="7996396" cy="5424251"/>
          </a:xfrm>
          <a:prstGeom prst="rect">
            <a:avLst/>
          </a:prstGeom>
        </p:spPr>
      </p:pic>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522159" y="156657"/>
            <a:ext cx="3569261" cy="2676946"/>
          </a:xfrm>
          <a:prstGeom prst="rect">
            <a:avLst/>
          </a:prstGeom>
        </p:spPr>
      </p:pic>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827359" y="2957254"/>
            <a:ext cx="3264061" cy="2448046"/>
          </a:xfrm>
          <a:prstGeom prst="rect">
            <a:avLst/>
          </a:prstGeom>
        </p:spPr>
      </p:pic>
    </p:spTree>
    <p:extLst>
      <p:ext uri="{BB962C8B-B14F-4D97-AF65-F5344CB8AC3E}">
        <p14:creationId xmlns:p14="http://schemas.microsoft.com/office/powerpoint/2010/main" val="4048262919"/>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203200"/>
            <a:ext cx="10972800" cy="1002145"/>
          </a:xfrm>
        </p:spPr>
        <p:txBody>
          <a:bodyPr/>
          <a:lstStyle/>
          <a:p>
            <a:r>
              <a:rPr lang="en-US" dirty="0"/>
              <a:t>Prescriptive Solutions</a:t>
            </a:r>
          </a:p>
        </p:txBody>
      </p:sp>
      <p:sp>
        <p:nvSpPr>
          <p:cNvPr id="3" name="Content Placeholder 2"/>
          <p:cNvSpPr>
            <a:spLocks noGrp="1"/>
          </p:cNvSpPr>
          <p:nvPr>
            <p:ph idx="1"/>
          </p:nvPr>
        </p:nvSpPr>
        <p:spPr>
          <a:xfrm>
            <a:off x="609600" y="1280160"/>
            <a:ext cx="10972800" cy="4180841"/>
          </a:xfrm>
        </p:spPr>
        <p:txBody>
          <a:bodyPr/>
          <a:lstStyle/>
          <a:p>
            <a:r>
              <a:rPr lang="en-US" dirty="0"/>
              <a:t>Table 4 Notes:</a:t>
            </a:r>
          </a:p>
        </p:txBody>
      </p:sp>
      <p:pic>
        <p:nvPicPr>
          <p:cNvPr id="4" name="Picture 3"/>
          <p:cNvPicPr>
            <a:picLocks noChangeAspect="1"/>
          </p:cNvPicPr>
          <p:nvPr/>
        </p:nvPicPr>
        <p:blipFill rotWithShape="1">
          <a:blip r:embed="rId2">
            <a:extLst>
              <a:ext uri="{BEBA8EAE-BF5A-486C-A8C5-ECC9F3942E4B}">
                <a14:imgProps xmlns:a14="http://schemas.microsoft.com/office/drawing/2010/main">
                  <a14:imgLayer r:embed="rId3">
                    <a14:imgEffect>
                      <a14:sharpenSoften amount="25000"/>
                    </a14:imgEffect>
                  </a14:imgLayer>
                </a14:imgProps>
              </a:ext>
            </a:extLst>
          </a:blip>
          <a:srcRect l="28032" t="65833" r="29312" b="9667"/>
          <a:stretch/>
        </p:blipFill>
        <p:spPr>
          <a:xfrm>
            <a:off x="688399" y="1828800"/>
            <a:ext cx="10403271" cy="3712242"/>
          </a:xfrm>
          <a:prstGeom prst="rect">
            <a:avLst/>
          </a:prstGeom>
        </p:spPr>
      </p:pic>
    </p:spTree>
    <p:extLst>
      <p:ext uri="{BB962C8B-B14F-4D97-AF65-F5344CB8AC3E}">
        <p14:creationId xmlns:p14="http://schemas.microsoft.com/office/powerpoint/2010/main" val="3331699921"/>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203200"/>
            <a:ext cx="10972800" cy="952269"/>
          </a:xfrm>
        </p:spPr>
        <p:txBody>
          <a:bodyPr/>
          <a:lstStyle/>
          <a:p>
            <a:r>
              <a:rPr lang="en-US" dirty="0"/>
              <a:t>Prescriptive Solutions</a:t>
            </a:r>
          </a:p>
        </p:txBody>
      </p:sp>
      <p:sp>
        <p:nvSpPr>
          <p:cNvPr id="3" name="Content Placeholder 2"/>
          <p:cNvSpPr>
            <a:spLocks noGrp="1"/>
          </p:cNvSpPr>
          <p:nvPr>
            <p:ph idx="1"/>
          </p:nvPr>
        </p:nvSpPr>
        <p:spPr>
          <a:xfrm>
            <a:off x="609600" y="1155469"/>
            <a:ext cx="4303222" cy="4987636"/>
          </a:xfrm>
        </p:spPr>
        <p:txBody>
          <a:bodyPr>
            <a:noAutofit/>
          </a:bodyPr>
          <a:lstStyle/>
          <a:p>
            <a:pPr>
              <a:lnSpc>
                <a:spcPct val="100000"/>
              </a:lnSpc>
            </a:pPr>
            <a:r>
              <a:rPr lang="en-US" sz="2500" dirty="0"/>
              <a:t>Cladding connection through FPIS directly </a:t>
            </a:r>
            <a:r>
              <a:rPr lang="en-US" sz="2500" dirty="0" smtClean="0"/>
              <a:t/>
            </a:r>
            <a:br>
              <a:rPr lang="en-US" sz="2500" dirty="0" smtClean="0"/>
            </a:br>
            <a:r>
              <a:rPr lang="en-US" sz="2500" dirty="0" smtClean="0"/>
              <a:t>to </a:t>
            </a:r>
            <a:r>
              <a:rPr lang="en-US" sz="2500" dirty="0"/>
              <a:t>wood structural panel (2018 &amp; 2021 IRC Section R703.3.3).</a:t>
            </a:r>
          </a:p>
          <a:p>
            <a:pPr lvl="1">
              <a:lnSpc>
                <a:spcPct val="100000"/>
              </a:lnSpc>
            </a:pPr>
            <a:r>
              <a:rPr lang="en-US" sz="2000" dirty="0"/>
              <a:t>Min. </a:t>
            </a:r>
            <a:r>
              <a:rPr lang="en-US" sz="2000" dirty="0" smtClean="0"/>
              <a:t>7/16" </a:t>
            </a:r>
            <a:r>
              <a:rPr lang="en-US" sz="2000" dirty="0"/>
              <a:t>WSP</a:t>
            </a:r>
          </a:p>
          <a:p>
            <a:pPr lvl="1"/>
            <a:r>
              <a:rPr lang="en-US" sz="2000" dirty="0"/>
              <a:t>Max. </a:t>
            </a:r>
            <a:r>
              <a:rPr lang="en-US" sz="2000" dirty="0" smtClean="0"/>
              <a:t>2" </a:t>
            </a:r>
            <a:r>
              <a:rPr lang="en-US" sz="2000" dirty="0"/>
              <a:t>FPIS</a:t>
            </a:r>
          </a:p>
          <a:p>
            <a:pPr lvl="1">
              <a:lnSpc>
                <a:spcPct val="100000"/>
              </a:lnSpc>
            </a:pPr>
            <a:r>
              <a:rPr lang="en-US" sz="2000" dirty="0"/>
              <a:t>Min. 15psi FPIS</a:t>
            </a:r>
          </a:p>
          <a:p>
            <a:pPr lvl="1">
              <a:lnSpc>
                <a:spcPct val="100000"/>
              </a:lnSpc>
            </a:pPr>
            <a:r>
              <a:rPr lang="en-US" sz="2000" dirty="0"/>
              <a:t>Max. 30 </a:t>
            </a:r>
            <a:r>
              <a:rPr lang="en-US" sz="2000" dirty="0" err="1"/>
              <a:t>psf</a:t>
            </a:r>
            <a:r>
              <a:rPr lang="en-US" sz="2000" dirty="0"/>
              <a:t> wind load</a:t>
            </a:r>
          </a:p>
          <a:p>
            <a:pPr lvl="1"/>
            <a:r>
              <a:rPr lang="en-US" sz="2000" dirty="0"/>
              <a:t>Fastener spacing of </a:t>
            </a:r>
            <a:r>
              <a:rPr lang="en-US" sz="2000" dirty="0" smtClean="0"/>
              <a:t>12" </a:t>
            </a:r>
            <a:r>
              <a:rPr lang="en-US" sz="2000" dirty="0" err="1"/>
              <a:t>oc</a:t>
            </a:r>
            <a:r>
              <a:rPr lang="en-US" sz="2000" dirty="0"/>
              <a:t> to </a:t>
            </a:r>
            <a:r>
              <a:rPr lang="en-US" sz="2000" dirty="0" smtClean="0"/>
              <a:t>16" </a:t>
            </a:r>
            <a:r>
              <a:rPr lang="en-US" sz="2000" dirty="0" err="1"/>
              <a:t>oc</a:t>
            </a:r>
            <a:r>
              <a:rPr lang="en-US" sz="2000" dirty="0"/>
              <a:t> depending on fastener </a:t>
            </a:r>
            <a:r>
              <a:rPr lang="en-US" sz="2000" dirty="0" smtClean="0"/>
              <a:t>type/size</a:t>
            </a:r>
          </a:p>
          <a:p>
            <a:pPr lvl="1"/>
            <a:r>
              <a:rPr lang="en-US" sz="2000" dirty="0"/>
              <a:t>Max. 3 </a:t>
            </a:r>
            <a:r>
              <a:rPr lang="en-US" sz="2000" dirty="0" err="1"/>
              <a:t>psf</a:t>
            </a:r>
            <a:r>
              <a:rPr lang="en-US" sz="2000" dirty="0"/>
              <a:t> cladding weight</a:t>
            </a:r>
          </a:p>
        </p:txBody>
      </p:sp>
      <p:pic>
        <p:nvPicPr>
          <p:cNvPr id="4" name="Picture 3"/>
          <p:cNvPicPr>
            <a:picLocks noChangeAspect="1"/>
          </p:cNvPicPr>
          <p:nvPr/>
        </p:nvPicPr>
        <p:blipFill rotWithShape="1">
          <a:blip r:embed="rId2"/>
          <a:srcRect l="31031" t="24667" r="25282" b="23167"/>
          <a:stretch/>
        </p:blipFill>
        <p:spPr>
          <a:xfrm>
            <a:off x="5218602" y="565918"/>
            <a:ext cx="6839255" cy="4895083"/>
          </a:xfrm>
          <a:prstGeom prst="rect">
            <a:avLst/>
          </a:prstGeom>
        </p:spPr>
      </p:pic>
    </p:spTree>
    <p:extLst>
      <p:ext uri="{BB962C8B-B14F-4D97-AF65-F5344CB8AC3E}">
        <p14:creationId xmlns:p14="http://schemas.microsoft.com/office/powerpoint/2010/main" val="65369317"/>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203200"/>
            <a:ext cx="10972800" cy="952269"/>
          </a:xfrm>
        </p:spPr>
        <p:txBody>
          <a:bodyPr/>
          <a:lstStyle/>
          <a:p>
            <a:r>
              <a:rPr lang="en-US" dirty="0"/>
              <a:t>Prescriptive Solutions</a:t>
            </a:r>
          </a:p>
        </p:txBody>
      </p:sp>
      <p:sp>
        <p:nvSpPr>
          <p:cNvPr id="3" name="Content Placeholder 2"/>
          <p:cNvSpPr>
            <a:spLocks noGrp="1"/>
          </p:cNvSpPr>
          <p:nvPr>
            <p:ph idx="1"/>
          </p:nvPr>
        </p:nvSpPr>
        <p:spPr>
          <a:xfrm>
            <a:off x="609600" y="1155469"/>
            <a:ext cx="10972800" cy="4305532"/>
          </a:xfrm>
        </p:spPr>
        <p:txBody>
          <a:bodyPr>
            <a:normAutofit/>
          </a:bodyPr>
          <a:lstStyle/>
          <a:p>
            <a:pPr>
              <a:lnSpc>
                <a:spcPct val="110000"/>
              </a:lnSpc>
            </a:pPr>
            <a:r>
              <a:rPr lang="en-US" sz="2500" dirty="0"/>
              <a:t>Wind load resistance of furring (separate design check, not in prescriptive codes for claddings, except wood shingles and shakes)</a:t>
            </a:r>
          </a:p>
        </p:txBody>
      </p:sp>
      <p:pic>
        <p:nvPicPr>
          <p:cNvPr id="4" name="Picture 3"/>
          <p:cNvPicPr>
            <a:picLocks noChangeAspect="1"/>
          </p:cNvPicPr>
          <p:nvPr/>
        </p:nvPicPr>
        <p:blipFill rotWithShape="1">
          <a:blip r:embed="rId2"/>
          <a:srcRect l="29800" t="35022" r="31100" b="23911"/>
          <a:stretch/>
        </p:blipFill>
        <p:spPr>
          <a:xfrm>
            <a:off x="6128028" y="2111455"/>
            <a:ext cx="5931971" cy="3445103"/>
          </a:xfrm>
          <a:prstGeom prst="rect">
            <a:avLst/>
          </a:prstGeom>
        </p:spPr>
      </p:pic>
      <p:pic>
        <p:nvPicPr>
          <p:cNvPr id="5" name="Picture 4"/>
          <p:cNvPicPr>
            <a:picLocks noChangeAspect="1"/>
          </p:cNvPicPr>
          <p:nvPr/>
        </p:nvPicPr>
        <p:blipFill rotWithShape="1">
          <a:blip r:embed="rId3"/>
          <a:srcRect l="29800" t="37867" r="31100" b="21778"/>
          <a:stretch/>
        </p:blipFill>
        <p:spPr>
          <a:xfrm>
            <a:off x="132001" y="2111455"/>
            <a:ext cx="5931971" cy="3443881"/>
          </a:xfrm>
          <a:prstGeom prst="rect">
            <a:avLst/>
          </a:prstGeom>
        </p:spPr>
      </p:pic>
    </p:spTree>
    <p:extLst>
      <p:ext uri="{BB962C8B-B14F-4D97-AF65-F5344CB8AC3E}">
        <p14:creationId xmlns:p14="http://schemas.microsoft.com/office/powerpoint/2010/main" val="3985621505"/>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203200"/>
            <a:ext cx="10972800" cy="1110211"/>
          </a:xfrm>
        </p:spPr>
        <p:txBody>
          <a:bodyPr/>
          <a:lstStyle/>
          <a:p>
            <a:r>
              <a:rPr lang="en-US" dirty="0"/>
              <a:t>Prescriptive Solutions</a:t>
            </a:r>
          </a:p>
        </p:txBody>
      </p:sp>
      <p:sp>
        <p:nvSpPr>
          <p:cNvPr id="3" name="Content Placeholder 2"/>
          <p:cNvSpPr>
            <a:spLocks noGrp="1"/>
          </p:cNvSpPr>
          <p:nvPr>
            <p:ph idx="1"/>
          </p:nvPr>
        </p:nvSpPr>
        <p:spPr>
          <a:xfrm>
            <a:off x="609600" y="1581731"/>
            <a:ext cx="10972800" cy="3962400"/>
          </a:xfrm>
        </p:spPr>
        <p:txBody>
          <a:bodyPr>
            <a:noAutofit/>
          </a:bodyPr>
          <a:lstStyle/>
          <a:p>
            <a:pPr>
              <a:lnSpc>
                <a:spcPct val="100000"/>
              </a:lnSpc>
            </a:pPr>
            <a:r>
              <a:rPr lang="en-US" sz="2200" dirty="0"/>
              <a:t>Brick ties attached over foam sheathing to </a:t>
            </a:r>
            <a:r>
              <a:rPr lang="en-US" sz="2200" dirty="0" smtClean="0"/>
              <a:t>wood </a:t>
            </a:r>
            <a:br>
              <a:rPr lang="en-US" sz="2200" dirty="0" smtClean="0"/>
            </a:br>
            <a:r>
              <a:rPr lang="en-US" sz="2200" dirty="0" smtClean="0"/>
              <a:t>framing </a:t>
            </a:r>
            <a:r>
              <a:rPr lang="en-US" sz="2200" dirty="0"/>
              <a:t>or sheathing with only the tie fastener </a:t>
            </a:r>
            <a:r>
              <a:rPr lang="en-US" sz="2200" dirty="0" smtClean="0"/>
              <a:t/>
            </a:r>
            <a:br>
              <a:rPr lang="en-US" sz="2200" dirty="0" smtClean="0"/>
            </a:br>
            <a:r>
              <a:rPr lang="en-US" sz="2200" dirty="0" smtClean="0"/>
              <a:t>penetrating </a:t>
            </a:r>
            <a:r>
              <a:rPr lang="en-US" sz="2200" dirty="0"/>
              <a:t>foam sheathing (IRC Section R703.8.4)</a:t>
            </a:r>
          </a:p>
          <a:p>
            <a:pPr>
              <a:lnSpc>
                <a:spcPct val="100000"/>
              </a:lnSpc>
            </a:pPr>
            <a:r>
              <a:rPr lang="en-US" sz="2200" dirty="0"/>
              <a:t>Proprietary brick ties also are available that are </a:t>
            </a:r>
            <a:r>
              <a:rPr lang="en-US" sz="2200" dirty="0" smtClean="0"/>
              <a:t/>
            </a:r>
            <a:br>
              <a:rPr lang="en-US" sz="2200" dirty="0" smtClean="0"/>
            </a:br>
            <a:r>
              <a:rPr lang="en-US" sz="2200" dirty="0" smtClean="0"/>
              <a:t>“</a:t>
            </a:r>
            <a:r>
              <a:rPr lang="en-US" sz="2200" dirty="0"/>
              <a:t>stand-off” ties with pedestals for fasteners </a:t>
            </a:r>
            <a:r>
              <a:rPr lang="en-US" sz="2200" dirty="0" smtClean="0"/>
              <a:t/>
            </a:r>
            <a:br>
              <a:rPr lang="en-US" sz="2200" dirty="0" smtClean="0"/>
            </a:br>
            <a:r>
              <a:rPr lang="en-US" sz="2200" dirty="0" smtClean="0"/>
              <a:t>penetrating foam </a:t>
            </a:r>
            <a:r>
              <a:rPr lang="en-US" sz="2200" dirty="0"/>
              <a:t>sheathing.</a:t>
            </a:r>
          </a:p>
          <a:p>
            <a:pPr>
              <a:lnSpc>
                <a:spcPct val="100000"/>
              </a:lnSpc>
            </a:pPr>
            <a:r>
              <a:rPr lang="en-US" sz="2200" dirty="0"/>
              <a:t>Both of these solutions comply with the code definition of ci.</a:t>
            </a:r>
          </a:p>
          <a:p>
            <a:pPr>
              <a:lnSpc>
                <a:spcPct val="100000"/>
              </a:lnSpc>
            </a:pPr>
            <a:r>
              <a:rPr lang="en-US" sz="2200" dirty="0"/>
              <a:t>Finally, using stainless steel cladding, furring, and brick tie fasteners </a:t>
            </a:r>
            <a:r>
              <a:rPr lang="en-US" sz="2200" dirty="0" smtClean="0"/>
              <a:t/>
            </a:r>
            <a:br>
              <a:rPr lang="en-US" sz="2200" dirty="0" smtClean="0"/>
            </a:br>
            <a:r>
              <a:rPr lang="en-US" sz="2200" dirty="0" smtClean="0"/>
              <a:t>will </a:t>
            </a:r>
            <a:r>
              <a:rPr lang="en-US" sz="2200" dirty="0"/>
              <a:t>result in more durable installation and also reduce thermal </a:t>
            </a:r>
            <a:r>
              <a:rPr lang="en-US" sz="2200" dirty="0" smtClean="0"/>
              <a:t>bridging.</a:t>
            </a:r>
            <a:endParaRPr lang="en-US" sz="2200" dirty="0"/>
          </a:p>
          <a:p>
            <a:pPr lvl="1">
              <a:lnSpc>
                <a:spcPct val="100000"/>
              </a:lnSpc>
            </a:pPr>
            <a:r>
              <a:rPr lang="en-US" sz="1800" dirty="0"/>
              <a:t>Carbon steel is three times more thermally conductive than </a:t>
            </a:r>
            <a:r>
              <a:rPr lang="en-US" sz="1800" dirty="0" smtClean="0"/>
              <a:t>stainless.</a:t>
            </a:r>
            <a:endParaRPr lang="en-US" sz="1800" dirty="0"/>
          </a:p>
          <a:p>
            <a:pPr lvl="1">
              <a:lnSpc>
                <a:spcPct val="100000"/>
              </a:lnSpc>
            </a:pPr>
            <a:r>
              <a:rPr lang="en-US" sz="1800" dirty="0"/>
              <a:t>But smooth stainless-steel nails have less withdrawal strength than galvanized or plain, smooth shank carbon steel nails in wood. May need to use deformed shank stainless steel nails.</a:t>
            </a:r>
          </a:p>
        </p:txBody>
      </p:sp>
      <p:pic>
        <p:nvPicPr>
          <p:cNvPr id="4" name="Picture 3"/>
          <p:cNvPicPr>
            <a:picLocks noChangeAspect="1"/>
          </p:cNvPicPr>
          <p:nvPr/>
        </p:nvPicPr>
        <p:blipFill rotWithShape="1">
          <a:blip r:embed="rId2"/>
          <a:srcRect l="17906" t="18332" r="31094" b="8500"/>
          <a:stretch/>
        </p:blipFill>
        <p:spPr>
          <a:xfrm>
            <a:off x="8135990" y="309443"/>
            <a:ext cx="3908045" cy="3153733"/>
          </a:xfrm>
          <a:prstGeom prst="rect">
            <a:avLst/>
          </a:prstGeom>
        </p:spPr>
      </p:pic>
    </p:spTree>
    <p:extLst>
      <p:ext uri="{BB962C8B-B14F-4D97-AF65-F5344CB8AC3E}">
        <p14:creationId xmlns:p14="http://schemas.microsoft.com/office/powerpoint/2010/main" val="1391326161"/>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Design Procedure – Engineered Solutions</a:t>
            </a:r>
          </a:p>
        </p:txBody>
      </p:sp>
      <p:sp>
        <p:nvSpPr>
          <p:cNvPr id="3" name="Content Placeholder 2"/>
          <p:cNvSpPr>
            <a:spLocks noGrp="1"/>
          </p:cNvSpPr>
          <p:nvPr>
            <p:ph idx="1"/>
          </p:nvPr>
        </p:nvSpPr>
        <p:spPr>
          <a:xfrm>
            <a:off x="609600" y="1498601"/>
            <a:ext cx="10762211" cy="3962400"/>
          </a:xfrm>
        </p:spPr>
        <p:txBody>
          <a:bodyPr>
            <a:noAutofit/>
          </a:bodyPr>
          <a:lstStyle/>
          <a:p>
            <a:pPr>
              <a:lnSpc>
                <a:spcPct val="100000"/>
              </a:lnSpc>
            </a:pPr>
            <a:r>
              <a:rPr lang="en-US" sz="2500" dirty="0"/>
              <a:t>Same general requirements apply</a:t>
            </a:r>
          </a:p>
          <a:p>
            <a:pPr>
              <a:lnSpc>
                <a:spcPct val="100000"/>
              </a:lnSpc>
            </a:pPr>
            <a:r>
              <a:rPr lang="en-US" sz="2500" dirty="0"/>
              <a:t>Can design connections for cladding, furring, and building component attachments (including structural elements like ledgers)</a:t>
            </a:r>
          </a:p>
          <a:p>
            <a:pPr lvl="1">
              <a:lnSpc>
                <a:spcPct val="100000"/>
              </a:lnSpc>
            </a:pPr>
            <a:r>
              <a:rPr lang="en-US" sz="2000" dirty="0"/>
              <a:t>Not just limited to cladding and furring attachments</a:t>
            </a:r>
          </a:p>
        </p:txBody>
      </p:sp>
    </p:spTree>
    <p:extLst>
      <p:ext uri="{BB962C8B-B14F-4D97-AF65-F5344CB8AC3E}">
        <p14:creationId xmlns:p14="http://schemas.microsoft.com/office/powerpoint/2010/main" val="428383410"/>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203200"/>
            <a:ext cx="10972800" cy="952269"/>
          </a:xfrm>
        </p:spPr>
        <p:txBody>
          <a:bodyPr/>
          <a:lstStyle/>
          <a:p>
            <a:r>
              <a:rPr lang="en-US" dirty="0"/>
              <a:t>Design Procedures</a:t>
            </a:r>
          </a:p>
        </p:txBody>
      </p:sp>
      <p:sp>
        <p:nvSpPr>
          <p:cNvPr id="3" name="Content Placeholder 2"/>
          <p:cNvSpPr>
            <a:spLocks noGrp="1"/>
          </p:cNvSpPr>
          <p:nvPr>
            <p:ph idx="1"/>
          </p:nvPr>
        </p:nvSpPr>
        <p:spPr>
          <a:xfrm>
            <a:off x="609599" y="1155470"/>
            <a:ext cx="10454641" cy="4305532"/>
          </a:xfrm>
        </p:spPr>
        <p:txBody>
          <a:bodyPr>
            <a:noAutofit/>
          </a:bodyPr>
          <a:lstStyle/>
          <a:p>
            <a:pPr>
              <a:lnSpc>
                <a:spcPct val="100000"/>
              </a:lnSpc>
            </a:pPr>
            <a:r>
              <a:rPr lang="en-US" sz="2500" dirty="0"/>
              <a:t>Design of Connections through FPIS to Cold-formed Steel</a:t>
            </a:r>
          </a:p>
          <a:p>
            <a:pPr lvl="1">
              <a:lnSpc>
                <a:spcPct val="100000"/>
              </a:lnSpc>
            </a:pPr>
            <a:r>
              <a:rPr lang="en-US" sz="2000" u="sng" dirty="0"/>
              <a:t>Tension allowable design values</a:t>
            </a:r>
            <a:r>
              <a:rPr lang="en-US" sz="2000" dirty="0"/>
              <a:t>: Follows same procedure in AISI S100 for screw withdrawal capacity (just use longer screws)</a:t>
            </a:r>
          </a:p>
          <a:p>
            <a:pPr lvl="1">
              <a:lnSpc>
                <a:spcPct val="100000"/>
              </a:lnSpc>
            </a:pPr>
            <a:r>
              <a:rPr lang="en-US" sz="2000" u="sng" dirty="0"/>
              <a:t>Shear allowable design values</a:t>
            </a:r>
            <a:r>
              <a:rPr lang="en-US" sz="2000" dirty="0"/>
              <a:t>: Follows the same procedure in AISI S100, Section J4.3.1, but modifies Eq. J4.3.1.-1 by a gap reduction factor, Gr, as follows:</a:t>
            </a:r>
          </a:p>
          <a:p>
            <a:pPr lvl="2">
              <a:lnSpc>
                <a:spcPct val="100000"/>
              </a:lnSpc>
            </a:pPr>
            <a:r>
              <a:rPr lang="en-US" sz="1800" dirty="0">
                <a:latin typeface="Yu Gothic Light" panose="020B0300000000000000" pitchFamily="34" charset="-128"/>
                <a:ea typeface="Yu Gothic Light" panose="020B0300000000000000" pitchFamily="34" charset="-128"/>
              </a:rPr>
              <a:t>For #10 screw in 54mil and 50 </a:t>
            </a:r>
            <a:r>
              <a:rPr lang="en-US" sz="1800" dirty="0" err="1">
                <a:latin typeface="Yu Gothic Light" panose="020B0300000000000000" pitchFamily="34" charset="-128"/>
                <a:ea typeface="Yu Gothic Light" panose="020B0300000000000000" pitchFamily="34" charset="-128"/>
              </a:rPr>
              <a:t>ksi</a:t>
            </a:r>
            <a:r>
              <a:rPr lang="en-US" sz="1800" dirty="0">
                <a:latin typeface="Yu Gothic Light" panose="020B0300000000000000" pitchFamily="34" charset="-128"/>
                <a:ea typeface="Yu Gothic Light" panose="020B0300000000000000" pitchFamily="34" charset="-128"/>
              </a:rPr>
              <a:t> steel: 		Gr = 0.17 – 0.0048 r</a:t>
            </a:r>
          </a:p>
          <a:p>
            <a:pPr lvl="2">
              <a:lnSpc>
                <a:spcPct val="100000"/>
              </a:lnSpc>
            </a:pPr>
            <a:r>
              <a:rPr lang="en-US" sz="1800" dirty="0">
                <a:latin typeface="Yu Gothic Light" panose="020B0300000000000000" pitchFamily="34" charset="-128"/>
                <a:ea typeface="Yu Gothic Light" panose="020B0300000000000000" pitchFamily="34" charset="-128"/>
              </a:rPr>
              <a:t>For #10 screw in 43mil and 33 </a:t>
            </a:r>
            <a:r>
              <a:rPr lang="en-US" sz="1800" dirty="0" err="1">
                <a:latin typeface="Yu Gothic Light" panose="020B0300000000000000" pitchFamily="34" charset="-128"/>
                <a:ea typeface="Yu Gothic Light" panose="020B0300000000000000" pitchFamily="34" charset="-128"/>
              </a:rPr>
              <a:t>ksi</a:t>
            </a:r>
            <a:r>
              <a:rPr lang="en-US" sz="1800" dirty="0">
                <a:latin typeface="Yu Gothic Light" panose="020B0300000000000000" pitchFamily="34" charset="-128"/>
                <a:ea typeface="Yu Gothic Light" panose="020B0300000000000000" pitchFamily="34" charset="-128"/>
              </a:rPr>
              <a:t> steel: 		Gr = 0.19 – 0.0066 r</a:t>
            </a:r>
          </a:p>
          <a:p>
            <a:pPr lvl="2">
              <a:lnSpc>
                <a:spcPct val="100000"/>
              </a:lnSpc>
            </a:pPr>
            <a:r>
              <a:rPr lang="en-US" sz="1800" dirty="0">
                <a:latin typeface="Yu Gothic Light" panose="020B0300000000000000" pitchFamily="34" charset="-128"/>
                <a:ea typeface="Yu Gothic Light" panose="020B0300000000000000" pitchFamily="34" charset="-128"/>
              </a:rPr>
              <a:t>For #8 or #10 screw in 33mil and 33 </a:t>
            </a:r>
            <a:r>
              <a:rPr lang="en-US" sz="1800" dirty="0" err="1">
                <a:latin typeface="Yu Gothic Light" panose="020B0300000000000000" pitchFamily="34" charset="-128"/>
                <a:ea typeface="Yu Gothic Light" panose="020B0300000000000000" pitchFamily="34" charset="-128"/>
              </a:rPr>
              <a:t>ksi</a:t>
            </a:r>
            <a:r>
              <a:rPr lang="en-US" sz="1800" dirty="0">
                <a:latin typeface="Yu Gothic Light" panose="020B0300000000000000" pitchFamily="34" charset="-128"/>
                <a:ea typeface="Yu Gothic Light" panose="020B0300000000000000" pitchFamily="34" charset="-128"/>
              </a:rPr>
              <a:t> steel: 	</a:t>
            </a:r>
            <a:r>
              <a:rPr lang="en-US" sz="1800" dirty="0" smtClean="0">
                <a:latin typeface="Yu Gothic Light" panose="020B0300000000000000" pitchFamily="34" charset="-128"/>
                <a:ea typeface="Yu Gothic Light" panose="020B0300000000000000" pitchFamily="34" charset="-128"/>
              </a:rPr>
              <a:t>	Gr </a:t>
            </a:r>
            <a:r>
              <a:rPr lang="en-US" sz="1800" dirty="0">
                <a:latin typeface="Yu Gothic Light" panose="020B0300000000000000" pitchFamily="34" charset="-128"/>
                <a:ea typeface="Yu Gothic Light" panose="020B0300000000000000" pitchFamily="34" charset="-128"/>
              </a:rPr>
              <a:t>= 0.16 – 0.0064 r</a:t>
            </a:r>
          </a:p>
        </p:txBody>
      </p:sp>
      <p:sp>
        <p:nvSpPr>
          <p:cNvPr id="4" name="Content Placeholder 2">
            <a:extLst>
              <a:ext uri="{FF2B5EF4-FFF2-40B4-BE49-F238E27FC236}">
                <a16:creationId xmlns:a16="http://schemas.microsoft.com/office/drawing/2014/main" id="{93D07D3E-610A-4533-8D59-41CEFA7EA559}"/>
              </a:ext>
            </a:extLst>
          </p:cNvPr>
          <p:cNvSpPr txBox="1">
            <a:spLocks/>
          </p:cNvSpPr>
          <p:nvPr/>
        </p:nvSpPr>
        <p:spPr>
          <a:xfrm>
            <a:off x="1582189" y="2258378"/>
            <a:ext cx="8210204" cy="3693535"/>
          </a:xfrm>
          <a:prstGeom prst="rect">
            <a:avLst/>
          </a:prstGeom>
        </p:spPr>
        <p:txBody>
          <a:bodyPr vert="horz" lIns="91440" tIns="45720" rIns="91440" bIns="45720" rtlCol="0" anchor="b">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2">
              <a:lnSpc>
                <a:spcPct val="100000"/>
              </a:lnSpc>
              <a:spcBef>
                <a:spcPts val="300"/>
              </a:spcBef>
            </a:pPr>
            <a:r>
              <a:rPr lang="en-US" sz="1400" dirty="0">
                <a:latin typeface="Yu Gothic" panose="020B0400000000000000" pitchFamily="34" charset="-128"/>
                <a:ea typeface="Yu Gothic" panose="020B0400000000000000" pitchFamily="34" charset="-128"/>
              </a:rPr>
              <a:t>Where,</a:t>
            </a:r>
          </a:p>
          <a:p>
            <a:pPr lvl="3">
              <a:lnSpc>
                <a:spcPct val="100000"/>
              </a:lnSpc>
              <a:spcBef>
                <a:spcPts val="300"/>
              </a:spcBef>
            </a:pPr>
            <a:r>
              <a:rPr lang="en-US" sz="1400" dirty="0">
                <a:latin typeface="Yu Gothic" panose="020B0400000000000000" pitchFamily="34" charset="-128"/>
                <a:ea typeface="Yu Gothic" panose="020B0400000000000000" pitchFamily="34" charset="-128"/>
              </a:rPr>
              <a:t>r = </a:t>
            </a:r>
            <a:r>
              <a:rPr lang="en-US" sz="1400" dirty="0" err="1">
                <a:latin typeface="Yu Gothic" panose="020B0400000000000000" pitchFamily="34" charset="-128"/>
                <a:ea typeface="Yu Gothic" panose="020B0400000000000000" pitchFamily="34" charset="-128"/>
              </a:rPr>
              <a:t>d_sep</a:t>
            </a:r>
            <a:r>
              <a:rPr lang="en-US" sz="1400" dirty="0">
                <a:latin typeface="Yu Gothic" panose="020B0400000000000000" pitchFamily="34" charset="-128"/>
                <a:ea typeface="Yu Gothic" panose="020B0400000000000000" pitchFamily="34" charset="-128"/>
              </a:rPr>
              <a:t>/d</a:t>
            </a:r>
          </a:p>
          <a:p>
            <a:pPr lvl="3">
              <a:lnSpc>
                <a:spcPct val="100000"/>
              </a:lnSpc>
              <a:spcBef>
                <a:spcPts val="300"/>
              </a:spcBef>
            </a:pPr>
            <a:r>
              <a:rPr lang="en-US" sz="1400" dirty="0" err="1">
                <a:latin typeface="Yu Gothic" panose="020B0400000000000000" pitchFamily="34" charset="-128"/>
                <a:ea typeface="Yu Gothic" panose="020B0400000000000000" pitchFamily="34" charset="-128"/>
              </a:rPr>
              <a:t>d_sep</a:t>
            </a:r>
            <a:r>
              <a:rPr lang="en-US" sz="1400" dirty="0">
                <a:latin typeface="Yu Gothic" panose="020B0400000000000000" pitchFamily="34" charset="-128"/>
                <a:ea typeface="Yu Gothic" panose="020B0400000000000000" pitchFamily="34" charset="-128"/>
              </a:rPr>
              <a:t> = thickness of FPIS separate connected steel parts</a:t>
            </a:r>
          </a:p>
          <a:p>
            <a:pPr lvl="3">
              <a:lnSpc>
                <a:spcPct val="100000"/>
              </a:lnSpc>
              <a:spcBef>
                <a:spcPts val="300"/>
              </a:spcBef>
            </a:pPr>
            <a:r>
              <a:rPr lang="en-US" sz="1400" dirty="0">
                <a:latin typeface="Yu Gothic" panose="020B0400000000000000" pitchFamily="34" charset="-128"/>
                <a:ea typeface="Yu Gothic" panose="020B0400000000000000" pitchFamily="34" charset="-128"/>
              </a:rPr>
              <a:t>d = nominal screw diameter (0.164” for #8, 0.190” for #10)</a:t>
            </a:r>
          </a:p>
          <a:p>
            <a:pPr lvl="2">
              <a:lnSpc>
                <a:spcPct val="100000"/>
              </a:lnSpc>
              <a:spcBef>
                <a:spcPts val="300"/>
              </a:spcBef>
            </a:pPr>
            <a:r>
              <a:rPr lang="en-US" sz="1400" dirty="0">
                <a:latin typeface="Yu Gothic" panose="020B0400000000000000" pitchFamily="34" charset="-128"/>
                <a:ea typeface="Yu Gothic" panose="020B0400000000000000" pitchFamily="34" charset="-128"/>
              </a:rPr>
              <a:t>Value of r shall not exceed 21.</a:t>
            </a:r>
          </a:p>
          <a:p>
            <a:pPr lvl="2">
              <a:lnSpc>
                <a:spcPct val="100000"/>
              </a:lnSpc>
              <a:spcBef>
                <a:spcPts val="300"/>
              </a:spcBef>
            </a:pPr>
            <a:r>
              <a:rPr lang="en-US" sz="1400" dirty="0">
                <a:latin typeface="Yu Gothic" panose="020B0400000000000000" pitchFamily="34" charset="-128"/>
                <a:ea typeface="Yu Gothic" panose="020B0400000000000000" pitchFamily="34" charset="-128"/>
              </a:rPr>
              <a:t>For 0&lt;r&lt;2, Gr need not be less than (1 – r/2)</a:t>
            </a:r>
          </a:p>
          <a:p>
            <a:pPr lvl="2">
              <a:lnSpc>
                <a:spcPct val="100000"/>
              </a:lnSpc>
              <a:spcBef>
                <a:spcPts val="300"/>
              </a:spcBef>
            </a:pPr>
            <a:r>
              <a:rPr lang="en-US" sz="1400" dirty="0">
                <a:latin typeface="Yu Gothic" panose="020B0400000000000000" pitchFamily="34" charset="-128"/>
                <a:ea typeface="Yu Gothic" panose="020B0400000000000000" pitchFamily="34" charset="-128"/>
              </a:rPr>
              <a:t>Material against screw head shall be minimum 33mil and 33ksi steel or minimum 3/8” thick wood or wood-based material with specific gravity of 0.42 or greater.</a:t>
            </a:r>
          </a:p>
        </p:txBody>
      </p:sp>
    </p:spTree>
    <p:extLst>
      <p:ext uri="{BB962C8B-B14F-4D97-AF65-F5344CB8AC3E}">
        <p14:creationId xmlns:p14="http://schemas.microsoft.com/office/powerpoint/2010/main" val="81177718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Overview</a:t>
            </a:r>
          </a:p>
        </p:txBody>
      </p:sp>
      <p:sp>
        <p:nvSpPr>
          <p:cNvPr id="3" name="Content Placeholder 2"/>
          <p:cNvSpPr>
            <a:spLocks noGrp="1"/>
          </p:cNvSpPr>
          <p:nvPr>
            <p:ph idx="1"/>
          </p:nvPr>
        </p:nvSpPr>
        <p:spPr/>
        <p:txBody>
          <a:bodyPr>
            <a:normAutofit fontScale="92500" lnSpcReduction="10000"/>
          </a:bodyPr>
          <a:lstStyle/>
          <a:p>
            <a:r>
              <a:rPr lang="en-US" dirty="0"/>
              <a:t>Cladding and building envelope component connections are important to the overall performance and integrity of a building </a:t>
            </a:r>
            <a:r>
              <a:rPr lang="en-US" dirty="0" smtClean="0"/>
              <a:t>envelope.</a:t>
            </a:r>
            <a:endParaRPr lang="en-US" dirty="0"/>
          </a:p>
          <a:p>
            <a:r>
              <a:rPr lang="en-US" dirty="0"/>
              <a:t>Continuous insulation (ci) is a means of:</a:t>
            </a:r>
          </a:p>
          <a:p>
            <a:pPr lvl="1"/>
            <a:r>
              <a:rPr lang="en-US" dirty="0" smtClean="0"/>
              <a:t>improving </a:t>
            </a:r>
            <a:r>
              <a:rPr lang="en-US" dirty="0"/>
              <a:t>energy efficiency and energy code </a:t>
            </a:r>
            <a:r>
              <a:rPr lang="en-US" dirty="0" smtClean="0"/>
              <a:t>compliance. </a:t>
            </a:r>
            <a:endParaRPr lang="en-US" dirty="0"/>
          </a:p>
          <a:p>
            <a:pPr lvl="1"/>
            <a:r>
              <a:rPr lang="en-US" dirty="0" smtClean="0"/>
              <a:t>providing </a:t>
            </a:r>
            <a:r>
              <a:rPr lang="en-US" dirty="0"/>
              <a:t>moisture control (with appropriate use of other control layers</a:t>
            </a:r>
            <a:r>
              <a:rPr lang="en-US" dirty="0" smtClean="0"/>
              <a:t>). </a:t>
            </a:r>
            <a:endParaRPr lang="en-US" dirty="0"/>
          </a:p>
          <a:p>
            <a:r>
              <a:rPr lang="en-US" dirty="0"/>
              <a:t>CI and connections through it must be properly optimized to achieve structural objectives and minimize impact to thermal objectives.</a:t>
            </a:r>
          </a:p>
          <a:p>
            <a:r>
              <a:rPr lang="en-US" dirty="0"/>
              <a:t>Newer model codes provide prescriptive </a:t>
            </a:r>
            <a:r>
              <a:rPr lang="en-US" dirty="0" smtClean="0"/>
              <a:t>solutions.</a:t>
            </a:r>
            <a:endParaRPr lang="en-US" dirty="0"/>
          </a:p>
          <a:p>
            <a:r>
              <a:rPr lang="en-US" dirty="0"/>
              <a:t>Design methods also are available to evaluate </a:t>
            </a:r>
            <a:r>
              <a:rPr lang="en-US" dirty="0" smtClean="0"/>
              <a:t>alternatives.</a:t>
            </a:r>
            <a:endParaRPr lang="en-US" dirty="0"/>
          </a:p>
        </p:txBody>
      </p:sp>
    </p:spTree>
    <p:custDataLst>
      <p:tags r:id="rId1"/>
    </p:custDataLst>
    <p:extLst>
      <p:ext uri="{BB962C8B-B14F-4D97-AF65-F5344CB8AC3E}">
        <p14:creationId xmlns:p14="http://schemas.microsoft.com/office/powerpoint/2010/main" val="1124250031"/>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Design Procedures</a:t>
            </a:r>
          </a:p>
        </p:txBody>
      </p:sp>
      <p:sp>
        <p:nvSpPr>
          <p:cNvPr id="3" name="Content Placeholder 2"/>
          <p:cNvSpPr>
            <a:spLocks noGrp="1"/>
          </p:cNvSpPr>
          <p:nvPr>
            <p:ph idx="1"/>
          </p:nvPr>
        </p:nvSpPr>
        <p:spPr>
          <a:xfrm>
            <a:off x="609600" y="1363287"/>
            <a:ext cx="10122131" cy="4097714"/>
          </a:xfrm>
        </p:spPr>
        <p:txBody>
          <a:bodyPr>
            <a:noAutofit/>
          </a:bodyPr>
          <a:lstStyle/>
          <a:p>
            <a:pPr>
              <a:lnSpc>
                <a:spcPct val="100000"/>
              </a:lnSpc>
            </a:pPr>
            <a:r>
              <a:rPr lang="en-US" sz="2500" dirty="0"/>
              <a:t>Design of Connections through FPIS to Wood Framing</a:t>
            </a:r>
          </a:p>
          <a:p>
            <a:pPr lvl="1">
              <a:lnSpc>
                <a:spcPct val="100000"/>
              </a:lnSpc>
            </a:pPr>
            <a:r>
              <a:rPr lang="en-US" sz="2000" u="sng" dirty="0"/>
              <a:t>Allowable withdrawal design values</a:t>
            </a:r>
            <a:r>
              <a:rPr lang="en-US" sz="2000" dirty="0"/>
              <a:t>:  Follows same procedure as NDS Section 12.2 (just use longer fasteners to accommodate FPIS thickness)</a:t>
            </a:r>
          </a:p>
          <a:p>
            <a:pPr lvl="1">
              <a:lnSpc>
                <a:spcPct val="100000"/>
              </a:lnSpc>
            </a:pPr>
            <a:r>
              <a:rPr lang="en-US" sz="2000" u="sng" dirty="0"/>
              <a:t>Reference lateral (shear) resistance design values</a:t>
            </a:r>
            <a:r>
              <a:rPr lang="en-US" sz="2000" dirty="0"/>
              <a:t>: Follows same procedure as NDS Section 12.3, but includes gap parameter per AWC TR No. 12.</a:t>
            </a:r>
          </a:p>
          <a:p>
            <a:pPr lvl="2">
              <a:lnSpc>
                <a:spcPct val="100000"/>
              </a:lnSpc>
            </a:pPr>
            <a:r>
              <a:rPr lang="en-US" sz="1800" dirty="0">
                <a:latin typeface="Yu Gothic Light" panose="020B0300000000000000" pitchFamily="34" charset="-128"/>
                <a:ea typeface="Yu Gothic Light" panose="020B0300000000000000" pitchFamily="34" charset="-128"/>
              </a:rPr>
              <a:t>Modifies to require reduction term, Rd, to be not less than 3.0</a:t>
            </a:r>
          </a:p>
          <a:p>
            <a:pPr lvl="2">
              <a:lnSpc>
                <a:spcPct val="100000"/>
              </a:lnSpc>
            </a:pPr>
            <a:r>
              <a:rPr lang="en-US" sz="1800" dirty="0">
                <a:latin typeface="Yu Gothic Light" panose="020B0300000000000000" pitchFamily="34" charset="-128"/>
                <a:ea typeface="Yu Gothic Light" panose="020B0300000000000000" pitchFamily="34" charset="-128"/>
              </a:rPr>
              <a:t>Minimum fastener penetration into wood not less than 1-inch for screws and 1-1/4 inches for nails.</a:t>
            </a:r>
          </a:p>
          <a:p>
            <a:pPr lvl="2">
              <a:lnSpc>
                <a:spcPct val="100000"/>
              </a:lnSpc>
            </a:pPr>
            <a:r>
              <a:rPr lang="en-US" sz="1800" dirty="0">
                <a:latin typeface="Yu Gothic Light" panose="020B0300000000000000" pitchFamily="34" charset="-128"/>
                <a:ea typeface="Yu Gothic Light" panose="020B0300000000000000" pitchFamily="34" charset="-128"/>
              </a:rPr>
              <a:t>Minimum specific gravity of wood materials of 0.42.</a:t>
            </a:r>
          </a:p>
          <a:p>
            <a:pPr>
              <a:lnSpc>
                <a:spcPct val="100000"/>
              </a:lnSpc>
            </a:pPr>
            <a:endParaRPr lang="en-US" dirty="0"/>
          </a:p>
        </p:txBody>
      </p:sp>
    </p:spTree>
    <p:extLst>
      <p:ext uri="{BB962C8B-B14F-4D97-AF65-F5344CB8AC3E}">
        <p14:creationId xmlns:p14="http://schemas.microsoft.com/office/powerpoint/2010/main" val="606272019"/>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Design Procedures</a:t>
            </a:r>
          </a:p>
        </p:txBody>
      </p:sp>
      <p:sp>
        <p:nvSpPr>
          <p:cNvPr id="3" name="Content Placeholder 2"/>
          <p:cNvSpPr>
            <a:spLocks noGrp="1"/>
          </p:cNvSpPr>
          <p:nvPr>
            <p:ph idx="1"/>
          </p:nvPr>
        </p:nvSpPr>
        <p:spPr>
          <a:xfrm>
            <a:off x="609600" y="1498601"/>
            <a:ext cx="10147069" cy="3962400"/>
          </a:xfrm>
        </p:spPr>
        <p:txBody>
          <a:bodyPr>
            <a:noAutofit/>
          </a:bodyPr>
          <a:lstStyle/>
          <a:p>
            <a:pPr>
              <a:lnSpc>
                <a:spcPct val="100000"/>
              </a:lnSpc>
            </a:pPr>
            <a:r>
              <a:rPr lang="en-US" sz="2500" dirty="0"/>
              <a:t>Example Applications:</a:t>
            </a:r>
          </a:p>
          <a:p>
            <a:pPr lvl="1">
              <a:lnSpc>
                <a:spcPct val="100000"/>
              </a:lnSpc>
            </a:pPr>
            <a:r>
              <a:rPr lang="en-US" sz="2000" dirty="0"/>
              <a:t>Cladding and furring connections using alternative fasteners</a:t>
            </a:r>
          </a:p>
          <a:p>
            <a:pPr lvl="1">
              <a:lnSpc>
                <a:spcPct val="100000"/>
              </a:lnSpc>
            </a:pPr>
            <a:r>
              <a:rPr lang="en-US" sz="2000" dirty="0"/>
              <a:t>Load bearing structural component connections through FPIS (e.g., deck and roof ledgers attached to wall surface)</a:t>
            </a:r>
          </a:p>
          <a:p>
            <a:pPr lvl="1">
              <a:lnSpc>
                <a:spcPct val="100000"/>
              </a:lnSpc>
            </a:pPr>
            <a:r>
              <a:rPr lang="en-US" sz="2000" dirty="0"/>
              <a:t>Architectural component connections through FPIS (e.g., awning frames, shading devices, etc.)</a:t>
            </a:r>
          </a:p>
          <a:p>
            <a:pPr lvl="1">
              <a:lnSpc>
                <a:spcPct val="100000"/>
              </a:lnSpc>
            </a:pPr>
            <a:r>
              <a:rPr lang="en-US" sz="2000" dirty="0"/>
              <a:t>Structural sheathing connections through FPIS (placed under sheathing rather than over sheathing)</a:t>
            </a:r>
          </a:p>
          <a:p>
            <a:pPr lvl="1">
              <a:lnSpc>
                <a:spcPct val="100000"/>
              </a:lnSpc>
            </a:pPr>
            <a:r>
              <a:rPr lang="en-US" sz="2000" dirty="0"/>
              <a:t>Window and door frame anchorages where passing through a rough opening gap or through a layer of foam sheathing (e.g., conditions not addressed in fenestration manufacturer instructions)</a:t>
            </a:r>
          </a:p>
        </p:txBody>
      </p:sp>
    </p:spTree>
    <p:extLst>
      <p:ext uri="{BB962C8B-B14F-4D97-AF65-F5344CB8AC3E}">
        <p14:creationId xmlns:p14="http://schemas.microsoft.com/office/powerpoint/2010/main" val="1041713987"/>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p:nvPr/>
        </p:nvPicPr>
        <p:blipFill rotWithShape="1">
          <a:blip r:embed="rId2"/>
          <a:srcRect l="18819" t="24444" r="38172" b="19489"/>
          <a:stretch/>
        </p:blipFill>
        <p:spPr bwMode="auto">
          <a:xfrm>
            <a:off x="2119745" y="498764"/>
            <a:ext cx="8065655" cy="6109854"/>
          </a:xfrm>
          <a:prstGeom prst="rect">
            <a:avLst/>
          </a:prstGeom>
          <a:ln>
            <a:noFill/>
          </a:ln>
          <a:extLst>
            <a:ext uri="{53640926-AAD7-44D8-BBD7-CCE9431645EC}">
              <a14:shadowObscured xmlns:a14="http://schemas.microsoft.com/office/drawing/2010/main"/>
            </a:ext>
          </a:extLst>
        </p:spPr>
      </p:pic>
      <p:sp>
        <p:nvSpPr>
          <p:cNvPr id="2" name="Title 1"/>
          <p:cNvSpPr>
            <a:spLocks noGrp="1"/>
          </p:cNvSpPr>
          <p:nvPr>
            <p:ph type="title"/>
          </p:nvPr>
        </p:nvSpPr>
        <p:spPr>
          <a:xfrm>
            <a:off x="609600" y="203200"/>
            <a:ext cx="10972800" cy="877455"/>
          </a:xfrm>
        </p:spPr>
        <p:txBody>
          <a:bodyPr/>
          <a:lstStyle/>
          <a:p>
            <a:r>
              <a:rPr lang="en-US" dirty="0"/>
              <a:t>Design Procedures</a:t>
            </a:r>
          </a:p>
        </p:txBody>
      </p:sp>
      <p:sp>
        <p:nvSpPr>
          <p:cNvPr id="3" name="Content Placeholder 2"/>
          <p:cNvSpPr>
            <a:spLocks noGrp="1"/>
          </p:cNvSpPr>
          <p:nvPr>
            <p:ph idx="1"/>
          </p:nvPr>
        </p:nvSpPr>
        <p:spPr>
          <a:xfrm>
            <a:off x="609600" y="1163782"/>
            <a:ext cx="10972800" cy="4297219"/>
          </a:xfrm>
        </p:spPr>
        <p:txBody>
          <a:bodyPr>
            <a:normAutofit/>
          </a:bodyPr>
          <a:lstStyle/>
          <a:p>
            <a:r>
              <a:rPr lang="en-US" dirty="0"/>
              <a:t>Example Application:</a:t>
            </a:r>
          </a:p>
        </p:txBody>
      </p:sp>
    </p:spTree>
    <p:extLst>
      <p:ext uri="{BB962C8B-B14F-4D97-AF65-F5344CB8AC3E}">
        <p14:creationId xmlns:p14="http://schemas.microsoft.com/office/powerpoint/2010/main" val="130133035"/>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Conclusions</a:t>
            </a:r>
          </a:p>
        </p:txBody>
      </p:sp>
      <p:sp>
        <p:nvSpPr>
          <p:cNvPr id="3" name="Content Placeholder 2"/>
          <p:cNvSpPr>
            <a:spLocks noGrp="1"/>
          </p:cNvSpPr>
          <p:nvPr>
            <p:ph idx="1"/>
          </p:nvPr>
        </p:nvSpPr>
        <p:spPr>
          <a:xfrm>
            <a:off x="609600" y="1295400"/>
            <a:ext cx="10972800" cy="4165601"/>
          </a:xfrm>
        </p:spPr>
        <p:txBody>
          <a:bodyPr>
            <a:noAutofit/>
          </a:bodyPr>
          <a:lstStyle/>
          <a:p>
            <a:pPr>
              <a:lnSpc>
                <a:spcPct val="100000"/>
              </a:lnSpc>
            </a:pPr>
            <a:r>
              <a:rPr lang="en-US" sz="2500" dirty="0"/>
              <a:t>Goal of the prescriptive solutions and design procedures is </a:t>
            </a:r>
            <a:r>
              <a:rPr lang="en-US" sz="2500" dirty="0" smtClean="0"/>
              <a:t/>
            </a:r>
            <a:br>
              <a:rPr lang="en-US" sz="2500" dirty="0" smtClean="0"/>
            </a:br>
            <a:r>
              <a:rPr lang="en-US" sz="2500" dirty="0" smtClean="0"/>
              <a:t>to provide </a:t>
            </a:r>
            <a:r>
              <a:rPr lang="en-US" sz="2500" dirty="0"/>
              <a:t>a means to optimize structural integrity, thermal efficiency, and construction efficiency for building envelopes using FPIS continuous insulation.</a:t>
            </a:r>
          </a:p>
          <a:p>
            <a:pPr>
              <a:lnSpc>
                <a:spcPct val="100000"/>
              </a:lnSpc>
            </a:pPr>
            <a:r>
              <a:rPr lang="en-US" sz="2500" dirty="0"/>
              <a:t>Major “take-</a:t>
            </a:r>
            <a:r>
              <a:rPr lang="en-US" sz="2500" dirty="0" err="1"/>
              <a:t>aways</a:t>
            </a:r>
            <a:r>
              <a:rPr lang="en-US" sz="2500" dirty="0"/>
              <a:t>” include:</a:t>
            </a:r>
          </a:p>
          <a:p>
            <a:pPr lvl="1">
              <a:lnSpc>
                <a:spcPct val="100000"/>
              </a:lnSpc>
            </a:pPr>
            <a:r>
              <a:rPr lang="en-US" sz="1800" dirty="0"/>
              <a:t>Many options for code-compliant and efficient solutions for attaching cladding and building components through FPIS</a:t>
            </a:r>
          </a:p>
          <a:p>
            <a:pPr lvl="1">
              <a:lnSpc>
                <a:spcPct val="100000"/>
              </a:lnSpc>
            </a:pPr>
            <a:r>
              <a:rPr lang="en-US" sz="1800" dirty="0"/>
              <a:t>Provides a means to comply with code definition and performance intent for continuous insulation</a:t>
            </a:r>
          </a:p>
          <a:p>
            <a:pPr lvl="1">
              <a:lnSpc>
                <a:spcPct val="100000"/>
              </a:lnSpc>
            </a:pPr>
            <a:r>
              <a:rPr lang="en-US" sz="1800" dirty="0"/>
              <a:t>Consistent with IBC and IRC provisions</a:t>
            </a:r>
          </a:p>
          <a:p>
            <a:pPr lvl="1">
              <a:lnSpc>
                <a:spcPct val="100000"/>
              </a:lnSpc>
            </a:pPr>
            <a:r>
              <a:rPr lang="en-US" sz="1800" dirty="0"/>
              <a:t>Applicable to cladding, furring, structural and architectural components attached to building envelope through FPIS</a:t>
            </a:r>
          </a:p>
          <a:p>
            <a:pPr lvl="1">
              <a:lnSpc>
                <a:spcPct val="100000"/>
              </a:lnSpc>
            </a:pPr>
            <a:r>
              <a:rPr lang="en-US" sz="1800" dirty="0"/>
              <a:t>Supports use of FPIS for multiple building envelope functions (WRB, vapor control, etc.) </a:t>
            </a:r>
            <a:r>
              <a:rPr lang="en-US" sz="1800" dirty="0" smtClean="0"/>
              <a:t/>
            </a:r>
            <a:br>
              <a:rPr lang="en-US" sz="1800" dirty="0" smtClean="0"/>
            </a:br>
            <a:r>
              <a:rPr lang="en-US" sz="1800" dirty="0" smtClean="0"/>
              <a:t>for </a:t>
            </a:r>
            <a:r>
              <a:rPr lang="en-US" sz="1800" dirty="0"/>
              <a:t>environmentally stable, dry, and thermally efficient building envelopes.</a:t>
            </a:r>
          </a:p>
        </p:txBody>
      </p:sp>
    </p:spTree>
    <p:extLst>
      <p:ext uri="{BB962C8B-B14F-4D97-AF65-F5344CB8AC3E}">
        <p14:creationId xmlns:p14="http://schemas.microsoft.com/office/powerpoint/2010/main" val="254322433"/>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p:txBody>
          <a:bodyPr/>
          <a:lstStyle/>
          <a:p>
            <a:r>
              <a:rPr lang="en-US" dirty="0" smtClean="0">
                <a:hlinkClick r:id="rId2"/>
              </a:rPr>
              <a:t>Cladding Connections – </a:t>
            </a:r>
            <a:r>
              <a:rPr lang="en-US" dirty="0" smtClean="0">
                <a:hlinkClick r:id="rId2"/>
              </a:rPr>
              <a:t>continuousinsulation.org</a:t>
            </a:r>
            <a:endParaRPr lang="en-US" dirty="0" smtClean="0"/>
          </a:p>
        </p:txBody>
      </p:sp>
      <p:sp>
        <p:nvSpPr>
          <p:cNvPr id="5" name="Title 4"/>
          <p:cNvSpPr>
            <a:spLocks noGrp="1"/>
          </p:cNvSpPr>
          <p:nvPr>
            <p:ph type="title"/>
          </p:nvPr>
        </p:nvSpPr>
        <p:spPr/>
        <p:txBody>
          <a:bodyPr/>
          <a:lstStyle/>
          <a:p>
            <a:r>
              <a:rPr lang="en-US" dirty="0" smtClean="0"/>
              <a:t>Suggested Resources</a:t>
            </a:r>
            <a:endParaRPr lang="en-US" dirty="0"/>
          </a:p>
        </p:txBody>
      </p:sp>
    </p:spTree>
    <p:extLst>
      <p:ext uri="{BB962C8B-B14F-4D97-AF65-F5344CB8AC3E}">
        <p14:creationId xmlns:p14="http://schemas.microsoft.com/office/powerpoint/2010/main" val="119879688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Outline</a:t>
            </a:r>
          </a:p>
        </p:txBody>
      </p:sp>
      <p:sp>
        <p:nvSpPr>
          <p:cNvPr id="3" name="Content Placeholder 2"/>
          <p:cNvSpPr>
            <a:spLocks noGrp="1"/>
          </p:cNvSpPr>
          <p:nvPr>
            <p:ph idx="1"/>
          </p:nvPr>
        </p:nvSpPr>
        <p:spPr/>
        <p:txBody>
          <a:bodyPr/>
          <a:lstStyle/>
          <a:p>
            <a:r>
              <a:rPr lang="en-US" sz="2500" dirty="0"/>
              <a:t>Define continuous insulation</a:t>
            </a:r>
          </a:p>
          <a:p>
            <a:r>
              <a:rPr lang="en-US" sz="2500" dirty="0"/>
              <a:t>Practical Challenges</a:t>
            </a:r>
          </a:p>
          <a:p>
            <a:r>
              <a:rPr lang="en-US" sz="2500" dirty="0"/>
              <a:t>Foam Plastic Insulating Sheathing (FPIS)</a:t>
            </a:r>
          </a:p>
          <a:p>
            <a:pPr lvl="1"/>
            <a:r>
              <a:rPr lang="en-US" sz="2000" dirty="0"/>
              <a:t>Material Properties</a:t>
            </a:r>
          </a:p>
          <a:p>
            <a:pPr lvl="1"/>
            <a:r>
              <a:rPr lang="en-US" sz="2000" dirty="0"/>
              <a:t>Common Wall Assembly Applications</a:t>
            </a:r>
          </a:p>
          <a:p>
            <a:r>
              <a:rPr lang="en-US" sz="2500" dirty="0"/>
              <a:t>Connections through FPIS</a:t>
            </a:r>
          </a:p>
          <a:p>
            <a:pPr lvl="1"/>
            <a:r>
              <a:rPr lang="en-US" sz="2000" dirty="0"/>
              <a:t>Prescriptive solutions for cladding/furring attachment</a:t>
            </a:r>
          </a:p>
          <a:p>
            <a:pPr lvl="1"/>
            <a:r>
              <a:rPr lang="en-US" sz="2000" dirty="0"/>
              <a:t>Design procedures and applications</a:t>
            </a:r>
          </a:p>
          <a:p>
            <a:r>
              <a:rPr lang="en-US" sz="2500" dirty="0"/>
              <a:t>Conclusions</a:t>
            </a: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737097" y="203200"/>
            <a:ext cx="2529483" cy="3372644"/>
          </a:xfrm>
          <a:prstGeom prst="rect">
            <a:avLst/>
          </a:prstGeom>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flipH="1">
            <a:off x="9662239" y="2156884"/>
            <a:ext cx="2271713" cy="3028950"/>
          </a:xfrm>
          <a:prstGeom prst="rect">
            <a:avLst/>
          </a:prstGeom>
        </p:spPr>
      </p:pic>
    </p:spTree>
    <p:extLst>
      <p:ext uri="{BB962C8B-B14F-4D97-AF65-F5344CB8AC3E}">
        <p14:creationId xmlns:p14="http://schemas.microsoft.com/office/powerpoint/2010/main" val="247975904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Ci Definition</a:t>
            </a:r>
          </a:p>
        </p:txBody>
      </p:sp>
      <p:sp>
        <p:nvSpPr>
          <p:cNvPr id="3" name="Content Placeholder 2"/>
          <p:cNvSpPr>
            <a:spLocks noGrp="1"/>
          </p:cNvSpPr>
          <p:nvPr>
            <p:ph idx="1"/>
          </p:nvPr>
        </p:nvSpPr>
        <p:spPr>
          <a:xfrm>
            <a:off x="609600" y="1498600"/>
            <a:ext cx="10972800" cy="4317999"/>
          </a:xfrm>
        </p:spPr>
        <p:txBody>
          <a:bodyPr>
            <a:normAutofit fontScale="62500" lnSpcReduction="20000"/>
          </a:bodyPr>
          <a:lstStyle/>
          <a:p>
            <a:r>
              <a:rPr lang="en-US" sz="3600" dirty="0"/>
              <a:t>IECC and ASHRAE 90.1:</a:t>
            </a:r>
          </a:p>
          <a:p>
            <a:pPr lvl="1">
              <a:lnSpc>
                <a:spcPct val="120000"/>
              </a:lnSpc>
            </a:pPr>
            <a:r>
              <a:rPr lang="en-US" sz="2900" b="1" dirty="0">
                <a:latin typeface="Yu Gothic" panose="020B0400000000000000" pitchFamily="34" charset="-128"/>
                <a:ea typeface="Yu Gothic" panose="020B0400000000000000" pitchFamily="34" charset="-128"/>
              </a:rPr>
              <a:t>Continuous Insulation (</a:t>
            </a:r>
            <a:r>
              <a:rPr lang="en-US" sz="2900" b="1" dirty="0" smtClean="0">
                <a:latin typeface="Yu Gothic" panose="020B0400000000000000" pitchFamily="34" charset="-128"/>
                <a:ea typeface="Yu Gothic" panose="020B0400000000000000" pitchFamily="34" charset="-128"/>
              </a:rPr>
              <a:t>ci): </a:t>
            </a:r>
            <a:r>
              <a:rPr lang="en-US" sz="2900" dirty="0"/>
              <a:t>I</a:t>
            </a:r>
            <a:r>
              <a:rPr lang="en-US" sz="2900" dirty="0" smtClean="0"/>
              <a:t>nsulation </a:t>
            </a:r>
            <a:r>
              <a:rPr lang="en-US" sz="2900" dirty="0"/>
              <a:t>that is uncompressed and continuous across all structural members without thermal bridges other than fasteners and service openings. It is installed on the interior or exterior or is integral to any opaque surface of the building envelope.</a:t>
            </a:r>
          </a:p>
          <a:p>
            <a:r>
              <a:rPr lang="en-US" sz="3600" dirty="0"/>
              <a:t>Uncompressed</a:t>
            </a:r>
          </a:p>
          <a:p>
            <a:r>
              <a:rPr lang="en-US" sz="3600" dirty="0"/>
              <a:t>Continuous</a:t>
            </a:r>
          </a:p>
          <a:p>
            <a:r>
              <a:rPr lang="en-US" sz="3600" dirty="0"/>
              <a:t>No thermal bridges except fasteners and service openings</a:t>
            </a:r>
          </a:p>
          <a:p>
            <a:pPr lvl="1">
              <a:lnSpc>
                <a:spcPct val="120000"/>
              </a:lnSpc>
            </a:pPr>
            <a:r>
              <a:rPr lang="en-US" sz="3200" dirty="0"/>
              <a:t>Intent to avoid large thermal bridges (floor edge discontinuities, etc.) but allow for necessary service penetrations (vents, piping, electrical conduit, etc.)</a:t>
            </a:r>
          </a:p>
          <a:p>
            <a:pPr lvl="1">
              <a:lnSpc>
                <a:spcPct val="120000"/>
              </a:lnSpc>
            </a:pPr>
            <a:r>
              <a:rPr lang="en-US" sz="3200" dirty="0"/>
              <a:t>Fasteners are small but cumulative thermal bridges. While permitted, their impact should be minimized without sacrificing structural purpose.</a:t>
            </a:r>
          </a:p>
          <a:p>
            <a:pPr lvl="1">
              <a:lnSpc>
                <a:spcPct val="120000"/>
              </a:lnSpc>
            </a:pPr>
            <a:r>
              <a:rPr lang="en-US" sz="3200" dirty="0"/>
              <a:t>This requires optimization of thermal performance and structural performance.</a:t>
            </a:r>
          </a:p>
        </p:txBody>
      </p:sp>
    </p:spTree>
    <p:extLst>
      <p:ext uri="{BB962C8B-B14F-4D97-AF65-F5344CB8AC3E}">
        <p14:creationId xmlns:p14="http://schemas.microsoft.com/office/powerpoint/2010/main" val="309791080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nSpc>
                <a:spcPct val="100000"/>
              </a:lnSpc>
            </a:pPr>
            <a:r>
              <a:rPr lang="en-US" dirty="0"/>
              <a:t>Practical Challenges</a:t>
            </a:r>
          </a:p>
        </p:txBody>
      </p:sp>
      <p:sp>
        <p:nvSpPr>
          <p:cNvPr id="3" name="Content Placeholder 2"/>
          <p:cNvSpPr>
            <a:spLocks noGrp="1"/>
          </p:cNvSpPr>
          <p:nvPr>
            <p:ph idx="1"/>
          </p:nvPr>
        </p:nvSpPr>
        <p:spPr>
          <a:xfrm>
            <a:off x="609600" y="1295400"/>
            <a:ext cx="10972800" cy="4165601"/>
          </a:xfrm>
        </p:spPr>
        <p:txBody>
          <a:bodyPr>
            <a:noAutofit/>
          </a:bodyPr>
          <a:lstStyle/>
          <a:p>
            <a:pPr>
              <a:lnSpc>
                <a:spcPct val="120000"/>
              </a:lnSpc>
            </a:pPr>
            <a:r>
              <a:rPr lang="en-US" sz="2500" dirty="0"/>
              <a:t>Fastening of cladding and other components through continuous insulation is not without challenges:</a:t>
            </a:r>
          </a:p>
          <a:p>
            <a:pPr lvl="1">
              <a:lnSpc>
                <a:spcPct val="120000"/>
              </a:lnSpc>
            </a:pPr>
            <a:r>
              <a:rPr lang="en-US" sz="2000" dirty="0"/>
              <a:t>Insulation material must not compress due to fastener draw-down forces and </a:t>
            </a:r>
            <a:r>
              <a:rPr lang="en-US" sz="2000" dirty="0" smtClean="0"/>
              <a:t/>
            </a:r>
            <a:br>
              <a:rPr lang="en-US" sz="2000" dirty="0" smtClean="0"/>
            </a:br>
            <a:r>
              <a:rPr lang="en-US" sz="2000" dirty="0" smtClean="0"/>
              <a:t>shear-transfer </a:t>
            </a:r>
            <a:r>
              <a:rPr lang="en-US" sz="2000" dirty="0"/>
              <a:t>reaction </a:t>
            </a:r>
            <a:r>
              <a:rPr lang="en-US" sz="2000" dirty="0" smtClean="0"/>
              <a:t>forces.</a:t>
            </a:r>
            <a:endParaRPr lang="en-US" sz="2000" dirty="0"/>
          </a:p>
          <a:p>
            <a:pPr lvl="1">
              <a:lnSpc>
                <a:spcPct val="120000"/>
              </a:lnSpc>
            </a:pPr>
            <a:r>
              <a:rPr lang="en-US" sz="2000" dirty="0"/>
              <a:t>Insulation material and fastener must control creep (long term movement</a:t>
            </a:r>
            <a:r>
              <a:rPr lang="en-US" sz="2000" dirty="0" smtClean="0"/>
              <a:t>).</a:t>
            </a:r>
            <a:endParaRPr lang="en-US" sz="2000" dirty="0"/>
          </a:p>
          <a:p>
            <a:pPr>
              <a:lnSpc>
                <a:spcPct val="120000"/>
              </a:lnSpc>
            </a:pPr>
            <a:r>
              <a:rPr lang="en-US" sz="2500" dirty="0"/>
              <a:t>If insulation material compresses, it doesn’t comply with ci definition.</a:t>
            </a:r>
          </a:p>
          <a:p>
            <a:pPr lvl="1">
              <a:lnSpc>
                <a:spcPct val="120000"/>
              </a:lnSpc>
            </a:pPr>
            <a:r>
              <a:rPr lang="en-US" sz="2000" dirty="0"/>
              <a:t>Example: Metal building insulation compressed between metal cladding and purlins </a:t>
            </a:r>
            <a:r>
              <a:rPr lang="en-US" sz="2000" dirty="0" smtClean="0"/>
              <a:t/>
            </a:r>
            <a:br>
              <a:rPr lang="en-US" sz="2000" dirty="0" smtClean="0"/>
            </a:br>
            <a:r>
              <a:rPr lang="en-US" sz="2000" dirty="0" smtClean="0"/>
              <a:t>or </a:t>
            </a:r>
            <a:r>
              <a:rPr lang="en-US" sz="2000" dirty="0"/>
              <a:t>girts.</a:t>
            </a:r>
          </a:p>
        </p:txBody>
      </p:sp>
    </p:spTree>
    <p:extLst>
      <p:ext uri="{BB962C8B-B14F-4D97-AF65-F5344CB8AC3E}">
        <p14:creationId xmlns:p14="http://schemas.microsoft.com/office/powerpoint/2010/main" val="325768966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nSpc>
                <a:spcPct val="100000"/>
              </a:lnSpc>
            </a:pPr>
            <a:r>
              <a:rPr lang="en-US" dirty="0"/>
              <a:t>Practical Challenges</a:t>
            </a:r>
          </a:p>
        </p:txBody>
      </p:sp>
      <p:sp>
        <p:nvSpPr>
          <p:cNvPr id="3" name="Content Placeholder 2"/>
          <p:cNvSpPr>
            <a:spLocks noGrp="1"/>
          </p:cNvSpPr>
          <p:nvPr>
            <p:ph idx="1"/>
          </p:nvPr>
        </p:nvSpPr>
        <p:spPr>
          <a:xfrm>
            <a:off x="609600" y="1295400"/>
            <a:ext cx="10454640" cy="4165601"/>
          </a:xfrm>
        </p:spPr>
        <p:txBody>
          <a:bodyPr>
            <a:noAutofit/>
          </a:bodyPr>
          <a:lstStyle/>
          <a:p>
            <a:pPr>
              <a:lnSpc>
                <a:spcPct val="120000"/>
              </a:lnSpc>
            </a:pPr>
            <a:r>
              <a:rPr lang="en-US" sz="2500" dirty="0"/>
              <a:t>If compressible insulation is used without compression, then other cladding attachment and support methods become necessary.</a:t>
            </a:r>
          </a:p>
          <a:p>
            <a:pPr lvl="1">
              <a:lnSpc>
                <a:spcPct val="120000"/>
              </a:lnSpc>
            </a:pPr>
            <a:r>
              <a:rPr lang="en-US" sz="2000" dirty="0"/>
              <a:t>Examples: metal shear tabs supporting offset furring, Z-furring through the insulation, or specialty thermal break devices or brackets.</a:t>
            </a:r>
          </a:p>
          <a:p>
            <a:pPr lvl="1">
              <a:lnSpc>
                <a:spcPct val="120000"/>
              </a:lnSpc>
            </a:pPr>
            <a:r>
              <a:rPr lang="en-US" sz="2000" dirty="0"/>
              <a:t>These attachment/support methods do not comply with the ci definition.</a:t>
            </a:r>
          </a:p>
          <a:p>
            <a:pPr lvl="1">
              <a:lnSpc>
                <a:spcPct val="120000"/>
              </a:lnSpc>
            </a:pPr>
            <a:r>
              <a:rPr lang="en-US" sz="2000" dirty="0"/>
              <a:t>Must use U-factor method and account for cladding support thermal bridging to determine energy code compliance.</a:t>
            </a:r>
          </a:p>
        </p:txBody>
      </p:sp>
    </p:spTree>
    <p:extLst>
      <p:ext uri="{BB962C8B-B14F-4D97-AF65-F5344CB8AC3E}">
        <p14:creationId xmlns:p14="http://schemas.microsoft.com/office/powerpoint/2010/main" val="132882404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Foam Plastic Insulating Sheathing (FPIS)</a:t>
            </a:r>
          </a:p>
        </p:txBody>
      </p:sp>
      <p:sp>
        <p:nvSpPr>
          <p:cNvPr id="3" name="Content Placeholder 2"/>
          <p:cNvSpPr>
            <a:spLocks noGrp="1"/>
          </p:cNvSpPr>
          <p:nvPr>
            <p:ph idx="1"/>
          </p:nvPr>
        </p:nvSpPr>
        <p:spPr>
          <a:xfrm>
            <a:off x="609601" y="1498600"/>
            <a:ext cx="8941724" cy="4420061"/>
          </a:xfrm>
        </p:spPr>
        <p:txBody>
          <a:bodyPr>
            <a:normAutofit fontScale="92500" lnSpcReduction="20000"/>
          </a:bodyPr>
          <a:lstStyle/>
          <a:p>
            <a:r>
              <a:rPr lang="en-US" sz="2900" dirty="0"/>
              <a:t>FPIS Material Types:</a:t>
            </a:r>
          </a:p>
          <a:p>
            <a:pPr lvl="1">
              <a:lnSpc>
                <a:spcPct val="110000"/>
              </a:lnSpc>
            </a:pPr>
            <a:r>
              <a:rPr lang="en-US" sz="2400" dirty="0"/>
              <a:t>ASTM C578 – Standard specification for rigid, cellular polystyrene thermal insulation</a:t>
            </a:r>
          </a:p>
          <a:p>
            <a:pPr lvl="2">
              <a:lnSpc>
                <a:spcPct val="110000"/>
              </a:lnSpc>
            </a:pPr>
            <a:r>
              <a:rPr lang="en-US" dirty="0"/>
              <a:t>Extruded polystyrene (XPS)</a:t>
            </a:r>
          </a:p>
          <a:p>
            <a:pPr lvl="2">
              <a:lnSpc>
                <a:spcPct val="110000"/>
              </a:lnSpc>
            </a:pPr>
            <a:r>
              <a:rPr lang="en-US" dirty="0"/>
              <a:t>Expanded polystyrene (EPS)</a:t>
            </a:r>
          </a:p>
          <a:p>
            <a:pPr lvl="1">
              <a:lnSpc>
                <a:spcPct val="110000"/>
              </a:lnSpc>
            </a:pPr>
            <a:r>
              <a:rPr lang="en-US" sz="2400" dirty="0"/>
              <a:t>ASTM C1289 – Standard specification for faced rigid cellular </a:t>
            </a:r>
            <a:r>
              <a:rPr lang="en-US" sz="2400" dirty="0" err="1"/>
              <a:t>polyisocyanurate</a:t>
            </a:r>
            <a:r>
              <a:rPr lang="en-US" sz="2400" dirty="0"/>
              <a:t> thermal insulation board</a:t>
            </a:r>
          </a:p>
          <a:p>
            <a:pPr lvl="2">
              <a:lnSpc>
                <a:spcPct val="110000"/>
              </a:lnSpc>
            </a:pPr>
            <a:r>
              <a:rPr lang="en-US" dirty="0" err="1"/>
              <a:t>Polyisocyanurate</a:t>
            </a:r>
            <a:r>
              <a:rPr lang="en-US" dirty="0"/>
              <a:t> (</a:t>
            </a:r>
            <a:r>
              <a:rPr lang="en-US" dirty="0" err="1"/>
              <a:t>Polyiso</a:t>
            </a:r>
            <a:r>
              <a:rPr lang="en-US" dirty="0"/>
              <a:t>, PIC, </a:t>
            </a:r>
            <a:r>
              <a:rPr lang="en-US" dirty="0" err="1"/>
              <a:t>etc</a:t>
            </a:r>
            <a:r>
              <a:rPr lang="en-US" dirty="0"/>
              <a:t>)</a:t>
            </a:r>
          </a:p>
          <a:p>
            <a:r>
              <a:rPr lang="en-US" sz="2900" dirty="0"/>
              <a:t>All FPIS types are applicable to building envelope applications; however, foundation and other ground contact applications generally use polystyrenes </a:t>
            </a:r>
            <a:r>
              <a:rPr lang="en-US" sz="2900" dirty="0" smtClean="0"/>
              <a:t/>
            </a:r>
            <a:br>
              <a:rPr lang="en-US" sz="2900" dirty="0" smtClean="0"/>
            </a:br>
            <a:r>
              <a:rPr lang="en-US" sz="2900" dirty="0" smtClean="0"/>
              <a:t>(</a:t>
            </a:r>
            <a:r>
              <a:rPr lang="en-US" sz="2900" dirty="0"/>
              <a:t>e.g., ASCE 32 standard)</a:t>
            </a:r>
          </a:p>
        </p:txBody>
      </p:sp>
      <p:pic>
        <p:nvPicPr>
          <p:cNvPr id="4" name="Picture 2" descr="http://www.foambymail.com/Merchant2/graphics/00000001/polystyrene2.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916870" y="1059845"/>
            <a:ext cx="1501748" cy="1123965"/>
          </a:xfrm>
          <a:prstGeom prst="rect">
            <a:avLst/>
          </a:prstGeom>
          <a:noFill/>
          <a:effectLst>
            <a:softEdge rad="12700"/>
          </a:effectLst>
          <a:extLst>
            <a:ext uri="{909E8E84-426E-40DD-AFC4-6F175D3DCCD1}">
              <a14:hiddenFill xmlns:a14="http://schemas.microsoft.com/office/drawing/2010/main">
                <a:solidFill>
                  <a:srgbClr val="FFFFFF"/>
                </a:solidFill>
              </a14:hiddenFill>
            </a:ext>
          </a:extLst>
        </p:spPr>
      </p:pic>
      <p:pic>
        <p:nvPicPr>
          <p:cNvPr id="5" name="Picture 4" descr="http://img.archiexpo.com/images_ae/photo-g/extruded-polystyrene-insulation-panels-xps-rigid-103544-5103949.jpg"/>
          <p:cNvPicPr>
            <a:picLocks noChangeAspect="1" noChangeArrowheads="1"/>
          </p:cNvPicPr>
          <p:nvPr/>
        </p:nvPicPr>
        <p:blipFill>
          <a:blip r:embed="rId3" cstate="print">
            <a:extLst>
              <a:ext uri="{BEBA8EAE-BF5A-486C-A8C5-ECC9F3942E4B}">
                <a14:imgProps xmlns:a14="http://schemas.microsoft.com/office/drawing/2010/main">
                  <a14:imgLayer r:embed="rId4">
                    <a14:imgEffect>
                      <a14:colorTemperature colorTemp="7000"/>
                    </a14:imgEffect>
                    <a14:imgEffect>
                      <a14:saturation sat="33000"/>
                    </a14:imgEffect>
                  </a14:imgLayer>
                </a14:imgProps>
              </a:ext>
              <a:ext uri="{28A0092B-C50C-407E-A947-70E740481C1C}">
                <a14:useLocalDpi xmlns:a14="http://schemas.microsoft.com/office/drawing/2010/main" val="0"/>
              </a:ext>
            </a:extLst>
          </a:blip>
          <a:srcRect/>
          <a:stretch>
            <a:fillRect/>
          </a:stretch>
        </p:blipFill>
        <p:spPr bwMode="auto">
          <a:xfrm>
            <a:off x="9916870" y="2266214"/>
            <a:ext cx="1499616" cy="1069726"/>
          </a:xfrm>
          <a:prstGeom prst="rect">
            <a:avLst/>
          </a:prstGeom>
          <a:noFill/>
          <a:effectLst>
            <a:softEdge rad="12700"/>
          </a:effectLst>
          <a:extLst>
            <a:ext uri="{909E8E84-426E-40DD-AFC4-6F175D3DCCD1}">
              <a14:hiddenFill xmlns:a14="http://schemas.microsoft.com/office/drawing/2010/main">
                <a:solidFill>
                  <a:srgbClr val="FFFFFF"/>
                </a:solidFill>
              </a14:hiddenFill>
            </a:ext>
          </a:extLst>
        </p:spPr>
      </p:pic>
      <p:pic>
        <p:nvPicPr>
          <p:cNvPr id="6" name="Picture 1" descr="image001"/>
          <p:cNvPicPr>
            <a:picLocks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9916870" y="3418344"/>
            <a:ext cx="1499616" cy="1124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23696161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FPIS (cont’d) </a:t>
            </a:r>
          </a:p>
        </p:txBody>
      </p:sp>
      <p:sp>
        <p:nvSpPr>
          <p:cNvPr id="3" name="Content Placeholder 2"/>
          <p:cNvSpPr>
            <a:spLocks noGrp="1"/>
          </p:cNvSpPr>
          <p:nvPr>
            <p:ph idx="1"/>
          </p:nvPr>
        </p:nvSpPr>
        <p:spPr>
          <a:xfrm>
            <a:off x="609600" y="1498601"/>
            <a:ext cx="10230196" cy="3962400"/>
          </a:xfrm>
        </p:spPr>
        <p:txBody>
          <a:bodyPr>
            <a:normAutofit/>
          </a:bodyPr>
          <a:lstStyle/>
          <a:p>
            <a:pPr>
              <a:lnSpc>
                <a:spcPct val="100000"/>
              </a:lnSpc>
            </a:pPr>
            <a:r>
              <a:rPr lang="en-US" dirty="0"/>
              <a:t>FPIS Compressive Strength</a:t>
            </a:r>
          </a:p>
          <a:p>
            <a:pPr lvl="1">
              <a:lnSpc>
                <a:spcPct val="100000"/>
              </a:lnSpc>
            </a:pPr>
            <a:r>
              <a:rPr lang="en-US" sz="2200" dirty="0"/>
              <a:t>Range from 10 psi to 100 psi or more</a:t>
            </a:r>
          </a:p>
          <a:p>
            <a:pPr lvl="1">
              <a:lnSpc>
                <a:spcPct val="100000"/>
              </a:lnSpc>
            </a:pPr>
            <a:r>
              <a:rPr lang="en-US" sz="2200" dirty="0"/>
              <a:t>15 psi or greater typically used for wall applications (XPS, EPS, and </a:t>
            </a:r>
            <a:r>
              <a:rPr lang="en-US" sz="2200" dirty="0" err="1"/>
              <a:t>Polyiso</a:t>
            </a:r>
            <a:r>
              <a:rPr lang="en-US" sz="2200" dirty="0"/>
              <a:t>)</a:t>
            </a:r>
          </a:p>
          <a:p>
            <a:pPr lvl="1">
              <a:lnSpc>
                <a:spcPct val="100000"/>
              </a:lnSpc>
            </a:pPr>
            <a:r>
              <a:rPr lang="en-US" sz="2200" dirty="0"/>
              <a:t>Higher compressive strengths used to support foundation loads (footing loads, structural slab loads, highway/infrastructure loads, etc.)</a:t>
            </a:r>
          </a:p>
          <a:p>
            <a:pPr lvl="2">
              <a:lnSpc>
                <a:spcPct val="100000"/>
              </a:lnSpc>
            </a:pPr>
            <a:r>
              <a:rPr lang="en-US" sz="2200" dirty="0"/>
              <a:t>For example, FPIS can support foundation loads of 3,000 </a:t>
            </a:r>
            <a:r>
              <a:rPr lang="en-US" sz="2200" dirty="0" err="1"/>
              <a:t>psf</a:t>
            </a:r>
            <a:r>
              <a:rPr lang="en-US" sz="2200" dirty="0"/>
              <a:t> or more (with a typical safety factor of 3 to 5 applied to the ASTM rated compressive strength)</a:t>
            </a:r>
          </a:p>
          <a:p>
            <a:pPr lvl="1">
              <a:lnSpc>
                <a:spcPct val="100000"/>
              </a:lnSpc>
            </a:pPr>
            <a:r>
              <a:rPr lang="en-US" sz="2200" dirty="0"/>
              <a:t>Compressive strength and rigidity makes through fastening more practical</a:t>
            </a:r>
          </a:p>
        </p:txBody>
      </p:sp>
    </p:spTree>
    <p:extLst>
      <p:ext uri="{BB962C8B-B14F-4D97-AF65-F5344CB8AC3E}">
        <p14:creationId xmlns:p14="http://schemas.microsoft.com/office/powerpoint/2010/main" val="2586600201"/>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 name="ARTICULATE_SLIDE_COUNT" val="5"/>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1_ABTG_EdSession_Theme_2021">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ABTG_EdSession_Theme_2021" id="{0308721C-FFC4-4694-AD05-DF5F8203402C}" vid="{F486DB05-BD1C-4585-AC14-E61335464C66}"/>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1732</TotalTime>
  <Words>2030</Words>
  <Application>Microsoft Office PowerPoint</Application>
  <PresentationFormat>Widescreen</PresentationFormat>
  <Paragraphs>193</Paragraphs>
  <Slides>34</Slides>
  <Notes>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34</vt:i4>
      </vt:variant>
    </vt:vector>
  </HeadingPairs>
  <TitlesOfParts>
    <vt:vector size="43" baseType="lpstr">
      <vt:lpstr>Yu Gothic</vt:lpstr>
      <vt:lpstr>Yu Gothic Light</vt:lpstr>
      <vt:lpstr>Yu Gothic Medium</vt:lpstr>
      <vt:lpstr>Arial</vt:lpstr>
      <vt:lpstr>Calibri</vt:lpstr>
      <vt:lpstr>Segoe UI</vt:lpstr>
      <vt:lpstr>Times New Roman</vt:lpstr>
      <vt:lpstr>Wingdings</vt:lpstr>
      <vt:lpstr>1_ABTG_EdSession_Theme_2021</vt:lpstr>
      <vt:lpstr>Cladding &amp; Building Enclosure  Component Connections Through  Foam Plastic Continuous Insulation</vt:lpstr>
      <vt:lpstr>PowerPoint Presentation</vt:lpstr>
      <vt:lpstr>Overview</vt:lpstr>
      <vt:lpstr>Outline</vt:lpstr>
      <vt:lpstr>Ci Definition</vt:lpstr>
      <vt:lpstr>Practical Challenges</vt:lpstr>
      <vt:lpstr>Practical Challenges</vt:lpstr>
      <vt:lpstr>Foam Plastic Insulating Sheathing (FPIS)</vt:lpstr>
      <vt:lpstr>FPIS (cont’d) </vt:lpstr>
      <vt:lpstr>FPIS (cont’d) </vt:lpstr>
      <vt:lpstr>FPIS (cont’d)</vt:lpstr>
      <vt:lpstr>FPIS (cont’d)</vt:lpstr>
      <vt:lpstr>Common Wall Assembly Applications</vt:lpstr>
      <vt:lpstr>Research: Connections through FPIS ci</vt:lpstr>
      <vt:lpstr>Research (cont’d)</vt:lpstr>
      <vt:lpstr>Prescriptive Solutions </vt:lpstr>
      <vt:lpstr>Prescriptive Solutions</vt:lpstr>
      <vt:lpstr>Prescriptive Solutions</vt:lpstr>
      <vt:lpstr>Prescriptive Solutions</vt:lpstr>
      <vt:lpstr>Prescriptive Solutions</vt:lpstr>
      <vt:lpstr>Prescriptive Solutions</vt:lpstr>
      <vt:lpstr>Prescriptive Solutions</vt:lpstr>
      <vt:lpstr>Prescriptive Solutions</vt:lpstr>
      <vt:lpstr>Prescriptive Solutions</vt:lpstr>
      <vt:lpstr>Prescriptive Solutions</vt:lpstr>
      <vt:lpstr>Prescriptive Solutions</vt:lpstr>
      <vt:lpstr>Prescriptive Solutions</vt:lpstr>
      <vt:lpstr>Design Procedure – Engineered Solutions</vt:lpstr>
      <vt:lpstr>Design Procedures</vt:lpstr>
      <vt:lpstr>Design Procedures</vt:lpstr>
      <vt:lpstr>Design Procedures</vt:lpstr>
      <vt:lpstr>Design Procedures</vt:lpstr>
      <vt:lpstr>Conclusions</vt:lpstr>
      <vt:lpstr>Suggested Resources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Chris Barnes</dc:creator>
  <cp:lastModifiedBy>Mindy Caldwell</cp:lastModifiedBy>
  <cp:revision>105</cp:revision>
  <cp:lastPrinted>2021-02-12T17:46:58Z</cp:lastPrinted>
  <dcterms:created xsi:type="dcterms:W3CDTF">2020-06-22T14:07:53Z</dcterms:created>
  <dcterms:modified xsi:type="dcterms:W3CDTF">2021-10-15T20:46:07Z</dcterms:modified>
</cp:coreProperties>
</file>