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by Davidson" initials="A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22" d="100"/>
          <a:sy n="122" d="100"/>
        </p:scale>
        <p:origin x="120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2-04T14:56:30.929" idx="1">
    <p:pos x="10" y="10"/>
    <p:text>There was a comment from a member on this slide re: energy code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7A5EEF-60A6-4869-A690-0119A9F3944C}" type="datetimeFigureOut">
              <a:rPr lang="en-US" smtClean="0"/>
              <a:t>10/15/2015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99E176-B0C6-49EC-90CE-04FC94E867F4}" type="slidenum">
              <a:rPr lang="en-US" smtClean="0"/>
              <a:t>‹#›</a:t>
            </a:fld>
            <a:endParaRPr lang="en-US"/>
          </a:p>
        </p:txBody>
      </p:sp>
    </p:spTree>
    <p:extLst>
      <p:ext uri="{BB962C8B-B14F-4D97-AF65-F5344CB8AC3E}">
        <p14:creationId xmlns:p14="http://schemas.microsoft.com/office/powerpoint/2010/main" val="1531368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p:spPr>
        <p:txBody>
          <a:bodyPr/>
          <a:lstStyle/>
          <a:p>
            <a:r>
              <a:rPr lang="en-US" altLang="en-US" smtClean="0"/>
              <a:t>Change title and presenter info to suit purpose.  This presentation provides a comprehensive education on application of foam sheathing as continuous insulation.</a:t>
            </a:r>
          </a:p>
        </p:txBody>
      </p:sp>
      <p:sp>
        <p:nvSpPr>
          <p:cNvPr id="153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CB72CBF-9C93-4401-9F16-46C2C170D248}" type="slidenum">
              <a:rPr lang="en-US" altLang="en-US" smtClean="0">
                <a:solidFill>
                  <a:srgbClr val="000000"/>
                </a:solidFill>
                <a:cs typeface="Arial" pitchFamily="34" charset="0"/>
              </a:rPr>
              <a:pPr eaLnBrk="1" hangingPunct="1">
                <a:spcBef>
                  <a:spcPct val="0"/>
                </a:spcBef>
              </a:pPr>
              <a:t>1</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1732466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p:spPr>
        <p:txBody>
          <a:bodyPr/>
          <a:lstStyle/>
          <a:p>
            <a:pPr eaLnBrk="1" hangingPunct="1">
              <a:spcBef>
                <a:spcPct val="0"/>
              </a:spcBef>
            </a:pPr>
            <a:r>
              <a:rPr lang="en-US" altLang="en-US" smtClean="0"/>
              <a:t>Part 1 is a general overview of continuous insulation, functions, materials, and applications to provide a foundational understanding of continuous insulation  for all building industry audiences.  Parts 2 and 3 begin to focus on detailed matters of code compliance that must be considered to maximize the value of continuous insulation and ensure its appropriate use. Links to practical resources are provided for designers, code officials, builders, and installers.</a:t>
            </a:r>
          </a:p>
          <a:p>
            <a:pPr eaLnBrk="1" hangingPunct="1">
              <a:spcBef>
                <a:spcPct val="0"/>
              </a:spcBef>
            </a:pPr>
            <a:endParaRPr lang="en-US" altLang="en-US" smtClean="0"/>
          </a:p>
          <a:p>
            <a:pPr eaLnBrk="1" hangingPunct="1">
              <a:spcBef>
                <a:spcPct val="0"/>
              </a:spcBef>
            </a:pPr>
            <a:r>
              <a:rPr lang="en-US" altLang="en-US" smtClean="0"/>
              <a:t>Why consider pros and cons?</a:t>
            </a:r>
          </a:p>
          <a:p>
            <a:pPr lvl="1" eaLnBrk="1" hangingPunct="1">
              <a:spcBef>
                <a:spcPct val="0"/>
              </a:spcBef>
            </a:pPr>
            <a:r>
              <a:rPr lang="en-US" altLang="en-US" smtClean="0"/>
              <a:t>There’s no perfect product</a:t>
            </a:r>
          </a:p>
          <a:p>
            <a:pPr lvl="1" eaLnBrk="1" hangingPunct="1">
              <a:spcBef>
                <a:spcPct val="0"/>
              </a:spcBef>
            </a:pPr>
            <a:r>
              <a:rPr lang="en-US" altLang="en-US" smtClean="0"/>
              <a:t>The market makes decisions based on pros and cons</a:t>
            </a:r>
          </a:p>
          <a:p>
            <a:pPr lvl="1" eaLnBrk="1" hangingPunct="1">
              <a:spcBef>
                <a:spcPct val="0"/>
              </a:spcBef>
            </a:pPr>
            <a:r>
              <a:rPr lang="en-US" altLang="en-US" smtClean="0"/>
              <a:t>Competitors focus only on cons (which sometimes are actually pros)</a:t>
            </a:r>
          </a:p>
          <a:p>
            <a:pPr lvl="1" eaLnBrk="1" hangingPunct="1">
              <a:spcBef>
                <a:spcPct val="0"/>
              </a:spcBef>
            </a:pPr>
            <a:r>
              <a:rPr lang="en-US" altLang="en-US" smtClean="0"/>
              <a:t>Buyer’s &amp; users appreciate good, unbiased information</a:t>
            </a:r>
          </a:p>
          <a:p>
            <a:pPr lvl="1" eaLnBrk="1" hangingPunct="1">
              <a:spcBef>
                <a:spcPct val="0"/>
              </a:spcBef>
            </a:pPr>
            <a:r>
              <a:rPr lang="en-US" altLang="en-US" smtClean="0"/>
              <a:t>Credibility when you respond to questions and concerns</a:t>
            </a:r>
          </a:p>
        </p:txBody>
      </p:sp>
      <p:sp>
        <p:nvSpPr>
          <p:cNvPr id="154628" name="Slide Number Placeholder 3"/>
          <p:cNvSpPr txBox="1">
            <a:spLocks noGrp="1"/>
          </p:cNvSpPr>
          <p:nvPr/>
        </p:nvSpPr>
        <p:spPr bwMode="auto">
          <a:xfrm>
            <a:off x="3884613" y="8845550"/>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FA8F39FC-61B3-4E52-8F65-2E7164EE952A}" type="slidenum">
              <a:rPr lang="en-US" altLang="en-US">
                <a:solidFill>
                  <a:srgbClr val="000000"/>
                </a:solidFill>
                <a:cs typeface="Arial" pitchFamily="34" charset="0"/>
              </a:rPr>
              <a:pPr algn="r" eaLnBrk="1" fontAlgn="base" hangingPunct="1">
                <a:spcBef>
                  <a:spcPct val="0"/>
                </a:spcBef>
                <a:spcAft>
                  <a:spcPct val="0"/>
                </a:spcAft>
              </a:pPr>
              <a:t>3</a:t>
            </a:fld>
            <a:endParaRPr lang="en-US" altLang="en-US">
              <a:solidFill>
                <a:srgbClr val="000000"/>
              </a:solidFill>
              <a:cs typeface="Arial" pitchFamily="34" charset="0"/>
            </a:endParaRPr>
          </a:p>
        </p:txBody>
      </p:sp>
    </p:spTree>
    <p:extLst>
      <p:ext uri="{BB962C8B-B14F-4D97-AF65-F5344CB8AC3E}">
        <p14:creationId xmlns:p14="http://schemas.microsoft.com/office/powerpoint/2010/main" val="1189525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p:spPr>
        <p:txBody>
          <a:bodyPr/>
          <a:lstStyle/>
          <a:p>
            <a:endParaRPr lang="en-US" altLang="en-US" smtClean="0"/>
          </a:p>
        </p:txBody>
      </p:sp>
      <p:sp>
        <p:nvSpPr>
          <p:cNvPr id="15565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F7D5F68-D943-4152-9631-496FDBD0067D}" type="slidenum">
              <a:rPr lang="en-US" altLang="en-US" smtClean="0">
                <a:solidFill>
                  <a:srgbClr val="000000"/>
                </a:solidFill>
                <a:cs typeface="Arial" pitchFamily="34" charset="0"/>
              </a:rPr>
              <a:pPr eaLnBrk="1" hangingPunct="1">
                <a:spcBef>
                  <a:spcPct val="0"/>
                </a:spcBef>
              </a:pPr>
              <a:t>5</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50657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p:spPr>
        <p:txBody>
          <a:bodyPr/>
          <a:lstStyle/>
          <a:p>
            <a:r>
              <a:rPr lang="en-US" altLang="en-US" smtClean="0"/>
              <a:t>This lists some of the reasons why learning about Ci might be important.  This may begin to sound like a sales pitch, but at some point information is need to make a good decision and that information should come from credible sources.  </a:t>
            </a:r>
          </a:p>
        </p:txBody>
      </p:sp>
      <p:sp>
        <p:nvSpPr>
          <p:cNvPr id="15667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6DD4E49-9A0D-4313-8BA9-1FD39B9BD86F}" type="slidenum">
              <a:rPr lang="en-US" altLang="en-US" smtClean="0">
                <a:solidFill>
                  <a:prstClr val="black"/>
                </a:solidFill>
              </a:rPr>
              <a:pPr eaLnBrk="1" hangingPunct="1">
                <a:spcBef>
                  <a:spcPct val="0"/>
                </a:spcBef>
              </a:pPr>
              <a:t>7</a:t>
            </a:fld>
            <a:endParaRPr lang="en-US" altLang="en-US" smtClean="0">
              <a:solidFill>
                <a:prstClr val="black"/>
              </a:solidFill>
            </a:endParaRPr>
          </a:p>
        </p:txBody>
      </p:sp>
    </p:spTree>
    <p:extLst>
      <p:ext uri="{BB962C8B-B14F-4D97-AF65-F5344CB8AC3E}">
        <p14:creationId xmlns:p14="http://schemas.microsoft.com/office/powerpoint/2010/main" val="751895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p:spPr>
        <p:txBody>
          <a:bodyPr/>
          <a:lstStyle/>
          <a:p>
            <a:r>
              <a:rPr lang="en-US" altLang="en-US" smtClean="0"/>
              <a:t>First, you must be aware at least in a general sense of what the benefits and capabilities of CI are to be able to most effectively use them or even consider using CI.  The following slides give a summary overview of some of the key benefits of considering the use of continuous insulation on a building project.  The code-compliant application of these various benefits and capabilities will be demonstrated mainly in Parts 2 and 3 of this presentation.</a:t>
            </a:r>
          </a:p>
        </p:txBody>
      </p:sp>
      <p:sp>
        <p:nvSpPr>
          <p:cNvPr id="15770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80C4490-906F-4708-AD22-0610D5B9EFED}" type="slidenum">
              <a:rPr lang="en-US" altLang="en-US" smtClean="0">
                <a:solidFill>
                  <a:prstClr val="black"/>
                </a:solidFill>
              </a:rPr>
              <a:pPr eaLnBrk="1" hangingPunct="1">
                <a:spcBef>
                  <a:spcPct val="0"/>
                </a:spcBef>
              </a:pPr>
              <a:t>8</a:t>
            </a:fld>
            <a:endParaRPr lang="en-US" altLang="en-US" smtClean="0">
              <a:solidFill>
                <a:prstClr val="black"/>
              </a:solidFill>
            </a:endParaRPr>
          </a:p>
        </p:txBody>
      </p:sp>
    </p:spTree>
    <p:extLst>
      <p:ext uri="{BB962C8B-B14F-4D97-AF65-F5344CB8AC3E}">
        <p14:creationId xmlns:p14="http://schemas.microsoft.com/office/powerpoint/2010/main" val="891176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p:spPr>
        <p:txBody>
          <a:bodyPr/>
          <a:lstStyle/>
          <a:p>
            <a:r>
              <a:rPr lang="en-US" altLang="en-US" smtClean="0"/>
              <a:t>We will get into the resources and solutions in Parts 2 and 3 of this presentation.</a:t>
            </a:r>
          </a:p>
        </p:txBody>
      </p:sp>
      <p:sp>
        <p:nvSpPr>
          <p:cNvPr id="15872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ABE9AE3-A3DE-4739-9D9E-E60356CA718F}" type="slidenum">
              <a:rPr lang="en-US" altLang="en-US" smtClean="0">
                <a:solidFill>
                  <a:prstClr val="black"/>
                </a:solidFill>
              </a:rPr>
              <a:pPr eaLnBrk="1" hangingPunct="1">
                <a:spcBef>
                  <a:spcPct val="0"/>
                </a:spcBef>
              </a:pPr>
              <a:t>12</a:t>
            </a:fld>
            <a:endParaRPr lang="en-US" altLang="en-US" smtClean="0">
              <a:solidFill>
                <a:prstClr val="black"/>
              </a:solidFill>
            </a:endParaRPr>
          </a:p>
        </p:txBody>
      </p:sp>
    </p:spTree>
    <p:extLst>
      <p:ext uri="{BB962C8B-B14F-4D97-AF65-F5344CB8AC3E}">
        <p14:creationId xmlns:p14="http://schemas.microsoft.com/office/powerpoint/2010/main" val="2893135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Presenter can edit the outline to match the modules he/she</a:t>
            </a:r>
            <a:r>
              <a:rPr lang="en-US" baseline="0" dirty="0" smtClean="0"/>
              <a:t> has chosen for the presentation.</a:t>
            </a:r>
            <a:endParaRPr lang="en-US" dirty="0"/>
          </a:p>
        </p:txBody>
      </p:sp>
      <p:sp>
        <p:nvSpPr>
          <p:cNvPr id="4" name="Slide Number Placeholder 3"/>
          <p:cNvSpPr>
            <a:spLocks noGrp="1"/>
          </p:cNvSpPr>
          <p:nvPr>
            <p:ph type="sldNum" sz="quarter" idx="10"/>
          </p:nvPr>
        </p:nvSpPr>
        <p:spPr/>
        <p:txBody>
          <a:bodyPr/>
          <a:lstStyle/>
          <a:p>
            <a:fld id="{BF2BE3AD-8E7D-4F9F-B7D3-EAD12C6C1896}" type="slidenum">
              <a:rPr lang="en-US" smtClean="0"/>
              <a:t>13</a:t>
            </a:fld>
            <a:endParaRPr lang="en-US"/>
          </a:p>
        </p:txBody>
      </p:sp>
    </p:spTree>
    <p:extLst>
      <p:ext uri="{BB962C8B-B14F-4D97-AF65-F5344CB8AC3E}">
        <p14:creationId xmlns:p14="http://schemas.microsoft.com/office/powerpoint/2010/main" val="3406475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a:noFill/>
        </p:spPr>
        <p:txBody>
          <a:bodyPr/>
          <a:lstStyle/>
          <a:p>
            <a:endParaRPr lang="en-US" altLang="en-US" smtClean="0"/>
          </a:p>
        </p:txBody>
      </p:sp>
      <p:sp>
        <p:nvSpPr>
          <p:cNvPr id="1597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8360E08-94D7-4B20-A73A-9223A6818062}" type="slidenum">
              <a:rPr lang="en-US" altLang="en-US" smtClean="0">
                <a:solidFill>
                  <a:prstClr val="black"/>
                </a:solidFill>
              </a:rPr>
              <a:pPr eaLnBrk="1" hangingPunct="1">
                <a:spcBef>
                  <a:spcPct val="0"/>
                </a:spcBef>
              </a:pPr>
              <a:t>26</a:t>
            </a:fld>
            <a:endParaRPr lang="en-US" altLang="en-US" smtClean="0">
              <a:solidFill>
                <a:prstClr val="black"/>
              </a:solidFill>
            </a:endParaRPr>
          </a:p>
        </p:txBody>
      </p:sp>
    </p:spTree>
    <p:extLst>
      <p:ext uri="{BB962C8B-B14F-4D97-AF65-F5344CB8AC3E}">
        <p14:creationId xmlns:p14="http://schemas.microsoft.com/office/powerpoint/2010/main" val="647164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ctrTitle"/>
          </p:nvPr>
        </p:nvSpPr>
        <p:spPr>
          <a:xfrm>
            <a:off x="152400" y="1524000"/>
            <a:ext cx="7772400" cy="3603625"/>
          </a:xfrm>
        </p:spPr>
        <p:txBody>
          <a:bodyPr anchor="b"/>
          <a:lstStyle>
            <a:lvl1pPr algn="l">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 y="5358841"/>
            <a:ext cx="7772400" cy="685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4724400"/>
            <a:ext cx="2305050" cy="1954682"/>
          </a:xfrm>
          <a:prstGeom prst="rect">
            <a:avLst/>
          </a:prstGeom>
        </p:spPr>
      </p:pic>
    </p:spTree>
    <p:extLst>
      <p:ext uri="{BB962C8B-B14F-4D97-AF65-F5344CB8AC3E}">
        <p14:creationId xmlns:p14="http://schemas.microsoft.com/office/powerpoint/2010/main" val="971837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658D0120-0678-4299-8E4D-4A7DA707A905}"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44001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7432FC75-7273-4068-A512-D494A6109A12}"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7174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7165A66E-9669-45AC-9048-E29956A10221}" type="slidenum">
              <a:rPr lang="en-US" smtClean="0">
                <a:solidFill>
                  <a:srgbClr val="000000">
                    <a:tint val="75000"/>
                  </a:srgbClr>
                </a:solidFill>
              </a:rPr>
              <a:pPr>
                <a:defRPr/>
              </a:pPr>
              <a:t>‹#›</a:t>
            </a:fld>
            <a:endParaRPr lang="en-US">
              <a:solidFill>
                <a:srgbClr val="000000">
                  <a:tint val="75000"/>
                </a:srgb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241001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722313" y="2057400"/>
            <a:ext cx="7772400" cy="2962275"/>
          </a:xfrm>
        </p:spPr>
        <p:txBody>
          <a:bodyPr anchor="b"/>
          <a:lstStyle>
            <a:lvl1pPr algn="l">
              <a:defRPr sz="4000" b="1" cap="all">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5357813"/>
            <a:ext cx="7772400" cy="738187"/>
          </a:xfrm>
        </p:spPr>
        <p:txBody>
          <a:bodyPr anchor="t"/>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C4409353-8426-461C-B1B3-85B19BD82198}"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761588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F7107248-F992-4578-8EAA-1239573FA9BE}"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408658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8BD671A9-B666-4DF3-AE24-9613A02E1CCF}" type="slidenum">
              <a:rPr lang="en-US" smtClean="0">
                <a:solidFill>
                  <a:srgbClr val="000000">
                    <a:tint val="75000"/>
                  </a:srgbClr>
                </a:solidFill>
              </a:rPr>
              <a:pPr>
                <a:defRPr/>
              </a:pPr>
              <a:t>‹#›</a:t>
            </a:fld>
            <a:endParaRPr lang="en-US">
              <a:solidFill>
                <a:srgbClr val="000000">
                  <a:tint val="75000"/>
                </a:srgbClr>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4285932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7"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5A3F6F2A-CDF5-43CB-98CB-2672648CBF09}" type="slidenum">
              <a:rPr lang="en-US" smtClean="0">
                <a:solidFill>
                  <a:srgbClr val="000000">
                    <a:tint val="75000"/>
                  </a:srgbClr>
                </a:solidFill>
              </a:rPr>
              <a:pPr>
                <a:defRPr/>
              </a:pPr>
              <a:t>‹#›</a:t>
            </a:fld>
            <a:endParaRPr lang="en-US">
              <a:solidFill>
                <a:srgbClr val="000000">
                  <a:tint val="75000"/>
                </a:srgbClr>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714874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92896CC0-F374-4F3A-8480-F39190351AD4}" type="slidenum">
              <a:rPr lang="en-US" smtClean="0">
                <a:solidFill>
                  <a:srgbClr val="000000">
                    <a:tint val="75000"/>
                  </a:srgbClr>
                </a:solidFill>
              </a:rPr>
              <a:pPr>
                <a:defRPr/>
              </a:pPr>
              <a:t>‹#›</a:t>
            </a:fld>
            <a:endParaRPr lang="en-US">
              <a:solidFill>
                <a:srgbClr val="000000">
                  <a:tint val="75000"/>
                </a:srgb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7743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3429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213EFEC8-F864-4879-836E-E4361231A91E}"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143582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3051F232-8439-46CB-8418-8C1DB32BC1A1}"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57398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6" name="Slide Number Placeholder 5"/>
          <p:cNvSpPr>
            <a:spLocks noGrp="1"/>
          </p:cNvSpPr>
          <p:nvPr>
            <p:ph type="sldNum" sz="quarter" idx="4"/>
          </p:nvPr>
        </p:nvSpPr>
        <p:spPr>
          <a:xfrm>
            <a:off x="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60B7540-85CB-4F1F-9272-8C5A18EA972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38142119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Calibri" pitchFamily="34" charset="0"/>
        </a:defRPr>
      </a:lvl2pPr>
      <a:lvl3pPr algn="l" rtl="0" eaLnBrk="1" fontAlgn="base" hangingPunct="1">
        <a:spcBef>
          <a:spcPct val="0"/>
        </a:spcBef>
        <a:spcAft>
          <a:spcPct val="0"/>
        </a:spcAft>
        <a:defRPr sz="4400">
          <a:solidFill>
            <a:schemeClr val="bg1"/>
          </a:solidFill>
          <a:latin typeface="Calibri" pitchFamily="34" charset="0"/>
        </a:defRPr>
      </a:lvl3pPr>
      <a:lvl4pPr algn="l" rtl="0" eaLnBrk="1" fontAlgn="base" hangingPunct="1">
        <a:spcBef>
          <a:spcPct val="0"/>
        </a:spcBef>
        <a:spcAft>
          <a:spcPct val="0"/>
        </a:spcAft>
        <a:defRPr sz="4400">
          <a:solidFill>
            <a:schemeClr val="bg1"/>
          </a:solidFill>
          <a:latin typeface="Calibri" pitchFamily="34" charset="0"/>
        </a:defRPr>
      </a:lvl4pPr>
      <a:lvl5pPr algn="l" rtl="0" eaLnBrk="1" fontAlgn="base" hangingPunct="1">
        <a:spcBef>
          <a:spcPct val="0"/>
        </a:spcBef>
        <a:spcAft>
          <a:spcPct val="0"/>
        </a:spcAft>
        <a:defRPr sz="4400">
          <a:solidFill>
            <a:schemeClr val="bg1"/>
          </a:solidFill>
          <a:latin typeface="Calibri" pitchFamily="34" charset="0"/>
        </a:defRPr>
      </a:lvl5pPr>
      <a:lvl6pPr marL="457200" algn="l" rtl="0" eaLnBrk="1" fontAlgn="base" hangingPunct="1">
        <a:spcBef>
          <a:spcPct val="0"/>
        </a:spcBef>
        <a:spcAft>
          <a:spcPct val="0"/>
        </a:spcAft>
        <a:defRPr sz="4400">
          <a:solidFill>
            <a:schemeClr val="bg1"/>
          </a:solidFill>
          <a:latin typeface="Calibri" pitchFamily="34" charset="0"/>
        </a:defRPr>
      </a:lvl6pPr>
      <a:lvl7pPr marL="914400" algn="l" rtl="0" eaLnBrk="1" fontAlgn="base" hangingPunct="1">
        <a:spcBef>
          <a:spcPct val="0"/>
        </a:spcBef>
        <a:spcAft>
          <a:spcPct val="0"/>
        </a:spcAft>
        <a:defRPr sz="4400">
          <a:solidFill>
            <a:schemeClr val="bg1"/>
          </a:solidFill>
          <a:latin typeface="Calibri" pitchFamily="34" charset="0"/>
        </a:defRPr>
      </a:lvl7pPr>
      <a:lvl8pPr marL="1371600" algn="l" rtl="0" eaLnBrk="1" fontAlgn="base" hangingPunct="1">
        <a:spcBef>
          <a:spcPct val="0"/>
        </a:spcBef>
        <a:spcAft>
          <a:spcPct val="0"/>
        </a:spcAft>
        <a:defRPr sz="4400">
          <a:solidFill>
            <a:schemeClr val="bg1"/>
          </a:solidFill>
          <a:latin typeface="Calibri" pitchFamily="34" charset="0"/>
        </a:defRPr>
      </a:lvl8pPr>
      <a:lvl9pPr marL="1828800" algn="l" rtl="0" eaLnBrk="1" fontAlgn="base" hangingPunct="1">
        <a:spcBef>
          <a:spcPct val="0"/>
        </a:spcBef>
        <a:spcAft>
          <a:spcPct val="0"/>
        </a:spcAft>
        <a:defRPr sz="4400">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drjengineering.org/ter/2013/may/1202-03/foam-plastic-insulating-sheathing-products-type-v-construction" TargetMode="External"/><Relationship Id="rId2" Type="http://schemas.openxmlformats.org/officeDocument/2006/relationships/hyperlink" Target="http://drjengineering.org/ter/2013/may/1202-04/foam-plastic-insulating-sheathing-products-type-i-ii-iii-or-iv-constructi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publicecodes.cyberregs.com/icod/ibc/2012/icod_ibc_2012_14_par066.htm" TargetMode="External"/><Relationship Id="rId3" Type="http://schemas.openxmlformats.org/officeDocument/2006/relationships/hyperlink" Target="http://publicecodes.cyberregs.com/icod/irc/2012/icod_irc_2012_7_sec003.htm" TargetMode="External"/><Relationship Id="rId7" Type="http://schemas.openxmlformats.org/officeDocument/2006/relationships/hyperlink" Target="http://drjengineering.org/ter/2013/may/1205-05/construction-details-use-foam-plastic-insulating-sheathing-fpis-light-frame" TargetMode="External"/><Relationship Id="rId2" Type="http://schemas.openxmlformats.org/officeDocument/2006/relationships/hyperlink" Target="http://publicecodes.cyberregs.com/icod/ibc/2012/icod_ibc_2012_14_sec003.htm" TargetMode="External"/><Relationship Id="rId1" Type="http://schemas.openxmlformats.org/officeDocument/2006/relationships/slideLayout" Target="../slideLayouts/slideLayout2.xml"/><Relationship Id="rId6" Type="http://schemas.openxmlformats.org/officeDocument/2006/relationships/hyperlink" Target="http://drjengineering.org/content/3/attachment-exterior-wall-coverings-through-foam-plastic-insulating-sheathing-fpis-wood-or" TargetMode="External"/><Relationship Id="rId5" Type="http://schemas.openxmlformats.org/officeDocument/2006/relationships/hyperlink" Target="http://publicecodes.cyberregs.com/icod/ibc/2012/icod_ibc_2012_16_sec009.htm" TargetMode="External"/><Relationship Id="rId10" Type="http://schemas.openxmlformats.org/officeDocument/2006/relationships/hyperlink" Target="http://drjengineering.org/ter/2013/aug/1304-01/attachment-windows-integral-flanges-through-foam-plastic-insulating-sheathing" TargetMode="External"/><Relationship Id="rId4" Type="http://schemas.openxmlformats.org/officeDocument/2006/relationships/hyperlink" Target="http://www.sbcindustry.com/sbca-standards-development" TargetMode="External"/><Relationship Id="rId9" Type="http://schemas.openxmlformats.org/officeDocument/2006/relationships/hyperlink" Target="http://publicecodes.cyberregs.com/icod/irc/2012/icod_irc_2012_6_par311.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publicecodes.cyberregs.com/icod/irc/2012/icod_irc_2012_7_par033.htm" TargetMode="External"/><Relationship Id="rId7" Type="http://schemas.openxmlformats.org/officeDocument/2006/relationships/hyperlink" Target="http://drjengineering.org/ter/2013/may/1205-05/construction-details-use-foam-plastic-insulating-sheathing-fpis-light-frame" TargetMode="External"/><Relationship Id="rId2" Type="http://schemas.openxmlformats.org/officeDocument/2006/relationships/hyperlink" Target="http://publicecodes.cyberregs.com/icod/ibc/2012/icod_ibc_2012_14_par068.htm" TargetMode="External"/><Relationship Id="rId1" Type="http://schemas.openxmlformats.org/officeDocument/2006/relationships/slideLayout" Target="../slideLayouts/slideLayout2.xml"/><Relationship Id="rId6" Type="http://schemas.openxmlformats.org/officeDocument/2006/relationships/hyperlink" Target="http://drjengineering.org/content/3/attachment-exterior-wall-coverings-through-foam-plastic-insulating-sheathing-fpis-wood-or" TargetMode="External"/><Relationship Id="rId5" Type="http://schemas.openxmlformats.org/officeDocument/2006/relationships/hyperlink" Target="http://publicecodes.cyberregs.com/icod/irc/2012/icod_irc_2012_7_par034.htm" TargetMode="External"/><Relationship Id="rId4" Type="http://schemas.openxmlformats.org/officeDocument/2006/relationships/hyperlink" Target="http://publicecodes.cyberregs.com/icod/ibc/2012/icod_ibc_2012_25_par042.htm"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cedarbureau.org/installation-and-maintenance/wall-manual/page-10.asp" TargetMode="External"/><Relationship Id="rId2" Type="http://schemas.openxmlformats.org/officeDocument/2006/relationships/hyperlink" Target="http://publicecodes.cyberregs.com/icod/irc/2012/icod_irc_2012_7_par039.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blicecodes.cyberregs.com/icod/ibc/2012/icod_ibc_2012_23_sec008.htm" TargetMode="External"/><Relationship Id="rId2" Type="http://schemas.openxmlformats.org/officeDocument/2006/relationships/hyperlink" Target="http://publicecodes.cyberregs.com/icod/irc/2012/icod_irc_2012_6_sec002.htm" TargetMode="External"/><Relationship Id="rId1" Type="http://schemas.openxmlformats.org/officeDocument/2006/relationships/slideLayout" Target="../slideLayouts/slideLayout2.xml"/><Relationship Id="rId6" Type="http://schemas.openxmlformats.org/officeDocument/2006/relationships/hyperlink" Target="http://stage.apawood.org/SearchResults.aspx?q=f430&amp;tid=1" TargetMode="External"/><Relationship Id="rId5" Type="http://schemas.openxmlformats.org/officeDocument/2006/relationships/hyperlink" Target="http://shop.iccsafe.org/a-guide-to-the-2012-irc-wood-wall-bracing-provisions-1.html" TargetMode="External"/><Relationship Id="rId4" Type="http://schemas.openxmlformats.org/officeDocument/2006/relationships/hyperlink" Target="http://fsc.americanchemistry.com/Applications/IRC-Wall-Bracing.pdf"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ublicecodes.cyberregs.com/icod/irc/2012/icod_irc_2012_7_par034.htm" TargetMode="External"/><Relationship Id="rId2" Type="http://schemas.openxmlformats.org/officeDocument/2006/relationships/hyperlink" Target="http://publicecodes.cyberregs.com/icod/ibc/2012/icod_ibc_2012_14_par011.htm" TargetMode="External"/><Relationship Id="rId1" Type="http://schemas.openxmlformats.org/officeDocument/2006/relationships/slideLayout" Target="../slideLayouts/slideLayout2.xml"/><Relationship Id="rId4" Type="http://schemas.openxmlformats.org/officeDocument/2006/relationships/hyperlink" Target="http://www.drjengineering.org/ter/2013/may/1205-05/construction-details-use-foam-plastic-insulating-sheathing-fpis-light-frame"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publicecodes.cyberregs.com/icod/ibc/2012/icod_ibc_2012_14_par031.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publicecodes.cyberregs.com/icod/irc/2012/icod_irc_2012_7_par027.htm"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owenscorning.com/" TargetMode="External"/><Relationship Id="rId13" Type="http://schemas.openxmlformats.org/officeDocument/2006/relationships/image" Target="../media/image7.jpeg"/><Relationship Id="rId3" Type="http://schemas.openxmlformats.org/officeDocument/2006/relationships/hyperlink" Target="http://www.atlasroofing.com/" TargetMode="External"/><Relationship Id="rId7" Type="http://schemas.openxmlformats.org/officeDocument/2006/relationships/hyperlink" Target="http://www.jm.com/" TargetMode="External"/><Relationship Id="rId12" Type="http://schemas.openxmlformats.org/officeDocument/2006/relationships/image" Target="../media/image6.jpeg"/><Relationship Id="rId2" Type="http://schemas.openxmlformats.org/officeDocument/2006/relationships/notesSlide" Target="../notesSlides/notesSlide3.xml"/><Relationship Id="rId16"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hyperlink" Target="http://www.hpanels.com/" TargetMode="External"/><Relationship Id="rId11" Type="http://schemas.openxmlformats.org/officeDocument/2006/relationships/image" Target="../media/image5.jpeg"/><Relationship Id="rId5" Type="http://schemas.openxmlformats.org/officeDocument/2006/relationships/hyperlink" Target="http://www.gaf.com/" TargetMode="External"/><Relationship Id="rId15" Type="http://schemas.openxmlformats.org/officeDocument/2006/relationships/image" Target="../media/image9.png"/><Relationship Id="rId10" Type="http://schemas.openxmlformats.org/officeDocument/2006/relationships/image" Target="../media/image4.jpeg"/><Relationship Id="rId4" Type="http://schemas.openxmlformats.org/officeDocument/2006/relationships/hyperlink" Target="http://www.dow.com/" TargetMode="External"/><Relationship Id="rId9" Type="http://schemas.openxmlformats.org/officeDocument/2006/relationships/hyperlink" Target="http://www.rmax.com/" TargetMode="External"/><Relationship Id="rId1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publicecodes.cyberregs.com/icod/ibc/2012/icod_ibc_2012_1_par036.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altLang="en-US" dirty="0" smtClean="0"/>
              <a:t>Continuous Insulation for </a:t>
            </a:r>
            <a:br>
              <a:rPr lang="en-US" altLang="en-US" dirty="0" smtClean="0"/>
            </a:br>
            <a:r>
              <a:rPr lang="en-US" altLang="en-US" dirty="0" smtClean="0"/>
              <a:t>Code-Compliant &amp; </a:t>
            </a:r>
            <a:br>
              <a:rPr lang="en-US" altLang="en-US" dirty="0" smtClean="0"/>
            </a:br>
            <a:r>
              <a:rPr lang="en-US" altLang="en-US" dirty="0" smtClean="0"/>
              <a:t>High Performance Walls</a:t>
            </a:r>
          </a:p>
        </p:txBody>
      </p:sp>
      <p:sp>
        <p:nvSpPr>
          <p:cNvPr id="13315" name="Subtitle 2"/>
          <p:cNvSpPr>
            <a:spLocks noGrp="1"/>
          </p:cNvSpPr>
          <p:nvPr>
            <p:ph type="subTitle" idx="1"/>
          </p:nvPr>
        </p:nvSpPr>
        <p:spPr/>
        <p:txBody>
          <a:bodyPr/>
          <a:lstStyle/>
          <a:p>
            <a:r>
              <a:rPr lang="en-US" altLang="en-US" dirty="0" smtClean="0"/>
              <a:t/>
            </a:r>
            <a:br>
              <a:rPr lang="en-US" altLang="en-US" dirty="0" smtClean="0"/>
            </a:br>
            <a:r>
              <a:rPr lang="en-US" altLang="en-US" dirty="0" smtClean="0"/>
              <a:t> </a:t>
            </a:r>
          </a:p>
        </p:txBody>
      </p:sp>
    </p:spTree>
    <p:extLst>
      <p:ext uri="{BB962C8B-B14F-4D97-AF65-F5344CB8AC3E}">
        <p14:creationId xmlns:p14="http://schemas.microsoft.com/office/powerpoint/2010/main" val="81720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Benefits &amp; Capabilities of CI</a:t>
            </a:r>
          </a:p>
        </p:txBody>
      </p:sp>
      <p:sp>
        <p:nvSpPr>
          <p:cNvPr id="22531" name="Content Placeholder 2"/>
          <p:cNvSpPr>
            <a:spLocks noGrp="1"/>
          </p:cNvSpPr>
          <p:nvPr>
            <p:ph idx="1"/>
          </p:nvPr>
        </p:nvSpPr>
        <p:spPr/>
        <p:txBody>
          <a:bodyPr/>
          <a:lstStyle/>
          <a:p>
            <a:pPr lvl="1" eaLnBrk="1" hangingPunct="1"/>
            <a:r>
              <a:rPr lang="en-US" altLang="en-US" b="1" i="1" smtClean="0"/>
              <a:t>Occupant Comfort:</a:t>
            </a:r>
            <a:r>
              <a:rPr lang="en-US" altLang="en-US" smtClean="0"/>
              <a:t>  </a:t>
            </a:r>
          </a:p>
          <a:p>
            <a:pPr lvl="2" eaLnBrk="1" hangingPunct="1"/>
            <a:r>
              <a:rPr lang="en-US" altLang="en-US" smtClean="0"/>
              <a:t>CI can provide a more comfortable interior environment because it isolates the structure and interior from outdoor extremes and helps minimize cold-spots (thermal bridges).</a:t>
            </a:r>
          </a:p>
          <a:p>
            <a:pPr lvl="1" eaLnBrk="1" hangingPunct="1"/>
            <a:r>
              <a:rPr lang="en-US" altLang="en-US" b="1" i="1" smtClean="0"/>
              <a:t>Durability:  </a:t>
            </a:r>
          </a:p>
          <a:p>
            <a:pPr lvl="2" eaLnBrk="1" hangingPunct="1"/>
            <a:r>
              <a:rPr lang="en-US" altLang="en-US" smtClean="0"/>
              <a:t>CI protects structural materials and interior finishes from excessive moisture and temperature extremes, prolonging life expectancy and reducing risk of “call-backs”</a:t>
            </a:r>
          </a:p>
        </p:txBody>
      </p:sp>
    </p:spTree>
    <p:extLst>
      <p:ext uri="{BB962C8B-B14F-4D97-AF65-F5344CB8AC3E}">
        <p14:creationId xmlns:p14="http://schemas.microsoft.com/office/powerpoint/2010/main" val="4026744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Benefits &amp; Capabilities of CI</a:t>
            </a:r>
          </a:p>
        </p:txBody>
      </p:sp>
      <p:sp>
        <p:nvSpPr>
          <p:cNvPr id="23555" name="Content Placeholder 2"/>
          <p:cNvSpPr>
            <a:spLocks noGrp="1"/>
          </p:cNvSpPr>
          <p:nvPr>
            <p:ph idx="1"/>
          </p:nvPr>
        </p:nvSpPr>
        <p:spPr>
          <a:xfrm>
            <a:off x="457200" y="1600200"/>
            <a:ext cx="8077200" cy="4525963"/>
          </a:xfrm>
        </p:spPr>
        <p:txBody>
          <a:bodyPr/>
          <a:lstStyle/>
          <a:p>
            <a:pPr lvl="1" eaLnBrk="1" hangingPunct="1">
              <a:defRPr/>
            </a:pPr>
            <a:r>
              <a:rPr lang="en-US" altLang="en-US" b="1" i="1" dirty="0" smtClean="0"/>
              <a:t>Multi-Functional:</a:t>
            </a:r>
            <a:r>
              <a:rPr lang="en-US" altLang="en-US" dirty="0" smtClean="0"/>
              <a:t> </a:t>
            </a:r>
          </a:p>
          <a:p>
            <a:pPr lvl="2" eaLnBrk="1" hangingPunct="1">
              <a:defRPr/>
            </a:pPr>
            <a:r>
              <a:rPr lang="en-US" altLang="en-US" dirty="0" smtClean="0"/>
              <a:t>CI can be used as a cost-effective 4-in-1 solution for:</a:t>
            </a:r>
          </a:p>
          <a:p>
            <a:pPr marL="1828800" lvl="3" indent="-457200" eaLnBrk="1" hangingPunct="1">
              <a:buFont typeface="+mj-lt"/>
              <a:buAutoNum type="arabicPeriod"/>
              <a:defRPr/>
            </a:pPr>
            <a:r>
              <a:rPr lang="en-US" altLang="en-US" dirty="0" smtClean="0"/>
              <a:t>Continuous insulation </a:t>
            </a:r>
          </a:p>
          <a:p>
            <a:pPr marL="1828800" lvl="3" indent="-457200" eaLnBrk="1" hangingPunct="1">
              <a:buFont typeface="+mj-lt"/>
              <a:buAutoNum type="arabicPeriod"/>
              <a:defRPr/>
            </a:pPr>
            <a:r>
              <a:rPr lang="en-US" altLang="en-US" dirty="0" smtClean="0"/>
              <a:t>Continuous air-barrier system </a:t>
            </a:r>
          </a:p>
          <a:p>
            <a:pPr marL="1828800" lvl="3" indent="-457200" eaLnBrk="1" hangingPunct="1">
              <a:buFont typeface="+mj-lt"/>
              <a:buAutoNum type="arabicPeriod"/>
              <a:defRPr/>
            </a:pPr>
            <a:r>
              <a:rPr lang="en-US" altLang="en-US" dirty="0" smtClean="0"/>
              <a:t>Water-resistive barrier system </a:t>
            </a:r>
          </a:p>
          <a:p>
            <a:pPr marL="1828800" lvl="3" indent="-457200" eaLnBrk="1" hangingPunct="1">
              <a:buFont typeface="+mj-lt"/>
              <a:buAutoNum type="arabicPeriod"/>
              <a:defRPr/>
            </a:pPr>
            <a:r>
              <a:rPr lang="en-US" altLang="en-US" dirty="0" smtClean="0"/>
              <a:t>Water vapor control layer</a:t>
            </a:r>
          </a:p>
          <a:p>
            <a:pPr lvl="2" eaLnBrk="1" hangingPunct="1">
              <a:defRPr/>
            </a:pPr>
            <a:r>
              <a:rPr lang="en-US" altLang="en-US" dirty="0" smtClean="0"/>
              <a:t>This 4-in-1 performance of CI is often associated with the concept of a “perfect wall” for high-performance buildings, yet the same principles can be used for minimum code wall assembly. </a:t>
            </a:r>
          </a:p>
          <a:p>
            <a:pPr lvl="3" eaLnBrk="1" hangingPunct="1">
              <a:defRPr/>
            </a:pPr>
            <a:r>
              <a:rPr lang="en-US" altLang="en-US" dirty="0" smtClean="0"/>
              <a:t>Some proprietary CI products can provide structural bracing (a 5</a:t>
            </a:r>
            <a:r>
              <a:rPr lang="en-US" altLang="en-US" baseline="30000" dirty="0" smtClean="0"/>
              <a:t>th</a:t>
            </a:r>
            <a:r>
              <a:rPr lang="en-US" altLang="en-US" dirty="0" smtClean="0"/>
              <a:t> capability)</a:t>
            </a:r>
          </a:p>
          <a:p>
            <a:pPr marL="1828800" lvl="3" indent="-457200" eaLnBrk="1" hangingPunct="1">
              <a:buFont typeface="+mj-lt"/>
              <a:buAutoNum type="arabicPeriod"/>
              <a:defRPr/>
            </a:pPr>
            <a:endParaRPr lang="en-US" altLang="en-US" dirty="0" smtClean="0"/>
          </a:p>
          <a:p>
            <a:pPr marL="0" indent="0">
              <a:buFont typeface="Arial" pitchFamily="34" charset="0"/>
              <a:buNone/>
              <a:defRPr/>
            </a:pPr>
            <a:endParaRPr lang="en-US" altLang="en-US" dirty="0" smtClean="0"/>
          </a:p>
        </p:txBody>
      </p:sp>
    </p:spTree>
    <p:extLst>
      <p:ext uri="{BB962C8B-B14F-4D97-AF65-F5344CB8AC3E}">
        <p14:creationId xmlns:p14="http://schemas.microsoft.com/office/powerpoint/2010/main" val="2777813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Execution </a:t>
            </a:r>
          </a:p>
        </p:txBody>
      </p:sp>
      <p:sp>
        <p:nvSpPr>
          <p:cNvPr id="24579" name="Content Placeholder 2"/>
          <p:cNvSpPr>
            <a:spLocks noGrp="1"/>
          </p:cNvSpPr>
          <p:nvPr>
            <p:ph idx="1"/>
          </p:nvPr>
        </p:nvSpPr>
        <p:spPr/>
        <p:txBody>
          <a:bodyPr/>
          <a:lstStyle/>
          <a:p>
            <a:r>
              <a:rPr lang="en-US" altLang="en-US" smtClean="0"/>
              <a:t>Like most building products, the benefits of CI depend on proper execution in design and installation.</a:t>
            </a:r>
          </a:p>
          <a:p>
            <a:r>
              <a:rPr lang="en-US" altLang="en-US" smtClean="0"/>
              <a:t>CI needs to be properly integrated with the energy code, building code and components for a complete wall assembly. </a:t>
            </a:r>
          </a:p>
          <a:p>
            <a:r>
              <a:rPr lang="en-US" altLang="en-US" smtClean="0"/>
              <a:t>Fortunately, there are excellent resources to help the user succeed.</a:t>
            </a:r>
          </a:p>
        </p:txBody>
      </p:sp>
    </p:spTree>
    <p:extLst>
      <p:ext uri="{BB962C8B-B14F-4D97-AF65-F5344CB8AC3E}">
        <p14:creationId xmlns:p14="http://schemas.microsoft.com/office/powerpoint/2010/main" val="798432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Outline</a:t>
            </a:r>
            <a:endParaRPr lang="en-US" dirty="0"/>
          </a:p>
        </p:txBody>
      </p:sp>
      <p:sp>
        <p:nvSpPr>
          <p:cNvPr id="13" name="Text Placeholder 1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72710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Topical Outline</a:t>
            </a:r>
            <a:endParaRPr lang="en-US" altLang="en-US" dirty="0" smtClean="0"/>
          </a:p>
        </p:txBody>
      </p:sp>
      <p:sp>
        <p:nvSpPr>
          <p:cNvPr id="26627" name="Content Placeholder 2"/>
          <p:cNvSpPr>
            <a:spLocks noGrp="1"/>
          </p:cNvSpPr>
          <p:nvPr>
            <p:ph idx="1"/>
          </p:nvPr>
        </p:nvSpPr>
        <p:spPr/>
        <p:txBody>
          <a:bodyPr/>
          <a:lstStyle/>
          <a:p>
            <a:pPr eaLnBrk="1" hangingPunct="1"/>
            <a:r>
              <a:rPr lang="en-US" altLang="en-US" b="1" smtClean="0"/>
              <a:t>PART 1 – Continuous Insulation Primer</a:t>
            </a:r>
          </a:p>
          <a:p>
            <a:pPr lvl="1" eaLnBrk="1" hangingPunct="1"/>
            <a:r>
              <a:rPr lang="en-US" altLang="en-US" sz="2400" smtClean="0"/>
              <a:t>Definition</a:t>
            </a:r>
          </a:p>
          <a:p>
            <a:pPr lvl="1" eaLnBrk="1" hangingPunct="1"/>
            <a:r>
              <a:rPr lang="en-US" altLang="en-US" sz="2400" smtClean="0"/>
              <a:t>History of CI</a:t>
            </a:r>
          </a:p>
          <a:p>
            <a:pPr lvl="1" eaLnBrk="1" hangingPunct="1"/>
            <a:r>
              <a:rPr lang="en-US" altLang="en-US" sz="2400" smtClean="0"/>
              <a:t>Integrated Role of CI in Building Construction</a:t>
            </a:r>
          </a:p>
          <a:p>
            <a:pPr lvl="1" eaLnBrk="1" hangingPunct="1"/>
            <a:r>
              <a:rPr lang="en-US" altLang="en-US" sz="2400" smtClean="0"/>
              <a:t>Energy Conservation and Environmental Value of Continuous Insulation</a:t>
            </a:r>
          </a:p>
          <a:p>
            <a:pPr lvl="1" eaLnBrk="1" hangingPunct="1"/>
            <a:r>
              <a:rPr lang="en-US" altLang="en-US" sz="2400" smtClean="0"/>
              <a:t>Types &amp; Properties of CI Materials</a:t>
            </a:r>
          </a:p>
          <a:p>
            <a:pPr lvl="1" eaLnBrk="1" hangingPunct="1"/>
            <a:r>
              <a:rPr lang="en-US" altLang="en-US" sz="2400" smtClean="0"/>
              <a:t>Overview of Multiple Functions &amp; Applications of CI</a:t>
            </a:r>
          </a:p>
          <a:p>
            <a:pPr lvl="1" eaLnBrk="1" hangingPunct="1"/>
            <a:r>
              <a:rPr lang="en-US" altLang="en-US" sz="2400" smtClean="0"/>
              <a:t>Resources for Code Compliance and Technical Support (tabulation with code references and TER references/links)</a:t>
            </a:r>
          </a:p>
          <a:p>
            <a:pPr lvl="1" eaLnBrk="1" hangingPunct="1"/>
            <a:endParaRPr lang="en-US" altLang="en-US" sz="2400" dirty="0" smtClean="0"/>
          </a:p>
        </p:txBody>
      </p:sp>
    </p:spTree>
    <p:extLst>
      <p:ext uri="{BB962C8B-B14F-4D97-AF65-F5344CB8AC3E}">
        <p14:creationId xmlns:p14="http://schemas.microsoft.com/office/powerpoint/2010/main" val="1191306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Topical Outline</a:t>
            </a:r>
            <a:endParaRPr lang="en-US" dirty="0"/>
          </a:p>
        </p:txBody>
      </p:sp>
      <p:sp>
        <p:nvSpPr>
          <p:cNvPr id="3" name="Content Placeholder 2"/>
          <p:cNvSpPr>
            <a:spLocks noGrp="1"/>
          </p:cNvSpPr>
          <p:nvPr>
            <p:ph idx="1"/>
          </p:nvPr>
        </p:nvSpPr>
        <p:spPr/>
        <p:txBody>
          <a:bodyPr/>
          <a:lstStyle/>
          <a:p>
            <a:r>
              <a:rPr lang="en-US" altLang="en-US" b="1" dirty="0"/>
              <a:t>PART </a:t>
            </a:r>
            <a:r>
              <a:rPr lang="en-US" altLang="en-US" b="1" dirty="0" smtClean="0"/>
              <a:t>1a </a:t>
            </a:r>
            <a:r>
              <a:rPr lang="en-US" altLang="en-US" b="1" dirty="0"/>
              <a:t>– </a:t>
            </a:r>
            <a:r>
              <a:rPr lang="en-US" altLang="en-US" b="1" dirty="0" smtClean="0"/>
              <a:t>Foam Sheathing Applications For All Climate Zones</a:t>
            </a:r>
          </a:p>
          <a:p>
            <a:pPr lvl="1"/>
            <a:r>
              <a:rPr lang="en-US" altLang="en-US" b="1" dirty="0" smtClean="0"/>
              <a:t>1-2</a:t>
            </a:r>
          </a:p>
          <a:p>
            <a:pPr lvl="1"/>
            <a:r>
              <a:rPr lang="en-US" altLang="en-US" b="1" dirty="0" smtClean="0"/>
              <a:t>3-4</a:t>
            </a:r>
          </a:p>
          <a:p>
            <a:pPr lvl="1"/>
            <a:r>
              <a:rPr lang="en-US" altLang="en-US" b="1" dirty="0" smtClean="0"/>
              <a:t>5-6</a:t>
            </a:r>
          </a:p>
          <a:p>
            <a:pPr lvl="1"/>
            <a:r>
              <a:rPr lang="en-US" altLang="en-US" b="1" dirty="0" smtClean="0"/>
              <a:t>7-8</a:t>
            </a:r>
            <a:endParaRPr lang="en-US" altLang="en-US" b="1" dirty="0"/>
          </a:p>
          <a:p>
            <a:endParaRPr lang="en-US" dirty="0"/>
          </a:p>
        </p:txBody>
      </p:sp>
      <p:pic>
        <p:nvPicPr>
          <p:cNvPr id="798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2514600"/>
            <a:ext cx="2393474"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8145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dirty="0" smtClean="0"/>
              <a:t>Topical Outline (cont’d)</a:t>
            </a:r>
          </a:p>
        </p:txBody>
      </p:sp>
      <p:sp>
        <p:nvSpPr>
          <p:cNvPr id="24579" name="Content Placeholder 2"/>
          <p:cNvSpPr>
            <a:spLocks noGrp="1"/>
          </p:cNvSpPr>
          <p:nvPr>
            <p:ph idx="1"/>
          </p:nvPr>
        </p:nvSpPr>
        <p:spPr/>
        <p:txBody>
          <a:bodyPr/>
          <a:lstStyle/>
          <a:p>
            <a:pPr eaLnBrk="1" hangingPunct="1">
              <a:defRPr/>
            </a:pPr>
            <a:r>
              <a:rPr lang="en-US" altLang="en-US" b="1" dirty="0" smtClean="0"/>
              <a:t>Part 2 – Energy Code Compliance</a:t>
            </a:r>
          </a:p>
          <a:p>
            <a:pPr lvl="1" eaLnBrk="1" hangingPunct="1">
              <a:defRPr/>
            </a:pPr>
            <a:r>
              <a:rPr lang="en-US" altLang="en-US" sz="2400" dirty="0" smtClean="0"/>
              <a:t>Importance of Energy Efficiency and CI</a:t>
            </a:r>
          </a:p>
          <a:p>
            <a:pPr lvl="1" eaLnBrk="1" hangingPunct="1">
              <a:defRPr/>
            </a:pPr>
            <a:r>
              <a:rPr lang="en-US" altLang="en-US" sz="2400" dirty="0" smtClean="0"/>
              <a:t>Multiple Paths for Compliance</a:t>
            </a:r>
          </a:p>
          <a:p>
            <a:pPr lvl="1" eaLnBrk="1" hangingPunct="1">
              <a:defRPr/>
            </a:pPr>
            <a:r>
              <a:rPr lang="en-US" altLang="en-US" sz="2400" dirty="0" smtClean="0"/>
              <a:t>Three Wall Insulation Methods</a:t>
            </a:r>
          </a:p>
          <a:p>
            <a:pPr lvl="1" eaLnBrk="1" hangingPunct="1">
              <a:defRPr/>
            </a:pPr>
            <a:r>
              <a:rPr lang="en-US" altLang="en-US" sz="2400" dirty="0" smtClean="0"/>
              <a:t>Wall insulation requirements </a:t>
            </a:r>
          </a:p>
          <a:p>
            <a:pPr lvl="2" eaLnBrk="1" hangingPunct="1">
              <a:defRPr/>
            </a:pPr>
            <a:r>
              <a:rPr lang="en-US" altLang="en-US" sz="2000" dirty="0" smtClean="0"/>
              <a:t>Prescriptive R-values (IECC-C or ASHRAE 90.1)</a:t>
            </a:r>
          </a:p>
          <a:p>
            <a:pPr lvl="2" eaLnBrk="1" hangingPunct="1">
              <a:defRPr/>
            </a:pPr>
            <a:r>
              <a:rPr lang="en-US" altLang="en-US" sz="2000" dirty="0" smtClean="0"/>
              <a:t>Prescriptive R-values (IECC-R / IRC Chapter 11)</a:t>
            </a:r>
          </a:p>
          <a:p>
            <a:pPr lvl="2" eaLnBrk="1" hangingPunct="1">
              <a:defRPr/>
            </a:pPr>
            <a:r>
              <a:rPr lang="en-US" altLang="en-US" sz="2000" dirty="0" smtClean="0"/>
              <a:t>U-factors for alternative insulation strategies</a:t>
            </a:r>
          </a:p>
          <a:p>
            <a:pPr lvl="3" eaLnBrk="1" hangingPunct="1">
              <a:defRPr/>
            </a:pPr>
            <a:r>
              <a:rPr lang="en-US" altLang="en-US" sz="1800" dirty="0" smtClean="0"/>
              <a:t>Calculator for U-factor alternatives with CI (pending)</a:t>
            </a:r>
          </a:p>
          <a:p>
            <a:pPr lvl="2" eaLnBrk="1" hangingPunct="1">
              <a:defRPr/>
            </a:pPr>
            <a:r>
              <a:rPr lang="en-US" altLang="en-US" sz="2000" dirty="0" smtClean="0"/>
              <a:t>Application of whole building UA analysis</a:t>
            </a:r>
          </a:p>
          <a:p>
            <a:pPr lvl="2" eaLnBrk="1" hangingPunct="1">
              <a:defRPr/>
            </a:pPr>
            <a:r>
              <a:rPr lang="en-US" altLang="en-US" sz="2000" dirty="0" smtClean="0"/>
              <a:t>Energy Rating Index and Performance Path</a:t>
            </a:r>
          </a:p>
          <a:p>
            <a:pPr marL="1371600" lvl="3" indent="0" eaLnBrk="1" hangingPunct="1">
              <a:buFont typeface="Arial" pitchFamily="34" charset="0"/>
              <a:buNone/>
              <a:defRPr/>
            </a:pPr>
            <a:endParaRPr lang="en-US" altLang="en-US" dirty="0" smtClean="0"/>
          </a:p>
        </p:txBody>
      </p:sp>
    </p:spTree>
    <p:extLst>
      <p:ext uri="{BB962C8B-B14F-4D97-AF65-F5344CB8AC3E}">
        <p14:creationId xmlns:p14="http://schemas.microsoft.com/office/powerpoint/2010/main" val="6889140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dirty="0" smtClean="0"/>
              <a:t>Topical Outline (cont’d)</a:t>
            </a:r>
          </a:p>
        </p:txBody>
      </p:sp>
      <p:sp>
        <p:nvSpPr>
          <p:cNvPr id="29699" name="Content Placeholder 2"/>
          <p:cNvSpPr>
            <a:spLocks noGrp="1"/>
          </p:cNvSpPr>
          <p:nvPr>
            <p:ph idx="1"/>
          </p:nvPr>
        </p:nvSpPr>
        <p:spPr/>
        <p:txBody>
          <a:bodyPr/>
          <a:lstStyle/>
          <a:p>
            <a:pPr eaLnBrk="1" hangingPunct="1">
              <a:defRPr/>
            </a:pPr>
            <a:r>
              <a:rPr lang="en-US" altLang="en-US" b="1" dirty="0" smtClean="0"/>
              <a:t>Part 2 – Energy Code Compliance</a:t>
            </a:r>
          </a:p>
          <a:p>
            <a:pPr lvl="1" eaLnBrk="1" hangingPunct="1">
              <a:defRPr/>
            </a:pPr>
            <a:r>
              <a:rPr lang="en-US" altLang="en-US" sz="2400" dirty="0" smtClean="0"/>
              <a:t>Cautions:</a:t>
            </a:r>
          </a:p>
          <a:p>
            <a:pPr lvl="2" eaLnBrk="1" hangingPunct="1">
              <a:defRPr/>
            </a:pPr>
            <a:r>
              <a:rPr lang="en-US" altLang="en-US" sz="2000" dirty="0" smtClean="0"/>
              <a:t>Ensure accurate calculation of thermal performance</a:t>
            </a:r>
          </a:p>
          <a:p>
            <a:pPr lvl="2" eaLnBrk="1" hangingPunct="1">
              <a:defRPr/>
            </a:pPr>
            <a:r>
              <a:rPr lang="en-US" altLang="en-US" sz="2000" dirty="0" smtClean="0"/>
              <a:t>Avoid excessive thermal trade-offs in whole building UA analysis</a:t>
            </a:r>
          </a:p>
          <a:p>
            <a:pPr lvl="2" eaLnBrk="1" hangingPunct="1"/>
            <a:r>
              <a:rPr lang="en-US" altLang="en-US" sz="2000" dirty="0" smtClean="0"/>
              <a:t>Check moisture performance </a:t>
            </a:r>
          </a:p>
          <a:p>
            <a:pPr lvl="2" eaLnBrk="1" hangingPunct="1"/>
            <a:r>
              <a:rPr lang="en-US" altLang="en-US" sz="2000" dirty="0" smtClean="0"/>
              <a:t>Use CI to control moisture vapor and maximize inward drying potential.</a:t>
            </a:r>
          </a:p>
          <a:p>
            <a:pPr lvl="2" eaLnBrk="1" hangingPunct="1"/>
            <a:r>
              <a:rPr lang="en-US" altLang="en-US" sz="2000" dirty="0" smtClean="0"/>
              <a:t>Avoid thermal bridging through details that short-circuit continuous insulation</a:t>
            </a:r>
          </a:p>
          <a:p>
            <a:pPr lvl="2" eaLnBrk="1" hangingPunct="1">
              <a:defRPr/>
            </a:pPr>
            <a:endParaRPr lang="en-US" altLang="en-US" sz="2000" b="1" dirty="0" smtClean="0"/>
          </a:p>
          <a:p>
            <a:pPr marL="1371600" lvl="3" indent="0" eaLnBrk="1" hangingPunct="1">
              <a:buFont typeface="Arial" pitchFamily="34" charset="0"/>
              <a:buNone/>
              <a:defRPr/>
            </a:pPr>
            <a:endParaRPr lang="en-US" altLang="en-US" sz="1800" dirty="0" smtClean="0"/>
          </a:p>
        </p:txBody>
      </p:sp>
    </p:spTree>
    <p:extLst>
      <p:ext uri="{BB962C8B-B14F-4D97-AF65-F5344CB8AC3E}">
        <p14:creationId xmlns:p14="http://schemas.microsoft.com/office/powerpoint/2010/main" val="2017983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Topical Outline (cont’d)</a:t>
            </a:r>
          </a:p>
        </p:txBody>
      </p:sp>
      <p:sp>
        <p:nvSpPr>
          <p:cNvPr id="31747" name="Content Placeholder 2"/>
          <p:cNvSpPr>
            <a:spLocks noGrp="1"/>
          </p:cNvSpPr>
          <p:nvPr>
            <p:ph idx="1"/>
          </p:nvPr>
        </p:nvSpPr>
        <p:spPr/>
        <p:txBody>
          <a:bodyPr/>
          <a:lstStyle/>
          <a:p>
            <a:pPr eaLnBrk="1" hangingPunct="1"/>
            <a:r>
              <a:rPr lang="en-US" altLang="en-US" b="1" dirty="0" smtClean="0"/>
              <a:t>PART 3 – Building Code Compliance</a:t>
            </a:r>
          </a:p>
          <a:p>
            <a:pPr lvl="1" eaLnBrk="1" hangingPunct="1"/>
            <a:r>
              <a:rPr lang="en-US" altLang="en-US" sz="2400" dirty="0" smtClean="0"/>
              <a:t>Fire Safety</a:t>
            </a:r>
          </a:p>
          <a:p>
            <a:pPr lvl="2" eaLnBrk="1" hangingPunct="1"/>
            <a:r>
              <a:rPr lang="en-US" altLang="en-US" sz="2000" dirty="0" smtClean="0"/>
              <a:t>Requirements for CI</a:t>
            </a:r>
          </a:p>
          <a:p>
            <a:pPr lvl="3" eaLnBrk="1" hangingPunct="1"/>
            <a:r>
              <a:rPr lang="en-US" altLang="en-US" sz="1800" dirty="0" smtClean="0"/>
              <a:t>Type I-IV buildings</a:t>
            </a:r>
          </a:p>
          <a:p>
            <a:pPr lvl="4" eaLnBrk="1" hangingPunct="1"/>
            <a:r>
              <a:rPr lang="en-US" altLang="en-US" sz="1800" dirty="0" smtClean="0"/>
              <a:t>Reference </a:t>
            </a:r>
            <a:r>
              <a:rPr lang="en-US" altLang="en-US" sz="1800" dirty="0" smtClean="0">
                <a:hlinkClick r:id="rId2"/>
              </a:rPr>
              <a:t>TER No. 1202-04</a:t>
            </a:r>
            <a:endParaRPr lang="en-US" altLang="en-US" sz="1800" dirty="0" smtClean="0"/>
          </a:p>
          <a:p>
            <a:pPr lvl="3" eaLnBrk="1" hangingPunct="1"/>
            <a:r>
              <a:rPr lang="en-US" altLang="en-US" sz="1800" dirty="0" smtClean="0"/>
              <a:t>Type V buildings</a:t>
            </a:r>
          </a:p>
          <a:p>
            <a:pPr lvl="4" eaLnBrk="1" hangingPunct="1"/>
            <a:r>
              <a:rPr lang="en-US" altLang="en-US" sz="1800" dirty="0" smtClean="0"/>
              <a:t>Reference </a:t>
            </a:r>
            <a:r>
              <a:rPr lang="en-US" altLang="en-US" sz="1800" dirty="0" smtClean="0">
                <a:hlinkClick r:id="rId3"/>
              </a:rPr>
              <a:t>TER No. 1202-03</a:t>
            </a:r>
            <a:endParaRPr lang="en-US" altLang="en-US" sz="1800" dirty="0" smtClean="0"/>
          </a:p>
          <a:p>
            <a:pPr lvl="2" eaLnBrk="1" hangingPunct="1"/>
            <a:r>
              <a:rPr lang="en-US" altLang="en-US" sz="2200" dirty="0" smtClean="0"/>
              <a:t>NFPA 285</a:t>
            </a:r>
          </a:p>
          <a:p>
            <a:pPr lvl="3" eaLnBrk="1" hangingPunct="1"/>
            <a:r>
              <a:rPr lang="en-US" altLang="en-US" sz="1800" dirty="0" smtClean="0"/>
              <a:t>Type I-IV buildings</a:t>
            </a:r>
          </a:p>
          <a:p>
            <a:pPr lvl="4" eaLnBrk="1" hangingPunct="1"/>
            <a:r>
              <a:rPr lang="en-US" altLang="en-US" sz="1800" dirty="0" smtClean="0"/>
              <a:t>Reference </a:t>
            </a:r>
            <a:r>
              <a:rPr lang="en-US" altLang="en-US" sz="1800" u="sng" dirty="0" smtClean="0">
                <a:solidFill>
                  <a:srgbClr val="0070C0"/>
                </a:solidFill>
              </a:rPr>
              <a:t>TER No. 1202-01</a:t>
            </a:r>
          </a:p>
        </p:txBody>
      </p:sp>
    </p:spTree>
    <p:extLst>
      <p:ext uri="{BB962C8B-B14F-4D97-AF65-F5344CB8AC3E}">
        <p14:creationId xmlns:p14="http://schemas.microsoft.com/office/powerpoint/2010/main" val="1603930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Topical Outline (cont’d)</a:t>
            </a:r>
          </a:p>
        </p:txBody>
      </p:sp>
      <p:sp>
        <p:nvSpPr>
          <p:cNvPr id="32771" name="Content Placeholder 2"/>
          <p:cNvSpPr>
            <a:spLocks noGrp="1"/>
          </p:cNvSpPr>
          <p:nvPr>
            <p:ph idx="1"/>
          </p:nvPr>
        </p:nvSpPr>
        <p:spPr/>
        <p:txBody>
          <a:bodyPr/>
          <a:lstStyle/>
          <a:p>
            <a:pPr eaLnBrk="1" hangingPunct="1"/>
            <a:r>
              <a:rPr lang="en-US" altLang="en-US" b="1" dirty="0" smtClean="0"/>
              <a:t>PART 3 – Building Code Compliance</a:t>
            </a:r>
          </a:p>
          <a:p>
            <a:pPr lvl="1" eaLnBrk="1" hangingPunct="1"/>
            <a:r>
              <a:rPr lang="en-US" altLang="en-US" sz="2400" dirty="0" smtClean="0"/>
              <a:t>Structural Components</a:t>
            </a:r>
          </a:p>
          <a:p>
            <a:pPr lvl="2" eaLnBrk="1" hangingPunct="1"/>
            <a:r>
              <a:rPr lang="en-US" altLang="en-US" sz="2000" dirty="0" smtClean="0"/>
              <a:t>Sheathing </a:t>
            </a:r>
          </a:p>
          <a:p>
            <a:pPr lvl="3" eaLnBrk="1" hangingPunct="1"/>
            <a:r>
              <a:rPr lang="en-US" altLang="en-US" sz="1800" dirty="0" smtClean="0"/>
              <a:t>Reference code requirements </a:t>
            </a:r>
            <a:r>
              <a:rPr lang="en-US" altLang="en-US" sz="1800" dirty="0" smtClean="0">
                <a:hlinkClick r:id="rId2"/>
              </a:rPr>
              <a:t>IBC 1403</a:t>
            </a:r>
            <a:r>
              <a:rPr lang="en-US" altLang="en-US" sz="1800" dirty="0" smtClean="0"/>
              <a:t>/</a:t>
            </a:r>
            <a:r>
              <a:rPr lang="en-US" altLang="en-US" sz="1800" dirty="0" smtClean="0">
                <a:hlinkClick r:id="rId3"/>
              </a:rPr>
              <a:t>IRC R703 </a:t>
            </a:r>
            <a:endParaRPr lang="en-US" altLang="en-US" sz="1800" dirty="0" smtClean="0"/>
          </a:p>
          <a:p>
            <a:pPr lvl="3" eaLnBrk="1" hangingPunct="1"/>
            <a:r>
              <a:rPr lang="en-US" altLang="en-US" sz="1800" dirty="0" smtClean="0"/>
              <a:t>Reference </a:t>
            </a:r>
            <a:r>
              <a:rPr lang="en-US" altLang="en-US" sz="1800" dirty="0" smtClean="0">
                <a:hlinkClick r:id="rId4"/>
              </a:rPr>
              <a:t>ANSI/SBCA FS100</a:t>
            </a:r>
            <a:endParaRPr lang="en-US" altLang="en-US" sz="1800" dirty="0" smtClean="0"/>
          </a:p>
          <a:p>
            <a:pPr lvl="2" eaLnBrk="1" hangingPunct="1"/>
            <a:r>
              <a:rPr lang="en-US" altLang="en-US" sz="2000" dirty="0" smtClean="0"/>
              <a:t>Cladding Attachment</a:t>
            </a:r>
          </a:p>
          <a:p>
            <a:pPr lvl="3" eaLnBrk="1" hangingPunct="1"/>
            <a:r>
              <a:rPr lang="en-US" altLang="en-US" sz="1800" dirty="0" smtClean="0"/>
              <a:t>Reference code requirements </a:t>
            </a:r>
            <a:r>
              <a:rPr lang="en-US" altLang="en-US" sz="1800" dirty="0" smtClean="0">
                <a:hlinkClick r:id="rId5"/>
              </a:rPr>
              <a:t>IBC 1609</a:t>
            </a:r>
            <a:r>
              <a:rPr lang="en-US" altLang="en-US" sz="1800" dirty="0" smtClean="0"/>
              <a:t>/</a:t>
            </a:r>
            <a:r>
              <a:rPr lang="en-US" altLang="en-US" sz="1800" dirty="0" smtClean="0">
                <a:hlinkClick r:id="rId3"/>
              </a:rPr>
              <a:t>IRC R703.1.2</a:t>
            </a:r>
            <a:endParaRPr lang="en-US" altLang="en-US" sz="1800" dirty="0" smtClean="0"/>
          </a:p>
          <a:p>
            <a:pPr lvl="3" eaLnBrk="1" hangingPunct="1"/>
            <a:r>
              <a:rPr lang="en-US" altLang="en-US" sz="1800" dirty="0" smtClean="0"/>
              <a:t>Reference </a:t>
            </a:r>
            <a:r>
              <a:rPr lang="en-US" altLang="en-US" sz="1800" dirty="0" smtClean="0">
                <a:hlinkClick r:id="rId6"/>
              </a:rPr>
              <a:t>TER No. 1303-04 </a:t>
            </a:r>
            <a:r>
              <a:rPr lang="en-US" altLang="en-US" sz="1800" dirty="0" smtClean="0"/>
              <a:t>(attachments)</a:t>
            </a:r>
          </a:p>
          <a:p>
            <a:pPr lvl="3" eaLnBrk="1" hangingPunct="1"/>
            <a:r>
              <a:rPr lang="en-US" altLang="en-US" sz="1800" dirty="0" smtClean="0"/>
              <a:t>Reference </a:t>
            </a:r>
            <a:r>
              <a:rPr lang="en-US" altLang="en-US" sz="1800" dirty="0" smtClean="0">
                <a:hlinkClick r:id="rId7"/>
              </a:rPr>
              <a:t>TER No. 1205-05 </a:t>
            </a:r>
            <a:r>
              <a:rPr lang="en-US" altLang="en-US" sz="1800" dirty="0" smtClean="0"/>
              <a:t>(details)</a:t>
            </a:r>
          </a:p>
          <a:p>
            <a:pPr lvl="2" eaLnBrk="1" hangingPunct="1"/>
            <a:r>
              <a:rPr lang="en-US" altLang="en-US" sz="2000" dirty="0" smtClean="0"/>
              <a:t>Window Attachment</a:t>
            </a:r>
          </a:p>
          <a:p>
            <a:pPr lvl="3" eaLnBrk="1" hangingPunct="1"/>
            <a:r>
              <a:rPr lang="en-US" altLang="en-US" sz="1800" dirty="0" smtClean="0"/>
              <a:t>Reference code requirements </a:t>
            </a:r>
            <a:r>
              <a:rPr lang="en-US" altLang="en-US" sz="1800" dirty="0" smtClean="0">
                <a:hlinkClick r:id="rId8"/>
              </a:rPr>
              <a:t>IBC 1405.13</a:t>
            </a:r>
            <a:r>
              <a:rPr lang="en-US" altLang="en-US" sz="1800" dirty="0" smtClean="0"/>
              <a:t>/</a:t>
            </a:r>
            <a:r>
              <a:rPr lang="en-US" altLang="en-US" sz="1800" dirty="0" smtClean="0">
                <a:hlinkClick r:id="rId9"/>
              </a:rPr>
              <a:t>IRC R612.7 </a:t>
            </a:r>
            <a:endParaRPr lang="en-US" altLang="en-US" sz="1800" dirty="0" smtClean="0"/>
          </a:p>
          <a:p>
            <a:pPr lvl="3" eaLnBrk="1" hangingPunct="1"/>
            <a:r>
              <a:rPr lang="en-US" altLang="en-US" sz="1800" dirty="0" smtClean="0"/>
              <a:t>Reference </a:t>
            </a:r>
            <a:r>
              <a:rPr lang="en-US" altLang="en-US" sz="1800" dirty="0" smtClean="0">
                <a:hlinkClick r:id="rId10"/>
              </a:rPr>
              <a:t>TER No. 1304-01</a:t>
            </a:r>
            <a:endParaRPr lang="en-US" altLang="en-US" sz="1800" dirty="0" smtClean="0"/>
          </a:p>
        </p:txBody>
      </p:sp>
    </p:spTree>
    <p:extLst>
      <p:ext uri="{BB962C8B-B14F-4D97-AF65-F5344CB8AC3E}">
        <p14:creationId xmlns:p14="http://schemas.microsoft.com/office/powerpoint/2010/main" val="64770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Introduction</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9046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Topical Outline (cont’d)</a:t>
            </a:r>
          </a:p>
        </p:txBody>
      </p:sp>
      <p:sp>
        <p:nvSpPr>
          <p:cNvPr id="33795" name="Content Placeholder 2"/>
          <p:cNvSpPr>
            <a:spLocks noGrp="1"/>
          </p:cNvSpPr>
          <p:nvPr>
            <p:ph idx="1"/>
          </p:nvPr>
        </p:nvSpPr>
        <p:spPr/>
        <p:txBody>
          <a:bodyPr/>
          <a:lstStyle/>
          <a:p>
            <a:pPr eaLnBrk="1" hangingPunct="1"/>
            <a:r>
              <a:rPr lang="en-US" altLang="en-US" b="1" dirty="0" smtClean="0"/>
              <a:t>PART 3 – Building Code Compliance</a:t>
            </a:r>
          </a:p>
          <a:p>
            <a:pPr lvl="1" eaLnBrk="1" hangingPunct="1"/>
            <a:r>
              <a:rPr lang="en-US" altLang="en-US" sz="2400" dirty="0" smtClean="0"/>
              <a:t>Structural Components</a:t>
            </a:r>
          </a:p>
          <a:p>
            <a:pPr lvl="2" eaLnBrk="1" hangingPunct="1"/>
            <a:r>
              <a:rPr lang="en-US" altLang="en-US" sz="2000" dirty="0" smtClean="0"/>
              <a:t>Vinyl Siding Wind Pressure Rating</a:t>
            </a:r>
          </a:p>
          <a:p>
            <a:pPr lvl="3" eaLnBrk="1" hangingPunct="1"/>
            <a:r>
              <a:rPr lang="en-US" altLang="en-US" sz="1800" dirty="0" smtClean="0"/>
              <a:t>Reference code requirements </a:t>
            </a:r>
            <a:r>
              <a:rPr lang="en-US" altLang="en-US" sz="1800" dirty="0" smtClean="0">
                <a:hlinkClick r:id="rId2"/>
              </a:rPr>
              <a:t>IBC 1405.14 </a:t>
            </a:r>
            <a:r>
              <a:rPr lang="en-US" altLang="en-US" sz="1800" dirty="0" smtClean="0"/>
              <a:t>/</a:t>
            </a:r>
            <a:r>
              <a:rPr lang="en-US" altLang="en-US" sz="1800" dirty="0" smtClean="0">
                <a:hlinkClick r:id="rId3"/>
              </a:rPr>
              <a:t>IRC R703.1.2</a:t>
            </a:r>
            <a:endParaRPr lang="en-US" altLang="en-US" sz="1800" dirty="0" smtClean="0"/>
          </a:p>
          <a:p>
            <a:pPr lvl="2" eaLnBrk="1" hangingPunct="1"/>
            <a:r>
              <a:rPr lang="en-US" altLang="en-US" sz="2000" dirty="0" smtClean="0"/>
              <a:t>Foam behind PC Stucco (</a:t>
            </a:r>
            <a:r>
              <a:rPr lang="en-US" altLang="en-US" sz="2000" dirty="0" smtClean="0">
                <a:hlinkClick r:id="rId4"/>
              </a:rPr>
              <a:t>IBC 2510.6 </a:t>
            </a:r>
            <a:r>
              <a:rPr lang="en-US" altLang="en-US" sz="2000" dirty="0" smtClean="0"/>
              <a:t>and </a:t>
            </a:r>
            <a:r>
              <a:rPr lang="en-US" altLang="en-US" sz="2000" dirty="0" smtClean="0">
                <a:hlinkClick r:id="rId5"/>
              </a:rPr>
              <a:t>IRC R703.2</a:t>
            </a:r>
            <a:r>
              <a:rPr lang="en-US" altLang="en-US" sz="2000" dirty="0" smtClean="0"/>
              <a:t>)</a:t>
            </a:r>
          </a:p>
          <a:p>
            <a:pPr lvl="3" eaLnBrk="1" hangingPunct="1"/>
            <a:r>
              <a:rPr lang="en-US" altLang="en-US" sz="1800" dirty="0" smtClean="0"/>
              <a:t>Explain use of exception to justify foam sheathing behind PC stucco</a:t>
            </a:r>
          </a:p>
          <a:p>
            <a:pPr lvl="3" eaLnBrk="1" hangingPunct="1"/>
            <a:r>
              <a:rPr lang="en-US" altLang="en-US" sz="1800" dirty="0" smtClean="0"/>
              <a:t>Reference </a:t>
            </a:r>
            <a:r>
              <a:rPr lang="en-US" altLang="en-US" sz="1800" dirty="0" smtClean="0">
                <a:hlinkClick r:id="rId6"/>
              </a:rPr>
              <a:t>TER No. 1303-04 </a:t>
            </a:r>
            <a:endParaRPr lang="en-US" altLang="en-US" sz="1800" dirty="0" smtClean="0"/>
          </a:p>
          <a:p>
            <a:pPr lvl="3" eaLnBrk="1" hangingPunct="1"/>
            <a:r>
              <a:rPr lang="en-US" altLang="en-US" sz="1800" dirty="0" smtClean="0"/>
              <a:t>Reference </a:t>
            </a:r>
            <a:r>
              <a:rPr lang="en-US" altLang="en-US" sz="1800" dirty="0" smtClean="0">
                <a:hlinkClick r:id="rId7"/>
              </a:rPr>
              <a:t>TER No. 1205-05</a:t>
            </a:r>
            <a:endParaRPr lang="en-US" altLang="en-US" sz="1800" dirty="0" smtClean="0"/>
          </a:p>
        </p:txBody>
      </p:sp>
    </p:spTree>
    <p:extLst>
      <p:ext uri="{BB962C8B-B14F-4D97-AF65-F5344CB8AC3E}">
        <p14:creationId xmlns:p14="http://schemas.microsoft.com/office/powerpoint/2010/main" val="5401079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Topical Outline (cont’d)</a:t>
            </a:r>
          </a:p>
        </p:txBody>
      </p:sp>
      <p:sp>
        <p:nvSpPr>
          <p:cNvPr id="34819" name="Content Placeholder 2"/>
          <p:cNvSpPr>
            <a:spLocks noGrp="1"/>
          </p:cNvSpPr>
          <p:nvPr>
            <p:ph idx="1"/>
          </p:nvPr>
        </p:nvSpPr>
        <p:spPr/>
        <p:txBody>
          <a:bodyPr>
            <a:normAutofit/>
          </a:bodyPr>
          <a:lstStyle/>
          <a:p>
            <a:pPr eaLnBrk="1" hangingPunct="1">
              <a:defRPr/>
            </a:pPr>
            <a:r>
              <a:rPr lang="en-US" altLang="en-US" b="1" dirty="0" smtClean="0"/>
              <a:t>PART 3 – Building Code Compliance</a:t>
            </a:r>
          </a:p>
          <a:p>
            <a:pPr lvl="1" eaLnBrk="1" hangingPunct="1">
              <a:defRPr/>
            </a:pPr>
            <a:r>
              <a:rPr lang="en-US" altLang="en-US" sz="2400" dirty="0" smtClean="0"/>
              <a:t>Structural Components</a:t>
            </a:r>
          </a:p>
          <a:p>
            <a:pPr lvl="2" eaLnBrk="1" hangingPunct="1">
              <a:defRPr/>
            </a:pPr>
            <a:r>
              <a:rPr lang="en-US" altLang="en-US" sz="2000" dirty="0" smtClean="0"/>
              <a:t>Foam behind wood shingles/shakes (</a:t>
            </a:r>
            <a:r>
              <a:rPr lang="en-US" altLang="en-US" sz="2000" dirty="0" smtClean="0">
                <a:hlinkClick r:id="rId2"/>
              </a:rPr>
              <a:t>IRC R703.5</a:t>
            </a:r>
            <a:r>
              <a:rPr lang="en-US" altLang="en-US" sz="2000" dirty="0" smtClean="0"/>
              <a:t>)</a:t>
            </a:r>
          </a:p>
          <a:p>
            <a:pPr lvl="3" eaLnBrk="1" hangingPunct="1">
              <a:defRPr/>
            </a:pPr>
            <a:r>
              <a:rPr lang="en-US" altLang="en-US" sz="1800" dirty="0" smtClean="0"/>
              <a:t>Mention </a:t>
            </a:r>
            <a:r>
              <a:rPr lang="en-US" altLang="en-US" sz="1800" dirty="0" smtClean="0">
                <a:hlinkClick r:id="rId3"/>
              </a:rPr>
              <a:t>BC Cedar Shake &amp; Shingle Guide </a:t>
            </a:r>
            <a:r>
              <a:rPr lang="en-US" altLang="en-US" sz="1800" dirty="0" smtClean="0"/>
              <a:t>as alternative for single layer furring</a:t>
            </a:r>
          </a:p>
          <a:p>
            <a:pPr lvl="3" eaLnBrk="1" hangingPunct="1">
              <a:defRPr/>
            </a:pPr>
            <a:r>
              <a:rPr lang="en-US" altLang="en-US" sz="1800" dirty="0" smtClean="0"/>
              <a:t>Refer to use of </a:t>
            </a:r>
            <a:r>
              <a:rPr lang="en-US" altLang="en-US" sz="1800" dirty="0" err="1" smtClean="0"/>
              <a:t>drainscreen</a:t>
            </a:r>
            <a:r>
              <a:rPr lang="en-US" altLang="en-US" sz="1800" dirty="0" smtClean="0"/>
              <a:t> products as alternative to furring</a:t>
            </a:r>
          </a:p>
          <a:p>
            <a:pPr lvl="3" eaLnBrk="1" hangingPunct="1">
              <a:defRPr/>
            </a:pPr>
            <a:r>
              <a:rPr lang="en-US" altLang="en-US" sz="1800" dirty="0" smtClean="0"/>
              <a:t>Show FSC case study report with no furring</a:t>
            </a:r>
          </a:p>
          <a:p>
            <a:pPr lvl="3" eaLnBrk="1" hangingPunct="1">
              <a:defRPr/>
            </a:pPr>
            <a:r>
              <a:rPr lang="en-US" altLang="en-US" sz="1800" dirty="0" smtClean="0"/>
              <a:t>A </a:t>
            </a:r>
            <a:r>
              <a:rPr lang="en-US" altLang="en-US" sz="1800" dirty="0" smtClean="0"/>
              <a:t>single layer of furring is the recommended minimum practice unless the wall is completely shielded from weather – e.g., under porch roof, etc.  </a:t>
            </a:r>
          </a:p>
          <a:p>
            <a:pPr lvl="3" eaLnBrk="1" hangingPunct="1">
              <a:defRPr/>
            </a:pPr>
            <a:r>
              <a:rPr lang="en-US" altLang="en-US" sz="1800" dirty="0" smtClean="0"/>
              <a:t>A double layer of furring appears most applicable in only the most severe climates (e.g., &gt; 800 mm/</a:t>
            </a:r>
            <a:r>
              <a:rPr lang="en-US" altLang="en-US" sz="1800" dirty="0" err="1" smtClean="0"/>
              <a:t>yr</a:t>
            </a:r>
            <a:r>
              <a:rPr lang="en-US" altLang="en-US" sz="1800" dirty="0" smtClean="0"/>
              <a:t> horizontal rainfall, or on walls in milder climates with limited protection by roof overhangs.</a:t>
            </a:r>
          </a:p>
        </p:txBody>
      </p:sp>
    </p:spTree>
    <p:extLst>
      <p:ext uri="{BB962C8B-B14F-4D97-AF65-F5344CB8AC3E}">
        <p14:creationId xmlns:p14="http://schemas.microsoft.com/office/powerpoint/2010/main" val="2722378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Topical Outline (cont’d)</a:t>
            </a:r>
          </a:p>
        </p:txBody>
      </p:sp>
      <p:sp>
        <p:nvSpPr>
          <p:cNvPr id="35843" name="Content Placeholder 2"/>
          <p:cNvSpPr>
            <a:spLocks noGrp="1"/>
          </p:cNvSpPr>
          <p:nvPr>
            <p:ph idx="1"/>
          </p:nvPr>
        </p:nvSpPr>
        <p:spPr/>
        <p:txBody>
          <a:bodyPr/>
          <a:lstStyle/>
          <a:p>
            <a:pPr eaLnBrk="1" hangingPunct="1"/>
            <a:r>
              <a:rPr lang="en-US" altLang="en-US" b="1" dirty="0" smtClean="0"/>
              <a:t>PART 3 – Building Code Compliance</a:t>
            </a:r>
          </a:p>
          <a:p>
            <a:pPr lvl="1" eaLnBrk="1" hangingPunct="1"/>
            <a:r>
              <a:rPr lang="en-US" altLang="en-US" sz="2400" dirty="0" smtClean="0"/>
              <a:t>Structural Components</a:t>
            </a:r>
          </a:p>
          <a:p>
            <a:pPr lvl="2" eaLnBrk="1" hangingPunct="1"/>
            <a:r>
              <a:rPr lang="en-US" altLang="en-US" sz="2000" dirty="0" smtClean="0"/>
              <a:t>Bracing</a:t>
            </a:r>
          </a:p>
          <a:p>
            <a:pPr lvl="3" eaLnBrk="1" hangingPunct="1"/>
            <a:r>
              <a:rPr lang="en-US" altLang="en-US" sz="1800" dirty="0" smtClean="0"/>
              <a:t>Reference code requirements (</a:t>
            </a:r>
            <a:r>
              <a:rPr lang="en-US" altLang="en-US" sz="1800" dirty="0" smtClean="0">
                <a:hlinkClick r:id="rId2"/>
              </a:rPr>
              <a:t>IRC R602 </a:t>
            </a:r>
            <a:r>
              <a:rPr lang="en-US" altLang="en-US" sz="1800" dirty="0" smtClean="0"/>
              <a:t>/ </a:t>
            </a:r>
            <a:r>
              <a:rPr lang="en-US" altLang="en-US" sz="1800" dirty="0" smtClean="0">
                <a:hlinkClick r:id="rId3"/>
              </a:rPr>
              <a:t>IBC 2308</a:t>
            </a:r>
            <a:r>
              <a:rPr lang="en-US" altLang="en-US" sz="1800" dirty="0" smtClean="0"/>
              <a:t>)</a:t>
            </a:r>
          </a:p>
          <a:p>
            <a:pPr lvl="3" eaLnBrk="1" hangingPunct="1"/>
            <a:r>
              <a:rPr lang="en-US" altLang="en-US" sz="1800" dirty="0" smtClean="0"/>
              <a:t>Reference </a:t>
            </a:r>
            <a:r>
              <a:rPr lang="en-US" altLang="en-US" sz="1800" dirty="0" smtClean="0">
                <a:hlinkClick r:id="rId4"/>
              </a:rPr>
              <a:t>FSC guide </a:t>
            </a:r>
            <a:r>
              <a:rPr lang="en-US" altLang="en-US" sz="1800" dirty="0" smtClean="0"/>
              <a:t>and </a:t>
            </a:r>
            <a:r>
              <a:rPr lang="en-US" altLang="en-US" sz="1800" dirty="0" smtClean="0">
                <a:hlinkClick r:id="rId5"/>
              </a:rPr>
              <a:t>ICC guide </a:t>
            </a:r>
            <a:r>
              <a:rPr lang="en-US" altLang="en-US" sz="1800" dirty="0" smtClean="0"/>
              <a:t>and </a:t>
            </a:r>
            <a:r>
              <a:rPr lang="en-US" altLang="en-US" sz="1800" dirty="0" smtClean="0">
                <a:hlinkClick r:id="rId6"/>
              </a:rPr>
              <a:t>APA guide</a:t>
            </a:r>
            <a:endParaRPr lang="en-US" altLang="en-US" sz="1800" dirty="0" smtClean="0"/>
          </a:p>
          <a:p>
            <a:pPr lvl="4" eaLnBrk="1" hangingPunct="1"/>
            <a:r>
              <a:rPr lang="en-US" altLang="en-US" sz="1800" dirty="0" smtClean="0"/>
              <a:t>Recommendations and guidelines</a:t>
            </a:r>
          </a:p>
          <a:p>
            <a:pPr lvl="3" eaLnBrk="1" hangingPunct="1"/>
            <a:r>
              <a:rPr lang="en-US" altLang="en-US" sz="1800" dirty="0" smtClean="0"/>
              <a:t>Many builders are using a building designer or engineer for bracing code compliance.</a:t>
            </a:r>
          </a:p>
        </p:txBody>
      </p:sp>
    </p:spTree>
    <p:extLst>
      <p:ext uri="{BB962C8B-B14F-4D97-AF65-F5344CB8AC3E}">
        <p14:creationId xmlns:p14="http://schemas.microsoft.com/office/powerpoint/2010/main" val="2377051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Topical Outline (cont’d)</a:t>
            </a:r>
          </a:p>
        </p:txBody>
      </p:sp>
      <p:sp>
        <p:nvSpPr>
          <p:cNvPr id="36867" name="Content Placeholder 2"/>
          <p:cNvSpPr>
            <a:spLocks noGrp="1"/>
          </p:cNvSpPr>
          <p:nvPr>
            <p:ph idx="1"/>
          </p:nvPr>
        </p:nvSpPr>
        <p:spPr>
          <a:xfrm>
            <a:off x="457200" y="1600200"/>
            <a:ext cx="6477000" cy="4525963"/>
          </a:xfrm>
        </p:spPr>
        <p:txBody>
          <a:bodyPr/>
          <a:lstStyle/>
          <a:p>
            <a:pPr eaLnBrk="1" hangingPunct="1"/>
            <a:r>
              <a:rPr lang="en-US" altLang="en-US" b="1" smtClean="0"/>
              <a:t>PART 3 – Building Code Compliance</a:t>
            </a:r>
          </a:p>
          <a:p>
            <a:pPr lvl="1" eaLnBrk="1" hangingPunct="1"/>
            <a:r>
              <a:rPr lang="en-US" altLang="en-US" sz="2400" smtClean="0"/>
              <a:t>Structural Components</a:t>
            </a:r>
          </a:p>
          <a:p>
            <a:pPr lvl="2" eaLnBrk="1" hangingPunct="1"/>
            <a:r>
              <a:rPr lang="en-US" altLang="en-US" sz="2000" smtClean="0"/>
              <a:t>Bracing</a:t>
            </a:r>
          </a:p>
          <a:p>
            <a:pPr lvl="3" eaLnBrk="1" hangingPunct="1"/>
            <a:r>
              <a:rPr lang="en-US" altLang="en-US" sz="1800" smtClean="0"/>
              <a:t>Foam sheathing integration</a:t>
            </a:r>
          </a:p>
        </p:txBody>
      </p:sp>
      <p:pic>
        <p:nvPicPr>
          <p:cNvPr id="368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362200"/>
            <a:ext cx="3533775" cy="438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4174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Topical Outline (cont’d)</a:t>
            </a:r>
          </a:p>
        </p:txBody>
      </p:sp>
      <p:sp>
        <p:nvSpPr>
          <p:cNvPr id="37891" name="Content Placeholder 2"/>
          <p:cNvSpPr>
            <a:spLocks noGrp="1"/>
          </p:cNvSpPr>
          <p:nvPr>
            <p:ph idx="1"/>
          </p:nvPr>
        </p:nvSpPr>
        <p:spPr/>
        <p:txBody>
          <a:bodyPr>
            <a:normAutofit/>
          </a:bodyPr>
          <a:lstStyle/>
          <a:p>
            <a:pPr eaLnBrk="1" hangingPunct="1">
              <a:defRPr/>
            </a:pPr>
            <a:r>
              <a:rPr lang="en-US" altLang="en-US" b="1" dirty="0" smtClean="0"/>
              <a:t>PART 3 – Building Code Compliance</a:t>
            </a:r>
          </a:p>
          <a:p>
            <a:pPr lvl="1" eaLnBrk="1" hangingPunct="1">
              <a:defRPr/>
            </a:pPr>
            <a:r>
              <a:rPr lang="en-US" altLang="en-US" sz="2400" dirty="0" smtClean="0"/>
              <a:t>Moisture Control</a:t>
            </a:r>
          </a:p>
          <a:p>
            <a:pPr lvl="2" eaLnBrk="1" hangingPunct="1">
              <a:defRPr/>
            </a:pPr>
            <a:r>
              <a:rPr lang="en-US" altLang="en-US" sz="2000" dirty="0" smtClean="0"/>
              <a:t>Water resistive barrier (WRB)</a:t>
            </a:r>
          </a:p>
          <a:p>
            <a:pPr lvl="3" eaLnBrk="1" hangingPunct="1">
              <a:defRPr/>
            </a:pPr>
            <a:r>
              <a:rPr lang="en-US" altLang="en-US" sz="1800" dirty="0" smtClean="0"/>
              <a:t>Reference code requirements (</a:t>
            </a:r>
            <a:r>
              <a:rPr lang="en-US" altLang="en-US" sz="1800" dirty="0" smtClean="0">
                <a:hlinkClick r:id="rId2"/>
              </a:rPr>
              <a:t>IBC 1404.2 </a:t>
            </a:r>
            <a:r>
              <a:rPr lang="en-US" altLang="en-US" sz="1800" dirty="0" smtClean="0"/>
              <a:t>/</a:t>
            </a:r>
            <a:r>
              <a:rPr lang="en-US" altLang="en-US" sz="1800" dirty="0" smtClean="0">
                <a:hlinkClick r:id="rId3"/>
              </a:rPr>
              <a:t>IRC R703.2</a:t>
            </a:r>
            <a:r>
              <a:rPr lang="en-US" altLang="en-US" sz="1800" dirty="0" smtClean="0"/>
              <a:t> 2015)</a:t>
            </a:r>
          </a:p>
          <a:p>
            <a:pPr lvl="3" eaLnBrk="1" hangingPunct="1">
              <a:defRPr/>
            </a:pPr>
            <a:r>
              <a:rPr lang="en-US" altLang="en-US" sz="1800" dirty="0" smtClean="0"/>
              <a:t>Reference WRB </a:t>
            </a:r>
            <a:r>
              <a:rPr lang="en-US" altLang="en-US" sz="1800" u="sng" dirty="0" smtClean="0">
                <a:solidFill>
                  <a:srgbClr val="0070C0"/>
                </a:solidFill>
              </a:rPr>
              <a:t>TER No. 1410-05  </a:t>
            </a:r>
            <a:endParaRPr lang="en-US" altLang="en-US" sz="1800" dirty="0" smtClean="0">
              <a:solidFill>
                <a:srgbClr val="0070C0"/>
              </a:solidFill>
            </a:endParaRPr>
          </a:p>
          <a:p>
            <a:pPr lvl="3" eaLnBrk="1" hangingPunct="1">
              <a:defRPr/>
            </a:pPr>
            <a:r>
              <a:rPr lang="en-US" altLang="en-US" sz="1800" dirty="0" smtClean="0"/>
              <a:t>Installation detail </a:t>
            </a:r>
            <a:r>
              <a:rPr lang="en-US" altLang="en-US" sz="1800" dirty="0" smtClean="0">
                <a:hlinkClick r:id="rId4"/>
              </a:rPr>
              <a:t>TER  No. 1205-05</a:t>
            </a:r>
            <a:r>
              <a:rPr lang="en-US" altLang="en-US" sz="1800" dirty="0" smtClean="0"/>
              <a:t> </a:t>
            </a:r>
            <a:endParaRPr lang="en-US" altLang="en-US" sz="1800" b="1" dirty="0" smtClean="0">
              <a:solidFill>
                <a:srgbClr val="006600"/>
              </a:solidFill>
            </a:endParaRPr>
          </a:p>
          <a:p>
            <a:pPr lvl="4" eaLnBrk="1" hangingPunct="1">
              <a:defRPr/>
            </a:pPr>
            <a:r>
              <a:rPr lang="en-US" altLang="en-US" sz="1800" dirty="0" smtClean="0"/>
              <a:t>Refer to manufacturer’s specific code compliance research report and details</a:t>
            </a:r>
          </a:p>
          <a:p>
            <a:pPr lvl="4" eaLnBrk="1" hangingPunct="1">
              <a:defRPr/>
            </a:pPr>
            <a:r>
              <a:rPr lang="en-US" altLang="en-US" sz="1800" dirty="0" smtClean="0"/>
              <a:t>Do not make component substitutions unless specifically permitted by the manufacturer </a:t>
            </a:r>
          </a:p>
          <a:p>
            <a:pPr lvl="4" eaLnBrk="1" hangingPunct="1">
              <a:defRPr/>
            </a:pPr>
            <a:r>
              <a:rPr lang="en-US" altLang="en-US" sz="1800" dirty="0" smtClean="0"/>
              <a:t>Be very careful of “or equal” specifications</a:t>
            </a:r>
          </a:p>
          <a:p>
            <a:pPr lvl="4" eaLnBrk="1" hangingPunct="1">
              <a:defRPr/>
            </a:pPr>
            <a:r>
              <a:rPr lang="en-US" altLang="en-US" sz="1800" dirty="0" smtClean="0"/>
              <a:t>Routinely inspect and verify installation of flashing and sealing components.</a:t>
            </a:r>
          </a:p>
        </p:txBody>
      </p:sp>
    </p:spTree>
    <p:extLst>
      <p:ext uri="{BB962C8B-B14F-4D97-AF65-F5344CB8AC3E}">
        <p14:creationId xmlns:p14="http://schemas.microsoft.com/office/powerpoint/2010/main" val="1220046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Topical Outline (cont’d)</a:t>
            </a:r>
          </a:p>
        </p:txBody>
      </p:sp>
      <p:sp>
        <p:nvSpPr>
          <p:cNvPr id="38915" name="Content Placeholder 2"/>
          <p:cNvSpPr>
            <a:spLocks noGrp="1"/>
          </p:cNvSpPr>
          <p:nvPr>
            <p:ph idx="1"/>
          </p:nvPr>
        </p:nvSpPr>
        <p:spPr/>
        <p:txBody>
          <a:bodyPr/>
          <a:lstStyle/>
          <a:p>
            <a:pPr eaLnBrk="1" hangingPunct="1"/>
            <a:r>
              <a:rPr lang="en-US" altLang="en-US" b="1" dirty="0" smtClean="0"/>
              <a:t>PART 3 – Building Code Compliance</a:t>
            </a:r>
          </a:p>
          <a:p>
            <a:pPr lvl="1" eaLnBrk="1" hangingPunct="1"/>
            <a:r>
              <a:rPr lang="en-US" altLang="en-US" sz="2400" dirty="0" smtClean="0"/>
              <a:t>Moisture Control</a:t>
            </a:r>
          </a:p>
          <a:p>
            <a:pPr lvl="2" eaLnBrk="1" hangingPunct="1"/>
            <a:r>
              <a:rPr lang="en-US" altLang="en-US" sz="2000" dirty="0" smtClean="0"/>
              <a:t>Air-Barrier (just to mention importance of this items to moisture vapor control, even though it is addressed in energy code)</a:t>
            </a:r>
          </a:p>
          <a:p>
            <a:pPr lvl="2" eaLnBrk="1" hangingPunct="1"/>
            <a:r>
              <a:rPr lang="en-US" altLang="en-US" sz="2000" dirty="0" smtClean="0"/>
              <a:t>For more about Air-Barriers refer to energy code Part 2</a:t>
            </a:r>
          </a:p>
        </p:txBody>
      </p:sp>
    </p:spTree>
    <p:extLst>
      <p:ext uri="{BB962C8B-B14F-4D97-AF65-F5344CB8AC3E}">
        <p14:creationId xmlns:p14="http://schemas.microsoft.com/office/powerpoint/2010/main" val="2751565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Topical Outline (cont’d)</a:t>
            </a:r>
          </a:p>
        </p:txBody>
      </p:sp>
      <p:sp>
        <p:nvSpPr>
          <p:cNvPr id="39939" name="Content Placeholder 2"/>
          <p:cNvSpPr>
            <a:spLocks noGrp="1"/>
          </p:cNvSpPr>
          <p:nvPr>
            <p:ph idx="1"/>
          </p:nvPr>
        </p:nvSpPr>
        <p:spPr/>
        <p:txBody>
          <a:bodyPr>
            <a:normAutofit fontScale="92500" lnSpcReduction="10000"/>
          </a:bodyPr>
          <a:lstStyle/>
          <a:p>
            <a:pPr eaLnBrk="1" hangingPunct="1">
              <a:defRPr/>
            </a:pPr>
            <a:r>
              <a:rPr lang="en-US" altLang="en-US" b="1" dirty="0" smtClean="0"/>
              <a:t>PART 3 – Building Code Compliance</a:t>
            </a:r>
          </a:p>
          <a:p>
            <a:pPr lvl="1" eaLnBrk="1" hangingPunct="1">
              <a:defRPr/>
            </a:pPr>
            <a:r>
              <a:rPr lang="en-US" altLang="en-US" sz="2400" dirty="0" smtClean="0"/>
              <a:t>Moisture Control</a:t>
            </a:r>
          </a:p>
          <a:p>
            <a:pPr lvl="2" eaLnBrk="1" hangingPunct="1">
              <a:defRPr/>
            </a:pPr>
            <a:r>
              <a:rPr lang="en-US" altLang="en-US" sz="2000" dirty="0" smtClean="0"/>
              <a:t>Integrated vapor retarder and insulation strategies</a:t>
            </a:r>
          </a:p>
          <a:p>
            <a:pPr lvl="3" eaLnBrk="1" hangingPunct="1">
              <a:defRPr/>
            </a:pPr>
            <a:r>
              <a:rPr lang="en-US" altLang="en-US" sz="1800" dirty="0" smtClean="0"/>
              <a:t>Reference code requirements</a:t>
            </a:r>
          </a:p>
          <a:p>
            <a:pPr lvl="4" eaLnBrk="1" hangingPunct="1">
              <a:defRPr/>
            </a:pPr>
            <a:r>
              <a:rPr lang="en-US" altLang="en-US" sz="1800" dirty="0" smtClean="0"/>
              <a:t>2012</a:t>
            </a:r>
            <a:r>
              <a:rPr lang="en-US" altLang="en-US" sz="1800" dirty="0" smtClean="0">
                <a:solidFill>
                  <a:srgbClr val="006600"/>
                </a:solidFill>
              </a:rPr>
              <a:t> </a:t>
            </a:r>
            <a:r>
              <a:rPr lang="en-US" altLang="en-US" sz="1800" dirty="0" smtClean="0">
                <a:hlinkClick r:id="rId3"/>
              </a:rPr>
              <a:t>IBC 1405.3</a:t>
            </a:r>
            <a:r>
              <a:rPr lang="en-US" altLang="en-US" sz="1800" dirty="0" smtClean="0"/>
              <a:t>/</a:t>
            </a:r>
            <a:r>
              <a:rPr lang="en-US" altLang="en-US" sz="1800" dirty="0" smtClean="0">
                <a:hlinkClick r:id="rId4"/>
              </a:rPr>
              <a:t>IRC 702.7</a:t>
            </a:r>
            <a:r>
              <a:rPr lang="en-US" altLang="en-US" sz="1800" dirty="0"/>
              <a:t>, </a:t>
            </a:r>
            <a:endParaRPr lang="en-US" altLang="en-US" sz="1800" dirty="0" smtClean="0"/>
          </a:p>
          <a:p>
            <a:pPr lvl="4" eaLnBrk="1" hangingPunct="1">
              <a:defRPr/>
            </a:pPr>
            <a:r>
              <a:rPr lang="en-US" altLang="en-US" sz="1800" dirty="0" smtClean="0"/>
              <a:t>2010</a:t>
            </a:r>
            <a:r>
              <a:rPr lang="en-US" altLang="en-US" sz="1800" dirty="0" smtClean="0">
                <a:solidFill>
                  <a:srgbClr val="006600"/>
                </a:solidFill>
              </a:rPr>
              <a:t> </a:t>
            </a:r>
            <a:r>
              <a:rPr lang="en-US" altLang="en-US" sz="1800" dirty="0" smtClean="0"/>
              <a:t>NBCC </a:t>
            </a:r>
            <a:r>
              <a:rPr lang="en-US" altLang="en-US" sz="1800" dirty="0"/>
              <a:t>Subsections </a:t>
            </a:r>
            <a:r>
              <a:rPr lang="en-US" altLang="en-US" sz="1800" dirty="0" smtClean="0"/>
              <a:t>5.5.1 and 9.25.4 </a:t>
            </a:r>
            <a:endParaRPr lang="en-US" altLang="en-US" sz="1800" dirty="0" smtClean="0">
              <a:solidFill>
                <a:srgbClr val="006600"/>
              </a:solidFill>
            </a:endParaRPr>
          </a:p>
          <a:p>
            <a:pPr lvl="3" eaLnBrk="1" hangingPunct="1">
              <a:defRPr/>
            </a:pPr>
            <a:r>
              <a:rPr lang="en-US" altLang="en-US" sz="1800" dirty="0" smtClean="0"/>
              <a:t>Reference ABTG Research Report (pending)</a:t>
            </a:r>
          </a:p>
          <a:p>
            <a:pPr lvl="3" eaLnBrk="1" hangingPunct="1">
              <a:defRPr/>
            </a:pPr>
            <a:r>
              <a:rPr lang="en-US" altLang="en-US" sz="1800" dirty="0" smtClean="0"/>
              <a:t>Illustrate determination of acceptable solutions</a:t>
            </a:r>
          </a:p>
          <a:p>
            <a:pPr lvl="3" eaLnBrk="1" hangingPunct="1">
              <a:defRPr/>
            </a:pPr>
            <a:r>
              <a:rPr lang="en-US" altLang="en-US" sz="1800" dirty="0" smtClean="0"/>
              <a:t>Coordinate with energy code R-value or U-factor requirements</a:t>
            </a:r>
          </a:p>
          <a:p>
            <a:pPr lvl="3" eaLnBrk="1" hangingPunct="1">
              <a:defRPr/>
            </a:pPr>
            <a:r>
              <a:rPr lang="en-US" altLang="en-US" sz="1800" dirty="0" smtClean="0"/>
              <a:t>Recommend that insulation ratios should be considered in CZ 4 or higher any time exterior sheathing and other exterior components have a net perm &lt; 5 perm.</a:t>
            </a:r>
          </a:p>
          <a:p>
            <a:pPr lvl="3" eaLnBrk="1" hangingPunct="1">
              <a:defRPr/>
            </a:pPr>
            <a:r>
              <a:rPr lang="en-US" altLang="en-US" sz="1800" dirty="0" smtClean="0"/>
              <a:t>Recommend exterior low perm in moist/humid climates CZ 1 and 2 and CZ 4C (marine) with high perm interior (Class III) </a:t>
            </a:r>
          </a:p>
        </p:txBody>
      </p:sp>
    </p:spTree>
    <p:extLst>
      <p:ext uri="{BB962C8B-B14F-4D97-AF65-F5344CB8AC3E}">
        <p14:creationId xmlns:p14="http://schemas.microsoft.com/office/powerpoint/2010/main" val="5472728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Topical Outline (cont’d)</a:t>
            </a:r>
          </a:p>
        </p:txBody>
      </p:sp>
      <p:sp>
        <p:nvSpPr>
          <p:cNvPr id="40963" name="Content Placeholder 2"/>
          <p:cNvSpPr>
            <a:spLocks noGrp="1"/>
          </p:cNvSpPr>
          <p:nvPr>
            <p:ph idx="1"/>
          </p:nvPr>
        </p:nvSpPr>
        <p:spPr/>
        <p:txBody>
          <a:bodyPr/>
          <a:lstStyle/>
          <a:p>
            <a:pPr eaLnBrk="1" hangingPunct="1"/>
            <a:r>
              <a:rPr lang="en-US" altLang="en-US" b="1" dirty="0" smtClean="0"/>
              <a:t>PART 3 – Building Code Compliance</a:t>
            </a:r>
          </a:p>
          <a:p>
            <a:pPr lvl="1"/>
            <a:r>
              <a:rPr lang="en-US" altLang="en-US" sz="2400" dirty="0" smtClean="0"/>
              <a:t>Cautions:</a:t>
            </a:r>
          </a:p>
          <a:p>
            <a:pPr lvl="2"/>
            <a:r>
              <a:rPr lang="en-US" altLang="en-US" sz="2000" dirty="0" smtClean="0"/>
              <a:t>Beware of false claims about moisture performance</a:t>
            </a:r>
          </a:p>
          <a:p>
            <a:pPr lvl="3"/>
            <a:r>
              <a:rPr lang="en-US" altLang="en-US" sz="1800" dirty="0" smtClean="0"/>
              <a:t>Ex. EIFS</a:t>
            </a:r>
          </a:p>
          <a:p>
            <a:pPr lvl="3"/>
            <a:r>
              <a:rPr lang="en-US" altLang="en-US" sz="1800" dirty="0" smtClean="0"/>
              <a:t>Ex. Must dry to the exterior</a:t>
            </a:r>
          </a:p>
          <a:p>
            <a:pPr lvl="2"/>
            <a:r>
              <a:rPr lang="en-US" altLang="en-US" sz="2000" dirty="0" smtClean="0"/>
              <a:t>Be sure adequate indoor RH control (ventilation in north, dehumidification in south) is provided for any moisture control strategy.</a:t>
            </a:r>
          </a:p>
        </p:txBody>
      </p:sp>
    </p:spTree>
    <p:extLst>
      <p:ext uri="{BB962C8B-B14F-4D97-AF65-F5344CB8AC3E}">
        <p14:creationId xmlns:p14="http://schemas.microsoft.com/office/powerpoint/2010/main" val="3949271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Introduction</a:t>
            </a:r>
            <a:endParaRPr lang="en-US" altLang="en-US" dirty="0" smtClean="0"/>
          </a:p>
        </p:txBody>
      </p:sp>
      <p:sp>
        <p:nvSpPr>
          <p:cNvPr id="15363" name="Content Placeholder 2"/>
          <p:cNvSpPr>
            <a:spLocks noGrp="1"/>
          </p:cNvSpPr>
          <p:nvPr>
            <p:ph idx="1"/>
          </p:nvPr>
        </p:nvSpPr>
        <p:spPr/>
        <p:txBody>
          <a:bodyPr/>
          <a:lstStyle/>
          <a:p>
            <a:r>
              <a:rPr lang="en-US" altLang="en-US" smtClean="0"/>
              <a:t>Welcome</a:t>
            </a:r>
          </a:p>
          <a:p>
            <a:r>
              <a:rPr lang="en-US" altLang="en-US" smtClean="0"/>
              <a:t>Scope: </a:t>
            </a:r>
          </a:p>
          <a:p>
            <a:pPr lvl="1"/>
            <a:r>
              <a:rPr lang="en-US" altLang="en-US" smtClean="0"/>
              <a:t>Above-Grade Exterior Walls</a:t>
            </a:r>
          </a:p>
          <a:p>
            <a:pPr lvl="2"/>
            <a:r>
              <a:rPr lang="en-US" altLang="en-US" smtClean="0"/>
              <a:t>Commercial and Residential Buildings</a:t>
            </a:r>
          </a:p>
          <a:p>
            <a:pPr lvl="1"/>
            <a:r>
              <a:rPr lang="en-US" altLang="en-US" smtClean="0"/>
              <a:t>Foam Plastic Insulating Sheathing (FPIS)</a:t>
            </a:r>
          </a:p>
          <a:p>
            <a:pPr lvl="2"/>
            <a:r>
              <a:rPr lang="en-US" altLang="en-US" smtClean="0"/>
              <a:t>Continuous insulation (CI) application</a:t>
            </a:r>
          </a:p>
          <a:p>
            <a:pPr lvl="1"/>
            <a:r>
              <a:rPr lang="en-US" altLang="en-US" smtClean="0"/>
              <a:t>Two audience groups:</a:t>
            </a:r>
          </a:p>
          <a:p>
            <a:pPr lvl="2"/>
            <a:r>
              <a:rPr lang="en-US" altLang="en-US" smtClean="0"/>
              <a:t>Builders, installers, inspectors &amp; field sales staff</a:t>
            </a:r>
          </a:p>
          <a:p>
            <a:pPr lvl="2"/>
            <a:r>
              <a:rPr lang="en-US" altLang="en-US" smtClean="0"/>
              <a:t>Design professionals and plan reviewers</a:t>
            </a:r>
            <a:endParaRPr lang="en-US" altLang="en-US" dirty="0" smtClean="0"/>
          </a:p>
        </p:txBody>
      </p:sp>
      <p:pic>
        <p:nvPicPr>
          <p:cNvPr id="153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5175" y="1752600"/>
            <a:ext cx="1828800" cy="103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186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Outline</a:t>
            </a:r>
            <a:endParaRPr lang="en-US" altLang="en-US" dirty="0" smtClean="0"/>
          </a:p>
        </p:txBody>
      </p:sp>
      <p:sp>
        <p:nvSpPr>
          <p:cNvPr id="16387" name="Content Placeholder 2"/>
          <p:cNvSpPr>
            <a:spLocks noGrp="1"/>
          </p:cNvSpPr>
          <p:nvPr>
            <p:ph idx="1"/>
          </p:nvPr>
        </p:nvSpPr>
        <p:spPr/>
        <p:txBody>
          <a:bodyPr/>
          <a:lstStyle/>
          <a:p>
            <a:r>
              <a:rPr lang="en-US" altLang="en-US" smtClean="0"/>
              <a:t>Three Parts:</a:t>
            </a:r>
          </a:p>
          <a:p>
            <a:pPr lvl="1"/>
            <a:r>
              <a:rPr lang="en-US" altLang="en-US" smtClean="0"/>
              <a:t>PART 1: Continuous Insulation</a:t>
            </a:r>
          </a:p>
          <a:p>
            <a:pPr lvl="2"/>
            <a:r>
              <a:rPr lang="en-US" altLang="en-US" smtClean="0"/>
              <a:t>Definition, types, properties, functions, applications</a:t>
            </a:r>
          </a:p>
          <a:p>
            <a:pPr lvl="1"/>
            <a:r>
              <a:rPr lang="en-US" altLang="en-US" smtClean="0"/>
              <a:t>PART 2: Energy Code &amp; CI</a:t>
            </a:r>
          </a:p>
          <a:p>
            <a:pPr lvl="2"/>
            <a:r>
              <a:rPr lang="en-US" altLang="en-US" smtClean="0"/>
              <a:t>Wall insulation and air-barrier requirements, code compliance resources, and non-equal substitutes</a:t>
            </a:r>
          </a:p>
          <a:p>
            <a:pPr lvl="1"/>
            <a:r>
              <a:rPr lang="en-US" altLang="en-US" smtClean="0"/>
              <a:t>PART 3: Building Code &amp; CI</a:t>
            </a:r>
          </a:p>
          <a:p>
            <a:pPr lvl="2"/>
            <a:r>
              <a:rPr lang="en-US" altLang="en-US" smtClean="0"/>
              <a:t>Fire safety, structure, vapor retarders, water-resistive barrier and code compliance resources</a:t>
            </a:r>
          </a:p>
          <a:p>
            <a:endParaRPr lang="en-US" altLang="en-US" smtClean="0"/>
          </a:p>
        </p:txBody>
      </p:sp>
    </p:spTree>
    <p:extLst>
      <p:ext uri="{BB962C8B-B14F-4D97-AF65-F5344CB8AC3E}">
        <p14:creationId xmlns:p14="http://schemas.microsoft.com/office/powerpoint/2010/main" val="2902993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Who is FSC and ACC?</a:t>
            </a:r>
          </a:p>
        </p:txBody>
      </p:sp>
      <p:sp>
        <p:nvSpPr>
          <p:cNvPr id="17411" name="Content Placeholder 2"/>
          <p:cNvSpPr>
            <a:spLocks noGrp="1"/>
          </p:cNvSpPr>
          <p:nvPr>
            <p:ph idx="1"/>
          </p:nvPr>
        </p:nvSpPr>
        <p:spPr/>
        <p:txBody>
          <a:bodyPr/>
          <a:lstStyle/>
          <a:p>
            <a:r>
              <a:rPr lang="en-US" altLang="en-US" sz="2400" dirty="0" smtClean="0"/>
              <a:t>The Foam Sheathing Committee (FSC) of the American Chemistry Council focuses on technical research and education to advance the appropriate use of foam sheathing and promote its application in codes, standards, and other resources for the construction industry.</a:t>
            </a:r>
          </a:p>
          <a:p>
            <a:r>
              <a:rPr lang="en-US" altLang="en-US" sz="2400" dirty="0" smtClean="0"/>
              <a:t>Current Regular Members Are:</a:t>
            </a:r>
          </a:p>
          <a:p>
            <a:pPr lvl="1"/>
            <a:r>
              <a:rPr lang="en-US" altLang="en-US" sz="1600" dirty="0" smtClean="0">
                <a:hlinkClick r:id="rId3"/>
              </a:rPr>
              <a:t>Atlas Roofing</a:t>
            </a:r>
            <a:endParaRPr lang="en-US" altLang="en-US" sz="1600" dirty="0" smtClean="0"/>
          </a:p>
          <a:p>
            <a:pPr lvl="1"/>
            <a:r>
              <a:rPr lang="en-US" altLang="en-US" sz="1600" dirty="0" smtClean="0">
                <a:hlinkClick r:id="rId4"/>
              </a:rPr>
              <a:t>Dow</a:t>
            </a:r>
            <a:endParaRPr lang="en-US" altLang="en-US" sz="1600" dirty="0" smtClean="0"/>
          </a:p>
          <a:p>
            <a:pPr lvl="1"/>
            <a:r>
              <a:rPr lang="en-US" altLang="en-US" sz="1600" dirty="0" smtClean="0">
                <a:hlinkClick r:id="rId5"/>
              </a:rPr>
              <a:t>GAF</a:t>
            </a:r>
            <a:endParaRPr lang="en-US" altLang="en-US" sz="1600" dirty="0" smtClean="0"/>
          </a:p>
          <a:p>
            <a:pPr lvl="1"/>
            <a:r>
              <a:rPr lang="en-US" altLang="en-US" sz="1600" dirty="0" smtClean="0">
                <a:hlinkClick r:id="rId6"/>
              </a:rPr>
              <a:t>Hunter Panels</a:t>
            </a:r>
            <a:endParaRPr lang="en-US" altLang="en-US" sz="1600" dirty="0" smtClean="0"/>
          </a:p>
          <a:p>
            <a:pPr lvl="1"/>
            <a:r>
              <a:rPr lang="en-US" altLang="en-US" sz="1600" dirty="0" smtClean="0">
                <a:hlinkClick r:id="rId7"/>
              </a:rPr>
              <a:t>Johns Manville</a:t>
            </a:r>
            <a:endParaRPr lang="en-US" altLang="en-US" sz="1600" dirty="0" smtClean="0"/>
          </a:p>
          <a:p>
            <a:pPr lvl="1"/>
            <a:r>
              <a:rPr lang="en-US" altLang="en-US" sz="1600" dirty="0" smtClean="0">
                <a:hlinkClick r:id="rId8"/>
              </a:rPr>
              <a:t>Owens Corning</a:t>
            </a:r>
            <a:endParaRPr lang="en-US" altLang="en-US" sz="1600" dirty="0" smtClean="0"/>
          </a:p>
          <a:p>
            <a:pPr lvl="1"/>
            <a:r>
              <a:rPr lang="en-US" altLang="en-US" sz="1600" dirty="0" smtClean="0">
                <a:hlinkClick r:id="rId9"/>
              </a:rPr>
              <a:t>Rmax</a:t>
            </a:r>
            <a:endParaRPr lang="en-US" altLang="en-US" sz="1600" dirty="0" smtClean="0"/>
          </a:p>
          <a:p>
            <a:endParaRPr lang="en-US" altLang="en-US" sz="2400" dirty="0" smtClean="0"/>
          </a:p>
        </p:txBody>
      </p:sp>
      <p:pic>
        <p:nvPicPr>
          <p:cNvPr id="17412" name="Picture 5" descr="http://www.draevingexteriors.com/images/atlas_logo%20777%20pix.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020050" y="5245100"/>
            <a:ext cx="9144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7" descr="http://b-i.forbesimg.com/briansolomon/files/2013/12/DOW.jp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22507" y="5364163"/>
            <a:ext cx="9144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9" descr="http://www.aegisqs.com/images/GAF_Logo.jp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03065" y="5364163"/>
            <a:ext cx="685800"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15" descr="http://www.blackhawkroof.com/uploads/userfiles/files/images/JohnsManville-logo%5B1%5D.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43488" y="4480634"/>
            <a:ext cx="91440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17" descr="http://www.nemeon.com/files/images/Hunter_0.preview.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047038" y="4331284"/>
            <a:ext cx="9144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19" descr="http://cotomusicartdrama.com/wp-content/uploads/sites/12/2012/06/Owens-Corning-Logo.gi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122988" y="4405688"/>
            <a:ext cx="6858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23088" y="4372998"/>
            <a:ext cx="1004168" cy="710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580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Overview</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7675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52400"/>
            <a:ext cx="8686800" cy="1076325"/>
          </a:xfrm>
        </p:spPr>
        <p:txBody>
          <a:bodyPr/>
          <a:lstStyle/>
          <a:p>
            <a:r>
              <a:rPr lang="en-US" altLang="en-US" sz="4000" dirty="0" smtClean="0"/>
              <a:t>Why learn about Continuous Insulation?</a:t>
            </a:r>
            <a:endParaRPr lang="en-US" altLang="en-US" sz="4800" dirty="0" smtClean="0"/>
          </a:p>
        </p:txBody>
      </p:sp>
      <p:sp>
        <p:nvSpPr>
          <p:cNvPr id="19459" name="Content Placeholder 2"/>
          <p:cNvSpPr>
            <a:spLocks noGrp="1"/>
          </p:cNvSpPr>
          <p:nvPr>
            <p:ph idx="1"/>
          </p:nvPr>
        </p:nvSpPr>
        <p:spPr>
          <a:xfrm>
            <a:off x="457200" y="1600200"/>
            <a:ext cx="8686800" cy="4953000"/>
          </a:xfrm>
        </p:spPr>
        <p:txBody>
          <a:bodyPr>
            <a:normAutofit fontScale="40000" lnSpcReduction="20000"/>
          </a:bodyPr>
          <a:lstStyle/>
          <a:p>
            <a:pPr eaLnBrk="1" hangingPunct="1">
              <a:defRPr/>
            </a:pPr>
            <a:r>
              <a:rPr lang="en-US" altLang="en-US" sz="6700" dirty="0" smtClean="0"/>
              <a:t>A well-informed market is a successful and sustainable market</a:t>
            </a:r>
          </a:p>
          <a:p>
            <a:pPr eaLnBrk="1" hangingPunct="1">
              <a:defRPr/>
            </a:pPr>
            <a:r>
              <a:rPr lang="en-US" altLang="en-US" sz="6700" dirty="0" smtClean="0"/>
              <a:t>Designers, builders, code officials, and installers need:</a:t>
            </a:r>
          </a:p>
          <a:p>
            <a:pPr lvl="1" eaLnBrk="1" hangingPunct="1">
              <a:defRPr/>
            </a:pPr>
            <a:r>
              <a:rPr lang="en-US" altLang="en-US" sz="5900" dirty="0" smtClean="0"/>
              <a:t>Access to good information to guide decisions in the appropriate use of continuous insulation. </a:t>
            </a:r>
          </a:p>
          <a:p>
            <a:pPr lvl="1" eaLnBrk="1" hangingPunct="1">
              <a:defRPr/>
            </a:pPr>
            <a:r>
              <a:rPr lang="en-US" altLang="en-US" sz="5900" dirty="0" smtClean="0"/>
              <a:t>Resources to help comply with code requirements and identify optimal solutions, including:</a:t>
            </a:r>
          </a:p>
          <a:p>
            <a:pPr lvl="2" eaLnBrk="1" hangingPunct="1">
              <a:defRPr/>
            </a:pPr>
            <a:r>
              <a:rPr lang="en-US" altLang="en-US" sz="4500" dirty="0" smtClean="0"/>
              <a:t>Literature research, testing, analysis and code defined </a:t>
            </a:r>
            <a:r>
              <a:rPr lang="en-US" altLang="en-US" sz="4500" dirty="0" smtClean="0">
                <a:hlinkClick r:id="rId3"/>
              </a:rPr>
              <a:t>Research Reports</a:t>
            </a:r>
            <a:endParaRPr lang="en-US" altLang="en-US" sz="4500" dirty="0" smtClean="0"/>
          </a:p>
          <a:p>
            <a:pPr lvl="2" eaLnBrk="1" hangingPunct="1">
              <a:defRPr/>
            </a:pPr>
            <a:r>
              <a:rPr lang="en-US" altLang="en-US" sz="4500" dirty="0" smtClean="0"/>
              <a:t>Code compliance Research Reports </a:t>
            </a:r>
          </a:p>
          <a:p>
            <a:pPr lvl="2" eaLnBrk="1" hangingPunct="1">
              <a:defRPr/>
            </a:pPr>
            <a:r>
              <a:rPr lang="en-US" altLang="en-US" sz="4500" dirty="0" smtClean="0"/>
              <a:t>Installation details</a:t>
            </a:r>
          </a:p>
          <a:p>
            <a:pPr lvl="2" eaLnBrk="1" hangingPunct="1">
              <a:defRPr/>
            </a:pPr>
            <a:r>
              <a:rPr lang="en-US" altLang="en-US" sz="4500" dirty="0" smtClean="0"/>
              <a:t>Manufacturer instructions</a:t>
            </a:r>
          </a:p>
          <a:p>
            <a:pPr lvl="2" eaLnBrk="1" hangingPunct="1">
              <a:defRPr/>
            </a:pPr>
            <a:r>
              <a:rPr lang="en-US" altLang="en-US" sz="4500" dirty="0" smtClean="0"/>
              <a:t>Educational programs</a:t>
            </a:r>
          </a:p>
          <a:p>
            <a:pPr lvl="1" eaLnBrk="1" hangingPunct="1">
              <a:defRPr/>
            </a:pPr>
            <a:r>
              <a:rPr lang="en-US" altLang="en-US" sz="5900" dirty="0" smtClean="0"/>
              <a:t>To gain experience and confidence to maximize CI’s:</a:t>
            </a:r>
          </a:p>
          <a:p>
            <a:pPr lvl="2" eaLnBrk="1" hangingPunct="1">
              <a:defRPr/>
            </a:pPr>
            <a:r>
              <a:rPr lang="en-US" altLang="en-US" sz="4500" dirty="0" smtClean="0"/>
              <a:t>Cost-effective use </a:t>
            </a:r>
          </a:p>
          <a:p>
            <a:pPr lvl="2" eaLnBrk="1" hangingPunct="1">
              <a:defRPr/>
            </a:pPr>
            <a:r>
              <a:rPr lang="en-US" altLang="en-US" sz="4500" dirty="0"/>
              <a:t>V</a:t>
            </a:r>
            <a:r>
              <a:rPr lang="en-US" altLang="en-US" sz="4500" dirty="0" smtClean="0"/>
              <a:t>arious benefits and capabilities.</a:t>
            </a:r>
          </a:p>
          <a:p>
            <a:pPr>
              <a:defRPr/>
            </a:pPr>
            <a:endParaRPr lang="en-US" altLang="en-US" dirty="0" smtClean="0"/>
          </a:p>
        </p:txBody>
      </p:sp>
    </p:spTree>
    <p:extLst>
      <p:ext uri="{BB962C8B-B14F-4D97-AF65-F5344CB8AC3E}">
        <p14:creationId xmlns:p14="http://schemas.microsoft.com/office/powerpoint/2010/main" val="574254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Benefits &amp; Capabilities of CI</a:t>
            </a:r>
          </a:p>
        </p:txBody>
      </p:sp>
      <p:sp>
        <p:nvSpPr>
          <p:cNvPr id="20483" name="Content Placeholder 2"/>
          <p:cNvSpPr>
            <a:spLocks noGrp="1"/>
          </p:cNvSpPr>
          <p:nvPr>
            <p:ph idx="1"/>
          </p:nvPr>
        </p:nvSpPr>
        <p:spPr/>
        <p:txBody>
          <a:bodyPr/>
          <a:lstStyle/>
          <a:p>
            <a:pPr lvl="1" eaLnBrk="1" hangingPunct="1"/>
            <a:r>
              <a:rPr lang="en-US" altLang="en-US" b="1" i="1" smtClean="0"/>
              <a:t>Energy Code Compliance: </a:t>
            </a:r>
          </a:p>
          <a:p>
            <a:pPr lvl="2" eaLnBrk="1" hangingPunct="1"/>
            <a:r>
              <a:rPr lang="en-US" altLang="en-US" smtClean="0"/>
              <a:t>A simple and effective solution to prescriptive R-values in colder climate zones</a:t>
            </a:r>
          </a:p>
          <a:p>
            <a:pPr lvl="2" eaLnBrk="1" hangingPunct="1"/>
            <a:r>
              <a:rPr lang="en-US" altLang="en-US" smtClean="0"/>
              <a:t>An effective alternative in any climate zone.</a:t>
            </a:r>
          </a:p>
          <a:p>
            <a:pPr lvl="1" eaLnBrk="1" hangingPunct="1"/>
            <a:r>
              <a:rPr lang="en-US" altLang="en-US" b="1" i="1" smtClean="0"/>
              <a:t>Above-Code Performance: </a:t>
            </a:r>
          </a:p>
          <a:p>
            <a:pPr lvl="2" eaLnBrk="1" hangingPunct="1"/>
            <a:r>
              <a:rPr lang="en-US" altLang="en-US" smtClean="0"/>
              <a:t>More CI = enhanced thermal and moisture control </a:t>
            </a:r>
          </a:p>
          <a:p>
            <a:pPr lvl="2" eaLnBrk="1" hangingPunct="1"/>
            <a:r>
              <a:rPr lang="en-US" altLang="en-US" smtClean="0"/>
              <a:t>Increasing cavity insulation only to meet energy code can increase risk of moisture condensation, unless other mitigating actions are considered.</a:t>
            </a:r>
          </a:p>
          <a:p>
            <a:endParaRPr lang="en-US" altLang="en-US" smtClean="0"/>
          </a:p>
        </p:txBody>
      </p:sp>
    </p:spTree>
    <p:extLst>
      <p:ext uri="{BB962C8B-B14F-4D97-AF65-F5344CB8AC3E}">
        <p14:creationId xmlns:p14="http://schemas.microsoft.com/office/powerpoint/2010/main" val="2742238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Benefits &amp; Capabilities of CI</a:t>
            </a:r>
          </a:p>
        </p:txBody>
      </p:sp>
      <p:sp>
        <p:nvSpPr>
          <p:cNvPr id="21507" name="Content Placeholder 2"/>
          <p:cNvSpPr>
            <a:spLocks noGrp="1"/>
          </p:cNvSpPr>
          <p:nvPr>
            <p:ph idx="1"/>
          </p:nvPr>
        </p:nvSpPr>
        <p:spPr/>
        <p:txBody>
          <a:bodyPr/>
          <a:lstStyle/>
          <a:p>
            <a:pPr lvl="1" eaLnBrk="1" hangingPunct="1"/>
            <a:r>
              <a:rPr lang="en-US" altLang="en-US" b="1" i="1" smtClean="0"/>
              <a:t>Resource and Environment Conservation: </a:t>
            </a:r>
          </a:p>
          <a:p>
            <a:pPr lvl="2" eaLnBrk="1" hangingPunct="1"/>
            <a:r>
              <a:rPr lang="en-US" altLang="en-US" smtClean="0"/>
              <a:t>CI reduces energy consumption and greenhouse gas emissions over the life of the product and building</a:t>
            </a:r>
          </a:p>
          <a:p>
            <a:pPr lvl="1" eaLnBrk="1" hangingPunct="1"/>
            <a:r>
              <a:rPr lang="en-US" altLang="en-US" b="1" i="1" smtClean="0"/>
              <a:t>Economic Payback:  </a:t>
            </a:r>
          </a:p>
          <a:p>
            <a:pPr lvl="2" eaLnBrk="1" hangingPunct="1"/>
            <a:r>
              <a:rPr lang="en-US" altLang="en-US" smtClean="0"/>
              <a:t>Investment in CI is paid back throughout the life of the building with reduced energy use</a:t>
            </a:r>
          </a:p>
        </p:txBody>
      </p:sp>
    </p:spTree>
    <p:extLst>
      <p:ext uri="{BB962C8B-B14F-4D97-AF65-F5344CB8AC3E}">
        <p14:creationId xmlns:p14="http://schemas.microsoft.com/office/powerpoint/2010/main" val="4248548178"/>
      </p:ext>
    </p:extLst>
  </p:cSld>
  <p:clrMapOvr>
    <a:masterClrMapping/>
  </p:clrMapOvr>
</p:sld>
</file>

<file path=ppt/theme/theme1.xml><?xml version="1.0" encoding="utf-8"?>
<a:theme xmlns:a="http://schemas.openxmlformats.org/drawingml/2006/main" name="2015 Applied Building Technology Group">
  <a:themeElements>
    <a:clrScheme name="ABTG">
      <a:dk1>
        <a:srgbClr val="000000"/>
      </a:dk1>
      <a:lt1>
        <a:sysClr val="window" lastClr="FFFFFF"/>
      </a:lt1>
      <a:dk2>
        <a:srgbClr val="0B76B4"/>
      </a:dk2>
      <a:lt2>
        <a:srgbClr val="94C4E0"/>
      </a:lt2>
      <a:accent1>
        <a:srgbClr val="FFCC66"/>
      </a:accent1>
      <a:accent2>
        <a:srgbClr val="FFEEBB"/>
      </a:accent2>
      <a:accent3>
        <a:srgbClr val="809EAD"/>
      </a:accent3>
      <a:accent4>
        <a:srgbClr val="0B76B4"/>
      </a:accent4>
      <a:accent5>
        <a:srgbClr val="5AA2AE"/>
      </a:accent5>
      <a:accent6>
        <a:srgbClr val="CEE0E9"/>
      </a:accent6>
      <a:hlink>
        <a:srgbClr val="0B76B4"/>
      </a:hlink>
      <a:folHlink>
        <a:srgbClr val="809EA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1702</Words>
  <Application>Microsoft Office PowerPoint</Application>
  <PresentationFormat>On-screen Show (4:3)</PresentationFormat>
  <Paragraphs>222</Paragraphs>
  <Slides>27</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2015 Applied Building Technology Group</vt:lpstr>
      <vt:lpstr>Continuous Insulation for  Code-Compliant &amp;  High Performance Walls</vt:lpstr>
      <vt:lpstr>Introduction</vt:lpstr>
      <vt:lpstr>Introduction</vt:lpstr>
      <vt:lpstr>Outline</vt:lpstr>
      <vt:lpstr>Who is FSC and ACC?</vt:lpstr>
      <vt:lpstr>Overview</vt:lpstr>
      <vt:lpstr>Why learn about Continuous Insulation?</vt:lpstr>
      <vt:lpstr>Benefits &amp; Capabilities of CI</vt:lpstr>
      <vt:lpstr>Benefits &amp; Capabilities of CI</vt:lpstr>
      <vt:lpstr>Benefits &amp; Capabilities of CI</vt:lpstr>
      <vt:lpstr>Benefits &amp; Capabilities of CI</vt:lpstr>
      <vt:lpstr>Execution </vt:lpstr>
      <vt:lpstr>Outline</vt:lpstr>
      <vt:lpstr>Topical Outline</vt:lpstr>
      <vt:lpstr>Topical Outline</vt:lpstr>
      <vt:lpstr>Topical Outline (cont’d)</vt:lpstr>
      <vt:lpstr>Topical Outline (cont’d)</vt:lpstr>
      <vt:lpstr>Topical Outline (cont’d)</vt:lpstr>
      <vt:lpstr>Topical Outline (cont’d)</vt:lpstr>
      <vt:lpstr>Topical Outline (cont’d)</vt:lpstr>
      <vt:lpstr>Topical Outline (cont’d)</vt:lpstr>
      <vt:lpstr>Topical Outline (cont’d)</vt:lpstr>
      <vt:lpstr>Topical Outline (cont’d)</vt:lpstr>
      <vt:lpstr>Topical Outline (cont’d)</vt:lpstr>
      <vt:lpstr>Topical Outline (cont’d)</vt:lpstr>
      <vt:lpstr>Topical Outline (cont’d)</vt:lpstr>
      <vt:lpstr>Topical Outline (cont’d)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Butz</dc:creator>
  <cp:lastModifiedBy>Matt Tanger</cp:lastModifiedBy>
  <cp:revision>7</cp:revision>
  <dcterms:created xsi:type="dcterms:W3CDTF">2015-09-14T19:33:50Z</dcterms:created>
  <dcterms:modified xsi:type="dcterms:W3CDTF">2015-10-15T16:55:55Z</dcterms:modified>
</cp:coreProperties>
</file>