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28" d="100"/>
          <a:sy n="128" d="100"/>
        </p:scale>
        <p:origin x="-113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33558-919C-425C-B6DD-CE82B1FCA40B}" type="datetimeFigureOut">
              <a:rPr lang="en-US" smtClean="0"/>
              <a:t>10/12/2015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5D5AA-0F06-4982-B550-AE99AE01A430}" type="slidenum">
              <a:rPr lang="en-US" smtClean="0"/>
              <a:t>‹#›</a:t>
            </a:fld>
            <a:endParaRPr lang="en-US"/>
          </a:p>
        </p:txBody>
      </p:sp>
    </p:spTree>
    <p:extLst>
      <p:ext uri="{BB962C8B-B14F-4D97-AF65-F5344CB8AC3E}">
        <p14:creationId xmlns:p14="http://schemas.microsoft.com/office/powerpoint/2010/main" val="145776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101725" y="698500"/>
            <a:ext cx="4654550" cy="3490913"/>
          </a:xfrm>
          <a:ln/>
        </p:spPr>
      </p:sp>
      <p:sp>
        <p:nvSpPr>
          <p:cNvPr id="160771" name="Notes Placeholder 2"/>
          <p:cNvSpPr>
            <a:spLocks noGrp="1"/>
          </p:cNvSpPr>
          <p:nvPr>
            <p:ph type="body" idx="1"/>
          </p:nvPr>
        </p:nvSpPr>
        <p:spPr>
          <a:noFill/>
        </p:spPr>
        <p:txBody>
          <a:bodyPr/>
          <a:lstStyle/>
          <a:p>
            <a:r>
              <a:rPr lang="en-US" altLang="en-US" smtClean="0"/>
              <a:t>A brief overview of the different kinds of Continuous Insulation. Each has pros and cons in terms of capabilities and properties. The scope of this presentation focuses on foam plastic insulating sheathing.</a:t>
            </a:r>
          </a:p>
        </p:txBody>
      </p:sp>
      <p:sp>
        <p:nvSpPr>
          <p:cNvPr id="160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757D2-C311-4AC3-A937-7B0F87C32CC6}" type="slidenum">
              <a:rPr lang="en-US" altLang="en-US" smtClean="0">
                <a:solidFill>
                  <a:srgbClr val="000000"/>
                </a:solidFill>
                <a:cs typeface="Arial" pitchFamily="34" charset="0"/>
              </a:rPr>
              <a:pPr eaLnBrk="1" hangingPunct="1">
                <a:spcBef>
                  <a:spcPct val="0"/>
                </a:spcBef>
              </a:pPr>
              <a:t>3</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227160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61796"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D48E74E9-5465-4745-8D95-8C48482B4BC9}" type="slidenum">
              <a:rPr lang="en-US" altLang="en-US">
                <a:solidFill>
                  <a:srgbClr val="000000"/>
                </a:solidFill>
                <a:cs typeface="Arial" pitchFamily="34" charset="0"/>
              </a:rPr>
              <a:pPr algn="r" eaLnBrk="1" fontAlgn="base" hangingPunct="1">
                <a:spcBef>
                  <a:spcPct val="0"/>
                </a:spcBef>
                <a:spcAft>
                  <a:spcPct val="0"/>
                </a:spcAft>
              </a:pPr>
              <a:t>6</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166066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pPr eaLnBrk="1" hangingPunct="1">
              <a:spcBef>
                <a:spcPct val="0"/>
              </a:spcBef>
            </a:pPr>
            <a:r>
              <a:rPr lang="en-US" altLang="en-US" smtClean="0"/>
              <a:t>Rigid foam plastic sheathing materials are commonly used for continuous insulation because of their relatively high R-value per inch and low cost to meet or exceed energy code requirements</a:t>
            </a:r>
          </a:p>
          <a:p>
            <a:pPr eaLnBrk="1" hangingPunct="1">
              <a:spcBef>
                <a:spcPct val="0"/>
              </a:spcBef>
            </a:pPr>
            <a:endParaRPr lang="en-US" altLang="en-US" smtClean="0"/>
          </a:p>
        </p:txBody>
      </p:sp>
      <p:sp>
        <p:nvSpPr>
          <p:cNvPr id="162820"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808D1840-251E-4440-90EA-F84D78777ACC}" type="slidenum">
              <a:rPr lang="en-US" altLang="en-US">
                <a:solidFill>
                  <a:srgbClr val="000000"/>
                </a:solidFill>
                <a:cs typeface="Arial" pitchFamily="34" charset="0"/>
              </a:rPr>
              <a:pPr algn="r" eaLnBrk="1" fontAlgn="base" hangingPunct="1">
                <a:spcBef>
                  <a:spcPct val="0"/>
                </a:spcBef>
                <a:spcAft>
                  <a:spcPct val="0"/>
                </a:spcAft>
              </a:pPr>
              <a:t>8</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5505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r>
              <a:rPr lang="en-US" altLang="en-US" smtClean="0"/>
              <a:t>XPS, EPS, and Polyiso have relatively stringent water absorption resistance requirements to satisfy a variety of applications; refer to ASTM standards for variations by type.</a:t>
            </a:r>
          </a:p>
          <a:p>
            <a:endParaRPr lang="en-US" altLang="en-US" smtClean="0"/>
          </a:p>
        </p:txBody>
      </p:sp>
      <p:sp>
        <p:nvSpPr>
          <p:cNvPr id="163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BB40A8-F914-44B6-972B-6C570109DCA2}" type="slidenum">
              <a:rPr lang="en-US" altLang="en-US" smtClean="0">
                <a:solidFill>
                  <a:srgbClr val="000000"/>
                </a:solidFill>
                <a:cs typeface="Arial" pitchFamily="34" charset="0"/>
              </a:rPr>
              <a:pPr eaLnBrk="1" hangingPunct="1">
                <a:spcBef>
                  <a:spcPct val="0"/>
                </a:spcBef>
              </a:pPr>
              <a:t>9</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298907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64868"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D2420A2F-5B6A-4956-B24E-237CE9788242}" type="slidenum">
              <a:rPr lang="en-US" altLang="en-US">
                <a:solidFill>
                  <a:srgbClr val="000000"/>
                </a:solidFill>
                <a:cs typeface="Arial" pitchFamily="34" charset="0"/>
              </a:rPr>
              <a:pPr algn="r" eaLnBrk="1" fontAlgn="base" hangingPunct="1">
                <a:spcBef>
                  <a:spcPct val="0"/>
                </a:spcBef>
                <a:spcAft>
                  <a:spcPct val="0"/>
                </a:spcAft>
              </a:pPr>
              <a:t>10</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639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1101725" y="698500"/>
            <a:ext cx="4654550" cy="3490913"/>
          </a:xfrm>
          <a:ln/>
        </p:spPr>
      </p:sp>
      <p:sp>
        <p:nvSpPr>
          <p:cNvPr id="88067" name="Notes Placeholder 2"/>
          <p:cNvSpPr>
            <a:spLocks noGrp="1"/>
          </p:cNvSpPr>
          <p:nvPr>
            <p:ph type="body" idx="1"/>
          </p:nvPr>
        </p:nvSpPr>
        <p:spPr/>
        <p:txBody>
          <a:bodyPr/>
          <a:lstStyle/>
          <a:p>
            <a:pPr eaLnBrk="1" hangingPunct="1">
              <a:defRPr/>
            </a:pPr>
            <a:r>
              <a:rPr lang="en-US" dirty="0" smtClean="0"/>
              <a:t>FPIS</a:t>
            </a:r>
          </a:p>
          <a:p>
            <a:pPr marL="228600" indent="-228600" eaLnBrk="1" hangingPunct="1">
              <a:buFont typeface="+mj-lt"/>
              <a:buAutoNum type="arabicPeriod"/>
              <a:defRPr/>
            </a:pPr>
            <a:r>
              <a:rPr lang="en-US" dirty="0" smtClean="0"/>
              <a:t>Does not rot, decay or corrode like some other building materials.</a:t>
            </a:r>
          </a:p>
          <a:p>
            <a:pPr marL="228600" indent="-228600" eaLnBrk="1" hangingPunct="1">
              <a:buFont typeface="+mj-lt"/>
              <a:buAutoNum type="arabicPeriod"/>
              <a:defRPr/>
            </a:pPr>
            <a:r>
              <a:rPr lang="en-US" dirty="0" smtClean="0"/>
              <a:t>Other common wall sheathing materials are prone to moisture damage, such as rot and degradation, if they are not protected by proper flashing and water-resistive barrier application.</a:t>
            </a:r>
          </a:p>
        </p:txBody>
      </p:sp>
      <p:sp>
        <p:nvSpPr>
          <p:cNvPr id="165892"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7BF919AE-AA94-46C6-9903-250481079A7C}" type="slidenum">
              <a:rPr lang="en-US" altLang="en-US">
                <a:solidFill>
                  <a:srgbClr val="000000"/>
                </a:solidFill>
                <a:cs typeface="Arial" pitchFamily="34" charset="0"/>
              </a:rPr>
              <a:pPr algn="r" eaLnBrk="1" fontAlgn="base" hangingPunct="1">
                <a:spcBef>
                  <a:spcPct val="0"/>
                </a:spcBef>
                <a:spcAft>
                  <a:spcPct val="0"/>
                </a:spcAft>
              </a:pPr>
              <a:t>11</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198995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3097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US" altLang="en-US" smtClean="0"/>
              <a:t>As shown in this photo, FPIS is not just a minimum code insulation solution.  It can reach far beyond minimum code requirements to provide exceptional energy savings while providing protection to the building system as a water-resistive barrier, air-barrier, and vapor control layer.</a:t>
            </a:r>
          </a:p>
          <a:p>
            <a:r>
              <a:rPr lang="en-US" altLang="en-US" smtClean="0"/>
              <a:t>Thus, it is frequently use to gain approval in above-code energy efficiency and green construction programs, such as Energy* and LEED.</a:t>
            </a:r>
          </a:p>
          <a:p>
            <a:endParaRPr lang="en-US" altLang="en-US" smtClean="0"/>
          </a:p>
        </p:txBody>
      </p:sp>
      <p:sp>
        <p:nvSpPr>
          <p:cNvPr id="166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247569-6065-40DA-AA4C-DC7FF261A937}" type="slidenum">
              <a:rPr lang="en-US" altLang="en-US" smtClean="0">
                <a:solidFill>
                  <a:srgbClr val="000000"/>
                </a:solidFill>
                <a:cs typeface="Arial" pitchFamily="34" charset="0"/>
              </a:rPr>
              <a:pPr eaLnBrk="1" hangingPunct="1">
                <a:spcBef>
                  <a:spcPct val="0"/>
                </a:spcBef>
              </a:pPr>
              <a:t>14</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129506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52400" y="1524000"/>
            <a:ext cx="7772400" cy="3603625"/>
          </a:xfrm>
        </p:spPr>
        <p:txBody>
          <a:bodyPr anchor="b"/>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358841"/>
            <a:ext cx="77724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724400"/>
            <a:ext cx="2305050" cy="1954682"/>
          </a:xfrm>
          <a:prstGeom prst="rect">
            <a:avLst/>
          </a:prstGeom>
        </p:spPr>
      </p:pic>
    </p:spTree>
    <p:extLst>
      <p:ext uri="{BB962C8B-B14F-4D97-AF65-F5344CB8AC3E}">
        <p14:creationId xmlns:p14="http://schemas.microsoft.com/office/powerpoint/2010/main" val="122254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658D0120-0678-4299-8E4D-4A7DA707A905}"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2148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432FC75-7273-4068-A512-D494A6109A12}"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16621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165A66E-9669-45AC-9048-E29956A10221}"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24023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22313" y="2057400"/>
            <a:ext cx="7772400" cy="2962275"/>
          </a:xfrm>
        </p:spPr>
        <p:txBody>
          <a:bodyPr anchor="b"/>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357813"/>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C4409353-8426-461C-B1B3-85B19BD82198}"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96961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F7107248-F992-4578-8EAA-1239573FA9B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95684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8BD671A9-B666-4DF3-AE24-9613A02E1CCF}" type="slidenum">
              <a:rPr lang="en-US" smtClean="0">
                <a:solidFill>
                  <a:srgbClr val="000000">
                    <a:tint val="75000"/>
                  </a:srgbClr>
                </a:solidFill>
              </a:rPr>
              <a:pPr>
                <a:defRPr/>
              </a:pPr>
              <a:t>‹#›</a:t>
            </a:fld>
            <a:endParaRPr lang="en-US">
              <a:solidFill>
                <a:srgbClr val="000000">
                  <a:tint val="75000"/>
                </a:srgb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07792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5A3F6F2A-CDF5-43CB-98CB-2672648CBF09}" type="slidenum">
              <a:rPr lang="en-US" smtClean="0">
                <a:solidFill>
                  <a:srgbClr val="000000">
                    <a:tint val="75000"/>
                  </a:srgbClr>
                </a:solidFill>
              </a:rPr>
              <a:pPr>
                <a:defRPr/>
              </a:pPr>
              <a:t>‹#›</a:t>
            </a:fld>
            <a:endParaRPr lang="en-US">
              <a:solidFill>
                <a:srgbClr val="000000">
                  <a:tint val="75000"/>
                </a:srgb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03509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92896CC0-F374-4F3A-8480-F39190351AD4}"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46316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3429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213EFEC8-F864-4879-836E-E4361231A91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9428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3051F232-8439-46CB-8418-8C1DB32BC1A1}"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3883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0B7540-85CB-4F1F-9272-8C5A18EA972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141720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fsc.americanchemistry.com/Building-Code/Wind-Pressure-Resistance-Requirements/Standard-Requirements-for-Wind-Pressure-Resistance-of-Foam-Plastic-Insulating-Sheathing.pdf" TargetMode="External"/><Relationship Id="rId3" Type="http://schemas.openxmlformats.org/officeDocument/2006/relationships/hyperlink" Target="http://drjengineering.org/ter/2013/may/1202-01/nfpa-285-tested-assemblies-using-foam-plastic-insulating-sheathing-products" TargetMode="External"/><Relationship Id="rId7" Type="http://schemas.openxmlformats.org/officeDocument/2006/relationships/hyperlink" Target="http://drjcertification.org/content/3/foam-plastic-insulating-sheathing-products-accessories-used-code-compliant-water-resistive" TargetMode="External"/><Relationship Id="rId12" Type="http://schemas.openxmlformats.org/officeDocument/2006/relationships/hyperlink" Target="http://drjengineering.org/ter/2013/may/1006-01/prescriptive-wind-pressure-performance-foam-plastic-insulation-used-insulating" TargetMode="External"/><Relationship Id="rId2" Type="http://schemas.openxmlformats.org/officeDocument/2006/relationships/hyperlink" Target="http://appliedbuildingtech.com/calculator.html" TargetMode="External"/><Relationship Id="rId1" Type="http://schemas.openxmlformats.org/officeDocument/2006/relationships/slideLayout" Target="../slideLayouts/slideLayout2.xml"/><Relationship Id="rId6" Type="http://schemas.openxmlformats.org/officeDocument/2006/relationships/hyperlink" Target="http://drjengineering.org/content/3/foam-plastic-insulating-sheathing-used-air-barrier-material-air-barrier-assembly" TargetMode="External"/><Relationship Id="rId11" Type="http://schemas.openxmlformats.org/officeDocument/2006/relationships/hyperlink" Target="http://fsc.americanchemistry.com/Foundations/Analysis-of-and-Recommended-Actions-for-Termite-Related-Code-Change.pdf" TargetMode="External"/><Relationship Id="rId5" Type="http://schemas.openxmlformats.org/officeDocument/2006/relationships/hyperlink" Target="http://drjengineering.org/ter/2013/may/1202-04/foam-plastic-insulating-sheathing-products-type-i-ii-iii-or-iv-construction" TargetMode="External"/><Relationship Id="rId10" Type="http://schemas.openxmlformats.org/officeDocument/2006/relationships/hyperlink" Target="http://fsc.americanchemistry.com/Energy-Code/Energy-Code-Compliance-Thermal-Resistance-of-Air-Spaces-Behind-Exterior-Wall-Coverings.pdf" TargetMode="External"/><Relationship Id="rId4" Type="http://schemas.openxmlformats.org/officeDocument/2006/relationships/hyperlink" Target="http://drjengineering.org/ter/2013/may/1202-03/foam-plastic-insulating-sheathing-products-type-v-construction" TargetMode="External"/><Relationship Id="rId9" Type="http://schemas.openxmlformats.org/officeDocument/2006/relationships/hyperlink" Target="http://drjengineering.org/ter/2013/may/1205-05/construction-details-use-foam-plastic-insulating-sheathing-fpis-light-fra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hrae.iwrapper.com/ViewOnline/Standard_90.1-2010_(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epsindustry.org/"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prayfoam.org/" TargetMode="External"/><Relationship Id="rId5" Type="http://schemas.openxmlformats.org/officeDocument/2006/relationships/hyperlink" Target="http://www.polyiso.org/" TargetMode="External"/><Relationship Id="rId4" Type="http://schemas.openxmlformats.org/officeDocument/2006/relationships/hyperlink" Target="http://www.xpsa.com/"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stm.org/Standards/C1289.htm" TargetMode="External"/><Relationship Id="rId2" Type="http://schemas.openxmlformats.org/officeDocument/2006/relationships/hyperlink" Target="http://www.astm.org/Standards/C578.htm"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Continuous insulation primer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053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smtClean="0"/>
              <a:t>Moisture Sorption Comparison</a:t>
            </a:r>
          </a:p>
        </p:txBody>
      </p:sp>
      <p:sp>
        <p:nvSpPr>
          <p:cNvPr id="23555" name="Content Placeholder 2"/>
          <p:cNvSpPr>
            <a:spLocks noGrp="1"/>
          </p:cNvSpPr>
          <p:nvPr>
            <p:ph idx="1"/>
          </p:nvPr>
        </p:nvSpPr>
        <p:spPr>
          <a:xfrm>
            <a:off x="6324600" y="4572000"/>
            <a:ext cx="2514600" cy="1462088"/>
          </a:xfrm>
        </p:spPr>
        <p:txBody>
          <a:bodyPr/>
          <a:lstStyle/>
          <a:p>
            <a:pPr marL="0" indent="0" eaLnBrk="1" hangingPunct="1">
              <a:buFont typeface="Arial" charset="0"/>
              <a:buNone/>
              <a:defRPr/>
            </a:pPr>
            <a:r>
              <a:rPr lang="en-US" sz="1800" b="1" dirty="0" smtClean="0">
                <a:solidFill>
                  <a:schemeClr val="accent6">
                    <a:lumMod val="75000"/>
                  </a:schemeClr>
                </a:solidFill>
              </a:rPr>
              <a:t>XPS, EPS, and </a:t>
            </a:r>
            <a:r>
              <a:rPr lang="en-US" sz="1800" b="1" dirty="0" err="1" smtClean="0">
                <a:solidFill>
                  <a:schemeClr val="accent6">
                    <a:lumMod val="75000"/>
                  </a:schemeClr>
                </a:solidFill>
              </a:rPr>
              <a:t>Polyiso</a:t>
            </a:r>
            <a:r>
              <a:rPr lang="en-US" sz="1800" b="1" dirty="0" smtClean="0">
                <a:solidFill>
                  <a:schemeClr val="accent6">
                    <a:lumMod val="75000"/>
                  </a:schemeClr>
                </a:solidFill>
              </a:rPr>
              <a:t> all have a lower tendency to adsorb moisture than many other common building materials.</a:t>
            </a:r>
          </a:p>
        </p:txBody>
      </p:sp>
      <p:sp>
        <p:nvSpPr>
          <p:cNvPr id="6" name="Down Arrow 5"/>
          <p:cNvSpPr/>
          <p:nvPr/>
        </p:nvSpPr>
        <p:spPr>
          <a:xfrm>
            <a:off x="5883275" y="45720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512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0338"/>
            <a:ext cx="56388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33400" y="4343400"/>
            <a:ext cx="59436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31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dirty="0" smtClean="0"/>
              <a:t>Durability</a:t>
            </a:r>
          </a:p>
        </p:txBody>
      </p:sp>
      <p:sp>
        <p:nvSpPr>
          <p:cNvPr id="52227" name="Content Placeholder 2"/>
          <p:cNvSpPr>
            <a:spLocks noGrp="1"/>
          </p:cNvSpPr>
          <p:nvPr>
            <p:ph idx="1"/>
          </p:nvPr>
        </p:nvSpPr>
        <p:spPr>
          <a:xfrm>
            <a:off x="92075" y="1673225"/>
            <a:ext cx="5394325" cy="5029200"/>
          </a:xfrm>
        </p:spPr>
        <p:txBody>
          <a:bodyPr/>
          <a:lstStyle/>
          <a:p>
            <a:pPr eaLnBrk="1" hangingPunct="1"/>
            <a:r>
              <a:rPr lang="en-US" altLang="en-US" dirty="0" smtClean="0"/>
              <a:t>Foam Plastic Insulating Sheathing (FPIS)</a:t>
            </a:r>
          </a:p>
          <a:p>
            <a:pPr lvl="1" eaLnBrk="1" hangingPunct="1"/>
            <a:r>
              <a:rPr lang="en-US" altLang="en-US" sz="2400" dirty="0" smtClean="0"/>
              <a:t>Does not rot, decay or corrode</a:t>
            </a:r>
          </a:p>
          <a:p>
            <a:pPr lvl="1" eaLnBrk="1" hangingPunct="1"/>
            <a:r>
              <a:rPr lang="en-US" altLang="en-US" sz="2400" dirty="0" smtClean="0"/>
              <a:t>Not food for termites</a:t>
            </a:r>
          </a:p>
          <a:p>
            <a:pPr lvl="1" eaLnBrk="1" hangingPunct="1"/>
            <a:r>
              <a:rPr lang="en-US" altLang="en-US" sz="2400" dirty="0" smtClean="0"/>
              <a:t>Can be used to protect moisture sensitive sheathing and framing materials</a:t>
            </a:r>
          </a:p>
          <a:p>
            <a:pPr eaLnBrk="1" hangingPunct="1"/>
            <a:r>
              <a:rPr lang="en-US" altLang="en-US" dirty="0" smtClean="0"/>
              <a:t>Other wall sheathing</a:t>
            </a:r>
          </a:p>
          <a:p>
            <a:pPr lvl="1" eaLnBrk="1" hangingPunct="1"/>
            <a:r>
              <a:rPr lang="en-US" altLang="en-US" sz="2400" dirty="0" smtClean="0"/>
              <a:t>May be prone to moisture damage without adequate protection</a:t>
            </a:r>
            <a:endParaRPr lang="en-US" altLang="en-US" sz="2400" i="1" dirty="0" smtClean="0"/>
          </a:p>
        </p:txBody>
      </p:sp>
      <p:pic>
        <p:nvPicPr>
          <p:cNvPr id="52228" name="Picture 2" descr="DSCN0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25755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82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smtClean="0"/>
              <a:t>Wall Applications</a:t>
            </a:r>
          </a:p>
        </p:txBody>
      </p:sp>
      <p:sp>
        <p:nvSpPr>
          <p:cNvPr id="53251" name="Content Placeholder 2"/>
          <p:cNvSpPr>
            <a:spLocks noGrp="1"/>
          </p:cNvSpPr>
          <p:nvPr>
            <p:ph idx="1"/>
          </p:nvPr>
        </p:nvSpPr>
        <p:spPr/>
        <p:txBody>
          <a:bodyPr/>
          <a:lstStyle/>
          <a:p>
            <a:pPr eaLnBrk="1" hangingPunct="1"/>
            <a:r>
              <a:rPr lang="en-US" altLang="en-US" smtClean="0"/>
              <a:t>Adaptable to a variety of exterior wall construction types, cladding types, and building types</a:t>
            </a:r>
          </a:p>
        </p:txBody>
      </p:sp>
      <p:sp>
        <p:nvSpPr>
          <p:cNvPr id="2" name="Rectangle 1"/>
          <p:cNvSpPr/>
          <p:nvPr/>
        </p:nvSpPr>
        <p:spPr>
          <a:xfrm>
            <a:off x="4343400" y="3878263"/>
            <a:ext cx="3048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629400" y="3200400"/>
            <a:ext cx="3048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2397125" y="3232150"/>
            <a:ext cx="3048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532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314700"/>
            <a:ext cx="810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97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dirty="0" smtClean="0"/>
              <a:t>Wall Functions of CI</a:t>
            </a:r>
          </a:p>
        </p:txBody>
      </p:sp>
      <p:sp>
        <p:nvSpPr>
          <p:cNvPr id="54275" name="Content Placeholder 2"/>
          <p:cNvSpPr>
            <a:spLocks noGrp="1"/>
          </p:cNvSpPr>
          <p:nvPr>
            <p:ph idx="1"/>
          </p:nvPr>
        </p:nvSpPr>
        <p:spPr/>
        <p:txBody>
          <a:bodyPr/>
          <a:lstStyle/>
          <a:p>
            <a:pPr eaLnBrk="1" hangingPunct="1"/>
            <a:r>
              <a:rPr lang="en-US" altLang="en-US" dirty="0" smtClean="0"/>
              <a:t>Continuous Thermal Insulation (CI)</a:t>
            </a:r>
          </a:p>
          <a:p>
            <a:pPr eaLnBrk="1" hangingPunct="1"/>
            <a:r>
              <a:rPr lang="en-US" altLang="en-US" dirty="0" smtClean="0"/>
              <a:t>Water Resistive Barrier (WRB)</a:t>
            </a:r>
          </a:p>
          <a:p>
            <a:pPr eaLnBrk="1" hangingPunct="1"/>
            <a:r>
              <a:rPr lang="en-US" altLang="en-US" dirty="0" smtClean="0"/>
              <a:t>Air Barrier (AB)</a:t>
            </a:r>
          </a:p>
          <a:p>
            <a:pPr eaLnBrk="1" hangingPunct="1"/>
            <a:r>
              <a:rPr lang="en-US" altLang="en-US" dirty="0" smtClean="0"/>
              <a:t>Water Vapor Control (WVC)</a:t>
            </a:r>
          </a:p>
          <a:p>
            <a:pPr eaLnBrk="1" hangingPunct="1"/>
            <a:endParaRPr lang="en-US" altLang="en-US" dirty="0" smtClean="0"/>
          </a:p>
          <a:p>
            <a:pPr lvl="1" eaLnBrk="1" hangingPunct="1"/>
            <a:r>
              <a:rPr lang="en-US" altLang="en-US" i="1" dirty="0" smtClean="0"/>
              <a:t>The code compliant application of the above functions will be covered later in this presentation</a:t>
            </a:r>
          </a:p>
        </p:txBody>
      </p:sp>
    </p:spTree>
    <p:extLst>
      <p:ext uri="{BB962C8B-B14F-4D97-AF65-F5344CB8AC3E}">
        <p14:creationId xmlns:p14="http://schemas.microsoft.com/office/powerpoint/2010/main" val="251855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z="4000" dirty="0" smtClean="0"/>
              <a:t>Going beyond minimum code with CI</a:t>
            </a:r>
            <a:endParaRPr lang="en-US" altLang="en-US" sz="2800" dirty="0" smtClean="0"/>
          </a:p>
        </p:txBody>
      </p:sp>
      <p:pic>
        <p:nvPicPr>
          <p:cNvPr id="552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981200"/>
            <a:ext cx="49022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1"/>
          <p:cNvSpPr txBox="1">
            <a:spLocks noChangeArrowheads="1"/>
          </p:cNvSpPr>
          <p:nvPr/>
        </p:nvSpPr>
        <p:spPr bwMode="auto">
          <a:xfrm>
            <a:off x="2617788" y="5791200"/>
            <a:ext cx="3684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Building Science Corporation </a:t>
            </a:r>
          </a:p>
          <a:p>
            <a:pPr eaLnBrk="1" fontAlgn="base" hangingPunct="1">
              <a:spcBef>
                <a:spcPct val="0"/>
              </a:spcBef>
              <a:spcAft>
                <a:spcPct val="0"/>
              </a:spcAft>
              <a:buFontTx/>
              <a:buNone/>
            </a:pPr>
            <a:r>
              <a:rPr lang="en-US" altLang="en-US" sz="1800">
                <a:solidFill>
                  <a:srgbClr val="000000"/>
                </a:solidFill>
                <a:cs typeface="Arial" pitchFamily="34" charset="0"/>
              </a:rPr>
              <a:t>NIST Net Zero Energy Research Home</a:t>
            </a:r>
          </a:p>
        </p:txBody>
      </p:sp>
      <p:sp>
        <p:nvSpPr>
          <p:cNvPr id="55301" name="TextBox 1"/>
          <p:cNvSpPr txBox="1">
            <a:spLocks noChangeArrowheads="1"/>
          </p:cNvSpPr>
          <p:nvPr/>
        </p:nvSpPr>
        <p:spPr bwMode="auto">
          <a:xfrm>
            <a:off x="2057400" y="2057400"/>
            <a:ext cx="198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pPr>
            <a:r>
              <a:rPr lang="en-US" altLang="en-US" sz="1800" b="1">
                <a:solidFill>
                  <a:srgbClr val="000000"/>
                </a:solidFill>
                <a:cs typeface="Arial" pitchFamily="34" charset="0"/>
              </a:rPr>
              <a:t>Zero Energy </a:t>
            </a:r>
          </a:p>
          <a:p>
            <a:pPr eaLnBrk="1" fontAlgn="base" hangingPunct="1">
              <a:spcBef>
                <a:spcPct val="0"/>
              </a:spcBef>
              <a:spcAft>
                <a:spcPct val="0"/>
              </a:spcAft>
            </a:pPr>
            <a:r>
              <a:rPr lang="en-US" altLang="en-US" sz="1800" b="1">
                <a:solidFill>
                  <a:srgbClr val="000000"/>
                </a:solidFill>
                <a:cs typeface="Arial" pitchFamily="34" charset="0"/>
              </a:rPr>
              <a:t>WRB </a:t>
            </a:r>
          </a:p>
          <a:p>
            <a:pPr eaLnBrk="1" fontAlgn="base" hangingPunct="1">
              <a:spcBef>
                <a:spcPct val="0"/>
              </a:spcBef>
              <a:spcAft>
                <a:spcPct val="0"/>
              </a:spcAft>
            </a:pPr>
            <a:r>
              <a:rPr lang="en-US" altLang="en-US" sz="1800" b="1">
                <a:solidFill>
                  <a:srgbClr val="000000"/>
                </a:solidFill>
                <a:cs typeface="Arial" pitchFamily="34" charset="0"/>
              </a:rPr>
              <a:t>AB </a:t>
            </a:r>
          </a:p>
          <a:p>
            <a:pPr eaLnBrk="1" fontAlgn="base" hangingPunct="1">
              <a:spcBef>
                <a:spcPct val="0"/>
              </a:spcBef>
              <a:spcAft>
                <a:spcPct val="0"/>
              </a:spcAft>
            </a:pPr>
            <a:r>
              <a:rPr lang="en-US" altLang="en-US" sz="1800" b="1">
                <a:solidFill>
                  <a:srgbClr val="000000"/>
                </a:solidFill>
                <a:cs typeface="Arial" pitchFamily="34" charset="0"/>
              </a:rPr>
              <a:t>WVC</a:t>
            </a:r>
            <a:endParaRPr lang="en-US" altLang="en-US" sz="1800">
              <a:solidFill>
                <a:srgbClr val="000000"/>
              </a:solidFill>
              <a:cs typeface="Arial" pitchFamily="34" charset="0"/>
            </a:endParaRPr>
          </a:p>
        </p:txBody>
      </p:sp>
    </p:spTree>
    <p:extLst>
      <p:ext uri="{BB962C8B-B14F-4D97-AF65-F5344CB8AC3E}">
        <p14:creationId xmlns:p14="http://schemas.microsoft.com/office/powerpoint/2010/main" val="1679423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Topical Resources for Parts 2 &amp; 3</a:t>
            </a:r>
          </a:p>
        </p:txBody>
      </p:sp>
      <p:sp>
        <p:nvSpPr>
          <p:cNvPr id="56323" name="Content Placeholder 2"/>
          <p:cNvSpPr>
            <a:spLocks noGrp="1"/>
          </p:cNvSpPr>
          <p:nvPr>
            <p:ph idx="1"/>
          </p:nvPr>
        </p:nvSpPr>
        <p:spPr/>
        <p:txBody>
          <a:bodyPr/>
          <a:lstStyle/>
          <a:p>
            <a:endParaRPr lang="en-US" altLang="en-US" smtClean="0"/>
          </a:p>
        </p:txBody>
      </p:sp>
      <p:graphicFrame>
        <p:nvGraphicFramePr>
          <p:cNvPr id="2" name="Table 1"/>
          <p:cNvGraphicFramePr>
            <a:graphicFrameLocks noGrp="1"/>
          </p:cNvGraphicFramePr>
          <p:nvPr>
            <p:extLst/>
          </p:nvPr>
        </p:nvGraphicFramePr>
        <p:xfrm>
          <a:off x="533400" y="1524000"/>
          <a:ext cx="8229600" cy="4798041"/>
        </p:xfrm>
        <a:graphic>
          <a:graphicData uri="http://schemas.openxmlformats.org/drawingml/2006/table">
            <a:tbl>
              <a:tblPr firstRow="1" bandRow="1">
                <a:tableStyleId>{5C22544A-7EE6-4342-B048-85BDC9FD1C3A}</a:tableStyleId>
              </a:tblPr>
              <a:tblGrid>
                <a:gridCol w="1597981"/>
                <a:gridCol w="6631619"/>
              </a:tblGrid>
              <a:tr h="276886">
                <a:tc>
                  <a:txBody>
                    <a:bodyPr/>
                    <a:lstStyle/>
                    <a:p>
                      <a:r>
                        <a:rPr lang="en-US" sz="1600" dirty="0" smtClean="0"/>
                        <a:t>Topic </a:t>
                      </a:r>
                      <a:endParaRPr lang="en-US" sz="1600" dirty="0"/>
                    </a:p>
                  </a:txBody>
                  <a:tcPr marT="45723" marB="45723"/>
                </a:tc>
                <a:tc>
                  <a:txBody>
                    <a:bodyPr/>
                    <a:lstStyle/>
                    <a:p>
                      <a:r>
                        <a:rPr lang="en-US" sz="1600" dirty="0" smtClean="0"/>
                        <a:t>Resource (link)</a:t>
                      </a:r>
                      <a:endParaRPr lang="en-US" sz="1600" dirty="0">
                        <a:solidFill>
                          <a:srgbClr val="006600"/>
                        </a:solidFill>
                      </a:endParaRPr>
                    </a:p>
                  </a:txBody>
                  <a:tcPr marT="45723" marB="45723"/>
                </a:tc>
              </a:tr>
              <a:tr h="330955">
                <a:tc>
                  <a:txBody>
                    <a:bodyPr/>
                    <a:lstStyle/>
                    <a:p>
                      <a:r>
                        <a:rPr lang="en-US" sz="1600" dirty="0" smtClean="0"/>
                        <a:t>U-factor</a:t>
                      </a:r>
                      <a:endParaRPr lang="en-US" sz="1600" dirty="0"/>
                    </a:p>
                  </a:txBody>
                  <a:tcPr marT="45723" marB="45723"/>
                </a:tc>
                <a:tc>
                  <a:txBody>
                    <a:bodyPr/>
                    <a:lstStyle/>
                    <a:p>
                      <a:r>
                        <a:rPr lang="en-US" sz="1600" dirty="0" smtClean="0">
                          <a:hlinkClick r:id="rId2"/>
                        </a:rPr>
                        <a:t>http://appliedbuildingtech.com/calculator.html</a:t>
                      </a:r>
                      <a:endParaRPr lang="en-US" sz="1600" dirty="0"/>
                    </a:p>
                  </a:txBody>
                  <a:tcPr marT="45723" marB="45723"/>
                </a:tc>
              </a:tr>
              <a:tr h="330955">
                <a:tc>
                  <a:txBody>
                    <a:bodyPr/>
                    <a:lstStyle/>
                    <a:p>
                      <a:r>
                        <a:rPr lang="en-US" sz="1600" dirty="0" smtClean="0"/>
                        <a:t>Fire </a:t>
                      </a:r>
                      <a:endParaRPr lang="en-US" sz="1600" dirty="0"/>
                    </a:p>
                  </a:txBody>
                  <a:tcPr marT="45723" marB="45723"/>
                </a:tc>
                <a:tc>
                  <a:txBody>
                    <a:bodyPr/>
                    <a:lstStyle/>
                    <a:p>
                      <a:r>
                        <a:rPr lang="en-US" sz="1600" dirty="0" smtClean="0">
                          <a:hlinkClick r:id="rId3"/>
                        </a:rPr>
                        <a:t>TER No. 1202-01</a:t>
                      </a:r>
                      <a:r>
                        <a:rPr lang="en-US" sz="1600" dirty="0" smtClean="0"/>
                        <a:t>, </a:t>
                      </a:r>
                      <a:r>
                        <a:rPr lang="en-US" sz="1600" dirty="0" smtClean="0">
                          <a:hlinkClick r:id="rId4"/>
                        </a:rPr>
                        <a:t>TER No.</a:t>
                      </a:r>
                      <a:r>
                        <a:rPr lang="en-US" sz="1600" baseline="0" dirty="0" smtClean="0">
                          <a:hlinkClick r:id="rId4"/>
                        </a:rPr>
                        <a:t> 1202-03</a:t>
                      </a:r>
                      <a:r>
                        <a:rPr lang="en-US" sz="1600" baseline="0" dirty="0" smtClean="0"/>
                        <a:t>, </a:t>
                      </a:r>
                      <a:r>
                        <a:rPr lang="en-US" sz="1600" dirty="0" smtClean="0">
                          <a:hlinkClick r:id="rId5"/>
                        </a:rPr>
                        <a:t>TER No.</a:t>
                      </a:r>
                      <a:r>
                        <a:rPr lang="en-US" sz="1600" baseline="0" dirty="0" smtClean="0">
                          <a:hlinkClick r:id="rId5"/>
                        </a:rPr>
                        <a:t> 1202-04</a:t>
                      </a:r>
                      <a:endParaRPr lang="en-US" sz="1600" dirty="0"/>
                    </a:p>
                  </a:txBody>
                  <a:tcPr marT="45723" marB="45723"/>
                </a:tc>
              </a:tr>
              <a:tr h="330955">
                <a:tc>
                  <a:txBody>
                    <a:bodyPr/>
                    <a:lstStyle/>
                    <a:p>
                      <a:r>
                        <a:rPr lang="en-US" sz="1600" dirty="0" smtClean="0"/>
                        <a:t>Bracing</a:t>
                      </a:r>
                      <a:endParaRPr lang="en-US" sz="1600" dirty="0"/>
                    </a:p>
                  </a:txBody>
                  <a:tcPr marT="45723" marB="45723"/>
                </a:tc>
                <a:tc>
                  <a:txBody>
                    <a:bodyPr/>
                    <a:lstStyle/>
                    <a:p>
                      <a:r>
                        <a:rPr lang="en-US" sz="1600" dirty="0" smtClean="0"/>
                        <a:t>TER</a:t>
                      </a:r>
                      <a:r>
                        <a:rPr lang="en-US" sz="1600" baseline="0" dirty="0" smtClean="0"/>
                        <a:t> No. 1410-07 </a:t>
                      </a:r>
                      <a:r>
                        <a:rPr lang="en-US" sz="1600" baseline="0" dirty="0" smtClean="0">
                          <a:solidFill>
                            <a:srgbClr val="FF0000"/>
                          </a:solidFill>
                        </a:rPr>
                        <a:t>(not online yet)</a:t>
                      </a:r>
                      <a:endParaRPr lang="en-US" sz="1600" dirty="0">
                        <a:solidFill>
                          <a:srgbClr val="FF0000"/>
                        </a:solidFill>
                      </a:endParaRPr>
                    </a:p>
                  </a:txBody>
                  <a:tcPr marT="45723" marB="45723"/>
                </a:tc>
              </a:tr>
              <a:tr h="330955">
                <a:tc>
                  <a:txBody>
                    <a:bodyPr/>
                    <a:lstStyle/>
                    <a:p>
                      <a:r>
                        <a:rPr lang="en-US" sz="1600" dirty="0" smtClean="0"/>
                        <a:t>Air Barrier</a:t>
                      </a:r>
                      <a:endParaRPr lang="en-US" sz="1600" dirty="0"/>
                    </a:p>
                  </a:txBody>
                  <a:tcPr marT="45723" marB="45723"/>
                </a:tc>
                <a:tc>
                  <a:txBody>
                    <a:bodyPr/>
                    <a:lstStyle/>
                    <a:p>
                      <a:r>
                        <a:rPr lang="en-US" sz="1600" dirty="0" smtClean="0">
                          <a:hlinkClick r:id="rId6"/>
                        </a:rPr>
                        <a:t>TER No. 1410-06</a:t>
                      </a:r>
                      <a:endParaRPr lang="en-US" sz="1600" dirty="0">
                        <a:solidFill>
                          <a:srgbClr val="FF0000"/>
                        </a:solidFill>
                      </a:endParaRPr>
                    </a:p>
                  </a:txBody>
                  <a:tcPr marT="45723" marB="45723"/>
                </a:tc>
              </a:tr>
              <a:tr h="330955">
                <a:tc>
                  <a:txBody>
                    <a:bodyPr/>
                    <a:lstStyle/>
                    <a:p>
                      <a:r>
                        <a:rPr lang="en-US" sz="1600" dirty="0" smtClean="0"/>
                        <a:t>WRB</a:t>
                      </a:r>
                      <a:endParaRPr lang="en-US" sz="1600" dirty="0"/>
                    </a:p>
                  </a:txBody>
                  <a:tcPr marT="45723" marB="45723"/>
                </a:tc>
                <a:tc>
                  <a:txBody>
                    <a:bodyPr/>
                    <a:lstStyle/>
                    <a:p>
                      <a:r>
                        <a:rPr lang="en-US" sz="1600" dirty="0" smtClean="0">
                          <a:hlinkClick r:id="rId7"/>
                        </a:rPr>
                        <a:t>TER No. 1410-05</a:t>
                      </a:r>
                      <a:endParaRPr lang="en-US" sz="1600" dirty="0">
                        <a:solidFill>
                          <a:srgbClr val="FF0000"/>
                        </a:solidFill>
                      </a:endParaRPr>
                    </a:p>
                  </a:txBody>
                  <a:tcPr marT="45723" marB="45723"/>
                </a:tc>
              </a:tr>
              <a:tr h="378375">
                <a:tc>
                  <a:txBody>
                    <a:bodyPr/>
                    <a:lstStyle/>
                    <a:p>
                      <a:r>
                        <a:rPr lang="en-US" sz="1600" dirty="0" smtClean="0"/>
                        <a:t>Vapor Control</a:t>
                      </a:r>
                      <a:endParaRPr lang="en-US" sz="1600" dirty="0"/>
                    </a:p>
                  </a:txBody>
                  <a:tcPr marT="45723" marB="45723"/>
                </a:tc>
                <a:tc>
                  <a:txBody>
                    <a:bodyPr/>
                    <a:lstStyle/>
                    <a:p>
                      <a:r>
                        <a:rPr lang="en-US" sz="1600" dirty="0" smtClean="0"/>
                        <a:t>TER No.</a:t>
                      </a:r>
                      <a:r>
                        <a:rPr lang="en-US" sz="1600" baseline="0" dirty="0" smtClean="0"/>
                        <a:t> 1309-02  </a:t>
                      </a:r>
                      <a:r>
                        <a:rPr lang="en-US" sz="1600" baseline="0" dirty="0" smtClean="0">
                          <a:solidFill>
                            <a:srgbClr val="FF0000"/>
                          </a:solidFill>
                        </a:rPr>
                        <a:t>(not online yet)</a:t>
                      </a:r>
                      <a:endParaRPr lang="en-US" sz="1600" dirty="0">
                        <a:solidFill>
                          <a:srgbClr val="FF0000"/>
                        </a:solidFill>
                      </a:endParaRPr>
                    </a:p>
                  </a:txBody>
                  <a:tcPr marT="45723" marB="45723"/>
                </a:tc>
              </a:tr>
              <a:tr h="330955">
                <a:tc>
                  <a:txBody>
                    <a:bodyPr/>
                    <a:lstStyle/>
                    <a:p>
                      <a:r>
                        <a:rPr lang="en-US" sz="1600" dirty="0" smtClean="0"/>
                        <a:t>Wind Pressure</a:t>
                      </a:r>
                      <a:endParaRPr lang="en-US" sz="1600" dirty="0"/>
                    </a:p>
                  </a:txBody>
                  <a:tcPr marT="45723" marB="45723"/>
                </a:tc>
                <a:tc>
                  <a:txBody>
                    <a:bodyPr/>
                    <a:lstStyle/>
                    <a:p>
                      <a:r>
                        <a:rPr lang="en-US" sz="1600" dirty="0" smtClean="0">
                          <a:hlinkClick r:id="rId8"/>
                        </a:rPr>
                        <a:t>ANSI/SBCA</a:t>
                      </a:r>
                      <a:r>
                        <a:rPr lang="en-US" sz="1600" baseline="0" dirty="0" smtClean="0">
                          <a:hlinkClick r:id="rId8"/>
                        </a:rPr>
                        <a:t> FS100-12</a:t>
                      </a:r>
                      <a:endParaRPr lang="en-US" sz="1600" dirty="0"/>
                    </a:p>
                  </a:txBody>
                  <a:tcPr marT="45723" marB="45723"/>
                </a:tc>
              </a:tr>
              <a:tr h="330955">
                <a:tc>
                  <a:txBody>
                    <a:bodyPr/>
                    <a:lstStyle/>
                    <a:p>
                      <a:r>
                        <a:rPr lang="en-US" sz="1600" dirty="0" smtClean="0"/>
                        <a:t>Detailing</a:t>
                      </a:r>
                      <a:endParaRPr lang="en-US" sz="1600" dirty="0"/>
                    </a:p>
                  </a:txBody>
                  <a:tcPr marT="45723" marB="45723"/>
                </a:tc>
                <a:tc>
                  <a:txBody>
                    <a:bodyPr/>
                    <a:lstStyle/>
                    <a:p>
                      <a:r>
                        <a:rPr lang="en-US" sz="1600" dirty="0" smtClean="0">
                          <a:hlinkClick r:id="rId9"/>
                        </a:rPr>
                        <a:t>TER</a:t>
                      </a:r>
                      <a:r>
                        <a:rPr lang="en-US" sz="1600" baseline="0" dirty="0" smtClean="0">
                          <a:hlinkClick r:id="rId9"/>
                        </a:rPr>
                        <a:t> No. 1205-05</a:t>
                      </a:r>
                      <a:endParaRPr lang="en-US" sz="1600" dirty="0">
                        <a:solidFill>
                          <a:srgbClr val="FF0000"/>
                        </a:solidFill>
                      </a:endParaRPr>
                    </a:p>
                  </a:txBody>
                  <a:tcPr marT="45723" marB="45723"/>
                </a:tc>
              </a:tr>
              <a:tr h="571645">
                <a:tc>
                  <a:txBody>
                    <a:bodyPr/>
                    <a:lstStyle/>
                    <a:p>
                      <a:r>
                        <a:rPr lang="en-US" sz="1600" dirty="0" smtClean="0"/>
                        <a:t>Air-space</a:t>
                      </a:r>
                      <a:r>
                        <a:rPr lang="en-US" sz="1600" baseline="0" dirty="0" smtClean="0"/>
                        <a:t> R-value</a:t>
                      </a:r>
                      <a:endParaRPr lang="en-US" sz="1600" dirty="0"/>
                    </a:p>
                  </a:txBody>
                  <a:tcPr marT="45723" marB="45723"/>
                </a:tc>
                <a:tc>
                  <a:txBody>
                    <a:bodyPr/>
                    <a:lstStyle/>
                    <a:p>
                      <a:r>
                        <a:rPr lang="en-US" sz="1600" dirty="0" smtClean="0">
                          <a:solidFill>
                            <a:srgbClr val="FF0000"/>
                          </a:solidFill>
                          <a:hlinkClick r:id="rId10"/>
                        </a:rPr>
                        <a:t>Tech Matters</a:t>
                      </a:r>
                      <a:r>
                        <a:rPr lang="en-US" sz="1600" baseline="0" dirty="0" smtClean="0">
                          <a:solidFill>
                            <a:srgbClr val="FF0000"/>
                          </a:solidFill>
                          <a:hlinkClick r:id="rId10"/>
                        </a:rPr>
                        <a:t> -</a:t>
                      </a:r>
                      <a:r>
                        <a:rPr lang="en-US" sz="1600" dirty="0" smtClean="0">
                          <a:solidFill>
                            <a:srgbClr val="FF0000"/>
                          </a:solidFill>
                          <a:hlinkClick r:id="rId10"/>
                        </a:rPr>
                        <a:t> Energy Code Compliance:</a:t>
                      </a:r>
                      <a:r>
                        <a:rPr lang="en-US" sz="1600" baseline="0" dirty="0" smtClean="0">
                          <a:solidFill>
                            <a:srgbClr val="FF0000"/>
                          </a:solidFill>
                          <a:hlinkClick r:id="rId10"/>
                        </a:rPr>
                        <a:t> Thermal Resistance of Air Spaces Behind Exterior Wall Coverings</a:t>
                      </a:r>
                      <a:endParaRPr lang="en-US" sz="1600" dirty="0">
                        <a:solidFill>
                          <a:srgbClr val="FF0000"/>
                        </a:solidFill>
                      </a:endParaRPr>
                    </a:p>
                  </a:txBody>
                  <a:tcPr marT="45723" marB="45723"/>
                </a:tc>
              </a:tr>
              <a:tr h="330955">
                <a:tc>
                  <a:txBody>
                    <a:bodyPr/>
                    <a:lstStyle/>
                    <a:p>
                      <a:r>
                        <a:rPr lang="en-US" sz="1600" dirty="0" smtClean="0"/>
                        <a:t>Termites</a:t>
                      </a:r>
                      <a:endParaRPr lang="en-US" sz="1600" dirty="0"/>
                    </a:p>
                  </a:txBody>
                  <a:tcPr marT="45723" marB="45723"/>
                </a:tc>
                <a:tc>
                  <a:txBody>
                    <a:bodyPr/>
                    <a:lstStyle/>
                    <a:p>
                      <a:r>
                        <a:rPr lang="en-US" sz="1600" dirty="0" smtClean="0">
                          <a:solidFill>
                            <a:srgbClr val="FF0000"/>
                          </a:solidFill>
                          <a:hlinkClick r:id="rId11"/>
                        </a:rPr>
                        <a:t>Tech Matters – Analysis</a:t>
                      </a:r>
                      <a:r>
                        <a:rPr lang="en-US" sz="1600" baseline="0" dirty="0" smtClean="0">
                          <a:solidFill>
                            <a:srgbClr val="FF0000"/>
                          </a:solidFill>
                          <a:hlinkClick r:id="rId11"/>
                        </a:rPr>
                        <a:t> of and Recommended Actions for Termite Related Code Change Proposals for the 2012 IBC &amp; IRC</a:t>
                      </a:r>
                      <a:endParaRPr lang="en-US" sz="1600" dirty="0">
                        <a:solidFill>
                          <a:srgbClr val="FF0000"/>
                        </a:solidFill>
                      </a:endParaRPr>
                    </a:p>
                  </a:txBody>
                  <a:tcPr marT="45723" marB="45723"/>
                </a:tc>
              </a:tr>
              <a:tr h="472416">
                <a:tc>
                  <a:txBody>
                    <a:bodyPr/>
                    <a:lstStyle/>
                    <a:p>
                      <a:r>
                        <a:rPr lang="en-US" sz="1600" dirty="0" smtClean="0"/>
                        <a:t>Vinyl</a:t>
                      </a:r>
                      <a:r>
                        <a:rPr lang="en-US" sz="1600" baseline="0" dirty="0" smtClean="0"/>
                        <a:t> Siding Over Foam</a:t>
                      </a:r>
                      <a:endParaRPr lang="en-US" sz="1600" dirty="0"/>
                    </a:p>
                  </a:txBody>
                  <a:tcPr marT="45723" marB="45723"/>
                </a:tc>
                <a:tc>
                  <a:txBody>
                    <a:bodyPr/>
                    <a:lstStyle/>
                    <a:p>
                      <a:r>
                        <a:rPr lang="en-US" sz="1600" dirty="0" smtClean="0">
                          <a:hlinkClick r:id="rId12"/>
                        </a:rPr>
                        <a:t>TER No. 1006-01</a:t>
                      </a:r>
                      <a:r>
                        <a:rPr lang="en-US" sz="1600" dirty="0" smtClean="0"/>
                        <a:t>  </a:t>
                      </a:r>
                      <a:r>
                        <a:rPr lang="en-US" sz="1600" dirty="0" smtClean="0">
                          <a:solidFill>
                            <a:srgbClr val="FF0000"/>
                          </a:solidFill>
                        </a:rPr>
                        <a:t>(pending updates)</a:t>
                      </a:r>
                      <a:endParaRPr lang="en-US" sz="1600" dirty="0">
                        <a:solidFill>
                          <a:srgbClr val="FF0000"/>
                        </a:solidFill>
                      </a:endParaRPr>
                    </a:p>
                  </a:txBody>
                  <a:tcPr marT="45723" marB="45723"/>
                </a:tc>
              </a:tr>
            </a:tbl>
          </a:graphicData>
        </a:graphic>
      </p:graphicFrame>
    </p:spTree>
    <p:extLst>
      <p:ext uri="{BB962C8B-B14F-4D97-AF65-F5344CB8AC3E}">
        <p14:creationId xmlns:p14="http://schemas.microsoft.com/office/powerpoint/2010/main" val="324387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dirty="0" smtClean="0"/>
              <a:t>PART 1 – Continuous Insulation</a:t>
            </a:r>
          </a:p>
        </p:txBody>
      </p:sp>
      <p:sp>
        <p:nvSpPr>
          <p:cNvPr id="43011" name="Content Placeholder 2"/>
          <p:cNvSpPr>
            <a:spLocks noGrp="1"/>
          </p:cNvSpPr>
          <p:nvPr>
            <p:ph idx="1"/>
          </p:nvPr>
        </p:nvSpPr>
        <p:spPr>
          <a:xfrm>
            <a:off x="457200" y="1600200"/>
            <a:ext cx="8229600" cy="3036888"/>
          </a:xfrm>
        </p:spPr>
        <p:txBody>
          <a:bodyPr/>
          <a:lstStyle/>
          <a:p>
            <a:pPr eaLnBrk="1" hangingPunct="1"/>
            <a:r>
              <a:rPr lang="en-US" altLang="en-US" dirty="0" smtClean="0"/>
              <a:t>Definition (</a:t>
            </a:r>
            <a:r>
              <a:rPr lang="en-US" altLang="en-US" dirty="0" smtClean="0">
                <a:hlinkClick r:id="rId2"/>
              </a:rPr>
              <a:t>ASHRAE 90.1</a:t>
            </a:r>
            <a:r>
              <a:rPr lang="en-US" altLang="en-US" dirty="0" smtClean="0"/>
              <a:t>)</a:t>
            </a:r>
            <a:endParaRPr lang="en-US" altLang="en-US" dirty="0" smtClean="0">
              <a:solidFill>
                <a:srgbClr val="006600"/>
              </a:solidFill>
            </a:endParaRPr>
          </a:p>
        </p:txBody>
      </p:sp>
      <p:sp>
        <p:nvSpPr>
          <p:cNvPr id="43013" name="Content Placeholder 2"/>
          <p:cNvSpPr>
            <a:spLocks noGrp="1"/>
          </p:cNvSpPr>
          <p:nvPr>
            <p:ph idx="4294967295"/>
          </p:nvPr>
        </p:nvSpPr>
        <p:spPr>
          <a:xfrm>
            <a:off x="453775" y="4800600"/>
            <a:ext cx="7637463" cy="838200"/>
          </a:xfrm>
        </p:spPr>
        <p:txBody>
          <a:bodyPr/>
          <a:lstStyle/>
          <a:p>
            <a:pPr eaLnBrk="1" hangingPunct="1"/>
            <a:r>
              <a:rPr lang="en-US" altLang="en-US" dirty="0" smtClean="0"/>
              <a:t>Applications:  Roof, Wall, and Foundations</a:t>
            </a: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27325"/>
            <a:ext cx="77374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8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Kinds of Continuous Insulation</a:t>
            </a:r>
          </a:p>
        </p:txBody>
      </p:sp>
      <p:sp>
        <p:nvSpPr>
          <p:cNvPr id="44035" name="Content Placeholder 2"/>
          <p:cNvSpPr>
            <a:spLocks noGrp="1"/>
          </p:cNvSpPr>
          <p:nvPr>
            <p:ph idx="1"/>
          </p:nvPr>
        </p:nvSpPr>
        <p:spPr/>
        <p:txBody>
          <a:bodyPr>
            <a:normAutofit/>
          </a:bodyPr>
          <a:lstStyle/>
          <a:p>
            <a:pPr>
              <a:defRPr/>
            </a:pPr>
            <a:r>
              <a:rPr lang="en-US" altLang="en-US" dirty="0" smtClean="0"/>
              <a:t>Foam Plastic Insulating Sheathing</a:t>
            </a:r>
          </a:p>
          <a:p>
            <a:pPr lvl="1" eaLnBrk="1" hangingPunct="1">
              <a:defRPr/>
            </a:pPr>
            <a:r>
              <a:rPr lang="en-US" altLang="en-US" dirty="0" smtClean="0">
                <a:hlinkClick r:id="rId3"/>
              </a:rPr>
              <a:t>EPS</a:t>
            </a:r>
            <a:r>
              <a:rPr lang="en-US" altLang="en-US" dirty="0" smtClean="0"/>
              <a:t>, </a:t>
            </a:r>
            <a:r>
              <a:rPr lang="en-US" altLang="en-US" dirty="0" smtClean="0">
                <a:hlinkClick r:id="rId4"/>
              </a:rPr>
              <a:t>XPS</a:t>
            </a:r>
            <a:r>
              <a:rPr lang="en-US" altLang="en-US" dirty="0" smtClean="0"/>
              <a:t>, </a:t>
            </a:r>
            <a:r>
              <a:rPr lang="en-US" altLang="en-US" dirty="0" smtClean="0">
                <a:hlinkClick r:id="rId5"/>
              </a:rPr>
              <a:t>Polyiso</a:t>
            </a:r>
            <a:endParaRPr lang="en-US" altLang="en-US" dirty="0" smtClean="0"/>
          </a:p>
          <a:p>
            <a:pPr eaLnBrk="1" hangingPunct="1">
              <a:defRPr/>
            </a:pPr>
            <a:r>
              <a:rPr lang="en-US" altLang="en-US" dirty="0" smtClean="0"/>
              <a:t>Spray Polyurethane Foam</a:t>
            </a:r>
          </a:p>
          <a:p>
            <a:pPr lvl="1" eaLnBrk="1" hangingPunct="1">
              <a:defRPr/>
            </a:pPr>
            <a:r>
              <a:rPr lang="en-US" altLang="en-US" dirty="0" smtClean="0">
                <a:hlinkClick r:id="rId6"/>
              </a:rPr>
              <a:t>SPF</a:t>
            </a:r>
            <a:r>
              <a:rPr lang="en-US" altLang="en-US" dirty="0" smtClean="0"/>
              <a:t> (closed cell polyurethane)</a:t>
            </a:r>
          </a:p>
          <a:p>
            <a:pPr eaLnBrk="1" hangingPunct="1">
              <a:defRPr/>
            </a:pPr>
            <a:r>
              <a:rPr lang="en-US" altLang="en-US" dirty="0" smtClean="0"/>
              <a:t>Others</a:t>
            </a:r>
          </a:p>
          <a:p>
            <a:pPr lvl="1" eaLnBrk="1" hangingPunct="1">
              <a:defRPr/>
            </a:pPr>
            <a:r>
              <a:rPr lang="en-US" altLang="en-US" dirty="0" smtClean="0"/>
              <a:t>Rock wool</a:t>
            </a:r>
          </a:p>
          <a:p>
            <a:pPr lvl="1" eaLnBrk="1" hangingPunct="1">
              <a:defRPr/>
            </a:pPr>
            <a:r>
              <a:rPr lang="en-US" altLang="en-US" dirty="0" smtClean="0"/>
              <a:t>Fiberglass boards</a:t>
            </a:r>
          </a:p>
          <a:p>
            <a:pPr lvl="1" eaLnBrk="1" hangingPunct="1">
              <a:defRPr/>
            </a:pPr>
            <a:r>
              <a:rPr lang="en-US" altLang="en-US" dirty="0" smtClean="0"/>
              <a:t>Fiberboard</a:t>
            </a:r>
          </a:p>
          <a:p>
            <a:pPr eaLnBrk="1" hangingPunct="1">
              <a:defRPr/>
            </a:pPr>
            <a:endParaRPr lang="en-US" altLang="en-US" dirty="0" smtClean="0"/>
          </a:p>
        </p:txBody>
      </p:sp>
      <p:pic>
        <p:nvPicPr>
          <p:cNvPr id="44036" name="Picture 8" descr="http://upload.wikimedia.org/wikipedia/commons/5/5d/Rockwool_4lbs_per_ft3_fibrex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876800"/>
            <a:ext cx="11430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charlottesprayfoam.com/images/CCvsOC.jpg"/>
          <p:cNvPicPr>
            <a:picLocks noChangeAspect="1" noChangeArrowheads="1"/>
          </p:cNvPicPr>
          <p:nvPr/>
        </p:nvPicPr>
        <p:blipFill>
          <a:blip r:embed="rId8">
            <a:extLst>
              <a:ext uri="{28A0092B-C50C-407E-A947-70E740481C1C}">
                <a14:useLocalDpi xmlns:a14="http://schemas.microsoft.com/office/drawing/2010/main" val="0"/>
              </a:ext>
            </a:extLst>
          </a:blip>
          <a:srcRect l="7175" r="4457"/>
          <a:stretch>
            <a:fillRect/>
          </a:stretch>
        </p:blipFill>
        <p:spPr bwMode="auto">
          <a:xfrm>
            <a:off x="5867400" y="3581400"/>
            <a:ext cx="17700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2057400"/>
            <a:ext cx="1828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CI History &amp; Experience</a:t>
            </a:r>
          </a:p>
        </p:txBody>
      </p:sp>
      <p:sp>
        <p:nvSpPr>
          <p:cNvPr id="45059" name="Content Placeholder 2"/>
          <p:cNvSpPr>
            <a:spLocks noGrp="1"/>
          </p:cNvSpPr>
          <p:nvPr>
            <p:ph idx="1"/>
          </p:nvPr>
        </p:nvSpPr>
        <p:spPr/>
        <p:txBody>
          <a:bodyPr/>
          <a:lstStyle/>
          <a:p>
            <a:r>
              <a:rPr lang="en-US" altLang="en-US" dirty="0" smtClean="0"/>
              <a:t>In early 1900’s, solid wood board sheathing was considered as a form of continuous wall insulation (HEW, 1931) (~1.2 R/in) </a:t>
            </a:r>
          </a:p>
          <a:p>
            <a:r>
              <a:rPr lang="en-US" altLang="en-US" dirty="0" smtClean="0"/>
              <a:t>Cellulosic Fiber Insulating Board (‘Fiberboard’) is a form of continuous insulation in use since the early 1900’s (~2.5 R/in)</a:t>
            </a:r>
          </a:p>
        </p:txBody>
      </p:sp>
    </p:spTree>
    <p:extLst>
      <p:ext uri="{BB962C8B-B14F-4D97-AF65-F5344CB8AC3E}">
        <p14:creationId xmlns:p14="http://schemas.microsoft.com/office/powerpoint/2010/main" val="386388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CI History &amp; Experience</a:t>
            </a:r>
          </a:p>
        </p:txBody>
      </p:sp>
      <p:sp>
        <p:nvSpPr>
          <p:cNvPr id="46083" name="Content Placeholder 2"/>
          <p:cNvSpPr>
            <a:spLocks noGrp="1"/>
          </p:cNvSpPr>
          <p:nvPr>
            <p:ph idx="1"/>
          </p:nvPr>
        </p:nvSpPr>
        <p:spPr>
          <a:xfrm>
            <a:off x="457200" y="1600200"/>
            <a:ext cx="8077200" cy="4525963"/>
          </a:xfrm>
        </p:spPr>
        <p:txBody>
          <a:bodyPr/>
          <a:lstStyle/>
          <a:p>
            <a:r>
              <a:rPr lang="en-US" altLang="en-US" dirty="0" smtClean="0"/>
              <a:t>Continuous insulation is not a new concept.  Foam plastic insulating sheathing has been successfully used in this application for more than 50 years.</a:t>
            </a:r>
          </a:p>
          <a:p>
            <a:pPr lvl="1"/>
            <a:r>
              <a:rPr lang="en-US" altLang="en-US" dirty="0" smtClean="0"/>
              <a:t>Foam sheathing has been used as continuous insulation for low-slope roofs since the 1940’s (~4-6 R/in)</a:t>
            </a:r>
          </a:p>
          <a:p>
            <a:pPr lvl="1"/>
            <a:r>
              <a:rPr lang="en-US" altLang="en-US" dirty="0" smtClean="0"/>
              <a:t>Wall applications of continuous insulation saw increased interest after the 1970’s oil crisis</a:t>
            </a:r>
          </a:p>
        </p:txBody>
      </p:sp>
    </p:spTree>
    <p:extLst>
      <p:ext uri="{BB962C8B-B14F-4D97-AF65-F5344CB8AC3E}">
        <p14:creationId xmlns:p14="http://schemas.microsoft.com/office/powerpoint/2010/main" val="40886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smtClean="0"/>
              <a:t>Role of CI and Various Requirements for Appropriate Use</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41930" t="32626" r="20313" b="20763"/>
          <a:stretch>
            <a:fillRect/>
          </a:stretch>
        </p:blipFill>
        <p:spPr bwMode="auto">
          <a:xfrm>
            <a:off x="990600" y="1524000"/>
            <a:ext cx="73914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45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52400"/>
            <a:ext cx="8458200" cy="1143000"/>
          </a:xfrm>
        </p:spPr>
        <p:txBody>
          <a:bodyPr/>
          <a:lstStyle/>
          <a:p>
            <a:pPr eaLnBrk="1" hangingPunct="1"/>
            <a:r>
              <a:rPr lang="en-US" altLang="en-US" sz="4000" dirty="0" smtClean="0"/>
              <a:t>Foam Plastic Insulating Sheathing (FPIS)</a:t>
            </a:r>
          </a:p>
        </p:txBody>
      </p:sp>
      <p:sp>
        <p:nvSpPr>
          <p:cNvPr id="48131" name="Content Placeholder 2"/>
          <p:cNvSpPr>
            <a:spLocks noGrp="1"/>
          </p:cNvSpPr>
          <p:nvPr>
            <p:ph idx="1"/>
          </p:nvPr>
        </p:nvSpPr>
        <p:spPr>
          <a:xfrm>
            <a:off x="457200" y="1600200"/>
            <a:ext cx="8229600" cy="2362200"/>
          </a:xfrm>
        </p:spPr>
        <p:txBody>
          <a:bodyPr>
            <a:normAutofit/>
          </a:bodyPr>
          <a:lstStyle/>
          <a:p>
            <a:pPr eaLnBrk="1" hangingPunct="1">
              <a:defRPr/>
            </a:pPr>
            <a:r>
              <a:rPr lang="en-US" altLang="en-US" dirty="0" smtClean="0"/>
              <a:t>Expanded Polystyrene (EPS), </a:t>
            </a:r>
            <a:r>
              <a:rPr lang="en-US" altLang="en-US" dirty="0" smtClean="0">
                <a:hlinkClick r:id="rId2"/>
              </a:rPr>
              <a:t>ASTM C578</a:t>
            </a:r>
            <a:endParaRPr lang="en-US" altLang="en-US" dirty="0" smtClean="0"/>
          </a:p>
          <a:p>
            <a:pPr eaLnBrk="1" hangingPunct="1">
              <a:defRPr/>
            </a:pPr>
            <a:r>
              <a:rPr lang="en-US" altLang="en-US" dirty="0" smtClean="0"/>
              <a:t>Extruded Polystyrene (XPS), </a:t>
            </a:r>
            <a:r>
              <a:rPr lang="en-US" altLang="en-US" dirty="0" smtClean="0">
                <a:hlinkClick r:id="rId2"/>
              </a:rPr>
              <a:t>ASTM C578</a:t>
            </a:r>
            <a:endParaRPr lang="en-US" altLang="en-US" dirty="0" smtClean="0"/>
          </a:p>
          <a:p>
            <a:pPr eaLnBrk="1" hangingPunct="1">
              <a:defRPr/>
            </a:pPr>
            <a:r>
              <a:rPr lang="en-US" altLang="en-US" dirty="0" smtClean="0"/>
              <a:t>Polyisocyanurate (Polyiso), </a:t>
            </a:r>
            <a:r>
              <a:rPr lang="en-US" altLang="en-US" dirty="0" smtClean="0">
                <a:hlinkClick r:id="rId3"/>
              </a:rPr>
              <a:t>ASTM C1289</a:t>
            </a:r>
            <a:endParaRPr lang="en-US" altLang="en-US" dirty="0" smtClean="0"/>
          </a:p>
        </p:txBody>
      </p:sp>
      <p:sp>
        <p:nvSpPr>
          <p:cNvPr id="4" name="Oval 3"/>
          <p:cNvSpPr/>
          <p:nvPr/>
        </p:nvSpPr>
        <p:spPr>
          <a:xfrm>
            <a:off x="1090613" y="3757613"/>
            <a:ext cx="6629400" cy="2057400"/>
          </a:xfrm>
          <a:prstGeom prst="ellipse">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890" tIns="44445" rIns="88890" bIns="44445" anchor="ctr"/>
          <a:lstStyle/>
          <a:p>
            <a:pPr algn="ctr" fontAlgn="base">
              <a:spcBef>
                <a:spcPct val="0"/>
              </a:spcBef>
              <a:spcAft>
                <a:spcPct val="0"/>
              </a:spcAft>
              <a:defRPr/>
            </a:pPr>
            <a:endParaRPr lang="en-US">
              <a:solidFill>
                <a:prstClr val="white"/>
              </a:solidFill>
            </a:endParaRPr>
          </a:p>
        </p:txBody>
      </p:sp>
      <p:pic>
        <p:nvPicPr>
          <p:cNvPr id="48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425" y="4267200"/>
            <a:ext cx="15033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788" y="4267200"/>
            <a:ext cx="14811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267200"/>
            <a:ext cx="13716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325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smtClean="0"/>
              <a:t>R-value per Inch</a:t>
            </a:r>
          </a:p>
        </p:txBody>
      </p:sp>
      <p:sp>
        <p:nvSpPr>
          <p:cNvPr id="49155" name="TextBox 1"/>
          <p:cNvSpPr txBox="1">
            <a:spLocks noChangeArrowheads="1"/>
          </p:cNvSpPr>
          <p:nvPr/>
        </p:nvSpPr>
        <p:spPr bwMode="auto">
          <a:xfrm>
            <a:off x="630238" y="3810000"/>
            <a:ext cx="7967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pPr>
            <a:r>
              <a:rPr lang="en-US" altLang="en-US" sz="2000">
                <a:solidFill>
                  <a:srgbClr val="000000"/>
                </a:solidFill>
                <a:cs typeface="Arial" pitchFamily="34" charset="0"/>
              </a:rPr>
              <a:t>Consult with FPIS manufacturer for specific values.  </a:t>
            </a:r>
          </a:p>
          <a:p>
            <a:pPr eaLnBrk="1" fontAlgn="base" hangingPunct="1">
              <a:spcBef>
                <a:spcPct val="0"/>
              </a:spcBef>
              <a:spcAft>
                <a:spcPct val="0"/>
              </a:spcAft>
            </a:pPr>
            <a:r>
              <a:rPr lang="en-US" altLang="en-US" sz="2000">
                <a:solidFill>
                  <a:srgbClr val="000000"/>
                </a:solidFill>
                <a:cs typeface="Arial" pitchFamily="34" charset="0"/>
              </a:rPr>
              <a:t>Values shown are representative minimum values.</a:t>
            </a:r>
          </a:p>
        </p:txBody>
      </p:sp>
      <p:graphicFrame>
        <p:nvGraphicFramePr>
          <p:cNvPr id="49156" name="Object 1"/>
          <p:cNvGraphicFramePr>
            <a:graphicFrameLocks noChangeAspect="1"/>
          </p:cNvGraphicFramePr>
          <p:nvPr/>
        </p:nvGraphicFramePr>
        <p:xfrm>
          <a:off x="-1676400" y="1612900"/>
          <a:ext cx="12172950" cy="2571750"/>
        </p:xfrm>
        <a:graphic>
          <a:graphicData uri="http://schemas.openxmlformats.org/presentationml/2006/ole">
            <mc:AlternateContent xmlns:mc="http://schemas.openxmlformats.org/markup-compatibility/2006">
              <mc:Choice xmlns:v="urn:schemas-microsoft-com:vml" Requires="v">
                <p:oleObj spid="_x0000_s1028" name="Document" r:id="rId5" imgW="6099983" imgH="1290283" progId="Word.Document.12">
                  <p:embed/>
                </p:oleObj>
              </mc:Choice>
              <mc:Fallback>
                <p:oleObj name="Document" r:id="rId5" imgW="6099983" imgH="1290283"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612900"/>
                        <a:ext cx="121729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6044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Water Resistance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704975"/>
            <a:ext cx="7810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42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Applied Building Technology Group">
  <a:themeElements>
    <a:clrScheme name="ABTG">
      <a:dk1>
        <a:srgbClr val="000000"/>
      </a:dk1>
      <a:lt1>
        <a:sysClr val="window" lastClr="FFFFFF"/>
      </a:lt1>
      <a:dk2>
        <a:srgbClr val="0B76B4"/>
      </a:dk2>
      <a:lt2>
        <a:srgbClr val="94C4E0"/>
      </a:lt2>
      <a:accent1>
        <a:srgbClr val="FFCC66"/>
      </a:accent1>
      <a:accent2>
        <a:srgbClr val="FFEEBB"/>
      </a:accent2>
      <a:accent3>
        <a:srgbClr val="809EAD"/>
      </a:accent3>
      <a:accent4>
        <a:srgbClr val="0B76B4"/>
      </a:accent4>
      <a:accent5>
        <a:srgbClr val="5AA2AE"/>
      </a:accent5>
      <a:accent6>
        <a:srgbClr val="CEE0E9"/>
      </a:accent6>
      <a:hlink>
        <a:srgbClr val="0B76B4"/>
      </a:hlink>
      <a:folHlink>
        <a:srgbClr val="809E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705</Words>
  <Application>Microsoft Office PowerPoint</Application>
  <PresentationFormat>On-screen Show (4:3)</PresentationFormat>
  <Paragraphs>95</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2015 Applied Building Technology Group</vt:lpstr>
      <vt:lpstr>Document</vt:lpstr>
      <vt:lpstr>Continuous insulation primer</vt:lpstr>
      <vt:lpstr>PART 1 – Continuous Insulation</vt:lpstr>
      <vt:lpstr>Kinds of Continuous Insulation</vt:lpstr>
      <vt:lpstr>CI History &amp; Experience</vt:lpstr>
      <vt:lpstr>CI History &amp; Experience</vt:lpstr>
      <vt:lpstr>Role of CI and Various Requirements for Appropriate Use</vt:lpstr>
      <vt:lpstr>Foam Plastic Insulating Sheathing (FPIS)</vt:lpstr>
      <vt:lpstr>R-value per Inch</vt:lpstr>
      <vt:lpstr>Water Resistance</vt:lpstr>
      <vt:lpstr>Moisture Sorption Comparison</vt:lpstr>
      <vt:lpstr>Durability</vt:lpstr>
      <vt:lpstr>Wall Applications</vt:lpstr>
      <vt:lpstr>Wall Functions of CI</vt:lpstr>
      <vt:lpstr>Going beyond minimum code with CI</vt:lpstr>
      <vt:lpstr>Topical Resources for Parts 2 &amp; 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Butz</dc:creator>
  <cp:lastModifiedBy>larry</cp:lastModifiedBy>
  <cp:revision>3</cp:revision>
  <dcterms:created xsi:type="dcterms:W3CDTF">2015-09-14T19:35:53Z</dcterms:created>
  <dcterms:modified xsi:type="dcterms:W3CDTF">2015-10-12T19:03:00Z</dcterms:modified>
</cp:coreProperties>
</file>