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1" d="100"/>
          <a:sy n="111" d="100"/>
        </p:scale>
        <p:origin x="94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EABBB-DCE2-4DAA-88E9-59BA7A34EC77}" type="datetimeFigureOut">
              <a:rPr lang="en-US" smtClean="0"/>
              <a:t>9/14/2015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3C0B62-2939-4001-945C-9D06DC4C28AE}" type="slidenum">
              <a:rPr lang="en-US" smtClean="0"/>
              <a:t>‹#›</a:t>
            </a:fld>
            <a:endParaRPr lang="en-US"/>
          </a:p>
        </p:txBody>
      </p:sp>
    </p:spTree>
    <p:extLst>
      <p:ext uri="{BB962C8B-B14F-4D97-AF65-F5344CB8AC3E}">
        <p14:creationId xmlns:p14="http://schemas.microsoft.com/office/powerpoint/2010/main" val="269702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ergy.maryland.gov/codes/documents/NationalResidentialCostEffectiveness.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p:spPr>
        <p:txBody>
          <a:bodyPr/>
          <a:lstStyle/>
          <a:p>
            <a:r>
              <a:rPr lang="en-US" altLang="en-US" smtClean="0"/>
              <a:t>In the 2015 I-codes, the IRC Chapter 11 and IECC Residential provisions are unified. NOTE:  It is very important to check which edition of the code is being used locally before drawing conclusions about requirements.  In addition, there may be local amendments, particularly for wall insulation requirements which have been the focus of misinformed attempts to water down the long-term, durable energy efficiency of building envelope insulation levels.  Often, misguided or incomplete technical arguments are made to support the roll-back of model energy code insulation requirements or create non-equivalent loopholes and trade-offs.  These issues will be discussed at the appropriate time as we move through the subject matter of this presentation which has the primary focus of doing things right – but necessarily having to expose some non-equivalent competitive tricks primarily intended to give advantage to other materials and methods than ci.  Unfortunately, we have to recognize that there is much trickery going on in the market and at local, state, and national code development levels. But, recent model codes have resolved many of these issues, assuming they are actually adopted without modification.</a:t>
            </a:r>
          </a:p>
        </p:txBody>
      </p:sp>
      <p:sp>
        <p:nvSpPr>
          <p:cNvPr id="16794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F6B597E-7938-4238-A9D7-4153C8E5257A}" type="slidenum">
              <a:rPr lang="en-US" altLang="en-US" smtClean="0">
                <a:solidFill>
                  <a:srgbClr val="000000"/>
                </a:solidFill>
                <a:cs typeface="Arial" pitchFamily="34" charset="0"/>
              </a:rPr>
              <a:pPr eaLnBrk="1" hangingPunct="1">
                <a:spcBef>
                  <a:spcPct val="0"/>
                </a:spcBef>
              </a:pPr>
              <a:t>2</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2041425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xfrm>
            <a:off x="1101725" y="698500"/>
            <a:ext cx="4654550" cy="3490913"/>
          </a:xfrm>
          <a:ln/>
        </p:spPr>
      </p:sp>
      <p:sp>
        <p:nvSpPr>
          <p:cNvPr id="3" name="Notes Placeholder 2"/>
          <p:cNvSpPr>
            <a:spLocks noGrp="1"/>
          </p:cNvSpPr>
          <p:nvPr>
            <p:ph type="body" idx="1"/>
          </p:nvPr>
        </p:nvSpPr>
        <p:spPr/>
        <p:txBody>
          <a:bodyPr/>
          <a:lstStyle/>
          <a:p>
            <a:pPr>
              <a:defRPr/>
            </a:pPr>
            <a:r>
              <a:rPr lang="en-US" dirty="0" smtClean="0"/>
              <a:t>When it comes to energy conservation, even small improvements on a large scale can have a big impact on resources and the environment. </a:t>
            </a:r>
          </a:p>
          <a:p>
            <a:pPr marL="228600" indent="-228600">
              <a:buFont typeface="+mj-lt"/>
              <a:buAutoNum type="arabicPeriod"/>
              <a:defRPr/>
            </a:pPr>
            <a:r>
              <a:rPr lang="en-US" dirty="0" smtClean="0"/>
              <a:t>Recent energy code improvements, including the use of continuous insulation, can have a break-even mortgage cost in as few as 10 months, </a:t>
            </a:r>
          </a:p>
          <a:p>
            <a:pPr marL="228600" indent="-228600">
              <a:buFont typeface="+mj-lt"/>
              <a:buAutoNum type="arabicPeriod"/>
              <a:defRPr/>
            </a:pPr>
            <a:r>
              <a:rPr lang="en-US" dirty="0" smtClean="0"/>
              <a:t>Allowing homeowners to pay down their mortgages faster. </a:t>
            </a:r>
          </a:p>
          <a:p>
            <a:pPr marL="228600" indent="-228600">
              <a:buFont typeface="+mj-lt"/>
              <a:buAutoNum type="arabicPeriod"/>
              <a:defRPr/>
            </a:pPr>
            <a:r>
              <a:rPr lang="en-US" dirty="0" smtClean="0"/>
              <a:t>For example, see the DOE report, National Energy and Cost Savings for New Single– and Multifamily Homes: A Comparison of the 2006, 2009, and 2012 Editions of the IECC.</a:t>
            </a:r>
          </a:p>
          <a:p>
            <a:pPr marL="228600" indent="-228600">
              <a:buFont typeface="+mj-lt"/>
              <a:buAutoNum type="arabicPeriod"/>
              <a:defRPr/>
            </a:pPr>
            <a:r>
              <a:rPr lang="en-US" dirty="0" smtClean="0">
                <a:hlinkClick r:id="rId3"/>
              </a:rPr>
              <a:t>http://energy.maryland.gov/codes/documents/NationalResidentialCostEffectiveness.pdf</a:t>
            </a:r>
            <a:endParaRPr lang="en-US" dirty="0" smtClean="0"/>
          </a:p>
          <a:p>
            <a:pPr marL="228600" indent="-228600">
              <a:buFont typeface="+mj-lt"/>
              <a:buAutoNum type="arabicPeriod"/>
              <a:defRPr/>
            </a:pPr>
            <a:endParaRPr lang="en-US" dirty="0" smtClean="0"/>
          </a:p>
          <a:p>
            <a:pPr marL="228600" indent="-228600">
              <a:buFont typeface="+mj-lt"/>
              <a:buAutoNum type="arabicPeriod"/>
              <a:defRPr/>
            </a:pPr>
            <a:r>
              <a:rPr lang="en-US" dirty="0" smtClean="0"/>
              <a:t>From Department of Energy (DOE): </a:t>
            </a:r>
          </a:p>
          <a:p>
            <a:pPr lvl="1">
              <a:buFont typeface="+mj-lt"/>
              <a:buNone/>
              <a:defRPr/>
            </a:pPr>
            <a:r>
              <a:rPr lang="en-US" dirty="0" smtClean="0"/>
              <a:t>“Life-Cycle Cost: Full accounting over a 30-year period of the cost savings, considering energy savings, the initial investment financed through increased mortgage costs, tax impacts, and residual values of energy efficiency measures”</a:t>
            </a:r>
          </a:p>
          <a:p>
            <a:pPr lvl="1">
              <a:buFont typeface="+mj-lt"/>
              <a:buNone/>
              <a:defRPr/>
            </a:pPr>
            <a:endParaRPr lang="en-US" dirty="0" smtClean="0"/>
          </a:p>
          <a:p>
            <a:pPr lvl="1">
              <a:buFont typeface="+mj-lt"/>
              <a:buNone/>
              <a:defRPr/>
            </a:pPr>
            <a:r>
              <a:rPr lang="en-US" dirty="0" smtClean="0"/>
              <a:t>“Life-cycle cost is the primary measure by which DOE assesses the cost-effectiveness of the IECC. These savings assume that initial costs are mortgaged, that homeowners take advantage of the mortgage interest deductions, and that long-lived efficiency measures retain a residual value after the 30-year analysis period. As shown in Table 1, life-cycle cost savings are substantial in all climate zones.”</a:t>
            </a:r>
          </a:p>
          <a:p>
            <a:pPr marL="228600" indent="-228600">
              <a:buFont typeface="+mj-lt"/>
              <a:buAutoNum type="arabicPeriod"/>
              <a:defRPr/>
            </a:pPr>
            <a:endParaRPr lang="en-US" dirty="0" smtClean="0"/>
          </a:p>
          <a:p>
            <a:pPr marL="228600" indent="-228600">
              <a:buFont typeface="+mj-lt"/>
              <a:buAutoNum type="arabicPeriod"/>
              <a:defRPr/>
            </a:pPr>
            <a:endParaRPr lang="en-US" dirty="0" smtClean="0"/>
          </a:p>
          <a:p>
            <a:pPr>
              <a:defRPr/>
            </a:pPr>
            <a:endParaRPr lang="en-US" dirty="0" smtClean="0"/>
          </a:p>
        </p:txBody>
      </p:sp>
      <p:sp>
        <p:nvSpPr>
          <p:cNvPr id="1689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7F54245-35D1-4E75-A1DB-C58C56C11454}" type="slidenum">
              <a:rPr lang="en-US" altLang="en-US" smtClean="0">
                <a:solidFill>
                  <a:srgbClr val="000000"/>
                </a:solidFill>
                <a:cs typeface="Arial" pitchFamily="34" charset="0"/>
              </a:rPr>
              <a:pPr eaLnBrk="1" hangingPunct="1">
                <a:spcBef>
                  <a:spcPct val="0"/>
                </a:spcBef>
              </a:pPr>
              <a:t>3</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2633156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p:spPr>
        <p:txBody>
          <a:bodyPr/>
          <a:lstStyle/>
          <a:p>
            <a:r>
              <a:rPr lang="en-US" altLang="en-US" smtClean="0"/>
              <a:t>There are actually several options with different performance properties (thermal and moisture control) for cavity insulation only walls.  The cavity insulation may be air- or vapor permeable (e.g., fiberglass and cellulose and open cell spray foam) or air/vapor impermeable (SIPs panels with rigid foam core or closed cell spray foam partial or complete fill of cavity).  Similarly, continuous insulation can accommodate a variety of options depending on climate zone and type of construction and desired combination with cavity insulation, if any.  The energy code makes all of these solutions possible, however, only a few of the preferred or representative R-value prescriptive solutions are included directly in the code to avoid having hundreds of solutions listed in the code.</a:t>
            </a:r>
          </a:p>
        </p:txBody>
      </p:sp>
      <p:sp>
        <p:nvSpPr>
          <p:cNvPr id="16998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B7C119-2A42-4DC5-A666-E9106E79108B}" type="slidenum">
              <a:rPr lang="en-US" altLang="en-US" smtClean="0">
                <a:solidFill>
                  <a:srgbClr val="000000"/>
                </a:solidFill>
                <a:cs typeface="Arial" pitchFamily="34" charset="0"/>
              </a:rPr>
              <a:pPr eaLnBrk="1" hangingPunct="1">
                <a:spcBef>
                  <a:spcPct val="0"/>
                </a:spcBef>
              </a:pPr>
              <a:t>5</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703781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ctrTitle"/>
          </p:nvPr>
        </p:nvSpPr>
        <p:spPr>
          <a:xfrm>
            <a:off x="152400" y="1524000"/>
            <a:ext cx="7772400" cy="3603625"/>
          </a:xfrm>
        </p:spPr>
        <p:txBody>
          <a:bodyPr anchor="b"/>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 y="5358841"/>
            <a:ext cx="77724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724400"/>
            <a:ext cx="2305050" cy="1954682"/>
          </a:xfrm>
          <a:prstGeom prst="rect">
            <a:avLst/>
          </a:prstGeom>
        </p:spPr>
      </p:pic>
    </p:spTree>
    <p:extLst>
      <p:ext uri="{BB962C8B-B14F-4D97-AF65-F5344CB8AC3E}">
        <p14:creationId xmlns:p14="http://schemas.microsoft.com/office/powerpoint/2010/main" val="36563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658D0120-0678-4299-8E4D-4A7DA707A905}"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119869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432FC75-7273-4068-A512-D494A6109A12}"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73767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165A66E-9669-45AC-9048-E29956A10221}"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05957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722313" y="2057400"/>
            <a:ext cx="7772400" cy="2962275"/>
          </a:xfrm>
        </p:spPr>
        <p:txBody>
          <a:bodyPr anchor="b"/>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5357813"/>
            <a:ext cx="7772400" cy="738187"/>
          </a:xfrm>
        </p:spPr>
        <p:txBody>
          <a:bodyPr anchor="t"/>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C4409353-8426-461C-B1B3-85B19BD82198}"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37385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F7107248-F992-4578-8EAA-1239573FA9B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7874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8BD671A9-B666-4DF3-AE24-9613A02E1CCF}" type="slidenum">
              <a:rPr lang="en-US" smtClean="0">
                <a:solidFill>
                  <a:srgbClr val="000000">
                    <a:tint val="75000"/>
                  </a:srgbClr>
                </a:solidFill>
              </a:rPr>
              <a:pPr>
                <a:defRPr/>
              </a:pPr>
              <a:t>‹#›</a:t>
            </a:fld>
            <a:endParaRPr lang="en-US">
              <a:solidFill>
                <a:srgbClr val="000000">
                  <a:tint val="75000"/>
                </a:srgbClr>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58130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5A3F6F2A-CDF5-43CB-98CB-2672648CBF09}" type="slidenum">
              <a:rPr lang="en-US" smtClean="0">
                <a:solidFill>
                  <a:srgbClr val="000000">
                    <a:tint val="75000"/>
                  </a:srgbClr>
                </a:solidFill>
              </a:rPr>
              <a:pPr>
                <a:defRPr/>
              </a:pPr>
              <a:t>‹#›</a:t>
            </a:fld>
            <a:endParaRPr lang="en-US">
              <a:solidFill>
                <a:srgbClr val="000000">
                  <a:tint val="75000"/>
                </a:srgb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52644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92896CC0-F374-4F3A-8480-F39190351AD4}"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32849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3429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213EFEC8-F864-4879-836E-E4361231A91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28489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3051F232-8439-46CB-8418-8C1DB32BC1A1}"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030516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0B7540-85CB-4F1F-9272-8C5A18EA972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694754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Calibri" pitchFamily="34" charset="0"/>
        </a:defRPr>
      </a:lvl2pPr>
      <a:lvl3pPr algn="l" rtl="0" eaLnBrk="1" fontAlgn="base" hangingPunct="1">
        <a:spcBef>
          <a:spcPct val="0"/>
        </a:spcBef>
        <a:spcAft>
          <a:spcPct val="0"/>
        </a:spcAft>
        <a:defRPr sz="4400">
          <a:solidFill>
            <a:schemeClr val="bg1"/>
          </a:solidFill>
          <a:latin typeface="Calibri" pitchFamily="34" charset="0"/>
        </a:defRPr>
      </a:lvl3pPr>
      <a:lvl4pPr algn="l" rtl="0" eaLnBrk="1" fontAlgn="base" hangingPunct="1">
        <a:spcBef>
          <a:spcPct val="0"/>
        </a:spcBef>
        <a:spcAft>
          <a:spcPct val="0"/>
        </a:spcAft>
        <a:defRPr sz="4400">
          <a:solidFill>
            <a:schemeClr val="bg1"/>
          </a:solidFill>
          <a:latin typeface="Calibri" pitchFamily="34" charset="0"/>
        </a:defRPr>
      </a:lvl4pPr>
      <a:lvl5pPr algn="l" rtl="0" eaLnBrk="1" fontAlgn="base" hangingPunct="1">
        <a:spcBef>
          <a:spcPct val="0"/>
        </a:spcBef>
        <a:spcAft>
          <a:spcPct val="0"/>
        </a:spcAft>
        <a:defRPr sz="4400">
          <a:solidFill>
            <a:schemeClr val="bg1"/>
          </a:solidFill>
          <a:latin typeface="Calibri" pitchFamily="34" charset="0"/>
        </a:defRPr>
      </a:lvl5pPr>
      <a:lvl6pPr marL="457200" algn="l" rtl="0" eaLnBrk="1" fontAlgn="base" hangingPunct="1">
        <a:spcBef>
          <a:spcPct val="0"/>
        </a:spcBef>
        <a:spcAft>
          <a:spcPct val="0"/>
        </a:spcAft>
        <a:defRPr sz="4400">
          <a:solidFill>
            <a:schemeClr val="bg1"/>
          </a:solidFill>
          <a:latin typeface="Calibri" pitchFamily="34" charset="0"/>
        </a:defRPr>
      </a:lvl6pPr>
      <a:lvl7pPr marL="914400" algn="l" rtl="0" eaLnBrk="1" fontAlgn="base" hangingPunct="1">
        <a:spcBef>
          <a:spcPct val="0"/>
        </a:spcBef>
        <a:spcAft>
          <a:spcPct val="0"/>
        </a:spcAft>
        <a:defRPr sz="4400">
          <a:solidFill>
            <a:schemeClr val="bg1"/>
          </a:solidFill>
          <a:latin typeface="Calibri" pitchFamily="34" charset="0"/>
        </a:defRPr>
      </a:lvl7pPr>
      <a:lvl8pPr marL="1371600" algn="l" rtl="0" eaLnBrk="1" fontAlgn="base" hangingPunct="1">
        <a:spcBef>
          <a:spcPct val="0"/>
        </a:spcBef>
        <a:spcAft>
          <a:spcPct val="0"/>
        </a:spcAft>
        <a:defRPr sz="4400">
          <a:solidFill>
            <a:schemeClr val="bg1"/>
          </a:solidFill>
          <a:latin typeface="Calibri" pitchFamily="34" charset="0"/>
        </a:defRPr>
      </a:lvl8pPr>
      <a:lvl9pPr marL="1828800" algn="l" rtl="0" eaLnBrk="1" fontAlgn="base" hangingPunct="1">
        <a:spcBef>
          <a:spcPct val="0"/>
        </a:spcBef>
        <a:spcAft>
          <a:spcPct val="0"/>
        </a:spcAft>
        <a:defRPr sz="4400">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www.icc-safe.org/" TargetMode="External"/><Relationship Id="rId3" Type="http://schemas.openxmlformats.org/officeDocument/2006/relationships/image" Target="../media/image3.png"/><Relationship Id="rId7" Type="http://schemas.openxmlformats.org/officeDocument/2006/relationships/hyperlink" Target="http://www.ashra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ergycodesocean.org/incremental-cost-analysis"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Energy codes intro</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6675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PART 2 – Energy Code Compliance </a:t>
            </a:r>
          </a:p>
        </p:txBody>
      </p:sp>
      <p:sp>
        <p:nvSpPr>
          <p:cNvPr id="58371" name="Content Placeholder 2"/>
          <p:cNvSpPr>
            <a:spLocks noGrp="1"/>
          </p:cNvSpPr>
          <p:nvPr>
            <p:ph idx="1"/>
          </p:nvPr>
        </p:nvSpPr>
        <p:spPr>
          <a:xfrm>
            <a:off x="457200" y="1447800"/>
            <a:ext cx="8229600" cy="1066800"/>
          </a:xfrm>
        </p:spPr>
        <p:txBody>
          <a:bodyPr>
            <a:normAutofit fontScale="92500"/>
          </a:bodyPr>
          <a:lstStyle/>
          <a:p>
            <a:pPr>
              <a:defRPr/>
            </a:pPr>
            <a:r>
              <a:rPr lang="en-US" altLang="en-US" dirty="0" smtClean="0"/>
              <a:t>Two primary sources for requirements plus IRC Chapter 11 for One-/Two-Family Dwellings. </a:t>
            </a:r>
          </a:p>
        </p:txBody>
      </p:sp>
      <p:pic>
        <p:nvPicPr>
          <p:cNvPr id="583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514600"/>
            <a:ext cx="3962400" cy="2532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0575" y="3429000"/>
            <a:ext cx="4352925" cy="275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5046663"/>
            <a:ext cx="303847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5694363"/>
            <a:ext cx="3038475" cy="24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376" name="TextBox 1"/>
          <p:cNvSpPr txBox="1">
            <a:spLocks noChangeArrowheads="1"/>
          </p:cNvSpPr>
          <p:nvPr/>
        </p:nvSpPr>
        <p:spPr bwMode="auto">
          <a:xfrm>
            <a:off x="609600" y="5375275"/>
            <a:ext cx="1766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a:solidFill>
                  <a:srgbClr val="000000"/>
                </a:solidFill>
                <a:cs typeface="Arial" pitchFamily="34" charset="0"/>
                <a:hlinkClick r:id="rId7"/>
              </a:rPr>
              <a:t>www.ashrae.org</a:t>
            </a:r>
            <a:r>
              <a:rPr lang="en-US" altLang="en-US" sz="1800">
                <a:solidFill>
                  <a:srgbClr val="000000"/>
                </a:solidFill>
                <a:cs typeface="Arial" pitchFamily="34" charset="0"/>
              </a:rPr>
              <a:t> </a:t>
            </a:r>
          </a:p>
        </p:txBody>
      </p:sp>
      <p:sp>
        <p:nvSpPr>
          <p:cNvPr id="58377" name="TextBox 2"/>
          <p:cNvSpPr txBox="1">
            <a:spLocks noChangeArrowheads="1"/>
          </p:cNvSpPr>
          <p:nvPr/>
        </p:nvSpPr>
        <p:spPr bwMode="auto">
          <a:xfrm>
            <a:off x="5791200" y="2940050"/>
            <a:ext cx="1841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a:solidFill>
                  <a:srgbClr val="000000"/>
                </a:solidFill>
                <a:cs typeface="Arial" pitchFamily="34" charset="0"/>
                <a:hlinkClick r:id="rId8"/>
              </a:rPr>
              <a:t>www.icc-safe.org</a:t>
            </a:r>
            <a:r>
              <a:rPr lang="en-US" altLang="en-US" sz="1800">
                <a:solidFill>
                  <a:srgbClr val="000000"/>
                </a:solidFill>
                <a:cs typeface="Arial" pitchFamily="34" charset="0"/>
              </a:rPr>
              <a:t> </a:t>
            </a:r>
          </a:p>
        </p:txBody>
      </p:sp>
      <p:sp>
        <p:nvSpPr>
          <p:cNvPr id="58378" name="TextBox 3"/>
          <p:cNvSpPr txBox="1">
            <a:spLocks noChangeArrowheads="1"/>
          </p:cNvSpPr>
          <p:nvPr/>
        </p:nvSpPr>
        <p:spPr bwMode="auto">
          <a:xfrm>
            <a:off x="1422989" y="6181725"/>
            <a:ext cx="5275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a:solidFill>
                  <a:srgbClr val="000000"/>
                </a:solidFill>
                <a:cs typeface="Arial" pitchFamily="34" charset="0"/>
              </a:rPr>
              <a:t>This presentation focuses on IECC provisions. Use of CI</a:t>
            </a:r>
          </a:p>
          <a:p>
            <a:pPr eaLnBrk="1" fontAlgn="base" hangingPunct="1">
              <a:spcBef>
                <a:spcPct val="0"/>
              </a:spcBef>
              <a:spcAft>
                <a:spcPct val="0"/>
              </a:spcAft>
              <a:buFontTx/>
              <a:buNone/>
            </a:pPr>
            <a:r>
              <a:rPr lang="en-US" altLang="en-US" sz="1800">
                <a:solidFill>
                  <a:srgbClr val="000000"/>
                </a:solidFill>
                <a:cs typeface="Arial" pitchFamily="34" charset="0"/>
              </a:rPr>
              <a:t>for compliance with ASHRAE 90.1 is similar.</a:t>
            </a:r>
          </a:p>
        </p:txBody>
      </p:sp>
    </p:spTree>
    <p:extLst>
      <p:ext uri="{BB962C8B-B14F-4D97-AF65-F5344CB8AC3E}">
        <p14:creationId xmlns:p14="http://schemas.microsoft.com/office/powerpoint/2010/main" val="3704342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altLang="en-US" dirty="0" smtClean="0"/>
              <a:t>Why Energy Conservation?</a:t>
            </a:r>
          </a:p>
        </p:txBody>
      </p:sp>
      <p:sp>
        <p:nvSpPr>
          <p:cNvPr id="59395" name="Content Placeholder 1"/>
          <p:cNvSpPr>
            <a:spLocks noGrp="1"/>
          </p:cNvSpPr>
          <p:nvPr>
            <p:ph idx="1"/>
          </p:nvPr>
        </p:nvSpPr>
        <p:spPr>
          <a:xfrm>
            <a:off x="457200" y="1600200"/>
            <a:ext cx="8229600" cy="2438400"/>
          </a:xfrm>
        </p:spPr>
        <p:txBody>
          <a:bodyPr>
            <a:normAutofit lnSpcReduction="10000"/>
          </a:bodyPr>
          <a:lstStyle/>
          <a:p>
            <a:pPr eaLnBrk="1" hangingPunct="1">
              <a:defRPr/>
            </a:pPr>
            <a:r>
              <a:rPr lang="en-US" altLang="en-US" dirty="0" smtClean="0"/>
              <a:t>Even small improvements can have a big impact</a:t>
            </a:r>
          </a:p>
          <a:p>
            <a:pPr lvl="1" eaLnBrk="1" hangingPunct="1">
              <a:defRPr/>
            </a:pPr>
            <a:r>
              <a:rPr lang="en-US" altLang="en-US" sz="2300" dirty="0" smtClean="0"/>
              <a:t>Significant life-cycle cost savings over a 30-year period</a:t>
            </a:r>
          </a:p>
          <a:p>
            <a:pPr lvl="1" eaLnBrk="1" hangingPunct="1">
              <a:defRPr/>
            </a:pPr>
            <a:r>
              <a:rPr lang="en-US" altLang="en-US" sz="2300" dirty="0" smtClean="0"/>
              <a:t>Methodology considers energy savings, initial investment financed through increased mortgage costs, tax impacts, and residual values of energy efficiency measures</a:t>
            </a:r>
          </a:p>
        </p:txBody>
      </p:sp>
      <p:pic>
        <p:nvPicPr>
          <p:cNvPr id="593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038600"/>
            <a:ext cx="6715125" cy="2762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252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noAutofit/>
          </a:bodyPr>
          <a:lstStyle/>
          <a:p>
            <a:pPr eaLnBrk="1" hangingPunct="1">
              <a:defRPr/>
            </a:pPr>
            <a:r>
              <a:rPr lang="en-US" altLang="en-US" sz="4000" dirty="0" smtClean="0"/>
              <a:t>Energy Conservation </a:t>
            </a:r>
            <a:br>
              <a:rPr lang="en-US" altLang="en-US" sz="4000" dirty="0" smtClean="0"/>
            </a:br>
            <a:r>
              <a:rPr lang="en-US" altLang="en-US" sz="4000" dirty="0" smtClean="0"/>
              <a:t>and Environmental Value of CI</a:t>
            </a:r>
          </a:p>
        </p:txBody>
      </p:sp>
      <p:pic>
        <p:nvPicPr>
          <p:cNvPr id="604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401888"/>
            <a:ext cx="88011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0" name="TextBox 4"/>
          <p:cNvSpPr txBox="1">
            <a:spLocks noChangeArrowheads="1"/>
          </p:cNvSpPr>
          <p:nvPr/>
        </p:nvSpPr>
        <p:spPr bwMode="auto">
          <a:xfrm>
            <a:off x="304800" y="1447800"/>
            <a:ext cx="86487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800" dirty="0">
                <a:solidFill>
                  <a:srgbClr val="000000"/>
                </a:solidFill>
                <a:cs typeface="Arial" pitchFamily="34" charset="0"/>
              </a:rPr>
              <a:t>Even small improvements on a large scale can have a big impact on resources and environment:</a:t>
            </a:r>
            <a:endParaRPr lang="en-US" altLang="en-US" sz="1400" dirty="0">
              <a:solidFill>
                <a:srgbClr val="006600"/>
              </a:solidFill>
              <a:cs typeface="Arial" pitchFamily="34" charset="0"/>
            </a:endParaRPr>
          </a:p>
        </p:txBody>
      </p:sp>
      <p:sp>
        <p:nvSpPr>
          <p:cNvPr id="60421" name="TextBox 5"/>
          <p:cNvSpPr txBox="1">
            <a:spLocks noChangeArrowheads="1"/>
          </p:cNvSpPr>
          <p:nvPr/>
        </p:nvSpPr>
        <p:spPr bwMode="auto">
          <a:xfrm>
            <a:off x="1066800" y="5715000"/>
            <a:ext cx="78867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000" b="1" dirty="0">
                <a:solidFill>
                  <a:srgbClr val="000000"/>
                </a:solidFill>
                <a:cs typeface="Arial" pitchFamily="34" charset="0"/>
              </a:rPr>
              <a:t>Recent energy code improvements, including use of CI, can have a break-even mortgage cost in as few as 10 months; consumers can then use the savings to pay down their mortgages faster (</a:t>
            </a:r>
            <a:r>
              <a:rPr lang="en-US" altLang="en-US" sz="2000" b="1" dirty="0">
                <a:solidFill>
                  <a:srgbClr val="000000"/>
                </a:solidFill>
                <a:cs typeface="Arial" pitchFamily="34" charset="0"/>
                <a:hlinkClick r:id="rId3"/>
              </a:rPr>
              <a:t>ICF Int’l study for BCAP</a:t>
            </a:r>
            <a:r>
              <a:rPr lang="en-US" altLang="en-US" sz="2400" b="1" dirty="0" smtClean="0">
                <a:solidFill>
                  <a:srgbClr val="000000"/>
                </a:solidFill>
                <a:cs typeface="Arial" pitchFamily="34" charset="0"/>
              </a:rPr>
              <a:t>).</a:t>
            </a:r>
            <a:endParaRPr lang="en-US" altLang="en-US" sz="2400" b="1" dirty="0">
              <a:solidFill>
                <a:srgbClr val="000000"/>
              </a:solidFill>
              <a:cs typeface="Arial" pitchFamily="34" charset="0"/>
            </a:endParaRPr>
          </a:p>
        </p:txBody>
      </p:sp>
    </p:spTree>
    <p:extLst>
      <p:ext uri="{BB962C8B-B14F-4D97-AF65-F5344CB8AC3E}">
        <p14:creationId xmlns:p14="http://schemas.microsoft.com/office/powerpoint/2010/main" val="664574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dirty="0" smtClean="0"/>
              <a:t>Three Basic Approaches for Insulating Light-Frame </a:t>
            </a:r>
            <a:r>
              <a:rPr lang="en-US" sz="4000" i="1" dirty="0" smtClean="0"/>
              <a:t>Exterior Walls</a:t>
            </a:r>
          </a:p>
        </p:txBody>
      </p:sp>
      <p:sp>
        <p:nvSpPr>
          <p:cNvPr id="3" name="Content Placeholder 2"/>
          <p:cNvSpPr>
            <a:spLocks noGrp="1"/>
          </p:cNvSpPr>
          <p:nvPr>
            <p:ph idx="1"/>
          </p:nvPr>
        </p:nvSpPr>
        <p:spPr>
          <a:xfrm>
            <a:off x="457200" y="1447800"/>
            <a:ext cx="8229600" cy="3276600"/>
          </a:xfrm>
        </p:spPr>
        <p:txBody>
          <a:bodyPr rtlCol="0">
            <a:normAutofit fontScale="70000" lnSpcReduction="20000"/>
          </a:bodyPr>
          <a:lstStyle/>
          <a:p>
            <a:pPr marL="514350" indent="-514350" eaLnBrk="1" fontAlgn="auto" hangingPunct="1">
              <a:spcAft>
                <a:spcPts val="0"/>
              </a:spcAft>
              <a:buFont typeface="+mj-lt"/>
              <a:buAutoNum type="arabicPeriod"/>
              <a:defRPr/>
            </a:pPr>
            <a:r>
              <a:rPr lang="en-US" b="1" i="1" dirty="0" smtClean="0"/>
              <a:t>Cavity insulation only </a:t>
            </a:r>
            <a:r>
              <a:rPr lang="en-US" dirty="0" smtClean="0"/>
              <a:t>(traditional method)</a:t>
            </a:r>
          </a:p>
          <a:p>
            <a:pPr marL="514350" indent="-514350" eaLnBrk="1" fontAlgn="auto" hangingPunct="1">
              <a:spcAft>
                <a:spcPts val="0"/>
              </a:spcAft>
              <a:buFont typeface="+mj-lt"/>
              <a:buAutoNum type="arabicPeriod"/>
              <a:defRPr/>
            </a:pPr>
            <a:r>
              <a:rPr lang="en-US" b="1" i="1" dirty="0" smtClean="0"/>
              <a:t>Cavity insulation + continuous insulation </a:t>
            </a:r>
            <a:r>
              <a:rPr lang="en-US" dirty="0" smtClean="0"/>
              <a:t>(common choice for high-performance frame walls and minimum code in colder climates)</a:t>
            </a:r>
          </a:p>
          <a:p>
            <a:pPr marL="514350" indent="-514350" eaLnBrk="1" fontAlgn="auto" hangingPunct="1">
              <a:spcAft>
                <a:spcPts val="0"/>
              </a:spcAft>
              <a:buFont typeface="+mj-lt"/>
              <a:buAutoNum type="arabicPeriod"/>
              <a:defRPr/>
            </a:pPr>
            <a:r>
              <a:rPr lang="en-US" b="1" i="1" dirty="0" smtClean="0"/>
              <a:t>Continuous insulation (ci) only </a:t>
            </a:r>
            <a:r>
              <a:rPr lang="en-US" dirty="0" smtClean="0"/>
              <a:t>(common for masonry/concrete walls, provides “warm wall” approach to frame walls &amp; minimizes thermal bridging) </a:t>
            </a:r>
          </a:p>
          <a:p>
            <a:pPr marL="0" indent="0" eaLnBrk="1" fontAlgn="auto" hangingPunct="1">
              <a:spcAft>
                <a:spcPts val="0"/>
              </a:spcAft>
              <a:buFont typeface="Arial" pitchFamily="34" charset="0"/>
              <a:buNone/>
              <a:defRPr/>
            </a:pPr>
            <a:r>
              <a:rPr lang="en-US" i="1" dirty="0" smtClean="0"/>
              <a:t/>
            </a:r>
            <a:br>
              <a:rPr lang="en-US" i="1" dirty="0" smtClean="0"/>
            </a:br>
            <a:r>
              <a:rPr lang="en-US" i="1" dirty="0" smtClean="0"/>
              <a:t>In general, CI is most effectively located on the exterior side of an exterior wall to provide better protection of the building and avoid thermal bridging.</a:t>
            </a:r>
            <a:endParaRPr lang="en-US" i="1" dirty="0"/>
          </a:p>
        </p:txBody>
      </p:sp>
      <p:pic>
        <p:nvPicPr>
          <p:cNvPr id="6144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572000"/>
            <a:ext cx="6197600" cy="214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4955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5 Applied Building Technology Group">
  <a:themeElements>
    <a:clrScheme name="ABTG">
      <a:dk1>
        <a:srgbClr val="000000"/>
      </a:dk1>
      <a:lt1>
        <a:sysClr val="window" lastClr="FFFFFF"/>
      </a:lt1>
      <a:dk2>
        <a:srgbClr val="0B76B4"/>
      </a:dk2>
      <a:lt2>
        <a:srgbClr val="94C4E0"/>
      </a:lt2>
      <a:accent1>
        <a:srgbClr val="FFCC66"/>
      </a:accent1>
      <a:accent2>
        <a:srgbClr val="FFEEBB"/>
      </a:accent2>
      <a:accent3>
        <a:srgbClr val="809EAD"/>
      </a:accent3>
      <a:accent4>
        <a:srgbClr val="0B76B4"/>
      </a:accent4>
      <a:accent5>
        <a:srgbClr val="5AA2AE"/>
      </a:accent5>
      <a:accent6>
        <a:srgbClr val="CEE0E9"/>
      </a:accent6>
      <a:hlink>
        <a:srgbClr val="0B76B4"/>
      </a:hlink>
      <a:folHlink>
        <a:srgbClr val="809E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755</Words>
  <Application>Microsoft Office PowerPoint</Application>
  <PresentationFormat>On-screen Show (4:3)</PresentationFormat>
  <Paragraphs>35</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2015 Applied Building Technology Group</vt:lpstr>
      <vt:lpstr>Energy codes intro</vt:lpstr>
      <vt:lpstr>PART 2 – Energy Code Compliance </vt:lpstr>
      <vt:lpstr>Why Energy Conservation?</vt:lpstr>
      <vt:lpstr>Energy Conservation  and Environmental Value of CI</vt:lpstr>
      <vt:lpstr>Three Basic Approaches for Insulating Light-Frame Exterior Walls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Butz</dc:creator>
  <cp:lastModifiedBy>Molly Butz</cp:lastModifiedBy>
  <cp:revision>2</cp:revision>
  <dcterms:created xsi:type="dcterms:W3CDTF">2015-09-14T19:37:06Z</dcterms:created>
  <dcterms:modified xsi:type="dcterms:W3CDTF">2015-09-14T19:50:13Z</dcterms:modified>
</cp:coreProperties>
</file>