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2578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0"/>
            <a:ext cx="7772400" cy="3603625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358841"/>
            <a:ext cx="77724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724400"/>
            <a:ext cx="2305050" cy="195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4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658D0120-0678-4299-8E4D-4A7DA707A90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6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432FC75-7273-4068-A512-D494A6109A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662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165A66E-9669-45AC-9048-E29956A10221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98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52578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2962275"/>
          </a:xfrm>
        </p:spPr>
        <p:txBody>
          <a:bodyPr anchor="b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357813"/>
            <a:ext cx="7772400" cy="738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C4409353-8426-461C-B1B3-85B19BD82198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75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7107248-F992-4578-8EAA-1239573FA9BE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76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8BD671A9-B666-4DF3-AE24-9613A02E1CCF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64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5A3F6F2A-CDF5-43CB-98CB-2672648CBF09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800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92896CC0-F374-4F3A-8480-F39190351AD4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026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29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213EFEC8-F864-4879-836E-E4361231A91E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975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3051F232-8439-46CB-8418-8C1DB32BC1A1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796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0B7540-85CB-4F1F-9272-8C5A18EA972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27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ecodes.cyberregs.com/icod/iecc/2012/icod_iecc_2012_re4_sec002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fsc.americanchemistry.com/Energy-Code/Footnote-H-The-Energy-Code-Loophole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fsc.americanchemistry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Explanation of footnote 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09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R2ci ≠ R5ci – “Footnote h”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The application of an earlier version of a footnote to the R-value table was stretched beyond its original intent.</a:t>
            </a:r>
          </a:p>
          <a:p>
            <a:r>
              <a:rPr lang="en-US" altLang="en-US" sz="2400" dirty="0" smtClean="0"/>
              <a:t>The intent was to provide for a uniform wall thickness when partial structural sheathing is used (not fully structurally sheathed buildings):</a:t>
            </a:r>
          </a:p>
          <a:p>
            <a:r>
              <a:rPr lang="en-US" altLang="en-US" sz="2400" dirty="0" smtClean="0">
                <a:hlinkClick r:id="rId2"/>
              </a:rPr>
              <a:t>Table R402.1.1, footnote h</a:t>
            </a:r>
            <a:r>
              <a:rPr lang="en-US" altLang="en-US" sz="2400" dirty="0" smtClean="0"/>
              <a:t>:</a:t>
            </a:r>
          </a:p>
          <a:p>
            <a:pPr marL="0" indent="0">
              <a:buNone/>
            </a:pPr>
            <a:r>
              <a:rPr lang="en-US" altLang="en-US" sz="2400" dirty="0" smtClean="0"/>
              <a:t/>
            </a:r>
            <a:br>
              <a:rPr lang="en-US" altLang="en-US" sz="2400" dirty="0" smtClean="0"/>
            </a:br>
            <a:endParaRPr lang="en-US" altLang="en-US" sz="2400" dirty="0" smtClean="0"/>
          </a:p>
          <a:p>
            <a:endParaRPr lang="en-US" altLang="en-US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371600" y="4191000"/>
            <a:ext cx="6172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+mj-lt"/>
              <a:buAutoNum type="alphaLcPeriod" startAt="8"/>
            </a:pPr>
            <a:r>
              <a:rPr lang="en-US" sz="1400" dirty="0">
                <a:solidFill>
                  <a:srgbClr val="000000"/>
                </a:solidFill>
                <a:latin typeface="Cambria" panose="02040503050406030204" pitchFamily="18" charset="0"/>
                <a:cs typeface="Arial" pitchFamily="34" charset="0"/>
              </a:rPr>
              <a:t>First value is cavity insulation, second is continuous insulation or insulated siding, so "13+5” means R-13 cavity insulation plus R-5 continuous insulation or insulated siding. If structural sheathing covers 40 percent or less of the exterior, continuous insulation </a:t>
            </a:r>
            <a:r>
              <a:rPr lang="en-US" sz="1400" i="1" dirty="0">
                <a:solidFill>
                  <a:srgbClr val="000000"/>
                </a:solidFill>
                <a:latin typeface="Cambria" panose="02040503050406030204" pitchFamily="18" charset="0"/>
                <a:cs typeface="Arial" pitchFamily="34" charset="0"/>
              </a:rPr>
              <a:t>R-</a:t>
            </a:r>
            <a:r>
              <a:rPr lang="en-US" sz="1400" dirty="0">
                <a:solidFill>
                  <a:srgbClr val="000000"/>
                </a:solidFill>
                <a:latin typeface="Cambria" panose="02040503050406030204" pitchFamily="18" charset="0"/>
                <a:cs typeface="Arial" pitchFamily="34" charset="0"/>
              </a:rPr>
              <a:t>value shall be permitted to be reduced by no more than R-3 in the locations where structural sheathing is used – to maintain a consistent total sheathing thickness.</a:t>
            </a:r>
            <a:endParaRPr lang="en-US" sz="1400" dirty="0">
              <a:solidFill>
                <a:srgbClr val="000000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45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R2ci ≠ R5ci (cont’d)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In the 2015 IECC-R, this has been corrected by new text limiting its application to walls only with partial structural sheathing as originally intended</a:t>
            </a:r>
            <a:endParaRPr lang="en-US" altLang="en-US" sz="2400" dirty="0" smtClean="0">
              <a:solidFill>
                <a:srgbClr val="006600"/>
              </a:solidFill>
            </a:endParaRPr>
          </a:p>
        </p:txBody>
      </p:sp>
      <p:pic>
        <p:nvPicPr>
          <p:cNvPr id="686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200400"/>
            <a:ext cx="558482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207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R2ci ≠ R5ci (cont’d)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sz="2400" dirty="0" smtClean="0"/>
              <a:t>To claim an R-value as a reflective air-space, it must meet the requirement of “no air-leakage” in the area behind the siding</a:t>
            </a:r>
          </a:p>
          <a:p>
            <a:pPr>
              <a:defRPr/>
            </a:pPr>
            <a:r>
              <a:rPr lang="en-US" altLang="en-US" sz="2400" u="sng" dirty="0" smtClean="0"/>
              <a:t>This is basically impossible for most residential siding materials</a:t>
            </a:r>
          </a:p>
          <a:p>
            <a:pPr>
              <a:defRPr/>
            </a:pPr>
            <a:r>
              <a:rPr lang="en-US" altLang="en-US" sz="2400" dirty="0" smtClean="0"/>
              <a:t>Recent ASHRAE 90.1 changes clarify the issue:</a:t>
            </a:r>
          </a:p>
          <a:p>
            <a:pPr lvl="1">
              <a:defRPr/>
            </a:pPr>
            <a:r>
              <a:rPr lang="en-US" altLang="en-US" sz="2000" dirty="0" smtClean="0"/>
              <a:t>Air-spaces must be enclosed within a building assembly </a:t>
            </a:r>
          </a:p>
          <a:p>
            <a:pPr lvl="1">
              <a:defRPr/>
            </a:pPr>
            <a:r>
              <a:rPr lang="en-US" altLang="en-US" sz="2000" dirty="0" smtClean="0"/>
              <a:t>Air-spaces must be located to the interior of an air-barrier</a:t>
            </a:r>
          </a:p>
          <a:p>
            <a:pPr lvl="1">
              <a:defRPr/>
            </a:pPr>
            <a:r>
              <a:rPr lang="en-US" altLang="en-US" sz="2000" dirty="0" smtClean="0"/>
              <a:t>Thus, because siding ≠ air-barrier, reflective air-spaces cannot be included in the wall or CI R-value</a:t>
            </a:r>
          </a:p>
          <a:p>
            <a:pPr>
              <a:defRPr/>
            </a:pPr>
            <a:r>
              <a:rPr lang="en-US" altLang="en-US" sz="2400" dirty="0"/>
              <a:t>For more details, see </a:t>
            </a:r>
            <a:r>
              <a:rPr lang="en-US" altLang="en-US" sz="2400" i="1" u="sng" dirty="0">
                <a:solidFill>
                  <a:srgbClr val="0000FF"/>
                </a:solidFill>
              </a:rPr>
              <a:t>2012 IECC and IRC Energy Chapter Code Development Footnote “h”- The </a:t>
            </a:r>
            <a:r>
              <a:rPr lang="en-US" altLang="en-US" sz="2400" i="1" u="sng" dirty="0">
                <a:solidFill>
                  <a:srgbClr val="0000FF"/>
                </a:solidFill>
                <a:hlinkClick r:id="rId2"/>
              </a:rPr>
              <a:t>Energy</a:t>
            </a:r>
            <a:r>
              <a:rPr lang="en-US" altLang="en-US" sz="2400" i="1" u="sng" dirty="0">
                <a:solidFill>
                  <a:srgbClr val="0000FF"/>
                </a:solidFill>
              </a:rPr>
              <a:t> Code Loophole</a:t>
            </a:r>
          </a:p>
          <a:p>
            <a:pPr>
              <a:defRPr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5830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R2ci ≠ R5ci (cont’d)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553545"/>
            <a:ext cx="8229600" cy="3429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400" dirty="0" smtClean="0"/>
              <a:t>The 2015 IECC requires a R0.6 reduction for insulated claddings or exterior wall covering</a:t>
            </a:r>
          </a:p>
          <a:p>
            <a:pPr lvl="1">
              <a:defRPr/>
            </a:pPr>
            <a:r>
              <a:rPr lang="en-US" altLang="en-US" sz="2000" dirty="0" smtClean="0"/>
              <a:t>IECC Table R402.1.1 (prescriptive) assumes R0.6 for generic siding, including the air-space behind the siding</a:t>
            </a:r>
          </a:p>
          <a:p>
            <a:pPr lvl="1">
              <a:defRPr/>
            </a:pPr>
            <a:r>
              <a:rPr lang="en-US" altLang="en-US" sz="2000" dirty="0" smtClean="0"/>
              <a:t>A R0.6 reduction brings a wall </a:t>
            </a:r>
            <a:r>
              <a:rPr lang="en-US" altLang="en-US" sz="2000" dirty="0"/>
              <a:t>assembly </a:t>
            </a:r>
            <a:r>
              <a:rPr lang="en-US" altLang="en-US" sz="2000" dirty="0" smtClean="0"/>
              <a:t>complying with Table R402.1.2 (performance) in </a:t>
            </a:r>
            <a:r>
              <a:rPr lang="en-US" altLang="en-US" sz="2000" dirty="0"/>
              <a:t>line with the </a:t>
            </a:r>
            <a:r>
              <a:rPr lang="en-US" altLang="en-US" sz="2000" dirty="0" smtClean="0"/>
              <a:t>prescriptive table assumptions</a:t>
            </a:r>
          </a:p>
          <a:p>
            <a:pPr>
              <a:defRPr/>
            </a:pPr>
            <a:r>
              <a:rPr lang="en-US" altLang="en-US" sz="2400" dirty="0" smtClean="0"/>
              <a:t>Thus, the R2 must be reduced to R1.4 to avoid the R-value of the air being double-counted to get to the R2 loophole in the older footnote h.</a:t>
            </a:r>
          </a:p>
          <a:p>
            <a:pPr>
              <a:defRPr/>
            </a:pPr>
            <a:endParaRPr lang="en-US" altLang="en-US" sz="2400" dirty="0" smtClean="0"/>
          </a:p>
        </p:txBody>
      </p:sp>
      <p:pic>
        <p:nvPicPr>
          <p:cNvPr id="7066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41"/>
          <a:stretch>
            <a:fillRect/>
          </a:stretch>
        </p:blipFill>
        <p:spPr bwMode="auto">
          <a:xfrm>
            <a:off x="2374385" y="4876800"/>
            <a:ext cx="4018674" cy="1029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054" y="5849973"/>
            <a:ext cx="4018674" cy="95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654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R2ci ≠ R5ci (cont’d)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sz="2800" dirty="0"/>
              <a:t>The </a:t>
            </a:r>
            <a:r>
              <a:rPr lang="en-US" altLang="en-US" sz="2800" dirty="0" smtClean="0"/>
              <a:t>improper use </a:t>
            </a:r>
            <a:r>
              <a:rPr lang="en-US" altLang="en-US" sz="2800" dirty="0"/>
              <a:t>of footnote h can </a:t>
            </a:r>
            <a:r>
              <a:rPr lang="en-US" altLang="en-US" sz="2800" dirty="0" smtClean="0"/>
              <a:t>erode continuous insulation R-value </a:t>
            </a:r>
            <a:r>
              <a:rPr lang="en-US" altLang="en-US" sz="2800" dirty="0"/>
              <a:t>from R-5 to R-2 or less for the whole structure</a:t>
            </a:r>
            <a:r>
              <a:rPr lang="en-US" altLang="en-US" sz="2800" dirty="0" smtClean="0"/>
              <a:t>.</a:t>
            </a:r>
          </a:p>
          <a:p>
            <a:pPr>
              <a:defRPr/>
            </a:pPr>
            <a:r>
              <a:rPr lang="en-US" altLang="en-US" sz="2800" dirty="0" smtClean="0"/>
              <a:t>It is the code official’s job to disapprove this</a:t>
            </a:r>
            <a:endParaRPr lang="en-US" altLang="en-US" sz="2800" dirty="0"/>
          </a:p>
          <a:p>
            <a:pPr>
              <a:defRPr/>
            </a:pPr>
            <a:r>
              <a:rPr lang="en-US" altLang="en-US" sz="2800" dirty="0" smtClean="0"/>
              <a:t>Refer local code officials to this presentation available on the </a:t>
            </a:r>
            <a:r>
              <a:rPr lang="en-US" altLang="en-US" sz="2800" dirty="0" smtClean="0">
                <a:hlinkClick r:id="rId2"/>
              </a:rPr>
              <a:t>FSC website</a:t>
            </a:r>
            <a:r>
              <a:rPr lang="en-US" altLang="en-US" sz="2800" dirty="0" smtClean="0"/>
              <a:t> for more information.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altLang="en-US" dirty="0" smtClean="0"/>
          </a:p>
        </p:txBody>
      </p:sp>
      <p:pic>
        <p:nvPicPr>
          <p:cNvPr id="71684" name="Picture 4" descr="C:\Users\adavidson\AppData\Local\Microsoft\Windows\Temporary Internet Files\Content.IE5\XVBIOOG6\MC90043475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667000"/>
            <a:ext cx="1067086" cy="1067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213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5 Applied Building Technology Group">
  <a:themeElements>
    <a:clrScheme name="ABTG">
      <a:dk1>
        <a:srgbClr val="000000"/>
      </a:dk1>
      <a:lt1>
        <a:sysClr val="window" lastClr="FFFFFF"/>
      </a:lt1>
      <a:dk2>
        <a:srgbClr val="0B76B4"/>
      </a:dk2>
      <a:lt2>
        <a:srgbClr val="94C4E0"/>
      </a:lt2>
      <a:accent1>
        <a:srgbClr val="FFCC66"/>
      </a:accent1>
      <a:accent2>
        <a:srgbClr val="FFEEBB"/>
      </a:accent2>
      <a:accent3>
        <a:srgbClr val="809EAD"/>
      </a:accent3>
      <a:accent4>
        <a:srgbClr val="0B76B4"/>
      </a:accent4>
      <a:accent5>
        <a:srgbClr val="5AA2AE"/>
      </a:accent5>
      <a:accent6>
        <a:srgbClr val="CEE0E9"/>
      </a:accent6>
      <a:hlink>
        <a:srgbClr val="0B76B4"/>
      </a:hlink>
      <a:folHlink>
        <a:srgbClr val="809E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383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2015 Applied Building Technology Group</vt:lpstr>
      <vt:lpstr>Explanation of footnote h</vt:lpstr>
      <vt:lpstr>R2ci ≠ R5ci – “Footnote h”</vt:lpstr>
      <vt:lpstr>R2ci ≠ R5ci (cont’d)</vt:lpstr>
      <vt:lpstr>R2ci ≠ R5ci (cont’d)</vt:lpstr>
      <vt:lpstr>R2ci ≠ R5ci (cont’d)</vt:lpstr>
      <vt:lpstr>R2ci ≠ R5ci (cont’d)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Explanation of footnote h</dc:title>
  <dc:creator>Molly Butz</dc:creator>
  <cp:lastModifiedBy>Molly Butz</cp:lastModifiedBy>
  <cp:revision>1</cp:revision>
  <dcterms:created xsi:type="dcterms:W3CDTF">2015-09-14T19:40:02Z</dcterms:created>
  <dcterms:modified xsi:type="dcterms:W3CDTF">2015-09-14T19:40:24Z</dcterms:modified>
</cp:coreProperties>
</file>