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1" d="100"/>
          <a:sy n="111" d="100"/>
        </p:scale>
        <p:origin x="9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373EB-1839-4C00-A89F-FED39F4B34F5}" type="datetimeFigureOut">
              <a:rPr lang="en-US" smtClean="0"/>
              <a:t>9/14/2015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9614F-D586-489D-B729-AAF563AC9659}" type="slidenum">
              <a:rPr lang="en-US" smtClean="0"/>
              <a:t>‹#›</a:t>
            </a:fld>
            <a:endParaRPr lang="en-US"/>
          </a:p>
        </p:txBody>
      </p:sp>
    </p:spTree>
    <p:extLst>
      <p:ext uri="{BB962C8B-B14F-4D97-AF65-F5344CB8AC3E}">
        <p14:creationId xmlns:p14="http://schemas.microsoft.com/office/powerpoint/2010/main" val="222161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nergycodes.gov/sites/default/files/documents/BECP_Methodology%20for%20Developing%20REScheck%20Software%20through%20Version%20443_Sept2012_v0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p:spPr>
        <p:txBody>
          <a:bodyPr/>
          <a:lstStyle/>
          <a:p>
            <a:r>
              <a:rPr lang="en-US" altLang="en-US" smtClean="0"/>
              <a:t>Energy code requirements and thus wall insulation amounts vary by climate zones.  Generally, more insulation is required as one moves north because otherwise heating energy consumption and cost would increase dramatically.</a:t>
            </a:r>
          </a:p>
        </p:txBody>
      </p:sp>
      <p:sp>
        <p:nvSpPr>
          <p:cNvPr id="173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747F25E-437A-4009-9D6F-12282A890D16}" type="slidenum">
              <a:rPr lang="en-US" altLang="en-US" smtClean="0">
                <a:solidFill>
                  <a:srgbClr val="000000"/>
                </a:solidFill>
                <a:cs typeface="Arial" pitchFamily="34" charset="0"/>
              </a:rPr>
              <a:pPr eaLnBrk="1" hangingPunct="1">
                <a:spcBef>
                  <a:spcPct val="0"/>
                </a:spcBef>
              </a:pPr>
              <a:t>2</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37042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4207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r>
              <a:rPr lang="en-US" altLang="en-US" dirty="0" smtClean="0"/>
              <a:t>Strategic use of continuous insulation together with “smart” construction detailing can significantly reduce the effect of thermal bridges as shown above.  The next slide demonstrate the impact if thermal bridges at various structural details are not mitigated.</a:t>
            </a:r>
          </a:p>
        </p:txBody>
      </p:sp>
      <p:sp>
        <p:nvSpPr>
          <p:cNvPr id="181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C49C8D-7D7E-41AF-A8A6-883F20460803}" type="slidenum">
              <a:rPr lang="en-US" altLang="en-US" smtClean="0">
                <a:solidFill>
                  <a:srgbClr val="000000"/>
                </a:solidFill>
                <a:cs typeface="Arial" pitchFamily="34" charset="0"/>
              </a:rPr>
              <a:pPr eaLnBrk="1" hangingPunct="1">
                <a:spcBef>
                  <a:spcPct val="0"/>
                </a:spcBef>
              </a:pPr>
              <a:t>15</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170004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r>
              <a:rPr lang="en-US" altLang="en-US" smtClean="0"/>
              <a:t>Building designers should be encouraged to address structural thermal bridges and make smart use of continuous insulation at these locations of high heat flow.  </a:t>
            </a:r>
          </a:p>
        </p:txBody>
      </p:sp>
      <p:sp>
        <p:nvSpPr>
          <p:cNvPr id="182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DD9F6E-4CB7-4370-9486-B60964B07BB5}" type="slidenum">
              <a:rPr lang="en-US" altLang="en-US" smtClean="0">
                <a:solidFill>
                  <a:srgbClr val="000000"/>
                </a:solidFill>
                <a:cs typeface="Arial" pitchFamily="34" charset="0"/>
              </a:rPr>
              <a:pPr eaLnBrk="1" hangingPunct="1">
                <a:spcBef>
                  <a:spcPct val="0"/>
                </a:spcBef>
              </a:pPr>
              <a:t>16</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228924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pPr eaLnBrk="1" hangingPunct="1">
              <a:spcBef>
                <a:spcPct val="0"/>
              </a:spcBef>
            </a:pPr>
            <a:r>
              <a:rPr lang="en-US" altLang="en-US" smtClean="0"/>
              <a:t>Prescriptive R-values are the simplest path to compliance with the energy code. But, they are not always the most cost-effective. Thus, the code provides other pathways to consider alternative solutions.  These will be addressed later. For now, note that continuous insulation is prominently featured as a prescriptive solution or option (e.g., R13+5ci, R20+5ci, and R13+10ci). It is important to also note that a 2x4 wall with a typical 1” of ci (e.g., 13+5) is shown as an alternate or equivalent to a 2x6 R20 cavity insulation only wall.  This shows that ci is a more efficient insulator and thinner net wall assemblies with ci can provide equivalent or better thermal performance than thicker walls with cavity insulation only.</a:t>
            </a:r>
          </a:p>
          <a:p>
            <a:pPr eaLnBrk="1" hangingPunct="1">
              <a:spcBef>
                <a:spcPct val="0"/>
              </a:spcBef>
            </a:pPr>
            <a:endParaRPr lang="en-US" altLang="en-US" smtClean="0"/>
          </a:p>
          <a:p>
            <a:pPr eaLnBrk="1" hangingPunct="1">
              <a:spcBef>
                <a:spcPct val="0"/>
              </a:spcBef>
            </a:pPr>
            <a:r>
              <a:rPr lang="en-US" altLang="en-US" smtClean="0"/>
              <a:t>Prescriptive solutions are based on R-values of insulation components (cavity and ci), not the actual R-value of the completed assembly.  This is addressed through U-factors to determine equivalent alternatives.</a:t>
            </a:r>
          </a:p>
          <a:p>
            <a:pPr eaLnBrk="1" hangingPunct="1">
              <a:spcBef>
                <a:spcPct val="0"/>
              </a:spcBef>
            </a:pPr>
            <a:endParaRPr lang="en-US" altLang="en-US" smtClean="0"/>
          </a:p>
        </p:txBody>
      </p:sp>
      <p:sp>
        <p:nvSpPr>
          <p:cNvPr id="174084" name="Slide Number Placeholder 3"/>
          <p:cNvSpPr txBox="1">
            <a:spLocks noGrp="1"/>
          </p:cNvSpPr>
          <p:nvPr/>
        </p:nvSpPr>
        <p:spPr bwMode="auto">
          <a:xfrm>
            <a:off x="3884613" y="884555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522FF65D-FC8C-4F14-A861-3B62A3577A56}" type="slidenum">
              <a:rPr lang="en-US" altLang="en-US">
                <a:solidFill>
                  <a:srgbClr val="000000"/>
                </a:solidFill>
                <a:cs typeface="Arial" pitchFamily="34" charset="0"/>
              </a:rPr>
              <a:pPr algn="r" eaLnBrk="1" fontAlgn="base" hangingPunct="1">
                <a:spcBef>
                  <a:spcPct val="0"/>
                </a:spcBef>
                <a:spcAft>
                  <a:spcPct val="0"/>
                </a:spcAft>
              </a:pPr>
              <a:t>3</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14530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76585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r>
              <a:rPr lang="en-US" altLang="en-US" smtClean="0"/>
              <a:t>This U-factor table is for homes and these U-factors are consistent with the prescriptive R-values which is based only on describing the insulation components. The U-factor takes into consideration the contribution of all building materials to the thermal performance of a wall.  The U-factor measure heat conduction and the inverse of heat condition is heat resistance or R-value.  Except this is the real or total or effective R-value of the whole assembly, not just the materials that are declared to be insulation.  All materials, and even air-films on either side of a wall, contribute to thermal performance.</a:t>
            </a:r>
          </a:p>
        </p:txBody>
      </p:sp>
      <p:sp>
        <p:nvSpPr>
          <p:cNvPr id="175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37DA541-37C7-446C-9977-9F5AD435DFE3}" type="slidenum">
              <a:rPr lang="en-US" altLang="en-US" smtClean="0">
                <a:solidFill>
                  <a:srgbClr val="000000"/>
                </a:solidFill>
                <a:cs typeface="Arial" pitchFamily="34" charset="0"/>
              </a:rPr>
              <a:pPr eaLnBrk="1" hangingPunct="1">
                <a:spcBef>
                  <a:spcPct val="0"/>
                </a:spcBef>
              </a:pPr>
              <a:t>5</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70248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101725" y="698500"/>
            <a:ext cx="4654550" cy="3490913"/>
          </a:xfrm>
          <a:ln/>
        </p:spPr>
      </p:sp>
      <p:sp>
        <p:nvSpPr>
          <p:cNvPr id="3" name="Notes Placeholder 2"/>
          <p:cNvSpPr>
            <a:spLocks noGrp="1"/>
          </p:cNvSpPr>
          <p:nvPr>
            <p:ph type="body" idx="1"/>
          </p:nvPr>
        </p:nvSpPr>
        <p:spPr/>
        <p:txBody>
          <a:bodyPr/>
          <a:lstStyle/>
          <a:p>
            <a:pPr>
              <a:defRPr/>
            </a:pPr>
            <a:r>
              <a:rPr lang="en-US" dirty="0" smtClean="0"/>
              <a:t>The U-factor building performance compliance path can be used to</a:t>
            </a:r>
          </a:p>
          <a:p>
            <a:pPr marL="228600" indent="-228600">
              <a:buFont typeface="+mj-lt"/>
              <a:buAutoNum type="arabicPeriod"/>
              <a:defRPr/>
            </a:pPr>
            <a:r>
              <a:rPr lang="en-US" dirty="0" smtClean="0"/>
              <a:t>Explore alternatives to the prescriptive wall insulation strategies.</a:t>
            </a:r>
          </a:p>
          <a:p>
            <a:pPr marL="228600" indent="-228600">
              <a:buFont typeface="+mj-lt"/>
              <a:buAutoNum type="arabicPeriod"/>
              <a:defRPr/>
            </a:pPr>
            <a:r>
              <a:rPr lang="en-US" dirty="0" smtClean="0"/>
              <a:t>This method compares using more or less continuous insulation, more and less cavity, and so on to optimize a design.</a:t>
            </a:r>
          </a:p>
          <a:p>
            <a:pPr marL="228600" indent="-228600">
              <a:buFont typeface="+mj-lt"/>
              <a:buAutoNum type="arabicPeriod"/>
              <a:defRPr/>
            </a:pPr>
            <a:r>
              <a:rPr lang="en-US" dirty="0" smtClean="0"/>
              <a:t>For this method, you must use code-compliant insulation materials.</a:t>
            </a:r>
          </a:p>
          <a:p>
            <a:pPr marL="228600" indent="-228600">
              <a:buFont typeface="+mj-lt"/>
              <a:buAutoNum type="arabicPeriod"/>
              <a:defRPr/>
            </a:pPr>
            <a:r>
              <a:rPr lang="en-US" dirty="0" smtClean="0"/>
              <a:t>You also must substantiate the U-factor for an assembly by test or calculation. </a:t>
            </a:r>
          </a:p>
          <a:p>
            <a:pPr marL="228600" indent="-228600">
              <a:buFont typeface="+mj-lt"/>
              <a:buAutoNum type="arabicPeriod"/>
              <a:defRPr/>
            </a:pPr>
            <a:r>
              <a:rPr lang="en-US" dirty="0" smtClean="0"/>
              <a:t>NOTE: U = 1/Ract  ≠ 1/Rnom</a:t>
            </a:r>
          </a:p>
          <a:p>
            <a:pPr>
              <a:defRPr/>
            </a:pPr>
            <a:endParaRPr lang="en-US" dirty="0"/>
          </a:p>
        </p:txBody>
      </p:sp>
      <p:sp>
        <p:nvSpPr>
          <p:cNvPr id="176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3C0EF3-7B00-44D1-BD25-47AAC1609D35}" type="slidenum">
              <a:rPr lang="en-US" altLang="en-US" smtClean="0">
                <a:solidFill>
                  <a:srgbClr val="000000"/>
                </a:solidFill>
                <a:cs typeface="Arial" pitchFamily="34" charset="0"/>
              </a:rPr>
              <a:pPr eaLnBrk="1" hangingPunct="1">
                <a:spcBef>
                  <a:spcPct val="0"/>
                </a:spcBef>
              </a:pPr>
              <a:t>6</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191717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r>
              <a:rPr lang="en-US" altLang="en-US" smtClean="0"/>
              <a:t>Calculation is based on ASHRAE Handbook of Fundamentals, parallel path method, used as the basis for R-value solutions in the IECC.  The R20 and R25 walls have XX% and XX% more heat loss than the R20+5ci opaque wall area.</a:t>
            </a:r>
          </a:p>
        </p:txBody>
      </p:sp>
      <p:sp>
        <p:nvSpPr>
          <p:cNvPr id="177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65F7CD-4C74-47EF-B599-65D6FE9610B0}" type="slidenum">
              <a:rPr lang="en-US" altLang="en-US" smtClean="0">
                <a:solidFill>
                  <a:srgbClr val="000000"/>
                </a:solidFill>
                <a:cs typeface="Arial" pitchFamily="34" charset="0"/>
              </a:rPr>
              <a:pPr eaLnBrk="1" hangingPunct="1">
                <a:spcBef>
                  <a:spcPct val="0"/>
                </a:spcBef>
              </a:pPr>
              <a:t>7</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155867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r>
              <a:rPr lang="en-US" altLang="en-US" smtClean="0"/>
              <a:t>Provides a means of trading insulation amounts between roof, wall, windows, doors, floors and foundations provided the total UA of the building is no less than would be achieve using the U-factors for each assembly times the area of that assembly.  This can be used, for example, to reduce wall insulation levels (e.g., remove CI) and increase foundation or roof or window or any combination of R-values elsewhere for equivalent performance (at least thermally speaking).</a:t>
            </a:r>
          </a:p>
          <a:p>
            <a:endParaRPr lang="en-US" altLang="en-US" smtClean="0"/>
          </a:p>
        </p:txBody>
      </p:sp>
      <p:sp>
        <p:nvSpPr>
          <p:cNvPr id="178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A81EF5-F5C1-4505-9667-C031177EA5AE}" type="slidenum">
              <a:rPr lang="en-US" altLang="en-US" smtClean="0">
                <a:solidFill>
                  <a:srgbClr val="000000"/>
                </a:solidFill>
                <a:cs typeface="Arial" pitchFamily="34" charset="0"/>
              </a:rPr>
              <a:pPr eaLnBrk="1" hangingPunct="1">
                <a:spcBef>
                  <a:spcPct val="0"/>
                </a:spcBef>
              </a:pPr>
              <a:t>9</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218022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p:spPr>
        <p:txBody>
          <a:bodyPr/>
          <a:lstStyle/>
          <a:p>
            <a:r>
              <a:rPr lang="en-US" altLang="en-US" smtClean="0">
                <a:hlinkClick r:id="rId3"/>
              </a:rPr>
              <a:t>http://www.energycodes.gov/sites/default/files/documents/BECP_Methodology%20for%20Developing%20REScheck%20Software%20through%20Version%20443_Sept2012_v00.pdf</a:t>
            </a:r>
            <a:endParaRPr lang="en-US" altLang="en-US" smtClean="0"/>
          </a:p>
          <a:p>
            <a:endParaRPr lang="en-US" altLang="en-US" smtClean="0"/>
          </a:p>
          <a:p>
            <a:r>
              <a:rPr lang="en-US" altLang="en-US" smtClean="0"/>
              <a:t>Rescheck methodology is explained in the above document. See Section A2.1 Wood-Frame Walls</a:t>
            </a:r>
          </a:p>
          <a:p>
            <a:endParaRPr lang="en-US" altLang="en-US" smtClean="0"/>
          </a:p>
        </p:txBody>
      </p:sp>
      <p:sp>
        <p:nvSpPr>
          <p:cNvPr id="179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A7ADF8-9621-44B3-AB10-E86AE52FD706}" type="slidenum">
              <a:rPr lang="en-US" altLang="en-US" smtClean="0">
                <a:solidFill>
                  <a:srgbClr val="000000"/>
                </a:solidFill>
                <a:cs typeface="Arial" pitchFamily="34" charset="0"/>
              </a:rPr>
              <a:pPr eaLnBrk="1" hangingPunct="1">
                <a:spcBef>
                  <a:spcPct val="0"/>
                </a:spcBef>
              </a:pPr>
              <a:t>10</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426265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r>
              <a:rPr lang="en-US" altLang="en-US" smtClean="0"/>
              <a:t>Certain mandatory requirements must still be met in the performance path, thus, it is not a totally unrestricted pathway to compliance.</a:t>
            </a:r>
          </a:p>
        </p:txBody>
      </p:sp>
      <p:sp>
        <p:nvSpPr>
          <p:cNvPr id="180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C9807F-87AE-4F63-9D1E-BB5C1335EFFA}" type="slidenum">
              <a:rPr lang="en-US" altLang="en-US" smtClean="0">
                <a:solidFill>
                  <a:srgbClr val="000000"/>
                </a:solidFill>
                <a:cs typeface="Arial" pitchFamily="34" charset="0"/>
              </a:rPr>
              <a:pPr eaLnBrk="1" hangingPunct="1">
                <a:spcBef>
                  <a:spcPct val="0"/>
                </a:spcBef>
              </a:pPr>
              <a:t>11</a:t>
            </a:fld>
            <a:endParaRPr lang="en-US" altLang="en-US" smtClean="0">
              <a:solidFill>
                <a:srgbClr val="000000"/>
              </a:solidFill>
              <a:cs typeface="Arial" pitchFamily="34" charset="0"/>
            </a:endParaRPr>
          </a:p>
        </p:txBody>
      </p:sp>
    </p:spTree>
    <p:extLst>
      <p:ext uri="{BB962C8B-B14F-4D97-AF65-F5344CB8AC3E}">
        <p14:creationId xmlns:p14="http://schemas.microsoft.com/office/powerpoint/2010/main" val="3805933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152400" y="1524000"/>
            <a:ext cx="7772400" cy="3603625"/>
          </a:xfrm>
        </p:spPr>
        <p:txBody>
          <a:bodyPr anchor="b"/>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5358841"/>
            <a:ext cx="77724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724400"/>
            <a:ext cx="2305050" cy="1954682"/>
          </a:xfrm>
          <a:prstGeom prst="rect">
            <a:avLst/>
          </a:prstGeom>
        </p:spPr>
      </p:pic>
    </p:spTree>
    <p:extLst>
      <p:ext uri="{BB962C8B-B14F-4D97-AF65-F5344CB8AC3E}">
        <p14:creationId xmlns:p14="http://schemas.microsoft.com/office/powerpoint/2010/main" val="205166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658D0120-0678-4299-8E4D-4A7DA707A905}"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02287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432FC75-7273-4068-A512-D494A6109A12}"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92821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165A66E-9669-45AC-9048-E29956A10221}" type="slidenum">
              <a:rPr lang="en-US" smtClean="0">
                <a:solidFill>
                  <a:srgbClr val="000000">
                    <a:tint val="75000"/>
                  </a:srgbClr>
                </a:solidFill>
              </a:rPr>
              <a:pPr>
                <a:def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12266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722313" y="2057400"/>
            <a:ext cx="7772400" cy="2962275"/>
          </a:xfrm>
        </p:spPr>
        <p:txBody>
          <a:bodyPr anchor="b"/>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357813"/>
            <a:ext cx="7772400" cy="738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C4409353-8426-461C-B1B3-85B19BD82198}" type="slidenum">
              <a:rPr lang="en-US" smtClean="0">
                <a:solidFill>
                  <a:srgbClr val="000000">
                    <a:tint val="75000"/>
                  </a:srgbClr>
                </a:solidFill>
              </a:rPr>
              <a:pPr>
                <a:def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39224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F7107248-F992-4578-8EAA-1239573FA9BE}"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9729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8BD671A9-B666-4DF3-AE24-9613A02E1CCF}" type="slidenum">
              <a:rPr lang="en-US" smtClean="0">
                <a:solidFill>
                  <a:srgbClr val="000000">
                    <a:tint val="75000"/>
                  </a:srgbClr>
                </a:solidFill>
              </a:rPr>
              <a:pPr>
                <a:defRPr/>
              </a:pPr>
              <a:t>‹#›</a:t>
            </a:fld>
            <a:endParaRPr lang="en-US">
              <a:solidFill>
                <a:srgbClr val="000000">
                  <a:tint val="75000"/>
                </a:srgbClr>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55385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5A3F6F2A-CDF5-43CB-98CB-2672648CBF09}" type="slidenum">
              <a:rPr lang="en-US" smtClean="0">
                <a:solidFill>
                  <a:srgbClr val="000000">
                    <a:tint val="75000"/>
                  </a:srgbClr>
                </a:solidFill>
              </a:rPr>
              <a:pPr>
                <a:defRPr/>
              </a:pPr>
              <a:t>‹#›</a:t>
            </a:fld>
            <a:endParaRPr lang="en-US">
              <a:solidFill>
                <a:srgbClr val="000000">
                  <a:tint val="75000"/>
                </a:srgb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59798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92896CC0-F374-4F3A-8480-F39190351AD4}" type="slidenum">
              <a:rPr lang="en-US" smtClean="0">
                <a:solidFill>
                  <a:srgbClr val="000000">
                    <a:tint val="75000"/>
                  </a:srgbClr>
                </a:solidFill>
              </a:rPr>
              <a:pPr>
                <a:def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83086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3429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213EFEC8-F864-4879-836E-E4361231A91E}"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92713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3051F232-8439-46CB-8418-8C1DB32BC1A1}" type="slidenum">
              <a:rPr lang="en-US" smtClean="0">
                <a:solidFill>
                  <a:srgbClr val="000000">
                    <a:tint val="75000"/>
                  </a:srgbClr>
                </a:solidFill>
              </a:rPr>
              <a:pPr>
                <a:defRPr/>
              </a:pPr>
              <a:t>‹#›</a:t>
            </a:fld>
            <a:endParaRPr lang="en-US">
              <a:solidFill>
                <a:srgbClr val="000000">
                  <a:tint val="75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16352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0B7540-85CB-4F1F-9272-8C5A18EA9725}"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65387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l" rtl="0" eaLnBrk="1" fontAlgn="base" hangingPunct="1">
        <a:spcBef>
          <a:spcPct val="0"/>
        </a:spcBef>
        <a:spcAft>
          <a:spcPct val="0"/>
        </a:spcAft>
        <a:defRPr sz="4400">
          <a:solidFill>
            <a:schemeClr val="bg1"/>
          </a:solidFill>
          <a:latin typeface="Calibri" pitchFamily="34" charset="0"/>
        </a:defRPr>
      </a:lvl6pPr>
      <a:lvl7pPr marL="914400" algn="l" rtl="0" eaLnBrk="1" fontAlgn="base" hangingPunct="1">
        <a:spcBef>
          <a:spcPct val="0"/>
        </a:spcBef>
        <a:spcAft>
          <a:spcPct val="0"/>
        </a:spcAft>
        <a:defRPr sz="4400">
          <a:solidFill>
            <a:schemeClr val="bg1"/>
          </a:solidFill>
          <a:latin typeface="Calibri" pitchFamily="34" charset="0"/>
        </a:defRPr>
      </a:lvl7pPr>
      <a:lvl8pPr marL="1371600" algn="l" rtl="0" eaLnBrk="1" fontAlgn="base" hangingPunct="1">
        <a:spcBef>
          <a:spcPct val="0"/>
        </a:spcBef>
        <a:spcAft>
          <a:spcPct val="0"/>
        </a:spcAft>
        <a:defRPr sz="4400">
          <a:solidFill>
            <a:schemeClr val="bg1"/>
          </a:solidFill>
          <a:latin typeface="Calibri" pitchFamily="34" charset="0"/>
        </a:defRPr>
      </a:lvl8pPr>
      <a:lvl9pPr marL="1828800" algn="l"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appliedbuildingtech.com/calculator.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nergycodes.gov/comcheck" TargetMode="External"/><Relationship Id="rId4" Type="http://schemas.openxmlformats.org/officeDocument/2006/relationships/hyperlink" Target="http://www.energycodes.gov/reschec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publicecodes.cyberregs.com/icod/iecc/2012/icod_iecc_2012_re4_par063.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orrisonhershfield.com/newsroom/SolutionsMH/Documents/SOLUTIONS%20MH%20Vol%202012%20Issue%203.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bchydro.com/powersmart/business/programs/new-construction.html" TargetMode="External"/><Relationship Id="rId4" Type="http://schemas.openxmlformats.org/officeDocument/2006/relationships/hyperlink" Target="http://www.ibpsa.org/?page_id=15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ergycode.pnl.gov/EnergyCodeReq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ublicecodes.cyberregs.com/icod/iecc/2012/icod_iecc_2012_re4_sec002.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ublicecodes.cyberregs.com/icod/iecc/2012/icod_iecc_2012_ce4_sec002.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ublicecodes.cyberregs.com/icod/iecc/2012/icod_iecc_2012_ce4_sec002.htm" TargetMode="External"/><Relationship Id="rId7" Type="http://schemas.openxmlformats.org/officeDocument/2006/relationships/hyperlink" Target="http://publicecodes.cyberregs.com/icod/iecc/2012/icod_iecc_2012_re4_sec002.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ashrae.iwrapper.com/ViewOnline/Standard_90.1-2010_(I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Prescriptive R-values, U-factor equivalents, and total ua analysis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165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smtClean="0"/>
              <a:t>U-factor and UA-Analysis Resources</a:t>
            </a:r>
          </a:p>
        </p:txBody>
      </p:sp>
      <p:sp>
        <p:nvSpPr>
          <p:cNvPr id="81923" name="Content Placeholder 2"/>
          <p:cNvSpPr>
            <a:spLocks noGrp="1"/>
          </p:cNvSpPr>
          <p:nvPr>
            <p:ph idx="1"/>
          </p:nvPr>
        </p:nvSpPr>
        <p:spPr/>
        <p:txBody>
          <a:bodyPr/>
          <a:lstStyle/>
          <a:p>
            <a:r>
              <a:rPr lang="en-US" altLang="en-US" dirty="0" smtClean="0">
                <a:hlinkClick r:id="rId3"/>
              </a:rPr>
              <a:t>ABTG U-factor calculator</a:t>
            </a:r>
            <a:endParaRPr lang="en-US" altLang="en-US" dirty="0" smtClean="0"/>
          </a:p>
          <a:p>
            <a:pPr lvl="1"/>
            <a:r>
              <a:rPr lang="en-US" altLang="en-US" dirty="0" smtClean="0"/>
              <a:t>Specifically tailored to support U-factor analysis of CI assemblies</a:t>
            </a:r>
          </a:p>
          <a:p>
            <a:r>
              <a:rPr lang="en-US" altLang="en-US" dirty="0" smtClean="0">
                <a:hlinkClick r:id="rId4"/>
              </a:rPr>
              <a:t>ResCheck </a:t>
            </a:r>
            <a:r>
              <a:rPr lang="en-US" altLang="en-US" dirty="0" smtClean="0"/>
              <a:t> </a:t>
            </a:r>
          </a:p>
          <a:p>
            <a:pPr lvl="1"/>
            <a:r>
              <a:rPr lang="en-US" altLang="en-US" dirty="0" smtClean="0"/>
              <a:t>U-factor and UA analysis</a:t>
            </a:r>
          </a:p>
          <a:p>
            <a:r>
              <a:rPr lang="en-US" altLang="en-US" dirty="0" smtClean="0">
                <a:hlinkClick r:id="rId5"/>
              </a:rPr>
              <a:t>ComCheck </a:t>
            </a:r>
            <a:endParaRPr lang="en-US" altLang="en-US" dirty="0"/>
          </a:p>
          <a:p>
            <a:pPr lvl="1"/>
            <a:r>
              <a:rPr lang="en-US" altLang="en-US" dirty="0" smtClean="0"/>
              <a:t>U-factor and UA analysis</a:t>
            </a:r>
          </a:p>
        </p:txBody>
      </p:sp>
    </p:spTree>
    <p:extLst>
      <p:ext uri="{BB962C8B-B14F-4D97-AF65-F5344CB8AC3E}">
        <p14:creationId xmlns:p14="http://schemas.microsoft.com/office/powerpoint/2010/main" val="3352976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dirty="0" smtClean="0"/>
              <a:t>Building Performance Path</a:t>
            </a:r>
          </a:p>
        </p:txBody>
      </p:sp>
      <p:sp>
        <p:nvSpPr>
          <p:cNvPr id="3" name="Content Placeholder 2"/>
          <p:cNvSpPr>
            <a:spLocks noGrp="1"/>
          </p:cNvSpPr>
          <p:nvPr>
            <p:ph idx="1"/>
          </p:nvPr>
        </p:nvSpPr>
        <p:spPr>
          <a:xfrm>
            <a:off x="457200" y="1600200"/>
            <a:ext cx="8229600" cy="1600200"/>
          </a:xfrm>
        </p:spPr>
        <p:txBody>
          <a:bodyPr rtlCol="0">
            <a:normAutofit fontScale="92500" lnSpcReduction="20000"/>
          </a:bodyPr>
          <a:lstStyle/>
          <a:p>
            <a:pPr eaLnBrk="1" fontAlgn="auto" hangingPunct="1">
              <a:spcAft>
                <a:spcPts val="0"/>
              </a:spcAft>
              <a:defRPr/>
            </a:pPr>
            <a:r>
              <a:rPr lang="en-US" dirty="0" smtClean="0"/>
              <a:t>Use this approach to make full use of trade-offs or demonstrate whole-building compliance, but requires approved energy modeling (software) and comparative analysis procedures.</a:t>
            </a:r>
            <a:endParaRPr lang="en-US" dirty="0"/>
          </a:p>
        </p:txBody>
      </p:sp>
      <p:pic>
        <p:nvPicPr>
          <p:cNvPr id="82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29000"/>
            <a:ext cx="574833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6139934"/>
            <a:ext cx="1823448" cy="369332"/>
          </a:xfrm>
          <a:prstGeom prst="rect">
            <a:avLst/>
          </a:prstGeom>
          <a:noFill/>
        </p:spPr>
        <p:txBody>
          <a:bodyPr wrap="none" rtlCol="0">
            <a:spAutoFit/>
          </a:bodyPr>
          <a:lstStyle/>
          <a:p>
            <a:pPr fontAlgn="base">
              <a:spcBef>
                <a:spcPct val="0"/>
              </a:spcBef>
              <a:spcAft>
                <a:spcPct val="0"/>
              </a:spcAft>
            </a:pPr>
            <a:r>
              <a:rPr lang="en-US" dirty="0">
                <a:solidFill>
                  <a:srgbClr val="000000"/>
                </a:solidFill>
                <a:cs typeface="Arial" pitchFamily="34" charset="0"/>
                <a:hlinkClick r:id="rId4"/>
              </a:rPr>
              <a:t>IECC 2012 R405.3</a:t>
            </a:r>
            <a:endParaRPr lang="en-US" dirty="0">
              <a:solidFill>
                <a:srgbClr val="000000"/>
              </a:solidFill>
              <a:cs typeface="Arial" pitchFamily="34" charset="0"/>
            </a:endParaRPr>
          </a:p>
        </p:txBody>
      </p:sp>
    </p:spTree>
    <p:extLst>
      <p:ext uri="{BB962C8B-B14F-4D97-AF65-F5344CB8AC3E}">
        <p14:creationId xmlns:p14="http://schemas.microsoft.com/office/powerpoint/2010/main" val="382922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normAutofit fontScale="90000"/>
          </a:bodyPr>
          <a:lstStyle/>
          <a:p>
            <a:pPr>
              <a:defRPr/>
            </a:pPr>
            <a:r>
              <a:rPr lang="en-US" altLang="en-US" sz="4000" dirty="0" smtClean="0"/>
              <a:t>Energy Rating Index (ERI) Path </a:t>
            </a:r>
            <a:br>
              <a:rPr lang="en-US" altLang="en-US" sz="4000" dirty="0" smtClean="0"/>
            </a:br>
            <a:r>
              <a:rPr lang="en-US" altLang="en-US" sz="4000" dirty="0" smtClean="0"/>
              <a:t>New in 2015 IECC</a:t>
            </a:r>
          </a:p>
        </p:txBody>
      </p:sp>
      <p:pic>
        <p:nvPicPr>
          <p:cNvPr id="839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6888" y="1905000"/>
            <a:ext cx="4479925" cy="1182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4572000" cy="266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973" name="TextBox 4"/>
          <p:cNvSpPr txBox="1">
            <a:spLocks noChangeArrowheads="1"/>
          </p:cNvSpPr>
          <p:nvPr/>
        </p:nvSpPr>
        <p:spPr bwMode="auto">
          <a:xfrm>
            <a:off x="5105400" y="1531938"/>
            <a:ext cx="3733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pPr>
            <a:r>
              <a:rPr lang="en-US" altLang="en-US" sz="1800">
                <a:solidFill>
                  <a:srgbClr val="000000"/>
                </a:solidFill>
                <a:cs typeface="Arial" pitchFamily="34" charset="0"/>
              </a:rPr>
              <a:t>The ERI is a score of 100 (equivalent to the 2006 IECC) to 0 (no net energy use). Same as HERs.</a:t>
            </a:r>
          </a:p>
          <a:p>
            <a:pPr eaLnBrk="1" fontAlgn="base" hangingPunct="1">
              <a:spcBef>
                <a:spcPct val="0"/>
              </a:spcBef>
              <a:spcAft>
                <a:spcPct val="0"/>
              </a:spcAft>
            </a:pPr>
            <a:r>
              <a:rPr lang="en-US" altLang="en-US" sz="1800">
                <a:solidFill>
                  <a:srgbClr val="000000"/>
                </a:solidFill>
                <a:cs typeface="Arial" pitchFamily="34" charset="0"/>
              </a:rPr>
              <a:t>The ERI values in the table are evaluated by DOE and others to ensure equivalency to the other compliance paths in the 2015 code. </a:t>
            </a:r>
          </a:p>
          <a:p>
            <a:pPr eaLnBrk="1" fontAlgn="base" hangingPunct="1">
              <a:spcBef>
                <a:spcPct val="0"/>
              </a:spcBef>
              <a:spcAft>
                <a:spcPct val="0"/>
              </a:spcAft>
            </a:pPr>
            <a:r>
              <a:rPr lang="en-US" altLang="en-US" sz="1800">
                <a:solidFill>
                  <a:srgbClr val="000000"/>
                </a:solidFill>
                <a:cs typeface="Arial" pitchFamily="34" charset="0"/>
              </a:rPr>
              <a:t>Local amendments may attempt to raise these values to ease compliance and reduce insulation requirements</a:t>
            </a:r>
          </a:p>
          <a:p>
            <a:pPr eaLnBrk="1" fontAlgn="base" hangingPunct="1">
              <a:spcBef>
                <a:spcPct val="0"/>
              </a:spcBef>
              <a:spcAft>
                <a:spcPct val="0"/>
              </a:spcAft>
            </a:pPr>
            <a:r>
              <a:rPr lang="en-US" altLang="en-US" sz="1800">
                <a:solidFill>
                  <a:srgbClr val="000000"/>
                </a:solidFill>
                <a:cs typeface="Arial" pitchFamily="34" charset="0"/>
              </a:rPr>
              <a:t>This would create a compliance advantage for the ERI path that is not equivalent to other paths.</a:t>
            </a:r>
          </a:p>
        </p:txBody>
      </p:sp>
    </p:spTree>
    <p:extLst>
      <p:ext uri="{BB962C8B-B14F-4D97-AF65-F5344CB8AC3E}">
        <p14:creationId xmlns:p14="http://schemas.microsoft.com/office/powerpoint/2010/main" val="1208080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pPr>
              <a:defRPr/>
            </a:pPr>
            <a:r>
              <a:rPr lang="en-US" altLang="en-US" dirty="0" smtClean="0"/>
              <a:t>Coordinate with Building Code Vapor Retarder Requirements</a:t>
            </a:r>
          </a:p>
        </p:txBody>
      </p:sp>
      <p:sp>
        <p:nvSpPr>
          <p:cNvPr id="84995" name="Content Placeholder 2"/>
          <p:cNvSpPr>
            <a:spLocks noGrp="1"/>
          </p:cNvSpPr>
          <p:nvPr>
            <p:ph idx="1"/>
          </p:nvPr>
        </p:nvSpPr>
        <p:spPr/>
        <p:txBody>
          <a:bodyPr/>
          <a:lstStyle/>
          <a:p>
            <a:r>
              <a:rPr lang="en-US" altLang="en-US" smtClean="0"/>
              <a:t>Regardless of a given assembly’s compliance with the energy code, the 2015 IECC requires it to be checked for compliance with vapor control requirements in the building code. </a:t>
            </a:r>
          </a:p>
          <a:p>
            <a:r>
              <a:rPr lang="en-US" altLang="en-US" smtClean="0"/>
              <a:t> This check is important…more later.</a:t>
            </a:r>
          </a:p>
          <a:p>
            <a:endParaRPr lang="en-US" altLang="en-US" smtClean="0"/>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95800"/>
            <a:ext cx="627856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99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152400"/>
            <a:ext cx="8229600" cy="1219200"/>
          </a:xfrm>
        </p:spPr>
        <p:txBody>
          <a:bodyPr/>
          <a:lstStyle/>
          <a:p>
            <a:r>
              <a:rPr lang="en-US" altLang="en-US" sz="3600" dirty="0" smtClean="0"/>
              <a:t>Not a fair trade: Long term benefit of CI vs. shorter term equipment efficiencies</a:t>
            </a:r>
          </a:p>
        </p:txBody>
      </p:sp>
      <p:sp>
        <p:nvSpPr>
          <p:cNvPr id="86019" name="Content Placeholder 2"/>
          <p:cNvSpPr>
            <a:spLocks noGrp="1"/>
          </p:cNvSpPr>
          <p:nvPr>
            <p:ph idx="1"/>
          </p:nvPr>
        </p:nvSpPr>
        <p:spPr/>
        <p:txBody>
          <a:bodyPr/>
          <a:lstStyle/>
          <a:p>
            <a:r>
              <a:rPr lang="en-US" altLang="en-US" sz="2400" dirty="0" smtClean="0"/>
              <a:t>Some builders are using the performance or ERI paths to take equipment efficiency trade-offs</a:t>
            </a:r>
          </a:p>
          <a:p>
            <a:pPr lvl="1"/>
            <a:r>
              <a:rPr lang="en-US" altLang="en-US" sz="2000" dirty="0" smtClean="0"/>
              <a:t>This can come at the expense of CI and long term wall performance</a:t>
            </a:r>
          </a:p>
          <a:p>
            <a:pPr marL="342900" lvl="1" indent="-342900">
              <a:buFont typeface="Arial" pitchFamily="34" charset="0"/>
              <a:buChar char="•"/>
            </a:pPr>
            <a:r>
              <a:rPr lang="en-US" altLang="en-US" sz="2400" dirty="0" smtClean="0"/>
              <a:t>Unfortunately, some federal mandates contain outdated minimum equipment efficiencies for trade-off purposes</a:t>
            </a:r>
          </a:p>
          <a:p>
            <a:pPr lvl="1"/>
            <a:r>
              <a:rPr lang="en-US" altLang="en-US" sz="2000" dirty="0" smtClean="0"/>
              <a:t>Because it is an issue of federal law, this can’t be dealt with through the model or local code development process. </a:t>
            </a:r>
          </a:p>
          <a:p>
            <a:r>
              <a:rPr lang="en-US" altLang="en-US" sz="2400" dirty="0" smtClean="0"/>
              <a:t>This creates a loophole where wall CI can be traded off for unequal equipment efficiencies, reducing the overall performance of the building</a:t>
            </a:r>
            <a:endParaRPr lang="en-US" altLang="en-US" sz="2000" dirty="0" smtClean="0"/>
          </a:p>
        </p:txBody>
      </p:sp>
    </p:spTree>
    <p:extLst>
      <p:ext uri="{BB962C8B-B14F-4D97-AF65-F5344CB8AC3E}">
        <p14:creationId xmlns:p14="http://schemas.microsoft.com/office/powerpoint/2010/main" val="2990935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38100"/>
            <a:ext cx="8610600" cy="1295400"/>
          </a:xfrm>
        </p:spPr>
        <p:txBody>
          <a:bodyPr/>
          <a:lstStyle/>
          <a:p>
            <a:r>
              <a:rPr lang="en-US" altLang="en-US" sz="4000" dirty="0" smtClean="0"/>
              <a:t>CI vs Thermal bridging: a game changer</a:t>
            </a:r>
            <a:endParaRPr lang="en-US" altLang="en-US" sz="1800" dirty="0" smtClean="0"/>
          </a:p>
        </p:txBody>
      </p:sp>
      <p:sp>
        <p:nvSpPr>
          <p:cNvPr id="5" name="TextBox 4"/>
          <p:cNvSpPr txBox="1"/>
          <p:nvPr/>
        </p:nvSpPr>
        <p:spPr>
          <a:xfrm>
            <a:off x="6257925" y="1447800"/>
            <a:ext cx="2867025" cy="2831544"/>
          </a:xfrm>
          <a:prstGeom prst="rect">
            <a:avLst/>
          </a:prstGeom>
          <a:noFill/>
        </p:spPr>
        <p:txBody>
          <a:bodyPr>
            <a:spAutoFit/>
          </a:bodyPr>
          <a:lstStyle/>
          <a:p>
            <a:pPr fontAlgn="base">
              <a:spcBef>
                <a:spcPct val="0"/>
              </a:spcBef>
              <a:spcAft>
                <a:spcPct val="0"/>
              </a:spcAft>
              <a:defRPr/>
            </a:pPr>
            <a:r>
              <a:rPr lang="en-US" sz="2000" dirty="0">
                <a:solidFill>
                  <a:srgbClr val="000000"/>
                </a:solidFill>
                <a:cs typeface="Arial" charset="0"/>
              </a:rPr>
              <a:t>Poor </a:t>
            </a:r>
            <a:r>
              <a:rPr lang="en-US" sz="2000" dirty="0">
                <a:solidFill>
                  <a:srgbClr val="000000"/>
                </a:solidFill>
                <a:cs typeface="Arial" charset="0"/>
              </a:rPr>
              <a:t>thermal </a:t>
            </a:r>
            <a:r>
              <a:rPr lang="en-US" sz="2000" dirty="0">
                <a:solidFill>
                  <a:srgbClr val="000000"/>
                </a:solidFill>
                <a:cs typeface="Arial" charset="0"/>
              </a:rPr>
              <a:t>bridges include:</a:t>
            </a:r>
            <a:endParaRPr lang="en-US" sz="2000" dirty="0">
              <a:solidFill>
                <a:srgbClr val="000000"/>
              </a:solidFill>
              <a:cs typeface="Arial" charset="0"/>
            </a:endParaRPr>
          </a:p>
          <a:p>
            <a:pPr marL="342900" indent="-342900" fontAlgn="base">
              <a:spcBef>
                <a:spcPct val="0"/>
              </a:spcBef>
              <a:spcAft>
                <a:spcPct val="0"/>
              </a:spcAft>
              <a:buFontTx/>
              <a:buAutoNum type="arabicPeriod"/>
              <a:defRPr/>
            </a:pPr>
            <a:r>
              <a:rPr lang="en-US" sz="2000" dirty="0">
                <a:solidFill>
                  <a:srgbClr val="000000"/>
                </a:solidFill>
                <a:cs typeface="Arial" charset="0"/>
              </a:rPr>
              <a:t>Uninsulated slab edges or balcony projections</a:t>
            </a:r>
          </a:p>
          <a:p>
            <a:pPr marL="342900" indent="-342900" fontAlgn="base">
              <a:spcBef>
                <a:spcPct val="0"/>
              </a:spcBef>
              <a:spcAft>
                <a:spcPct val="0"/>
              </a:spcAft>
              <a:buFontTx/>
              <a:buAutoNum type="arabicPeriod"/>
              <a:defRPr/>
            </a:pPr>
            <a:r>
              <a:rPr lang="en-US" sz="2000" dirty="0">
                <a:solidFill>
                  <a:srgbClr val="000000"/>
                </a:solidFill>
                <a:cs typeface="Arial" charset="0"/>
              </a:rPr>
              <a:t>Concrete wall/floor intersections with no exterior insulation</a:t>
            </a:r>
          </a:p>
          <a:p>
            <a:pPr marL="342900" indent="-342900" fontAlgn="base">
              <a:spcBef>
                <a:spcPct val="0"/>
              </a:spcBef>
              <a:spcAft>
                <a:spcPct val="0"/>
              </a:spcAft>
              <a:buFontTx/>
              <a:buAutoNum type="arabicPeriod"/>
              <a:defRPr/>
            </a:pPr>
            <a:endParaRPr lang="en-US" dirty="0">
              <a:solidFill>
                <a:srgbClr val="000000"/>
              </a:solidFill>
              <a:cs typeface="Arial" charset="0"/>
            </a:endParaRPr>
          </a:p>
        </p:txBody>
      </p:sp>
      <p:sp>
        <p:nvSpPr>
          <p:cNvPr id="87045" name="TextBox 6"/>
          <p:cNvSpPr txBox="1">
            <a:spLocks noChangeArrowheads="1"/>
          </p:cNvSpPr>
          <p:nvPr/>
        </p:nvSpPr>
        <p:spPr bwMode="auto">
          <a:xfrm>
            <a:off x="1371600" y="6059269"/>
            <a:ext cx="548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cs typeface="Arial" pitchFamily="34" charset="0"/>
              </a:rPr>
              <a:t>Poor </a:t>
            </a:r>
            <a:r>
              <a:rPr lang="en-US" altLang="en-US" sz="1800" dirty="0" smtClean="0">
                <a:solidFill>
                  <a:srgbClr val="000000"/>
                </a:solidFill>
                <a:cs typeface="Arial" pitchFamily="34" charset="0"/>
              </a:rPr>
              <a:t>(top left) to </a:t>
            </a:r>
            <a:r>
              <a:rPr lang="en-US" altLang="en-US" sz="1800" dirty="0">
                <a:solidFill>
                  <a:srgbClr val="000000"/>
                </a:solidFill>
                <a:cs typeface="Arial" pitchFamily="34" charset="0"/>
              </a:rPr>
              <a:t>enhanced thermal bridging details</a:t>
            </a:r>
          </a:p>
          <a:p>
            <a:pPr eaLnBrk="1" fontAlgn="base" hangingPunct="1">
              <a:spcBef>
                <a:spcPct val="0"/>
              </a:spcBef>
              <a:spcAft>
                <a:spcPct val="0"/>
              </a:spcAft>
              <a:buFontTx/>
              <a:buNone/>
            </a:pPr>
            <a:r>
              <a:rPr lang="en-US" altLang="en-US" sz="1800" dirty="0">
                <a:solidFill>
                  <a:srgbClr val="000000"/>
                </a:solidFill>
                <a:cs typeface="Arial" pitchFamily="34" charset="0"/>
              </a:rPr>
              <a:t>(Source: </a:t>
            </a:r>
            <a:r>
              <a:rPr lang="en-US" altLang="en-US" sz="1800" dirty="0">
                <a:solidFill>
                  <a:srgbClr val="000000"/>
                </a:solidFill>
                <a:cs typeface="Arial" pitchFamily="34" charset="0"/>
                <a:hlinkClick r:id="rId3"/>
              </a:rPr>
              <a:t>Morrison </a:t>
            </a:r>
            <a:r>
              <a:rPr lang="en-US" altLang="en-US" sz="1800" dirty="0" err="1" smtClean="0">
                <a:solidFill>
                  <a:srgbClr val="000000"/>
                </a:solidFill>
                <a:cs typeface="Arial" pitchFamily="34" charset="0"/>
                <a:hlinkClick r:id="rId3"/>
              </a:rPr>
              <a:t>Hershfield</a:t>
            </a:r>
            <a:r>
              <a:rPr lang="en-US" altLang="en-US" sz="1800" dirty="0">
                <a:solidFill>
                  <a:srgbClr val="000000"/>
                </a:solidFill>
                <a:cs typeface="Arial" pitchFamily="34" charset="0"/>
                <a:hlinkClick r:id="rId3"/>
              </a:rPr>
              <a:t>, SOLUTIONS, 2012, Issue </a:t>
            </a:r>
            <a:r>
              <a:rPr lang="en-US" altLang="en-US" sz="1800" dirty="0" smtClean="0">
                <a:solidFill>
                  <a:srgbClr val="000000"/>
                </a:solidFill>
                <a:cs typeface="Arial" pitchFamily="34" charset="0"/>
                <a:hlinkClick r:id="rId3"/>
              </a:rPr>
              <a:t>3</a:t>
            </a:r>
            <a:r>
              <a:rPr lang="en-US" altLang="en-US" sz="1800" dirty="0" smtClean="0">
                <a:solidFill>
                  <a:srgbClr val="000000"/>
                </a:solidFill>
                <a:cs typeface="Arial" pitchFamily="34" charset="0"/>
              </a:rPr>
              <a:t>)</a:t>
            </a:r>
            <a:endParaRPr lang="en-US" altLang="en-US" sz="1800" dirty="0">
              <a:solidFill>
                <a:srgbClr val="000000"/>
              </a:solidFill>
              <a:cs typeface="Arial" pitchFamily="34" charset="0"/>
            </a:endParaRPr>
          </a:p>
        </p:txBody>
      </p:sp>
      <p:sp>
        <p:nvSpPr>
          <p:cNvPr id="87047" name="TextBox 10"/>
          <p:cNvSpPr txBox="1">
            <a:spLocks noChangeArrowheads="1"/>
          </p:cNvSpPr>
          <p:nvPr/>
        </p:nvSpPr>
        <p:spPr bwMode="auto">
          <a:xfrm>
            <a:off x="6257925" y="3886200"/>
            <a:ext cx="28670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 typeface="Calibri" pitchFamily="34" charset="0"/>
              <a:buAutoNum type="arabicPeriod" startAt="3"/>
            </a:pPr>
            <a:r>
              <a:rPr lang="en-US" altLang="en-US" sz="2000">
                <a:solidFill>
                  <a:srgbClr val="000000"/>
                </a:solidFill>
                <a:cs typeface="Arial" pitchFamily="34" charset="0"/>
              </a:rPr>
              <a:t>Window/wall transitions (thru-wall metal flashings, etc.)</a:t>
            </a:r>
          </a:p>
          <a:p>
            <a:pPr eaLnBrk="1" fontAlgn="base" hangingPunct="1">
              <a:spcBef>
                <a:spcPct val="0"/>
              </a:spcBef>
              <a:spcAft>
                <a:spcPct val="0"/>
              </a:spcAft>
              <a:buFontTx/>
              <a:buAutoNum type="arabicPeriod" startAt="3"/>
            </a:pPr>
            <a:r>
              <a:rPr lang="en-US" altLang="en-US" sz="2000">
                <a:solidFill>
                  <a:srgbClr val="000000"/>
                </a:solidFill>
                <a:cs typeface="Arial" pitchFamily="34" charset="0"/>
              </a:rPr>
              <a:t>Furring and shelf angles penetrating continuous insulation.</a:t>
            </a:r>
          </a:p>
          <a:p>
            <a:pPr eaLnBrk="1" fontAlgn="base" hangingPunct="1">
              <a:spcBef>
                <a:spcPct val="0"/>
              </a:spcBef>
              <a:spcAft>
                <a:spcPct val="0"/>
              </a:spcAft>
              <a:buFontTx/>
              <a:buAutoNum type="arabicPeriod" startAt="3"/>
            </a:pPr>
            <a:endParaRPr lang="en-US" altLang="en-US" sz="1800">
              <a:solidFill>
                <a:srgbClr val="000000"/>
              </a:solidFill>
              <a:cs typeface="Arial"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2632"/>
          <a:stretch/>
        </p:blipFill>
        <p:spPr>
          <a:xfrm>
            <a:off x="72180" y="3611930"/>
            <a:ext cx="6240506" cy="229076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56930"/>
          <a:stretch/>
        </p:blipFill>
        <p:spPr>
          <a:xfrm>
            <a:off x="826158" y="1432425"/>
            <a:ext cx="4685166" cy="2290763"/>
          </a:xfrm>
          <a:prstGeom prst="rect">
            <a:avLst/>
          </a:prstGeom>
        </p:spPr>
      </p:pic>
    </p:spTree>
    <p:extLst>
      <p:ext uri="{BB962C8B-B14F-4D97-AF65-F5344CB8AC3E}">
        <p14:creationId xmlns:p14="http://schemas.microsoft.com/office/powerpoint/2010/main" val="608741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38100"/>
            <a:ext cx="8610600" cy="1295400"/>
          </a:xfrm>
        </p:spPr>
        <p:txBody>
          <a:bodyPr/>
          <a:lstStyle/>
          <a:p>
            <a:r>
              <a:rPr lang="en-US" altLang="en-US" sz="4000" dirty="0" smtClean="0"/>
              <a:t>CI vs Thermal bridging: a game changer</a:t>
            </a:r>
          </a:p>
        </p:txBody>
      </p:sp>
      <p:pic>
        <p:nvPicPr>
          <p:cNvPr id="8806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76"/>
          <a:stretch/>
        </p:blipFill>
        <p:spPr>
          <a:xfrm>
            <a:off x="108280" y="1448756"/>
            <a:ext cx="5747008" cy="3983895"/>
          </a:xfrm>
        </p:spPr>
      </p:pic>
      <p:sp>
        <p:nvSpPr>
          <p:cNvPr id="88068" name="TextBox 5"/>
          <p:cNvSpPr txBox="1">
            <a:spLocks noChangeArrowheads="1"/>
          </p:cNvSpPr>
          <p:nvPr/>
        </p:nvSpPr>
        <p:spPr bwMode="auto">
          <a:xfrm>
            <a:off x="2514600" y="6324600"/>
            <a:ext cx="4424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cs typeface="Arial" pitchFamily="34" charset="0"/>
              </a:rPr>
              <a:t>Source: </a:t>
            </a:r>
            <a:r>
              <a:rPr lang="en-US" altLang="en-US" sz="1800" dirty="0">
                <a:solidFill>
                  <a:srgbClr val="000000"/>
                </a:solidFill>
                <a:cs typeface="Arial" pitchFamily="34" charset="0"/>
                <a:hlinkClick r:id="rId4"/>
              </a:rPr>
              <a:t>Cianfrone, </a:t>
            </a:r>
            <a:r>
              <a:rPr lang="en-US" altLang="en-US" sz="1800" dirty="0" err="1">
                <a:solidFill>
                  <a:srgbClr val="000000"/>
                </a:solidFill>
                <a:cs typeface="Arial" pitchFamily="34" charset="0"/>
                <a:hlinkClick r:id="rId4"/>
              </a:rPr>
              <a:t>Roppel</a:t>
            </a:r>
            <a:r>
              <a:rPr lang="en-US" altLang="en-US" sz="1800" dirty="0">
                <a:solidFill>
                  <a:srgbClr val="000000"/>
                </a:solidFill>
                <a:cs typeface="Arial" pitchFamily="34" charset="0"/>
                <a:hlinkClick r:id="rId4"/>
              </a:rPr>
              <a:t>, and Norris (2012)</a:t>
            </a:r>
            <a:r>
              <a:rPr lang="en-US" altLang="en-US" sz="1800" dirty="0">
                <a:solidFill>
                  <a:srgbClr val="000000"/>
                </a:solidFill>
                <a:cs typeface="Arial" pitchFamily="34" charset="0"/>
              </a:rPr>
              <a:t> </a:t>
            </a:r>
          </a:p>
        </p:txBody>
      </p:sp>
      <p:sp>
        <p:nvSpPr>
          <p:cNvPr id="88069" name="TextBox 7"/>
          <p:cNvSpPr txBox="1">
            <a:spLocks noChangeArrowheads="1"/>
          </p:cNvSpPr>
          <p:nvPr/>
        </p:nvSpPr>
        <p:spPr bwMode="auto">
          <a:xfrm>
            <a:off x="5562600" y="1828800"/>
            <a:ext cx="3352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000" dirty="0">
                <a:solidFill>
                  <a:srgbClr val="000000"/>
                </a:solidFill>
                <a:cs typeface="Arial" pitchFamily="34" charset="0"/>
              </a:rPr>
              <a:t>Thermal bridging can increase heat flow up to 3x – but the energy codes do not address these details. </a:t>
            </a:r>
          </a:p>
          <a:p>
            <a:pPr eaLnBrk="1" fontAlgn="base" hangingPunct="1">
              <a:spcBef>
                <a:spcPct val="0"/>
              </a:spcBef>
              <a:spcAft>
                <a:spcPct val="0"/>
              </a:spcAft>
              <a:buFontTx/>
              <a:buNone/>
            </a:pPr>
            <a:endParaRPr lang="en-US" altLang="en-US" sz="2000" dirty="0">
              <a:solidFill>
                <a:srgbClr val="000000"/>
              </a:solidFill>
              <a:cs typeface="Arial" pitchFamily="34" charset="0"/>
            </a:endParaRPr>
          </a:p>
          <a:p>
            <a:pPr eaLnBrk="1" fontAlgn="base" hangingPunct="1">
              <a:spcBef>
                <a:spcPct val="0"/>
              </a:spcBef>
              <a:spcAft>
                <a:spcPct val="0"/>
              </a:spcAft>
              <a:buFontTx/>
              <a:buNone/>
            </a:pPr>
            <a:r>
              <a:rPr lang="en-US" altLang="en-US" sz="2000" dirty="0">
                <a:solidFill>
                  <a:srgbClr val="000000"/>
                </a:solidFill>
                <a:cs typeface="Arial" pitchFamily="34" charset="0"/>
              </a:rPr>
              <a:t>For additional information and design guidance refer to the </a:t>
            </a:r>
            <a:r>
              <a:rPr lang="en-US" altLang="en-US" sz="2000" dirty="0">
                <a:solidFill>
                  <a:srgbClr val="000000"/>
                </a:solidFill>
                <a:cs typeface="Arial" pitchFamily="34" charset="0"/>
                <a:hlinkClick r:id="rId5"/>
              </a:rPr>
              <a:t>Building Envelope Thermal Analysis (BETA) Guide</a:t>
            </a:r>
            <a:r>
              <a:rPr lang="en-US" altLang="en-US" sz="2000" dirty="0">
                <a:solidFill>
                  <a:srgbClr val="000000"/>
                </a:solidFill>
                <a:cs typeface="Arial" pitchFamily="34" charset="0"/>
              </a:rPr>
              <a:t>.</a:t>
            </a:r>
          </a:p>
          <a:p>
            <a:pPr eaLnBrk="1" fontAlgn="base" hangingPunct="1">
              <a:spcBef>
                <a:spcPct val="0"/>
              </a:spcBef>
              <a:spcAft>
                <a:spcPct val="0"/>
              </a:spcAft>
              <a:buFontTx/>
              <a:buNone/>
            </a:pPr>
            <a:endParaRPr lang="en-US" altLang="en-US" sz="2000" dirty="0">
              <a:solidFill>
                <a:srgbClr val="000000"/>
              </a:solidFill>
              <a:cs typeface="Arial" pitchFamily="34" charset="0"/>
            </a:endParaRPr>
          </a:p>
          <a:p>
            <a:pPr eaLnBrk="1" fontAlgn="base" hangingPunct="1">
              <a:spcBef>
                <a:spcPct val="0"/>
              </a:spcBef>
              <a:spcAft>
                <a:spcPct val="0"/>
              </a:spcAft>
              <a:buFontTx/>
              <a:buNone/>
            </a:pPr>
            <a:endParaRPr lang="en-US" altLang="en-US" sz="1600" dirty="0">
              <a:solidFill>
                <a:srgbClr val="000000"/>
              </a:solidFill>
              <a:cs typeface="Arial" pitchFamily="34" charset="0"/>
            </a:endParaRPr>
          </a:p>
        </p:txBody>
      </p:sp>
    </p:spTree>
    <p:extLst>
      <p:ext uri="{BB962C8B-B14F-4D97-AF65-F5344CB8AC3E}">
        <p14:creationId xmlns:p14="http://schemas.microsoft.com/office/powerpoint/2010/main" val="242802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sz="4000" dirty="0" smtClean="0"/>
              <a:t>US Climate Zones</a:t>
            </a:r>
            <a:endParaRPr lang="en-US" altLang="en-US" sz="4000" dirty="0" smtClean="0">
              <a:solidFill>
                <a:srgbClr val="FFFF00"/>
              </a:solidFill>
            </a:endParaRPr>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l="22507" t="31894" r="20062" b="12292"/>
          <a:stretch>
            <a:fillRect/>
          </a:stretch>
        </p:blipFill>
        <p:spPr bwMode="auto">
          <a:xfrm>
            <a:off x="914400" y="1447800"/>
            <a:ext cx="7696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4"/>
          <p:cNvSpPr txBox="1">
            <a:spLocks noChangeArrowheads="1"/>
          </p:cNvSpPr>
          <p:nvPr/>
        </p:nvSpPr>
        <p:spPr bwMode="auto">
          <a:xfrm>
            <a:off x="838200" y="5867400"/>
            <a:ext cx="5391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000" b="1" dirty="0" smtClean="0">
                <a:solidFill>
                  <a:srgbClr val="000000"/>
                </a:solidFill>
                <a:cs typeface="Arial" pitchFamily="34" charset="0"/>
                <a:hlinkClick r:id="rId4"/>
              </a:rPr>
              <a:t>US Climate Zone Map (PNL/DOE interactive map)</a:t>
            </a:r>
            <a:endParaRPr lang="en-US" altLang="en-US" sz="2000" b="1" dirty="0">
              <a:solidFill>
                <a:srgbClr val="000000"/>
              </a:solidFill>
              <a:cs typeface="Arial" pitchFamily="34" charset="0"/>
            </a:endParaRPr>
          </a:p>
        </p:txBody>
      </p:sp>
    </p:spTree>
    <p:extLst>
      <p:ext uri="{BB962C8B-B14F-4D97-AF65-F5344CB8AC3E}">
        <p14:creationId xmlns:p14="http://schemas.microsoft.com/office/powerpoint/2010/main" val="296906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17525" y="152400"/>
            <a:ext cx="8229600" cy="987425"/>
          </a:xfrm>
        </p:spPr>
        <p:txBody>
          <a:bodyPr/>
          <a:lstStyle/>
          <a:p>
            <a:pPr eaLnBrk="1" hangingPunct="1"/>
            <a:r>
              <a:rPr lang="en-US" altLang="en-US" sz="4000" dirty="0" smtClean="0"/>
              <a:t>Prescriptive Wall  R-values – Homes</a:t>
            </a: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374" y="1577975"/>
            <a:ext cx="4868863"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1"/>
          <p:cNvSpPr txBox="1">
            <a:spLocks noChangeArrowheads="1"/>
          </p:cNvSpPr>
          <p:nvPr/>
        </p:nvSpPr>
        <p:spPr bwMode="auto">
          <a:xfrm>
            <a:off x="6504974" y="2438400"/>
            <a:ext cx="129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b="1" dirty="0">
                <a:solidFill>
                  <a:srgbClr val="000000"/>
                </a:solidFill>
                <a:cs typeface="Arial" pitchFamily="34" charset="0"/>
              </a:rPr>
              <a:t>2015 </a:t>
            </a:r>
            <a:endParaRPr lang="en-US" altLang="en-US" sz="1800" b="1" dirty="0" smtClean="0">
              <a:solidFill>
                <a:srgbClr val="000000"/>
              </a:solidFill>
              <a:cs typeface="Arial" pitchFamily="34" charset="0"/>
            </a:endParaRPr>
          </a:p>
          <a:p>
            <a:pPr algn="ctr" eaLnBrk="1" fontAlgn="base" hangingPunct="1">
              <a:spcBef>
                <a:spcPct val="0"/>
              </a:spcBef>
              <a:spcAft>
                <a:spcPct val="0"/>
              </a:spcAft>
              <a:buFontTx/>
              <a:buNone/>
            </a:pPr>
            <a:r>
              <a:rPr lang="en-US" altLang="en-US" sz="1800" b="1" dirty="0" smtClean="0">
                <a:solidFill>
                  <a:srgbClr val="000000"/>
                </a:solidFill>
                <a:cs typeface="Arial" pitchFamily="34" charset="0"/>
              </a:rPr>
              <a:t>IECC</a:t>
            </a:r>
          </a:p>
          <a:p>
            <a:pPr algn="ctr" eaLnBrk="1" fontAlgn="base" hangingPunct="1">
              <a:spcBef>
                <a:spcPct val="0"/>
              </a:spcBef>
              <a:spcAft>
                <a:spcPct val="0"/>
              </a:spcAft>
              <a:buFontTx/>
              <a:buNone/>
            </a:pPr>
            <a:endParaRPr lang="en-US" altLang="en-US" sz="1800" b="1" dirty="0" smtClean="0">
              <a:solidFill>
                <a:srgbClr val="000000"/>
              </a:solidFill>
              <a:cs typeface="Arial" pitchFamily="34" charset="0"/>
            </a:endParaRPr>
          </a:p>
          <a:p>
            <a:pPr algn="ctr" eaLnBrk="1" fontAlgn="base" hangingPunct="1">
              <a:spcBef>
                <a:spcPct val="0"/>
              </a:spcBef>
              <a:spcAft>
                <a:spcPct val="0"/>
              </a:spcAft>
              <a:buFontTx/>
              <a:buNone/>
            </a:pPr>
            <a:endParaRPr lang="en-US" altLang="en-US" sz="1800" b="1" dirty="0">
              <a:solidFill>
                <a:srgbClr val="000000"/>
              </a:solidFill>
              <a:cs typeface="Arial" pitchFamily="34" charset="0"/>
            </a:endParaRPr>
          </a:p>
          <a:p>
            <a:pPr algn="ctr" eaLnBrk="1" fontAlgn="base" hangingPunct="1">
              <a:spcBef>
                <a:spcPct val="0"/>
              </a:spcBef>
              <a:spcAft>
                <a:spcPct val="0"/>
              </a:spcAft>
              <a:buFontTx/>
              <a:buNone/>
            </a:pPr>
            <a:endParaRPr lang="en-US" altLang="en-US" sz="1800" b="1" dirty="0" smtClean="0">
              <a:solidFill>
                <a:srgbClr val="000000"/>
              </a:solidFill>
              <a:cs typeface="Arial" pitchFamily="34" charset="0"/>
            </a:endParaRPr>
          </a:p>
          <a:p>
            <a:pPr algn="ctr" eaLnBrk="1" fontAlgn="base" hangingPunct="1">
              <a:spcBef>
                <a:spcPct val="0"/>
              </a:spcBef>
              <a:spcAft>
                <a:spcPct val="0"/>
              </a:spcAft>
              <a:buFontTx/>
              <a:buNone/>
            </a:pPr>
            <a:endParaRPr lang="en-US" altLang="en-US" sz="1800" b="1" dirty="0">
              <a:solidFill>
                <a:srgbClr val="000000"/>
              </a:solidFill>
              <a:cs typeface="Arial" pitchFamily="34" charset="0"/>
            </a:endParaRPr>
          </a:p>
          <a:p>
            <a:pPr algn="ctr" eaLnBrk="1" fontAlgn="base" hangingPunct="1">
              <a:spcBef>
                <a:spcPct val="0"/>
              </a:spcBef>
              <a:spcAft>
                <a:spcPct val="0"/>
              </a:spcAft>
              <a:buFontTx/>
              <a:buNone/>
            </a:pPr>
            <a:r>
              <a:rPr lang="en-US" altLang="en-US" sz="1800" b="1" dirty="0" smtClean="0">
                <a:solidFill>
                  <a:srgbClr val="000000"/>
                </a:solidFill>
                <a:cs typeface="Arial" pitchFamily="34" charset="0"/>
              </a:rPr>
              <a:t>(same </a:t>
            </a:r>
            <a:r>
              <a:rPr lang="en-US" altLang="en-US" sz="1800" b="1" dirty="0">
                <a:solidFill>
                  <a:srgbClr val="000000"/>
                </a:solidFill>
                <a:cs typeface="Arial" pitchFamily="34" charset="0"/>
              </a:rPr>
              <a:t>as </a:t>
            </a:r>
            <a:endParaRPr lang="en-US" altLang="en-US" sz="1800" b="1" dirty="0" smtClean="0">
              <a:solidFill>
                <a:srgbClr val="000000"/>
              </a:solidFill>
              <a:cs typeface="Arial" pitchFamily="34" charset="0"/>
            </a:endParaRPr>
          </a:p>
          <a:p>
            <a:pPr algn="ctr" eaLnBrk="1" fontAlgn="base" hangingPunct="1">
              <a:spcBef>
                <a:spcPct val="0"/>
              </a:spcBef>
              <a:spcAft>
                <a:spcPct val="0"/>
              </a:spcAft>
              <a:buFontTx/>
              <a:buNone/>
            </a:pPr>
            <a:r>
              <a:rPr lang="en-US" altLang="en-US" sz="1800" b="1" dirty="0" smtClean="0">
                <a:solidFill>
                  <a:srgbClr val="000000"/>
                </a:solidFill>
                <a:cs typeface="Arial" pitchFamily="34" charset="0"/>
                <a:hlinkClick r:id="rId4"/>
              </a:rPr>
              <a:t>2012 IECC</a:t>
            </a:r>
            <a:r>
              <a:rPr lang="en-US" altLang="en-US" sz="1800" b="1" dirty="0" smtClean="0">
                <a:solidFill>
                  <a:srgbClr val="000000"/>
                </a:solidFill>
                <a:cs typeface="Arial" pitchFamily="34" charset="0"/>
              </a:rPr>
              <a:t>)</a:t>
            </a:r>
            <a:endParaRPr lang="en-US" altLang="en-US" sz="1800" b="1" dirty="0">
              <a:solidFill>
                <a:srgbClr val="000000"/>
              </a:solidFill>
              <a:cs typeface="Arial" pitchFamily="34" charset="0"/>
            </a:endParaRPr>
          </a:p>
        </p:txBody>
      </p:sp>
      <p:sp>
        <p:nvSpPr>
          <p:cNvPr id="2" name="Rectangle 1"/>
          <p:cNvSpPr/>
          <p:nvPr/>
        </p:nvSpPr>
        <p:spPr>
          <a:xfrm>
            <a:off x="6504974" y="2399523"/>
            <a:ext cx="1295400" cy="3410339"/>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4" name="Straight Connector 3"/>
          <p:cNvCxnSpPr/>
          <p:nvPr/>
        </p:nvCxnSpPr>
        <p:spPr>
          <a:xfrm>
            <a:off x="6504974" y="3133531"/>
            <a:ext cx="1295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980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pPr>
              <a:defRPr/>
            </a:pPr>
            <a:r>
              <a:rPr lang="en-US" altLang="en-US" dirty="0" smtClean="0"/>
              <a:t>Prescriptive Wall R-values – Commercial Buildings/Non-Res</a:t>
            </a:r>
          </a:p>
        </p:txBody>
      </p:sp>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54102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4"/>
          <p:cNvSpPr txBox="1">
            <a:spLocks noChangeArrowheads="1"/>
          </p:cNvSpPr>
          <p:nvPr/>
        </p:nvSpPr>
        <p:spPr bwMode="auto">
          <a:xfrm>
            <a:off x="6477000" y="1812925"/>
            <a:ext cx="24384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smtClean="0">
                <a:solidFill>
                  <a:srgbClr val="000000"/>
                </a:solidFill>
                <a:cs typeface="Arial" pitchFamily="34" charset="0"/>
              </a:rPr>
              <a:t>Note that the </a:t>
            </a:r>
            <a:r>
              <a:rPr lang="en-US" altLang="en-US" sz="1800" dirty="0">
                <a:solidFill>
                  <a:srgbClr val="000000"/>
                </a:solidFill>
                <a:cs typeface="Arial" pitchFamily="34" charset="0"/>
              </a:rPr>
              <a:t>use of CI is featured in all climate zones for all building types.</a:t>
            </a:r>
          </a:p>
          <a:p>
            <a:pPr eaLnBrk="1" fontAlgn="base" hangingPunct="1">
              <a:spcBef>
                <a:spcPct val="0"/>
              </a:spcBef>
              <a:spcAft>
                <a:spcPct val="0"/>
              </a:spcAft>
              <a:buFontTx/>
              <a:buNone/>
            </a:pPr>
            <a:endParaRPr lang="en-US" altLang="en-US" sz="1800" dirty="0">
              <a:solidFill>
                <a:srgbClr val="000000"/>
              </a:solidFill>
              <a:cs typeface="Arial" pitchFamily="34" charset="0"/>
            </a:endParaRPr>
          </a:p>
          <a:p>
            <a:pPr eaLnBrk="1" fontAlgn="base" hangingPunct="1">
              <a:spcBef>
                <a:spcPct val="0"/>
              </a:spcBef>
              <a:spcAft>
                <a:spcPct val="0"/>
              </a:spcAft>
              <a:buFontTx/>
              <a:buNone/>
            </a:pPr>
            <a:r>
              <a:rPr lang="en-US" altLang="en-US" sz="1800" dirty="0" smtClean="0">
                <a:solidFill>
                  <a:srgbClr val="000000"/>
                </a:solidFill>
                <a:cs typeface="Arial" pitchFamily="34" charset="0"/>
              </a:rPr>
              <a:t>Again, equivalent </a:t>
            </a:r>
            <a:r>
              <a:rPr lang="en-US" altLang="en-US" sz="1800" dirty="0">
                <a:solidFill>
                  <a:srgbClr val="000000"/>
                </a:solidFill>
                <a:cs typeface="Arial" pitchFamily="34" charset="0"/>
              </a:rPr>
              <a:t>alternatives are possible through the U-factor approach.</a:t>
            </a:r>
          </a:p>
          <a:p>
            <a:pPr eaLnBrk="1" fontAlgn="base" hangingPunct="1">
              <a:spcBef>
                <a:spcPct val="0"/>
              </a:spcBef>
              <a:spcAft>
                <a:spcPct val="0"/>
              </a:spcAft>
              <a:buFontTx/>
              <a:buNone/>
            </a:pPr>
            <a:endParaRPr lang="en-US" altLang="en-US" sz="1800" dirty="0">
              <a:solidFill>
                <a:srgbClr val="000000"/>
              </a:solidFill>
              <a:cs typeface="Arial" pitchFamily="34" charset="0"/>
            </a:endParaRPr>
          </a:p>
          <a:p>
            <a:pPr eaLnBrk="1" fontAlgn="base" hangingPunct="1">
              <a:spcBef>
                <a:spcPct val="0"/>
              </a:spcBef>
              <a:spcAft>
                <a:spcPct val="0"/>
              </a:spcAft>
              <a:buFontTx/>
              <a:buNone/>
            </a:pPr>
            <a:r>
              <a:rPr lang="en-US" altLang="en-US" sz="1800" dirty="0">
                <a:solidFill>
                  <a:srgbClr val="000000"/>
                </a:solidFill>
                <a:cs typeface="Arial" pitchFamily="34" charset="0"/>
              </a:rPr>
              <a:t>Residential apartment/condo values may be slightly higher in some climate zones</a:t>
            </a:r>
          </a:p>
        </p:txBody>
      </p:sp>
      <p:sp>
        <p:nvSpPr>
          <p:cNvPr id="75781" name="TextBox 5"/>
          <p:cNvSpPr txBox="1">
            <a:spLocks noChangeArrowheads="1"/>
          </p:cNvSpPr>
          <p:nvPr/>
        </p:nvSpPr>
        <p:spPr bwMode="auto">
          <a:xfrm>
            <a:off x="1600200" y="6350000"/>
            <a:ext cx="3093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dirty="0">
                <a:solidFill>
                  <a:srgbClr val="000000"/>
                </a:solidFill>
                <a:cs typeface="Arial" pitchFamily="34" charset="0"/>
              </a:rPr>
              <a:t>2015 IECC </a:t>
            </a:r>
            <a:r>
              <a:rPr lang="en-US" altLang="en-US" sz="1800" b="1" dirty="0" smtClean="0">
                <a:solidFill>
                  <a:srgbClr val="000000"/>
                </a:solidFill>
                <a:cs typeface="Arial" pitchFamily="34" charset="0"/>
              </a:rPr>
              <a:t>– same </a:t>
            </a:r>
            <a:r>
              <a:rPr lang="en-US" altLang="en-US" sz="1800" b="1" dirty="0">
                <a:solidFill>
                  <a:srgbClr val="000000"/>
                </a:solidFill>
                <a:cs typeface="Arial" pitchFamily="34" charset="0"/>
              </a:rPr>
              <a:t>as </a:t>
            </a:r>
            <a:r>
              <a:rPr lang="en-US" altLang="en-US" sz="1800" b="1" dirty="0">
                <a:solidFill>
                  <a:srgbClr val="000000"/>
                </a:solidFill>
                <a:cs typeface="Arial" pitchFamily="34" charset="0"/>
                <a:hlinkClick r:id="rId4"/>
              </a:rPr>
              <a:t>2012 IECC</a:t>
            </a:r>
            <a:endParaRPr lang="en-US" altLang="en-US" sz="1800" b="1" dirty="0">
              <a:solidFill>
                <a:srgbClr val="000000"/>
              </a:solidFill>
              <a:cs typeface="Arial" pitchFamily="34" charset="0"/>
            </a:endParaRPr>
          </a:p>
        </p:txBody>
      </p:sp>
    </p:spTree>
    <p:extLst>
      <p:ext uri="{BB962C8B-B14F-4D97-AF65-F5344CB8AC3E}">
        <p14:creationId xmlns:p14="http://schemas.microsoft.com/office/powerpoint/2010/main" val="128991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dirty="0" smtClean="0"/>
              <a:t>U-factors for Equivalent Alternatives to R-values</a:t>
            </a:r>
          </a:p>
        </p:txBody>
      </p:sp>
      <p:sp>
        <p:nvSpPr>
          <p:cNvPr id="76803" name="TextBox 4"/>
          <p:cNvSpPr txBox="1">
            <a:spLocks noChangeArrowheads="1"/>
          </p:cNvSpPr>
          <p:nvPr/>
        </p:nvSpPr>
        <p:spPr bwMode="auto">
          <a:xfrm>
            <a:off x="914400" y="5884863"/>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cs typeface="Arial" pitchFamily="34" charset="0"/>
              </a:rPr>
              <a:t>Above table for homes. U-factors  for commercial buildings will differ; See </a:t>
            </a:r>
            <a:r>
              <a:rPr lang="en-US" altLang="en-US" sz="1800" dirty="0">
                <a:solidFill>
                  <a:srgbClr val="000000"/>
                </a:solidFill>
                <a:cs typeface="Arial" pitchFamily="34" charset="0"/>
                <a:hlinkClick r:id="rId3"/>
              </a:rPr>
              <a:t>IECC-C</a:t>
            </a:r>
            <a:r>
              <a:rPr lang="en-US" altLang="en-US" sz="1800" dirty="0">
                <a:solidFill>
                  <a:srgbClr val="000000"/>
                </a:solidFill>
                <a:cs typeface="Arial" pitchFamily="34" charset="0"/>
              </a:rPr>
              <a:t> and </a:t>
            </a:r>
            <a:r>
              <a:rPr lang="en-US" altLang="en-US" sz="1800" dirty="0">
                <a:solidFill>
                  <a:srgbClr val="000000"/>
                </a:solidFill>
                <a:cs typeface="Arial" pitchFamily="34" charset="0"/>
                <a:hlinkClick r:id="rId4"/>
              </a:rPr>
              <a:t>ASHRAE </a:t>
            </a:r>
            <a:r>
              <a:rPr lang="en-US" altLang="en-US" sz="1800" dirty="0" smtClean="0">
                <a:solidFill>
                  <a:srgbClr val="000000"/>
                </a:solidFill>
                <a:cs typeface="Arial" pitchFamily="34" charset="0"/>
                <a:hlinkClick r:id="rId4"/>
              </a:rPr>
              <a:t>90.1</a:t>
            </a:r>
            <a:endParaRPr lang="en-US" altLang="en-US" sz="1800" dirty="0">
              <a:solidFill>
                <a:srgbClr val="000000"/>
              </a:solidFill>
              <a:cs typeface="Arial" pitchFamily="34" charset="0"/>
            </a:endParaRPr>
          </a:p>
        </p:txBody>
      </p:sp>
      <p:pic>
        <p:nvPicPr>
          <p:cNvPr id="768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09478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800" y="4191000"/>
            <a:ext cx="6654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90236" y="3886200"/>
            <a:ext cx="1404552"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cs typeface="Arial" pitchFamily="34" charset="0"/>
                <a:hlinkClick r:id="rId7"/>
              </a:rPr>
              <a:t>Table R402.1.4</a:t>
            </a:r>
            <a:endParaRPr lang="en-US" sz="1600" dirty="0">
              <a:solidFill>
                <a:srgbClr val="000000"/>
              </a:solidFill>
              <a:cs typeface="Arial" pitchFamily="34" charset="0"/>
            </a:endParaRPr>
          </a:p>
        </p:txBody>
      </p:sp>
    </p:spTree>
    <p:extLst>
      <p:ext uri="{BB962C8B-B14F-4D97-AF65-F5344CB8AC3E}">
        <p14:creationId xmlns:p14="http://schemas.microsoft.com/office/powerpoint/2010/main" val="396965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dirty="0" smtClean="0"/>
              <a:t>Application of the U-factor</a:t>
            </a:r>
          </a:p>
        </p:txBody>
      </p:sp>
      <p:sp>
        <p:nvSpPr>
          <p:cNvPr id="77827" name="Content Placeholder 2"/>
          <p:cNvSpPr>
            <a:spLocks noGrp="1"/>
          </p:cNvSpPr>
          <p:nvPr>
            <p:ph idx="1"/>
          </p:nvPr>
        </p:nvSpPr>
        <p:spPr/>
        <p:txBody>
          <a:bodyPr/>
          <a:lstStyle/>
          <a:p>
            <a:pPr eaLnBrk="1" hangingPunct="1"/>
            <a:r>
              <a:rPr lang="en-US" altLang="en-US" smtClean="0"/>
              <a:t>Use this approach to:</a:t>
            </a:r>
          </a:p>
          <a:p>
            <a:pPr lvl="1" eaLnBrk="1" hangingPunct="1"/>
            <a:r>
              <a:rPr lang="en-US" altLang="en-US" smtClean="0"/>
              <a:t>Explore alternatives to the prescriptive wall insulation (more CI and less cavity R-value, etc.)</a:t>
            </a:r>
          </a:p>
          <a:p>
            <a:pPr lvl="1" eaLnBrk="1" hangingPunct="1"/>
            <a:r>
              <a:rPr lang="en-US" altLang="en-US" smtClean="0"/>
              <a:t>Determine U-factor input to energy model or energy rating programs</a:t>
            </a:r>
          </a:p>
          <a:p>
            <a:pPr eaLnBrk="1" hangingPunct="1"/>
            <a:r>
              <a:rPr lang="en-US" altLang="en-US" smtClean="0"/>
              <a:t>Must use code-compliant insulation materials</a:t>
            </a:r>
          </a:p>
          <a:p>
            <a:pPr eaLnBrk="1" hangingPunct="1"/>
            <a:r>
              <a:rPr lang="en-US" altLang="en-US" smtClean="0"/>
              <a:t>Must substantiate U-factor for assembly</a:t>
            </a:r>
          </a:p>
          <a:p>
            <a:pPr eaLnBrk="1" hangingPunct="1"/>
            <a:r>
              <a:rPr lang="en-US" altLang="en-US" smtClean="0"/>
              <a:t>Must check moisture vapor control separately</a:t>
            </a:r>
          </a:p>
          <a:p>
            <a:pPr eaLnBrk="1" hangingPunct="1"/>
            <a:r>
              <a:rPr lang="en-US" altLang="en-US" smtClean="0"/>
              <a:t>NOTE: U = 1/R</a:t>
            </a:r>
            <a:r>
              <a:rPr lang="en-US" altLang="en-US" baseline="-25000" smtClean="0"/>
              <a:t>act</a:t>
            </a:r>
            <a:r>
              <a:rPr lang="en-US" altLang="en-US" smtClean="0"/>
              <a:t>  ≠ 1/R</a:t>
            </a:r>
            <a:r>
              <a:rPr lang="en-US" altLang="en-US" baseline="-25000" smtClean="0"/>
              <a:t>nom</a:t>
            </a:r>
          </a:p>
        </p:txBody>
      </p:sp>
    </p:spTree>
    <p:extLst>
      <p:ext uri="{BB962C8B-B14F-4D97-AF65-F5344CB8AC3E}">
        <p14:creationId xmlns:p14="http://schemas.microsoft.com/office/powerpoint/2010/main" val="2004396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04800" y="152400"/>
            <a:ext cx="8686800" cy="1143000"/>
          </a:xfrm>
        </p:spPr>
        <p:txBody>
          <a:bodyPr/>
          <a:lstStyle/>
          <a:p>
            <a:r>
              <a:rPr lang="en-US" altLang="en-US" sz="4000" dirty="0" smtClean="0"/>
              <a:t>Comparing R20, R25, and R20+5ci walls</a:t>
            </a:r>
          </a:p>
        </p:txBody>
      </p:sp>
      <p:graphicFrame>
        <p:nvGraphicFramePr>
          <p:cNvPr id="78851" name="Object 4"/>
          <p:cNvGraphicFramePr>
            <a:graphicFrameLocks noChangeAspect="1"/>
          </p:cNvGraphicFramePr>
          <p:nvPr/>
        </p:nvGraphicFramePr>
        <p:xfrm>
          <a:off x="762000" y="1447800"/>
          <a:ext cx="4924425" cy="5211763"/>
        </p:xfrm>
        <a:graphic>
          <a:graphicData uri="http://schemas.openxmlformats.org/presentationml/2006/ole">
            <mc:AlternateContent xmlns:mc="http://schemas.openxmlformats.org/markup-compatibility/2006">
              <mc:Choice xmlns:v="urn:schemas-microsoft-com:vml" Requires="v">
                <p:oleObj spid="_x0000_s1026" name="Worksheet" r:id="rId4" imgW="3600471" imgH="3810112" progId="Excel.Sheet.12">
                  <p:embed/>
                </p:oleObj>
              </mc:Choice>
              <mc:Fallback>
                <p:oleObj name="Worksheet" r:id="rId4" imgW="3600471" imgH="3810112"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4924425"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2" name="TextBox 5"/>
          <p:cNvSpPr txBox="1">
            <a:spLocks noChangeArrowheads="1"/>
          </p:cNvSpPr>
          <p:nvPr/>
        </p:nvSpPr>
        <p:spPr bwMode="auto">
          <a:xfrm>
            <a:off x="5840413" y="1419225"/>
            <a:ext cx="3124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The R20+5ci wall is 15% more efficient than the R-25 wall. This is because the R-5ci creates a thermal break at the stud and header locations.</a:t>
            </a:r>
          </a:p>
        </p:txBody>
      </p:sp>
      <p:sp>
        <p:nvSpPr>
          <p:cNvPr id="78853" name="TextBox 6"/>
          <p:cNvSpPr txBox="1">
            <a:spLocks noChangeArrowheads="1"/>
          </p:cNvSpPr>
          <p:nvPr/>
        </p:nvSpPr>
        <p:spPr bwMode="auto">
          <a:xfrm>
            <a:off x="5854700" y="2906713"/>
            <a:ext cx="30956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According to the U-factor compliance table, the R20+5ci will work in any climate zone for thermal performance. Moisture control performance is addressed later as a separate check.  The R-25 and R-20 walls are suitable for climate zones 5 or less.</a:t>
            </a:r>
          </a:p>
        </p:txBody>
      </p:sp>
    </p:spTree>
    <p:extLst>
      <p:ext uri="{BB962C8B-B14F-4D97-AF65-F5344CB8AC3E}">
        <p14:creationId xmlns:p14="http://schemas.microsoft.com/office/powerpoint/2010/main" val="140692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600" dirty="0" smtClean="0"/>
              <a:t>Continuous insulation is very important to thermal performance of steel framing</a:t>
            </a:r>
          </a:p>
        </p:txBody>
      </p:sp>
      <p:pic>
        <p:nvPicPr>
          <p:cNvPr id="798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676400"/>
            <a:ext cx="3733800" cy="2276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90650"/>
            <a:ext cx="41433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7" name="TextBox 3"/>
          <p:cNvSpPr txBox="1">
            <a:spLocks noChangeArrowheads="1"/>
          </p:cNvSpPr>
          <p:nvPr/>
        </p:nvSpPr>
        <p:spPr bwMode="auto">
          <a:xfrm>
            <a:off x="457200" y="436245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pPr>
            <a:r>
              <a:rPr lang="en-US" altLang="en-US" sz="1800">
                <a:solidFill>
                  <a:srgbClr val="000000"/>
                </a:solidFill>
                <a:cs typeface="Arial" pitchFamily="34" charset="0"/>
              </a:rPr>
              <a:t>Cavity insulation alone is a poor solution for steel framing.</a:t>
            </a:r>
          </a:p>
          <a:p>
            <a:pPr eaLnBrk="1" fontAlgn="base" hangingPunct="1">
              <a:spcBef>
                <a:spcPct val="0"/>
              </a:spcBef>
              <a:spcAft>
                <a:spcPct val="0"/>
              </a:spcAft>
            </a:pPr>
            <a:r>
              <a:rPr lang="en-US" altLang="en-US" sz="1800">
                <a:solidFill>
                  <a:srgbClr val="000000"/>
                </a:solidFill>
                <a:cs typeface="Arial" pitchFamily="34" charset="0"/>
              </a:rPr>
              <a:t>The addition of R-10 CI more than doubles this wall’s insulating power</a:t>
            </a:r>
          </a:p>
        </p:txBody>
      </p:sp>
      <p:sp>
        <p:nvSpPr>
          <p:cNvPr id="79878" name="TextBox 4"/>
          <p:cNvSpPr txBox="1">
            <a:spLocks noChangeArrowheads="1"/>
          </p:cNvSpPr>
          <p:nvPr/>
        </p:nvSpPr>
        <p:spPr bwMode="auto">
          <a:xfrm>
            <a:off x="609600" y="3992563"/>
            <a:ext cx="111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000000"/>
                </a:solidFill>
                <a:cs typeface="Arial" pitchFamily="34" charset="0"/>
              </a:rPr>
              <a:t>2015 IECC</a:t>
            </a:r>
          </a:p>
        </p:txBody>
      </p:sp>
      <p:sp>
        <p:nvSpPr>
          <p:cNvPr id="2" name="Rectangle 1"/>
          <p:cNvSpPr/>
          <p:nvPr/>
        </p:nvSpPr>
        <p:spPr>
          <a:xfrm>
            <a:off x="7629525" y="3124200"/>
            <a:ext cx="1143000" cy="1778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79880" name="Group 4"/>
          <p:cNvGrpSpPr>
            <a:grpSpLocks/>
          </p:cNvGrpSpPr>
          <p:nvPr/>
        </p:nvGrpSpPr>
        <p:grpSpPr bwMode="auto">
          <a:xfrm>
            <a:off x="1704975" y="5168900"/>
            <a:ext cx="1828800" cy="1460500"/>
            <a:chOff x="-228600" y="5169218"/>
            <a:chExt cx="1828800" cy="1766890"/>
          </a:xfrm>
        </p:grpSpPr>
        <p:sp>
          <p:nvSpPr>
            <p:cNvPr id="3" name="Rectangle 2"/>
            <p:cNvSpPr/>
            <p:nvPr/>
          </p:nvSpPr>
          <p:spPr>
            <a:xfrm>
              <a:off x="-228600" y="5169218"/>
              <a:ext cx="1828800" cy="17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4" name="TextBox 3"/>
            <p:cNvSpPr txBox="1"/>
            <p:nvPr/>
          </p:nvSpPr>
          <p:spPr>
            <a:xfrm>
              <a:off x="-38100" y="5326702"/>
              <a:ext cx="1447800" cy="1415433"/>
            </a:xfrm>
            <a:prstGeom prst="rect">
              <a:avLst/>
            </a:prstGeom>
            <a:noFill/>
          </p:spPr>
          <p:txBody>
            <a:bodyPr>
              <a:spAutoFit/>
            </a:bodyPr>
            <a:lstStyle/>
            <a:p>
              <a:pPr fontAlgn="base">
                <a:spcBef>
                  <a:spcPct val="0"/>
                </a:spcBef>
                <a:spcAft>
                  <a:spcPct val="0"/>
                </a:spcAft>
                <a:defRPr/>
              </a:pPr>
              <a:r>
                <a:rPr lang="en-US" dirty="0">
                  <a:solidFill>
                    <a:srgbClr val="000000"/>
                  </a:solidFill>
                  <a:cs typeface="Arial" pitchFamily="34" charset="0"/>
                </a:rPr>
                <a:t>Without CI:</a:t>
              </a:r>
            </a:p>
            <a:p>
              <a:pPr marL="285750" indent="-285750" fontAlgn="base">
                <a:spcBef>
                  <a:spcPct val="0"/>
                </a:spcBef>
                <a:spcAft>
                  <a:spcPct val="0"/>
                </a:spcAft>
                <a:buFont typeface="Arial" panose="020B0604020202020204" pitchFamily="34" charset="0"/>
                <a:buChar char="•"/>
                <a:defRPr/>
              </a:pPr>
              <a:r>
                <a:rPr lang="en-US" sz="1600" dirty="0">
                  <a:solidFill>
                    <a:srgbClr val="000000"/>
                  </a:solidFill>
                  <a:cs typeface="Arial" pitchFamily="34" charset="0"/>
                </a:rPr>
                <a:t>R-19 Cavity</a:t>
              </a:r>
            </a:p>
            <a:p>
              <a:pPr marL="285750" indent="-285750" fontAlgn="base">
                <a:spcBef>
                  <a:spcPct val="0"/>
                </a:spcBef>
                <a:spcAft>
                  <a:spcPct val="0"/>
                </a:spcAft>
                <a:buFont typeface="Arial" panose="020B0604020202020204" pitchFamily="34" charset="0"/>
                <a:buChar char="•"/>
                <a:defRPr/>
              </a:pPr>
              <a:r>
                <a:rPr lang="en-US" sz="1600" dirty="0">
                  <a:solidFill>
                    <a:srgbClr val="000000"/>
                  </a:solidFill>
                  <a:cs typeface="Arial" pitchFamily="34" charset="0"/>
                </a:rPr>
                <a:t>R-0 CI</a:t>
              </a:r>
            </a:p>
            <a:p>
              <a:pPr fontAlgn="base">
                <a:spcBef>
                  <a:spcPct val="0"/>
                </a:spcBef>
                <a:spcAft>
                  <a:spcPct val="0"/>
                </a:spcAft>
                <a:defRPr/>
              </a:pPr>
              <a:r>
                <a:rPr lang="en-US" dirty="0">
                  <a:solidFill>
                    <a:srgbClr val="000000"/>
                  </a:solidFill>
                  <a:cs typeface="Arial" pitchFamily="34" charset="0"/>
                </a:rPr>
                <a:t>Effective: R-7</a:t>
              </a:r>
            </a:p>
          </p:txBody>
        </p:sp>
      </p:grpSp>
      <p:grpSp>
        <p:nvGrpSpPr>
          <p:cNvPr id="79881" name="Group 5"/>
          <p:cNvGrpSpPr>
            <a:grpSpLocks/>
          </p:cNvGrpSpPr>
          <p:nvPr/>
        </p:nvGrpSpPr>
        <p:grpSpPr bwMode="auto">
          <a:xfrm>
            <a:off x="4572000" y="5168900"/>
            <a:ext cx="1828800" cy="1460500"/>
            <a:chOff x="8610600" y="4703534"/>
            <a:chExt cx="1828800" cy="1766887"/>
          </a:xfrm>
        </p:grpSpPr>
        <p:sp>
          <p:nvSpPr>
            <p:cNvPr id="10" name="Rectangle 9"/>
            <p:cNvSpPr/>
            <p:nvPr/>
          </p:nvSpPr>
          <p:spPr>
            <a:xfrm>
              <a:off x="8610600" y="4703534"/>
              <a:ext cx="1828800" cy="1766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11" name="TextBox 10"/>
            <p:cNvSpPr txBox="1"/>
            <p:nvPr/>
          </p:nvSpPr>
          <p:spPr>
            <a:xfrm>
              <a:off x="8724900" y="4861017"/>
              <a:ext cx="1600200" cy="1377020"/>
            </a:xfrm>
            <a:prstGeom prst="rect">
              <a:avLst/>
            </a:prstGeom>
            <a:noFill/>
          </p:spPr>
          <p:txBody>
            <a:bodyPr>
              <a:spAutoFit/>
            </a:bodyPr>
            <a:lstStyle/>
            <a:p>
              <a:pPr fontAlgn="base">
                <a:spcBef>
                  <a:spcPct val="0"/>
                </a:spcBef>
                <a:spcAft>
                  <a:spcPct val="0"/>
                </a:spcAft>
                <a:defRPr/>
              </a:pPr>
              <a:r>
                <a:rPr lang="en-US" dirty="0">
                  <a:solidFill>
                    <a:srgbClr val="000000"/>
                  </a:solidFill>
                  <a:cs typeface="Arial" pitchFamily="34" charset="0"/>
                </a:rPr>
                <a:t>With CI:</a:t>
              </a:r>
            </a:p>
            <a:p>
              <a:pPr marL="285750" indent="-285750" fontAlgn="base">
                <a:spcBef>
                  <a:spcPct val="0"/>
                </a:spcBef>
                <a:spcAft>
                  <a:spcPct val="0"/>
                </a:spcAft>
                <a:buFont typeface="Arial" panose="020B0604020202020204" pitchFamily="34" charset="0"/>
                <a:buChar char="•"/>
                <a:defRPr/>
              </a:pPr>
              <a:r>
                <a:rPr lang="en-US" sz="1600" dirty="0">
                  <a:solidFill>
                    <a:srgbClr val="000000"/>
                  </a:solidFill>
                  <a:cs typeface="Arial" pitchFamily="34" charset="0"/>
                </a:rPr>
                <a:t>R-19 Cavity</a:t>
              </a:r>
            </a:p>
            <a:p>
              <a:pPr marL="285750" indent="-285750" fontAlgn="base">
                <a:spcBef>
                  <a:spcPct val="0"/>
                </a:spcBef>
                <a:spcAft>
                  <a:spcPct val="0"/>
                </a:spcAft>
                <a:buFont typeface="Arial" panose="020B0604020202020204" pitchFamily="34" charset="0"/>
                <a:buChar char="•"/>
                <a:defRPr/>
              </a:pPr>
              <a:r>
                <a:rPr lang="en-US" sz="1600" dirty="0">
                  <a:solidFill>
                    <a:srgbClr val="000000"/>
                  </a:solidFill>
                  <a:cs typeface="Arial" pitchFamily="34" charset="0"/>
                </a:rPr>
                <a:t>R-10 CI</a:t>
              </a:r>
            </a:p>
            <a:p>
              <a:pPr fontAlgn="base">
                <a:spcBef>
                  <a:spcPct val="0"/>
                </a:spcBef>
                <a:spcAft>
                  <a:spcPct val="0"/>
                </a:spcAft>
                <a:defRPr/>
              </a:pPr>
              <a:r>
                <a:rPr lang="en-US" dirty="0">
                  <a:solidFill>
                    <a:srgbClr val="000000"/>
                  </a:solidFill>
                  <a:cs typeface="Arial" pitchFamily="34" charset="0"/>
                </a:rPr>
                <a:t>Effective: R-17</a:t>
              </a:r>
            </a:p>
          </p:txBody>
        </p:sp>
      </p:grpSp>
      <p:sp>
        <p:nvSpPr>
          <p:cNvPr id="7" name="Right Arrow 6"/>
          <p:cNvSpPr/>
          <p:nvPr/>
        </p:nvSpPr>
        <p:spPr>
          <a:xfrm>
            <a:off x="3695700" y="5638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219356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Total UA Envelope Trade-offs</a:t>
            </a:r>
          </a:p>
        </p:txBody>
      </p:sp>
      <p:pic>
        <p:nvPicPr>
          <p:cNvPr id="808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2135188"/>
            <a:ext cx="6026150" cy="1101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9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76600"/>
            <a:ext cx="6035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04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 Applied Building Technology Group">
  <a:themeElements>
    <a:clrScheme name="ABTG">
      <a:dk1>
        <a:srgbClr val="000000"/>
      </a:dk1>
      <a:lt1>
        <a:sysClr val="window" lastClr="FFFFFF"/>
      </a:lt1>
      <a:dk2>
        <a:srgbClr val="0B76B4"/>
      </a:dk2>
      <a:lt2>
        <a:srgbClr val="94C4E0"/>
      </a:lt2>
      <a:accent1>
        <a:srgbClr val="FFCC66"/>
      </a:accent1>
      <a:accent2>
        <a:srgbClr val="FFEEBB"/>
      </a:accent2>
      <a:accent3>
        <a:srgbClr val="809EAD"/>
      </a:accent3>
      <a:accent4>
        <a:srgbClr val="0B76B4"/>
      </a:accent4>
      <a:accent5>
        <a:srgbClr val="5AA2AE"/>
      </a:accent5>
      <a:accent6>
        <a:srgbClr val="CEE0E9"/>
      </a:accent6>
      <a:hlink>
        <a:srgbClr val="0B76B4"/>
      </a:hlink>
      <a:folHlink>
        <a:srgbClr val="809E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1364</Words>
  <Application>Microsoft Office PowerPoint</Application>
  <PresentationFormat>On-screen Show (4:3)</PresentationFormat>
  <Paragraphs>114</Paragraphs>
  <Slides>16</Slides>
  <Notes>12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2015 Applied Building Technology Group</vt:lpstr>
      <vt:lpstr>Worksheet</vt:lpstr>
      <vt:lpstr>Prescriptive R-values, U-factor equivalents, and total ua analysis</vt:lpstr>
      <vt:lpstr>US Climate Zones</vt:lpstr>
      <vt:lpstr>Prescriptive Wall  R-values – Homes</vt:lpstr>
      <vt:lpstr>Prescriptive Wall R-values – Commercial Buildings/Non-Res</vt:lpstr>
      <vt:lpstr>U-factors for Equivalent Alternatives to R-values</vt:lpstr>
      <vt:lpstr>Application of the U-factor</vt:lpstr>
      <vt:lpstr>Comparing R20, R25, and R20+5ci walls</vt:lpstr>
      <vt:lpstr>Continuous insulation is very important to thermal performance of steel framing</vt:lpstr>
      <vt:lpstr>Total UA Envelope Trade-offs</vt:lpstr>
      <vt:lpstr>U-factor and UA-Analysis Resources</vt:lpstr>
      <vt:lpstr>Building Performance Path</vt:lpstr>
      <vt:lpstr>Energy Rating Index (ERI) Path  New in 2015 IECC</vt:lpstr>
      <vt:lpstr>Coordinate with Building Code Vapor Retarder Requirements</vt:lpstr>
      <vt:lpstr>Not a fair trade: Long term benefit of CI vs. shorter term equipment efficiencies</vt:lpstr>
      <vt:lpstr>CI vs Thermal bridging: a game changer</vt:lpstr>
      <vt:lpstr>CI vs Thermal bridging: a game changer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Prescriptive R-values, U-factor equivalents, and total ua analysis</dc:title>
  <dc:creator>Molly Butz</dc:creator>
  <cp:lastModifiedBy>Molly Butz</cp:lastModifiedBy>
  <cp:revision>1</cp:revision>
  <dcterms:created xsi:type="dcterms:W3CDTF">2015-09-14T19:42:44Z</dcterms:created>
  <dcterms:modified xsi:type="dcterms:W3CDTF">2015-09-14T19:43:25Z</dcterms:modified>
</cp:coreProperties>
</file>