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57" r:id="rId2"/>
    <p:sldId id="258" r:id="rId3"/>
    <p:sldId id="259"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11" d="100"/>
          <a:sy n="111" d="100"/>
        </p:scale>
        <p:origin x="94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846E44-ABD5-4A0E-A619-EA8FABEEE975}" type="datetimeFigureOut">
              <a:rPr lang="en-US" smtClean="0"/>
              <a:t>9/14/2015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878153-24AA-4F41-A3E3-A376F238AC89}" type="slidenum">
              <a:rPr lang="en-US" smtClean="0"/>
              <a:t>‹#›</a:t>
            </a:fld>
            <a:endParaRPr lang="en-US"/>
          </a:p>
        </p:txBody>
      </p:sp>
    </p:spTree>
    <p:extLst>
      <p:ext uri="{BB962C8B-B14F-4D97-AF65-F5344CB8AC3E}">
        <p14:creationId xmlns:p14="http://schemas.microsoft.com/office/powerpoint/2010/main" val="414908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buildingscience.com/documents/digests/bsd-106-understanding-vapor-barriers"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Image Placeholder 1"/>
          <p:cNvSpPr>
            <a:spLocks noGrp="1" noRot="1" noChangeAspect="1" noTextEdit="1"/>
          </p:cNvSpPr>
          <p:nvPr>
            <p:ph type="sldImg"/>
          </p:nvPr>
        </p:nvSpPr>
        <p:spPr>
          <a:ln/>
        </p:spPr>
      </p:sp>
      <p:sp>
        <p:nvSpPr>
          <p:cNvPr id="183299" name="Notes Placeholder 2"/>
          <p:cNvSpPr>
            <a:spLocks noGrp="1"/>
          </p:cNvSpPr>
          <p:nvPr>
            <p:ph type="body" idx="1"/>
          </p:nvPr>
        </p:nvSpPr>
        <p:spPr>
          <a:noFill/>
        </p:spPr>
        <p:txBody>
          <a:bodyPr/>
          <a:lstStyle/>
          <a:p>
            <a:r>
              <a:rPr lang="en-US" altLang="en-US" smtClean="0"/>
              <a:t>While air-barriers are found in the energy code because they help stop energy loss due to whole building air-leakage, they are also important to the moisture control provisions in the building code.  For example, vapor retarders can stop moisture vapor diffusion only if there is also a continuous well-sealed air-barrier to prevent moisture from moving into an assembly by air-movement.  For some conditions, far more moisture can be moved into a building assembly by air-leakage than by vapor diffusion through a vapor retarder.  </a:t>
            </a:r>
          </a:p>
        </p:txBody>
      </p:sp>
      <p:sp>
        <p:nvSpPr>
          <p:cNvPr id="18330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E4289317-EAAE-48E3-A5EB-C4F65C9C2D39}" type="slidenum">
              <a:rPr lang="en-US" altLang="en-US" smtClean="0">
                <a:solidFill>
                  <a:srgbClr val="000000"/>
                </a:solidFill>
                <a:cs typeface="Arial" pitchFamily="34" charset="0"/>
              </a:rPr>
              <a:pPr eaLnBrk="1" hangingPunct="1">
                <a:spcBef>
                  <a:spcPct val="0"/>
                </a:spcBef>
              </a:pPr>
              <a:t>2</a:t>
            </a:fld>
            <a:endParaRPr lang="en-US" altLang="en-US" smtClean="0">
              <a:solidFill>
                <a:srgbClr val="000000"/>
              </a:solidFill>
              <a:cs typeface="Arial" pitchFamily="34" charset="0"/>
            </a:endParaRPr>
          </a:p>
        </p:txBody>
      </p:sp>
    </p:spTree>
    <p:extLst>
      <p:ext uri="{BB962C8B-B14F-4D97-AF65-F5344CB8AC3E}">
        <p14:creationId xmlns:p14="http://schemas.microsoft.com/office/powerpoint/2010/main" val="1928319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lide Image Placeholder 1"/>
          <p:cNvSpPr>
            <a:spLocks noGrp="1" noRot="1" noChangeAspect="1" noTextEdit="1"/>
          </p:cNvSpPr>
          <p:nvPr>
            <p:ph type="sldImg"/>
          </p:nvPr>
        </p:nvSpPr>
        <p:spPr>
          <a:xfrm>
            <a:off x="1101725" y="698500"/>
            <a:ext cx="4654550" cy="3490913"/>
          </a:xfrm>
          <a:ln/>
        </p:spPr>
      </p:sp>
      <p:sp>
        <p:nvSpPr>
          <p:cNvPr id="3" name="Notes Placeholder 2"/>
          <p:cNvSpPr>
            <a:spLocks noGrp="1"/>
          </p:cNvSpPr>
          <p:nvPr>
            <p:ph type="body" idx="1"/>
          </p:nvPr>
        </p:nvSpPr>
        <p:spPr/>
        <p:txBody>
          <a:bodyPr/>
          <a:lstStyle/>
          <a:p>
            <a:pPr>
              <a:defRPr/>
            </a:pPr>
            <a:r>
              <a:rPr lang="en-US" dirty="0" smtClean="0"/>
              <a:t>Most foam sheathing products meet air-barrier, or AB, material requirements that are based on air permeability tests.</a:t>
            </a:r>
          </a:p>
          <a:p>
            <a:pPr marL="228600" indent="-228600">
              <a:buFont typeface="+mj-lt"/>
              <a:buAutoNum type="arabicPeriod"/>
              <a:defRPr/>
            </a:pPr>
            <a:r>
              <a:rPr lang="en-US" dirty="0" smtClean="0"/>
              <a:t>For a specific product, check with the manufacturer.</a:t>
            </a:r>
          </a:p>
          <a:p>
            <a:pPr marL="228600" indent="-228600">
              <a:buFont typeface="+mj-lt"/>
              <a:buAutoNum type="arabicPeriod"/>
              <a:defRPr/>
            </a:pPr>
            <a:r>
              <a:rPr lang="en-US" strike="sngStrike" dirty="0" smtClean="0"/>
              <a:t>ABAA provides guidance on air barrier requirements. “An air barrier material is any building material that has a air leakage rate that is not greater than 0.02 L/(s•m</a:t>
            </a:r>
            <a:r>
              <a:rPr lang="en-US" strike="sngStrike" baseline="30000" dirty="0" smtClean="0"/>
              <a:t>2</a:t>
            </a:r>
            <a:r>
              <a:rPr lang="en-US" strike="sngStrike" dirty="0" smtClean="0"/>
              <a:t>) @ a pressure differential of 75Pa (0.004 cfm/ft</a:t>
            </a:r>
            <a:r>
              <a:rPr lang="en-US" strike="sngStrike" baseline="30000" dirty="0" smtClean="0"/>
              <a:t>2</a:t>
            </a:r>
            <a:r>
              <a:rPr lang="en-US" strike="sngStrike" dirty="0" smtClean="0"/>
              <a:t> at a pressure differential of 1.57 </a:t>
            </a:r>
            <a:r>
              <a:rPr lang="en-US" strike="sngStrike" dirty="0" err="1" smtClean="0"/>
              <a:t>lb</a:t>
            </a:r>
            <a:r>
              <a:rPr lang="en-US" strike="sngStrike" dirty="0" smtClean="0"/>
              <a:t>/ft</a:t>
            </a:r>
            <a:r>
              <a:rPr lang="en-US" strike="sngStrike" baseline="30000" dirty="0" smtClean="0"/>
              <a:t>2</a:t>
            </a:r>
            <a:r>
              <a:rPr lang="en-US" strike="sngStrike" dirty="0" smtClean="0"/>
              <a:t>).”</a:t>
            </a:r>
          </a:p>
          <a:p>
            <a:pPr marL="228600" indent="-228600">
              <a:buFont typeface="+mj-lt"/>
              <a:buAutoNum type="arabicPeriod"/>
              <a:defRPr/>
            </a:pPr>
            <a:r>
              <a:rPr lang="en-US" strike="sngStrike" dirty="0" smtClean="0"/>
              <a:t>To create a good air barrier, it’s key to properly seal the joints.</a:t>
            </a:r>
          </a:p>
          <a:p>
            <a:pPr marL="228600" indent="-228600">
              <a:buFont typeface="+mj-lt"/>
              <a:buAutoNum type="arabicPeriod"/>
              <a:defRPr/>
            </a:pPr>
            <a:r>
              <a:rPr lang="en-US" strike="sngStrike" dirty="0" smtClean="0"/>
              <a:t>An ideal approach is to have a dual air-barrier on both the inside and outside of a wall, but the code only requires a barrier on one side. Ensure that the air barrier on one side of the wall is vapor permeable to allow drying of the wall where incidental moisture occurs within the cavity.</a:t>
            </a:r>
          </a:p>
          <a:p>
            <a:pPr marL="228600" indent="-228600">
              <a:buFont typeface="+mj-lt"/>
              <a:buAutoNum type="arabicPeriod"/>
              <a:defRPr/>
            </a:pPr>
            <a:r>
              <a:rPr lang="en-US" strike="sngStrike" dirty="0" smtClean="0">
                <a:hlinkClick r:id="rId3"/>
              </a:rPr>
              <a:t>http://www.buildingscience.com/documents/digests/bsd-106-understanding-vapor-barriers</a:t>
            </a:r>
            <a:endParaRPr lang="en-US" strike="sngStrike" dirty="0" smtClean="0"/>
          </a:p>
          <a:p>
            <a:pPr marL="228600" indent="-228600">
              <a:buFont typeface="+mj-lt"/>
              <a:buAutoNum type="arabicPeriod"/>
              <a:defRPr/>
            </a:pPr>
            <a:endParaRPr lang="en-US" dirty="0" smtClean="0"/>
          </a:p>
          <a:p>
            <a:pPr>
              <a:defRPr/>
            </a:pPr>
            <a:endParaRPr lang="en-US" dirty="0"/>
          </a:p>
        </p:txBody>
      </p:sp>
      <p:sp>
        <p:nvSpPr>
          <p:cNvPr id="18432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E9D63E57-9BF8-4CA8-AF33-0BB90F13C223}" type="slidenum">
              <a:rPr lang="en-US" altLang="en-US" smtClean="0">
                <a:solidFill>
                  <a:srgbClr val="000000"/>
                </a:solidFill>
                <a:cs typeface="Arial" pitchFamily="34" charset="0"/>
              </a:rPr>
              <a:pPr eaLnBrk="1" hangingPunct="1">
                <a:spcBef>
                  <a:spcPct val="0"/>
                </a:spcBef>
              </a:pPr>
              <a:t>3</a:t>
            </a:fld>
            <a:endParaRPr lang="en-US" altLang="en-US" smtClean="0">
              <a:solidFill>
                <a:srgbClr val="000000"/>
              </a:solidFill>
              <a:cs typeface="Arial" pitchFamily="34" charset="0"/>
            </a:endParaRPr>
          </a:p>
        </p:txBody>
      </p:sp>
    </p:spTree>
    <p:extLst>
      <p:ext uri="{BB962C8B-B14F-4D97-AF65-F5344CB8AC3E}">
        <p14:creationId xmlns:p14="http://schemas.microsoft.com/office/powerpoint/2010/main" val="1138295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Slide Image Placeholder 1"/>
          <p:cNvSpPr>
            <a:spLocks noGrp="1" noRot="1" noChangeAspect="1" noTextEdit="1"/>
          </p:cNvSpPr>
          <p:nvPr>
            <p:ph type="sldImg"/>
          </p:nvPr>
        </p:nvSpPr>
        <p:spPr>
          <a:xfrm>
            <a:off x="1101725" y="698500"/>
            <a:ext cx="4654550" cy="3490913"/>
          </a:xfrm>
          <a:ln/>
        </p:spPr>
      </p:sp>
      <p:sp>
        <p:nvSpPr>
          <p:cNvPr id="3" name="Notes Placeholder 2"/>
          <p:cNvSpPr>
            <a:spLocks noGrp="1"/>
          </p:cNvSpPr>
          <p:nvPr>
            <p:ph type="body" idx="1"/>
          </p:nvPr>
        </p:nvSpPr>
        <p:spPr/>
        <p:txBody>
          <a:bodyPr/>
          <a:lstStyle/>
          <a:p>
            <a:pPr>
              <a:defRPr/>
            </a:pPr>
            <a:r>
              <a:rPr lang="en-US" strike="sngStrike" dirty="0" smtClean="0"/>
              <a:t>Most foam sheathing products meet air-barrier, or AB, material requirements that are based on air permeability tests.</a:t>
            </a:r>
          </a:p>
          <a:p>
            <a:pPr marL="228600" indent="-228600">
              <a:buFont typeface="+mj-lt"/>
              <a:buAutoNum type="arabicPeriod"/>
              <a:defRPr/>
            </a:pPr>
            <a:r>
              <a:rPr lang="en-US" strike="sngStrike" dirty="0" smtClean="0"/>
              <a:t>For a specific product, check with the manufacturer.</a:t>
            </a:r>
          </a:p>
          <a:p>
            <a:pPr marL="228600" indent="-228600">
              <a:buFont typeface="+mj-lt"/>
              <a:buAutoNum type="arabicPeriod"/>
              <a:defRPr/>
            </a:pPr>
            <a:r>
              <a:rPr lang="en-US" strike="sngStrike" dirty="0" smtClean="0"/>
              <a:t>ABAA provides guidance on air barrier requirements. “An air barrier material is any building material that has a air leakage rate that is not greater than 0.02 L/(s•m</a:t>
            </a:r>
            <a:r>
              <a:rPr lang="en-US" strike="sngStrike" baseline="30000" dirty="0" smtClean="0"/>
              <a:t>2</a:t>
            </a:r>
            <a:r>
              <a:rPr lang="en-US" strike="sngStrike" dirty="0" smtClean="0"/>
              <a:t>) @ a pressure differential of 75Pa (0.004 cfm/ft</a:t>
            </a:r>
            <a:r>
              <a:rPr lang="en-US" strike="sngStrike" baseline="30000" dirty="0" smtClean="0"/>
              <a:t>2</a:t>
            </a:r>
            <a:r>
              <a:rPr lang="en-US" strike="sngStrike" dirty="0" smtClean="0"/>
              <a:t> at a pressure differential of 1.57 </a:t>
            </a:r>
            <a:r>
              <a:rPr lang="en-US" strike="sngStrike" dirty="0" err="1" smtClean="0"/>
              <a:t>lb</a:t>
            </a:r>
            <a:r>
              <a:rPr lang="en-US" strike="sngStrike" dirty="0" smtClean="0"/>
              <a:t>/ft</a:t>
            </a:r>
            <a:r>
              <a:rPr lang="en-US" strike="sngStrike" baseline="30000" dirty="0" smtClean="0"/>
              <a:t>2</a:t>
            </a:r>
            <a:r>
              <a:rPr lang="en-US" strike="sngStrike" dirty="0" smtClean="0"/>
              <a:t>).”</a:t>
            </a:r>
          </a:p>
          <a:p>
            <a:pPr marL="228600" indent="-228600">
              <a:buFont typeface="+mj-lt"/>
              <a:buAutoNum type="arabicPeriod"/>
              <a:defRPr/>
            </a:pPr>
            <a:r>
              <a:rPr lang="en-US" strike="sngStrike" dirty="0" smtClean="0"/>
              <a:t>To create a good air barrier, it’s key to properly seal the joints.</a:t>
            </a:r>
          </a:p>
          <a:p>
            <a:pPr marL="228600" indent="-228600">
              <a:buFont typeface="+mj-lt"/>
              <a:buAutoNum type="arabicPeriod"/>
              <a:defRPr/>
            </a:pPr>
            <a:r>
              <a:rPr lang="en-US" strike="sngStrike" dirty="0" smtClean="0"/>
              <a:t>An ideal approach is to have a dual air-barrier on both the inside and outside of a wall, but the code only requires a barrier on one side. </a:t>
            </a:r>
          </a:p>
          <a:p>
            <a:pPr>
              <a:defRPr/>
            </a:pPr>
            <a:endParaRPr lang="en-US" strike="sngStrike" dirty="0"/>
          </a:p>
        </p:txBody>
      </p:sp>
      <p:sp>
        <p:nvSpPr>
          <p:cNvPr id="18534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0CDE273-DF8C-4A3A-A37B-46D7A8BF52D0}" type="slidenum">
              <a:rPr lang="en-US" altLang="en-US" smtClean="0">
                <a:solidFill>
                  <a:srgbClr val="000000"/>
                </a:solidFill>
                <a:cs typeface="Arial" pitchFamily="34" charset="0"/>
              </a:rPr>
              <a:pPr eaLnBrk="1" hangingPunct="1">
                <a:spcBef>
                  <a:spcPct val="0"/>
                </a:spcBef>
              </a:pPr>
              <a:t>4</a:t>
            </a:fld>
            <a:endParaRPr lang="en-US" altLang="en-US" smtClean="0">
              <a:solidFill>
                <a:srgbClr val="000000"/>
              </a:solidFill>
              <a:cs typeface="Arial" pitchFamily="34" charset="0"/>
            </a:endParaRPr>
          </a:p>
        </p:txBody>
      </p:sp>
    </p:spTree>
    <p:extLst>
      <p:ext uri="{BB962C8B-B14F-4D97-AF65-F5344CB8AC3E}">
        <p14:creationId xmlns:p14="http://schemas.microsoft.com/office/powerpoint/2010/main" val="13653944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52578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2" name="Title 1"/>
          <p:cNvSpPr>
            <a:spLocks noGrp="1"/>
          </p:cNvSpPr>
          <p:nvPr>
            <p:ph type="ctrTitle"/>
          </p:nvPr>
        </p:nvSpPr>
        <p:spPr>
          <a:xfrm>
            <a:off x="152400" y="1524000"/>
            <a:ext cx="7772400" cy="3603625"/>
          </a:xfrm>
        </p:spPr>
        <p:txBody>
          <a:bodyPr anchor="b"/>
          <a:lstStyle>
            <a:lvl1pPr algn="l">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2400" y="5358841"/>
            <a:ext cx="7772400" cy="685800"/>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9400" y="4724400"/>
            <a:ext cx="2305050" cy="1954682"/>
          </a:xfrm>
          <a:prstGeom prst="rect">
            <a:avLst/>
          </a:prstGeom>
        </p:spPr>
      </p:pic>
    </p:spTree>
    <p:extLst>
      <p:ext uri="{BB962C8B-B14F-4D97-AF65-F5344CB8AC3E}">
        <p14:creationId xmlns:p14="http://schemas.microsoft.com/office/powerpoint/2010/main" val="3688426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Rectangle 9"/>
          <p:cNvSpPr/>
          <p:nvPr/>
        </p:nvSpPr>
        <p:spPr>
          <a:xfrm>
            <a:off x="0" y="0"/>
            <a:ext cx="9144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658D0120-0678-4299-8E4D-4A7DA707A905}" type="slidenum">
              <a:rPr lang="en-US" smtClean="0">
                <a:solidFill>
                  <a:srgbClr val="000000">
                    <a:tint val="75000"/>
                  </a:srgbClr>
                </a:solidFill>
              </a:rPr>
              <a:pPr>
                <a:defRPr/>
              </a:pPr>
              <a:t>‹#›</a:t>
            </a:fld>
            <a:endParaRPr lang="en-US">
              <a:solidFill>
                <a:srgbClr val="000000">
                  <a:tint val="75000"/>
                </a:srgbClr>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2816466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7432FC75-7273-4068-A512-D494A6109A12}" type="slidenum">
              <a:rPr lang="en-US" smtClean="0">
                <a:solidFill>
                  <a:srgbClr val="000000">
                    <a:tint val="75000"/>
                  </a:srgbClr>
                </a:solidFill>
              </a:rPr>
              <a:pPr>
                <a:defRPr/>
              </a:pPr>
              <a:t>‹#›</a:t>
            </a:fld>
            <a:endParaRPr lang="en-US">
              <a:solidFill>
                <a:srgbClr val="000000">
                  <a:tint val="75000"/>
                </a:srgbClr>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677697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Rectangle 7"/>
          <p:cNvSpPr/>
          <p:nvPr/>
        </p:nvSpPr>
        <p:spPr>
          <a:xfrm>
            <a:off x="0" y="0"/>
            <a:ext cx="9144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7165A66E-9669-45AC-9048-E29956A10221}" type="slidenum">
              <a:rPr lang="en-US" smtClean="0">
                <a:solidFill>
                  <a:srgbClr val="000000">
                    <a:tint val="75000"/>
                  </a:srgbClr>
                </a:solidFill>
              </a:rPr>
              <a:pPr>
                <a:defRPr/>
              </a:pPr>
              <a:t>‹#›</a:t>
            </a:fld>
            <a:endParaRPr lang="en-US">
              <a:solidFill>
                <a:srgbClr val="000000">
                  <a:tint val="75000"/>
                </a:srgb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224330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Rectangle 9"/>
          <p:cNvSpPr/>
          <p:nvPr/>
        </p:nvSpPr>
        <p:spPr>
          <a:xfrm>
            <a:off x="0" y="0"/>
            <a:ext cx="9144000" cy="52578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2" name="Title 1"/>
          <p:cNvSpPr>
            <a:spLocks noGrp="1"/>
          </p:cNvSpPr>
          <p:nvPr>
            <p:ph type="title"/>
          </p:nvPr>
        </p:nvSpPr>
        <p:spPr>
          <a:xfrm>
            <a:off x="722313" y="2057400"/>
            <a:ext cx="7772400" cy="2962275"/>
          </a:xfrm>
        </p:spPr>
        <p:txBody>
          <a:bodyPr anchor="b"/>
          <a:lstStyle>
            <a:lvl1pPr algn="l">
              <a:defRPr sz="4000" b="1" cap="all">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5357813"/>
            <a:ext cx="7772400" cy="738187"/>
          </a:xfrm>
        </p:spPr>
        <p:txBody>
          <a:bodyPr anchor="t"/>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C4409353-8426-461C-B1B3-85B19BD82198}" type="slidenum">
              <a:rPr lang="en-US" smtClean="0">
                <a:solidFill>
                  <a:srgbClr val="000000">
                    <a:tint val="75000"/>
                  </a:srgbClr>
                </a:solidFill>
              </a:rPr>
              <a:pPr>
                <a:defRPr/>
              </a:pPr>
              <a:t>‹#›</a:t>
            </a:fld>
            <a:endParaRPr lang="en-US">
              <a:solidFill>
                <a:srgbClr val="000000">
                  <a:tint val="75000"/>
                </a:srgbClr>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17137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Rectangle 10"/>
          <p:cNvSpPr/>
          <p:nvPr/>
        </p:nvSpPr>
        <p:spPr>
          <a:xfrm>
            <a:off x="0" y="0"/>
            <a:ext cx="9144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F7107248-F992-4578-8EAA-1239573FA9BE}" type="slidenum">
              <a:rPr lang="en-US" smtClean="0">
                <a:solidFill>
                  <a:srgbClr val="000000">
                    <a:tint val="75000"/>
                  </a:srgbClr>
                </a:solidFill>
              </a:rPr>
              <a:pPr>
                <a:defRPr/>
              </a:pPr>
              <a:t>‹#›</a:t>
            </a:fld>
            <a:endParaRPr lang="en-US">
              <a:solidFill>
                <a:srgbClr val="000000">
                  <a:tint val="75000"/>
                </a:srgbClr>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591020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Rectangle 12"/>
          <p:cNvSpPr/>
          <p:nvPr/>
        </p:nvSpPr>
        <p:spPr>
          <a:xfrm>
            <a:off x="0" y="0"/>
            <a:ext cx="9144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8BD671A9-B666-4DF3-AE24-9613A02E1CCF}" type="slidenum">
              <a:rPr lang="en-US" smtClean="0">
                <a:solidFill>
                  <a:srgbClr val="000000">
                    <a:tint val="75000"/>
                  </a:srgbClr>
                </a:solidFill>
              </a:rPr>
              <a:pPr>
                <a:defRPr/>
              </a:pPr>
              <a:t>‹#›</a:t>
            </a:fld>
            <a:endParaRPr lang="en-US">
              <a:solidFill>
                <a:srgbClr val="000000">
                  <a:tint val="75000"/>
                </a:srgbClr>
              </a:solidFill>
            </a:endParaRP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4111090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Rectangle 8"/>
          <p:cNvSpPr/>
          <p:nvPr/>
        </p:nvSpPr>
        <p:spPr>
          <a:xfrm>
            <a:off x="0" y="0"/>
            <a:ext cx="9144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7"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5A3F6F2A-CDF5-43CB-98CB-2672648CBF09}" type="slidenum">
              <a:rPr lang="en-US" smtClean="0">
                <a:solidFill>
                  <a:srgbClr val="000000">
                    <a:tint val="75000"/>
                  </a:srgbClr>
                </a:solidFill>
              </a:rPr>
              <a:pPr>
                <a:defRPr/>
              </a:pPr>
              <a:t>‹#›</a:t>
            </a:fld>
            <a:endParaRPr lang="en-US">
              <a:solidFill>
                <a:srgbClr val="000000">
                  <a:tint val="75000"/>
                </a:srgbClr>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4054316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92896CC0-F374-4F3A-8480-F39190351AD4}" type="slidenum">
              <a:rPr lang="en-US" smtClean="0">
                <a:solidFill>
                  <a:srgbClr val="000000">
                    <a:tint val="75000"/>
                  </a:srgbClr>
                </a:solidFill>
              </a:rPr>
              <a:pPr>
                <a:defRPr/>
              </a:pPr>
              <a:t>‹#›</a:t>
            </a:fld>
            <a:endParaRPr lang="en-US">
              <a:solidFill>
                <a:srgbClr val="000000">
                  <a:tint val="75000"/>
                </a:srgb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1599301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3429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213EFEC8-F864-4879-836E-E4361231A91E}" type="slidenum">
              <a:rPr lang="en-US" smtClean="0">
                <a:solidFill>
                  <a:srgbClr val="000000">
                    <a:tint val="75000"/>
                  </a:srgbClr>
                </a:solidFill>
              </a:rPr>
              <a:pPr>
                <a:defRPr/>
              </a:pPr>
              <a:t>‹#›</a:t>
            </a:fld>
            <a:endParaRPr lang="en-US">
              <a:solidFill>
                <a:srgbClr val="000000">
                  <a:tint val="75000"/>
                </a:srgbClr>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2694268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3051F232-8439-46CB-8418-8C1DB32BC1A1}" type="slidenum">
              <a:rPr lang="en-US" smtClean="0">
                <a:solidFill>
                  <a:srgbClr val="000000">
                    <a:tint val="75000"/>
                  </a:srgbClr>
                </a:solidFill>
              </a:rPr>
              <a:pPr>
                <a:defRPr/>
              </a:pPr>
              <a:t>‹#›</a:t>
            </a:fld>
            <a:endParaRPr lang="en-US">
              <a:solidFill>
                <a:srgbClr val="000000">
                  <a:tint val="75000"/>
                </a:srgbClr>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3195913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6" name="Slide Number Placeholder 5"/>
          <p:cNvSpPr>
            <a:spLocks noGrp="1"/>
          </p:cNvSpPr>
          <p:nvPr>
            <p:ph type="sldNum" sz="quarter" idx="4"/>
          </p:nvPr>
        </p:nvSpPr>
        <p:spPr>
          <a:xfrm>
            <a:off x="0" y="649287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60B7540-85CB-4F1F-9272-8C5A18EA9725}" type="slidenum">
              <a:rPr lang="en-US" smtClean="0">
                <a:solidFill>
                  <a:srgbClr val="000000">
                    <a:tint val="75000"/>
                  </a:srgbClr>
                </a:solidFill>
              </a:rPr>
              <a:pPr>
                <a:defRPr/>
              </a:pPr>
              <a:t>‹#›</a:t>
            </a:fld>
            <a:endParaRPr lang="en-US">
              <a:solidFill>
                <a:srgbClr val="000000">
                  <a:tint val="75000"/>
                </a:srgbClr>
              </a:solidFill>
            </a:endParaRPr>
          </a:p>
        </p:txBody>
      </p:sp>
    </p:spTree>
    <p:extLst>
      <p:ext uri="{BB962C8B-B14F-4D97-AF65-F5344CB8AC3E}">
        <p14:creationId xmlns:p14="http://schemas.microsoft.com/office/powerpoint/2010/main" val="15604100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Calibri" pitchFamily="34" charset="0"/>
        </a:defRPr>
      </a:lvl2pPr>
      <a:lvl3pPr algn="l" rtl="0" eaLnBrk="1" fontAlgn="base" hangingPunct="1">
        <a:spcBef>
          <a:spcPct val="0"/>
        </a:spcBef>
        <a:spcAft>
          <a:spcPct val="0"/>
        </a:spcAft>
        <a:defRPr sz="4400">
          <a:solidFill>
            <a:schemeClr val="bg1"/>
          </a:solidFill>
          <a:latin typeface="Calibri" pitchFamily="34" charset="0"/>
        </a:defRPr>
      </a:lvl3pPr>
      <a:lvl4pPr algn="l" rtl="0" eaLnBrk="1" fontAlgn="base" hangingPunct="1">
        <a:spcBef>
          <a:spcPct val="0"/>
        </a:spcBef>
        <a:spcAft>
          <a:spcPct val="0"/>
        </a:spcAft>
        <a:defRPr sz="4400">
          <a:solidFill>
            <a:schemeClr val="bg1"/>
          </a:solidFill>
          <a:latin typeface="Calibri" pitchFamily="34" charset="0"/>
        </a:defRPr>
      </a:lvl4pPr>
      <a:lvl5pPr algn="l" rtl="0" eaLnBrk="1" fontAlgn="base" hangingPunct="1">
        <a:spcBef>
          <a:spcPct val="0"/>
        </a:spcBef>
        <a:spcAft>
          <a:spcPct val="0"/>
        </a:spcAft>
        <a:defRPr sz="4400">
          <a:solidFill>
            <a:schemeClr val="bg1"/>
          </a:solidFill>
          <a:latin typeface="Calibri" pitchFamily="34" charset="0"/>
        </a:defRPr>
      </a:lvl5pPr>
      <a:lvl6pPr marL="457200" algn="l" rtl="0" eaLnBrk="1" fontAlgn="base" hangingPunct="1">
        <a:spcBef>
          <a:spcPct val="0"/>
        </a:spcBef>
        <a:spcAft>
          <a:spcPct val="0"/>
        </a:spcAft>
        <a:defRPr sz="4400">
          <a:solidFill>
            <a:schemeClr val="bg1"/>
          </a:solidFill>
          <a:latin typeface="Calibri" pitchFamily="34" charset="0"/>
        </a:defRPr>
      </a:lvl6pPr>
      <a:lvl7pPr marL="914400" algn="l" rtl="0" eaLnBrk="1" fontAlgn="base" hangingPunct="1">
        <a:spcBef>
          <a:spcPct val="0"/>
        </a:spcBef>
        <a:spcAft>
          <a:spcPct val="0"/>
        </a:spcAft>
        <a:defRPr sz="4400">
          <a:solidFill>
            <a:schemeClr val="bg1"/>
          </a:solidFill>
          <a:latin typeface="Calibri" pitchFamily="34" charset="0"/>
        </a:defRPr>
      </a:lvl7pPr>
      <a:lvl8pPr marL="1371600" algn="l" rtl="0" eaLnBrk="1" fontAlgn="base" hangingPunct="1">
        <a:spcBef>
          <a:spcPct val="0"/>
        </a:spcBef>
        <a:spcAft>
          <a:spcPct val="0"/>
        </a:spcAft>
        <a:defRPr sz="4400">
          <a:solidFill>
            <a:schemeClr val="bg1"/>
          </a:solidFill>
          <a:latin typeface="Calibri" pitchFamily="34" charset="0"/>
        </a:defRPr>
      </a:lvl8pPr>
      <a:lvl9pPr marL="1828800" algn="l" rtl="0" eaLnBrk="1" fontAlgn="base" hangingPunct="1">
        <a:spcBef>
          <a:spcPct val="0"/>
        </a:spcBef>
        <a:spcAft>
          <a:spcPct val="0"/>
        </a:spcAft>
        <a:defRPr sz="4400">
          <a:solidFill>
            <a:schemeClr val="bg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publicecodes.cyberregs.com/icod/iecc/2012/icod_iecc_2012_ce4_par037.ht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hyperlink" Target="http://www.drjengineering.org/content/3/foam-plastic-insulating-sheathing-used-air-barrier-material-air-barrier-assembl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Air barrier requirements</a:t>
            </a:r>
            <a:endParaRPr lang="en-US" dirty="0"/>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278204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pPr eaLnBrk="1" hangingPunct="1"/>
            <a:r>
              <a:rPr lang="en-US" altLang="en-US" dirty="0" smtClean="0"/>
              <a:t>Energy Code - Air Barrier Requirements</a:t>
            </a:r>
          </a:p>
        </p:txBody>
      </p:sp>
      <p:sp>
        <p:nvSpPr>
          <p:cNvPr id="3" name="Content Placeholder 2"/>
          <p:cNvSpPr>
            <a:spLocks noGrp="1"/>
          </p:cNvSpPr>
          <p:nvPr>
            <p:ph idx="1"/>
          </p:nvPr>
        </p:nvSpPr>
        <p:spPr>
          <a:xfrm>
            <a:off x="403225" y="3048000"/>
            <a:ext cx="8229600" cy="3382963"/>
          </a:xfrm>
        </p:spPr>
        <p:txBody>
          <a:bodyPr rtlCol="0">
            <a:normAutofit fontScale="77500" lnSpcReduction="20000"/>
          </a:bodyPr>
          <a:lstStyle/>
          <a:p>
            <a:pPr eaLnBrk="1" fontAlgn="auto" hangingPunct="1">
              <a:spcAft>
                <a:spcPts val="0"/>
              </a:spcAft>
              <a:defRPr/>
            </a:pPr>
            <a:r>
              <a:rPr lang="en-US" dirty="0" smtClean="0"/>
              <a:t>Material air permeability ≤ 0.004 cfm/ft</a:t>
            </a:r>
            <a:r>
              <a:rPr lang="en-US" baseline="30000" dirty="0" smtClean="0"/>
              <a:t>2  </a:t>
            </a:r>
            <a:r>
              <a:rPr lang="en-US" dirty="0" smtClean="0"/>
              <a:t>per ASTM E2178  (</a:t>
            </a:r>
            <a:r>
              <a:rPr lang="en-US" dirty="0" smtClean="0">
                <a:hlinkClick r:id="rId3"/>
              </a:rPr>
              <a:t>IECC 2012 C402.4.1.2.1</a:t>
            </a:r>
            <a:r>
              <a:rPr lang="en-US" dirty="0" smtClean="0"/>
              <a:t>) </a:t>
            </a:r>
            <a:endParaRPr lang="en-US" b="1" baseline="30000" dirty="0" smtClean="0">
              <a:solidFill>
                <a:srgbClr val="006600"/>
              </a:solidFill>
            </a:endParaRPr>
          </a:p>
          <a:p>
            <a:pPr eaLnBrk="1" fontAlgn="auto" hangingPunct="1">
              <a:spcAft>
                <a:spcPts val="0"/>
              </a:spcAft>
              <a:defRPr/>
            </a:pPr>
            <a:r>
              <a:rPr lang="en-US" dirty="0" smtClean="0"/>
              <a:t>Some codes may list “deemed-to-comply” air barrier materials</a:t>
            </a:r>
          </a:p>
          <a:p>
            <a:pPr lvl="1" eaLnBrk="1" fontAlgn="auto" hangingPunct="1">
              <a:spcAft>
                <a:spcPts val="0"/>
              </a:spcAft>
              <a:buFont typeface="Arial" pitchFamily="34" charset="0"/>
              <a:buChar char="•"/>
              <a:defRPr/>
            </a:pPr>
            <a:r>
              <a:rPr lang="en-US" dirty="0" smtClean="0"/>
              <a:t>Best to verify with product manufacturer’s test data</a:t>
            </a:r>
          </a:p>
          <a:p>
            <a:pPr eaLnBrk="1" fontAlgn="auto" hangingPunct="1">
              <a:spcAft>
                <a:spcPts val="0"/>
              </a:spcAft>
              <a:defRPr/>
            </a:pPr>
            <a:r>
              <a:rPr lang="en-US" dirty="0" smtClean="0"/>
              <a:t>Typical types of air-barrier materials or assemblies</a:t>
            </a:r>
          </a:p>
          <a:p>
            <a:pPr lvl="1" eaLnBrk="1" fontAlgn="auto" hangingPunct="1">
              <a:spcAft>
                <a:spcPts val="0"/>
              </a:spcAft>
              <a:buFont typeface="Arial" pitchFamily="34" charset="0"/>
              <a:buChar char="•"/>
              <a:defRPr/>
            </a:pPr>
            <a:r>
              <a:rPr lang="en-US" dirty="0" smtClean="0"/>
              <a:t>Sheathing (gypsum board, FPIS, WSP, etc.)</a:t>
            </a:r>
          </a:p>
          <a:p>
            <a:pPr lvl="1" eaLnBrk="1" fontAlgn="auto" hangingPunct="1">
              <a:spcAft>
                <a:spcPts val="0"/>
              </a:spcAft>
              <a:buFont typeface="Arial" pitchFamily="34" charset="0"/>
              <a:buChar char="•"/>
              <a:defRPr/>
            </a:pPr>
            <a:r>
              <a:rPr lang="en-US" dirty="0" smtClean="0"/>
              <a:t>Concrete / stucco / </a:t>
            </a:r>
            <a:r>
              <a:rPr lang="en-US" dirty="0" err="1" smtClean="0"/>
              <a:t>parged</a:t>
            </a:r>
            <a:r>
              <a:rPr lang="en-US" dirty="0" smtClean="0"/>
              <a:t> (mortar finished) masonry</a:t>
            </a:r>
          </a:p>
          <a:p>
            <a:pPr lvl="1" eaLnBrk="1" fontAlgn="auto" hangingPunct="1">
              <a:spcAft>
                <a:spcPts val="0"/>
              </a:spcAft>
              <a:buFont typeface="Arial" pitchFamily="34" charset="0"/>
              <a:buChar char="•"/>
              <a:defRPr/>
            </a:pPr>
            <a:r>
              <a:rPr lang="en-US" dirty="0" smtClean="0"/>
              <a:t>Membranes (wraps, spray/elastomeric, peel-and-stick, etc.)</a:t>
            </a:r>
          </a:p>
        </p:txBody>
      </p:sp>
      <p:pic>
        <p:nvPicPr>
          <p:cNvPr id="9011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1600200"/>
            <a:ext cx="6400800"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11673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title"/>
          </p:nvPr>
        </p:nvSpPr>
        <p:spPr/>
        <p:txBody>
          <a:bodyPr/>
          <a:lstStyle/>
          <a:p>
            <a:pPr eaLnBrk="1" hangingPunct="1"/>
            <a:r>
              <a:rPr lang="en-US" altLang="en-US" dirty="0" smtClean="0"/>
              <a:t>Air Barrier Applications of FPIS </a:t>
            </a:r>
          </a:p>
        </p:txBody>
      </p:sp>
      <p:sp>
        <p:nvSpPr>
          <p:cNvPr id="91139" name="Content Placeholder 2"/>
          <p:cNvSpPr>
            <a:spLocks noGrp="1"/>
          </p:cNvSpPr>
          <p:nvPr>
            <p:ph idx="1"/>
          </p:nvPr>
        </p:nvSpPr>
        <p:spPr/>
        <p:txBody>
          <a:bodyPr/>
          <a:lstStyle/>
          <a:p>
            <a:pPr eaLnBrk="1" hangingPunct="1"/>
            <a:r>
              <a:rPr lang="en-US" altLang="en-US" dirty="0" smtClean="0"/>
              <a:t>Many FPIS products are AB materials</a:t>
            </a:r>
          </a:p>
          <a:p>
            <a:pPr lvl="1" eaLnBrk="1" hangingPunct="1"/>
            <a:r>
              <a:rPr lang="en-US" altLang="en-US" dirty="0" smtClean="0"/>
              <a:t>Refer to </a:t>
            </a:r>
            <a:r>
              <a:rPr lang="en-US" altLang="en-US" dirty="0" smtClean="0">
                <a:hlinkClick r:id="rId3"/>
              </a:rPr>
              <a:t>TER No. 1410-06 </a:t>
            </a:r>
            <a:endParaRPr lang="en-US" altLang="en-US" dirty="0"/>
          </a:p>
          <a:p>
            <a:pPr lvl="1" eaLnBrk="1" hangingPunct="1"/>
            <a:r>
              <a:rPr lang="en-US" altLang="en-US" dirty="0" smtClean="0"/>
              <a:t>As with any air-barrier material, the installed performance depends on good joint sealing</a:t>
            </a:r>
          </a:p>
        </p:txBody>
      </p:sp>
    </p:spTree>
    <p:extLst>
      <p:ext uri="{BB962C8B-B14F-4D97-AF65-F5344CB8AC3E}">
        <p14:creationId xmlns:p14="http://schemas.microsoft.com/office/powerpoint/2010/main" val="11632330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p:txBody>
          <a:bodyPr/>
          <a:lstStyle/>
          <a:p>
            <a:pPr eaLnBrk="1" hangingPunct="1"/>
            <a:r>
              <a:rPr lang="en-US" altLang="en-US" dirty="0" smtClean="0"/>
              <a:t>Air Barrier Applications of FPIS </a:t>
            </a:r>
          </a:p>
        </p:txBody>
      </p:sp>
      <p:sp>
        <p:nvSpPr>
          <p:cNvPr id="92163" name="Content Placeholder 2"/>
          <p:cNvSpPr>
            <a:spLocks noGrp="1"/>
          </p:cNvSpPr>
          <p:nvPr>
            <p:ph idx="1"/>
          </p:nvPr>
        </p:nvSpPr>
        <p:spPr/>
        <p:txBody>
          <a:bodyPr/>
          <a:lstStyle/>
          <a:p>
            <a:pPr eaLnBrk="1" hangingPunct="1"/>
            <a:r>
              <a:rPr lang="en-US" altLang="en-US" dirty="0" smtClean="0"/>
              <a:t>AB application tips:</a:t>
            </a:r>
          </a:p>
          <a:p>
            <a:pPr lvl="1" eaLnBrk="1" hangingPunct="1"/>
            <a:r>
              <a:rPr lang="en-US" altLang="en-US" sz="2400" dirty="0" smtClean="0"/>
              <a:t>Though code requires AB only on one side of wall, both sides will give better thermal and moisture control </a:t>
            </a:r>
          </a:p>
          <a:p>
            <a:pPr lvl="1" eaLnBrk="1" hangingPunct="1"/>
            <a:r>
              <a:rPr lang="en-US" altLang="en-US" sz="2400" dirty="0" smtClean="0"/>
              <a:t>Know the difference between AB and vapor barrier</a:t>
            </a:r>
          </a:p>
          <a:p>
            <a:pPr lvl="2" eaLnBrk="1" hangingPunct="1"/>
            <a:r>
              <a:rPr lang="en-US" altLang="en-US" sz="2000" dirty="0" smtClean="0"/>
              <a:t>An air barrier stops the movement of air into or out of the conditioned space</a:t>
            </a:r>
          </a:p>
          <a:p>
            <a:pPr lvl="2" eaLnBrk="1" hangingPunct="1"/>
            <a:r>
              <a:rPr lang="en-US" altLang="en-US" sz="2000" dirty="0" smtClean="0"/>
              <a:t>A vapor barrier slows or reduces the movement of water vapor through a material. </a:t>
            </a:r>
          </a:p>
          <a:p>
            <a:pPr lvl="1" eaLnBrk="1" hangingPunct="1"/>
            <a:r>
              <a:rPr lang="en-US" altLang="en-US" sz="2400" dirty="0" smtClean="0"/>
              <a:t>Like other materials, air-barriers have vapor </a:t>
            </a:r>
            <a:r>
              <a:rPr lang="en-US" altLang="en-US" sz="2400" dirty="0" err="1" smtClean="0"/>
              <a:t>permeance</a:t>
            </a:r>
            <a:r>
              <a:rPr lang="en-US" altLang="en-US" sz="2400" dirty="0" smtClean="0"/>
              <a:t> properties and should be coordinated with the code-compliant vapor control strategy for a wall assembly.</a:t>
            </a:r>
          </a:p>
        </p:txBody>
      </p:sp>
    </p:spTree>
    <p:extLst>
      <p:ext uri="{BB962C8B-B14F-4D97-AF65-F5344CB8AC3E}">
        <p14:creationId xmlns:p14="http://schemas.microsoft.com/office/powerpoint/2010/main" val="4183542715"/>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5 Applied Building Technology Group">
  <a:themeElements>
    <a:clrScheme name="ABTG">
      <a:dk1>
        <a:srgbClr val="000000"/>
      </a:dk1>
      <a:lt1>
        <a:sysClr val="window" lastClr="FFFFFF"/>
      </a:lt1>
      <a:dk2>
        <a:srgbClr val="0B76B4"/>
      </a:dk2>
      <a:lt2>
        <a:srgbClr val="94C4E0"/>
      </a:lt2>
      <a:accent1>
        <a:srgbClr val="FFCC66"/>
      </a:accent1>
      <a:accent2>
        <a:srgbClr val="FFEEBB"/>
      </a:accent2>
      <a:accent3>
        <a:srgbClr val="809EAD"/>
      </a:accent3>
      <a:accent4>
        <a:srgbClr val="0B76B4"/>
      </a:accent4>
      <a:accent5>
        <a:srgbClr val="5AA2AE"/>
      </a:accent5>
      <a:accent6>
        <a:srgbClr val="CEE0E9"/>
      </a:accent6>
      <a:hlink>
        <a:srgbClr val="0B76B4"/>
      </a:hlink>
      <a:folHlink>
        <a:srgbClr val="809EA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437</Words>
  <Application>Microsoft Office PowerPoint</Application>
  <PresentationFormat>On-screen Show (4:3)</PresentationFormat>
  <Paragraphs>35</Paragraphs>
  <Slides>4</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2015 Applied Building Technology Group</vt:lpstr>
      <vt:lpstr>Air barrier requirements</vt:lpstr>
      <vt:lpstr>Energy Code - Air Barrier Requirements</vt:lpstr>
      <vt:lpstr>Air Barrier Applications of FPIS </vt:lpstr>
      <vt:lpstr>Air Barrier Applications of FPIS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Air barrier requirements</dc:title>
  <dc:creator>Molly Butz</dc:creator>
  <cp:lastModifiedBy>Molly Butz</cp:lastModifiedBy>
  <cp:revision>1</cp:revision>
  <dcterms:created xsi:type="dcterms:W3CDTF">2015-09-14T19:44:01Z</dcterms:created>
  <dcterms:modified xsi:type="dcterms:W3CDTF">2015-09-14T19:44:17Z</dcterms:modified>
</cp:coreProperties>
</file>