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3"/>
  </p:notesMasterIdLst>
  <p:sldIdLst>
    <p:sldId id="257" r:id="rId2"/>
    <p:sldId id="258" r:id="rId3"/>
    <p:sldId id="259" r:id="rId4"/>
    <p:sldId id="260" r:id="rId5"/>
    <p:sldId id="261" r:id="rId6"/>
    <p:sldId id="262" r:id="rId7"/>
    <p:sldId id="263" r:id="rId8"/>
    <p:sldId id="264" r:id="rId9"/>
    <p:sldId id="265" r:id="rId10"/>
    <p:sldId id="266" r:id="rId11"/>
    <p:sldId id="267"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25" autoAdjust="0"/>
    <p:restoredTop sz="94660"/>
  </p:normalViewPr>
  <p:slideViewPr>
    <p:cSldViewPr snapToGrid="0">
      <p:cViewPr varScale="1">
        <p:scale>
          <a:sx n="111" d="100"/>
          <a:sy n="111" d="100"/>
        </p:scale>
        <p:origin x="942"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5DB5195-123F-4540-89C5-B4F08F28A9F5}" type="datetimeFigureOut">
              <a:rPr lang="en-US" smtClean="0"/>
              <a:t>9/14/2015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C701FE6-B130-431B-A7AE-17F1E8AF052F}" type="slidenum">
              <a:rPr lang="en-US" smtClean="0"/>
              <a:t>‹#›</a:t>
            </a:fld>
            <a:endParaRPr lang="en-US"/>
          </a:p>
        </p:txBody>
      </p:sp>
    </p:spTree>
    <p:extLst>
      <p:ext uri="{BB962C8B-B14F-4D97-AF65-F5344CB8AC3E}">
        <p14:creationId xmlns:p14="http://schemas.microsoft.com/office/powerpoint/2010/main" val="36983168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building.dow.com/about/history.htm"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Slide Image Placeholder 1"/>
          <p:cNvSpPr>
            <a:spLocks noGrp="1" noRot="1" noChangeAspect="1" noTextEdit="1"/>
          </p:cNvSpPr>
          <p:nvPr>
            <p:ph type="sldImg"/>
          </p:nvPr>
        </p:nvSpPr>
        <p:spPr>
          <a:xfrm>
            <a:off x="1101725" y="698500"/>
            <a:ext cx="4654550" cy="3490913"/>
          </a:xfrm>
          <a:ln/>
        </p:spPr>
      </p:sp>
      <p:sp>
        <p:nvSpPr>
          <p:cNvPr id="80899" name="Notes Placeholder 2"/>
          <p:cNvSpPr>
            <a:spLocks noGrp="1"/>
          </p:cNvSpPr>
          <p:nvPr>
            <p:ph type="body" idx="1"/>
          </p:nvPr>
        </p:nvSpPr>
        <p:spPr/>
        <p:txBody>
          <a:bodyPr/>
          <a:lstStyle/>
          <a:p>
            <a:pPr eaLnBrk="1" hangingPunct="1">
              <a:spcBef>
                <a:spcPct val="0"/>
              </a:spcBef>
              <a:defRPr/>
            </a:pPr>
            <a:r>
              <a:rPr lang="en-US" strike="sngStrike" dirty="0" smtClean="0"/>
              <a:t>Why should we learn about continuous insulation? </a:t>
            </a:r>
          </a:p>
          <a:p>
            <a:pPr marL="228600" indent="-228600" eaLnBrk="1" hangingPunct="1">
              <a:spcBef>
                <a:spcPct val="0"/>
              </a:spcBef>
              <a:buFont typeface="+mj-lt"/>
              <a:buAutoNum type="arabicPeriod"/>
              <a:defRPr/>
            </a:pPr>
            <a:r>
              <a:rPr lang="en-US" strike="sngStrike" dirty="0" smtClean="0"/>
              <a:t>Continuous insulation has been around for a long time. First used as fiberboard insulation, continuous insulation has been used in the construction market since the early 1900s. In more modern times, continuous insulation has commonly been used in low-slope commercial roofs since at least the 1940s source: </a:t>
            </a:r>
            <a:r>
              <a:rPr lang="en-US" strike="sngStrike" dirty="0" smtClean="0">
                <a:hlinkClick r:id="rId3"/>
              </a:rPr>
              <a:t>http://building.dow.com/about/history.htm</a:t>
            </a:r>
            <a:endParaRPr lang="en-US" strike="sngStrike" dirty="0" smtClean="0"/>
          </a:p>
          <a:p>
            <a:pPr marL="228600" indent="-228600" eaLnBrk="1" hangingPunct="1">
              <a:spcBef>
                <a:spcPct val="0"/>
              </a:spcBef>
              <a:buFont typeface="+mj-lt"/>
              <a:buAutoNum type="arabicPeriod"/>
              <a:defRPr/>
            </a:pPr>
            <a:r>
              <a:rPr lang="en-US" strike="sngStrike" dirty="0" smtClean="0"/>
              <a:t>The scope of this presentation will cover wall applications only. Images show </a:t>
            </a:r>
            <a:r>
              <a:rPr lang="en-US" strike="sngStrike" dirty="0" err="1" smtClean="0"/>
              <a:t>polyiso</a:t>
            </a:r>
            <a:r>
              <a:rPr lang="en-US" strike="sngStrike" dirty="0" smtClean="0"/>
              <a:t> used in a wall application. </a:t>
            </a:r>
          </a:p>
          <a:p>
            <a:pPr marL="228600" indent="-228600" eaLnBrk="1" hangingPunct="1">
              <a:spcBef>
                <a:spcPct val="0"/>
              </a:spcBef>
              <a:buFont typeface="+mj-lt"/>
              <a:buAutoNum type="arabicPeriod"/>
              <a:defRPr/>
            </a:pPr>
            <a:endParaRPr lang="en-US" strike="sngStrike" dirty="0" smtClean="0"/>
          </a:p>
          <a:p>
            <a:pPr eaLnBrk="1" hangingPunct="1">
              <a:spcBef>
                <a:spcPct val="0"/>
              </a:spcBef>
              <a:defRPr/>
            </a:pPr>
            <a:endParaRPr lang="en-US" strike="sngStrike" dirty="0" smtClean="0"/>
          </a:p>
          <a:p>
            <a:pPr eaLnBrk="1" hangingPunct="1">
              <a:spcBef>
                <a:spcPct val="0"/>
              </a:spcBef>
              <a:defRPr/>
            </a:pPr>
            <a:r>
              <a:rPr lang="en-US" strike="sngStrike" dirty="0" smtClean="0"/>
              <a:t>Image source: </a:t>
            </a:r>
          </a:p>
          <a:p>
            <a:pPr marL="228600" indent="-228600" eaLnBrk="1" hangingPunct="1">
              <a:spcBef>
                <a:spcPct val="0"/>
              </a:spcBef>
              <a:buFont typeface="+mj-lt"/>
              <a:buAutoNum type="arabicPeriod"/>
              <a:defRPr/>
            </a:pPr>
            <a:r>
              <a:rPr lang="en-US" strike="sngStrike" dirty="0" smtClean="0"/>
              <a:t>polyiso.org</a:t>
            </a:r>
          </a:p>
        </p:txBody>
      </p:sp>
      <p:sp>
        <p:nvSpPr>
          <p:cNvPr id="187396" name="Slide Number Placeholder 3"/>
          <p:cNvSpPr txBox="1">
            <a:spLocks noGrp="1"/>
          </p:cNvSpPr>
          <p:nvPr/>
        </p:nvSpPr>
        <p:spPr bwMode="auto">
          <a:xfrm>
            <a:off x="3884613" y="8845550"/>
            <a:ext cx="2971800"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algn="r" eaLnBrk="1" fontAlgn="base" hangingPunct="1">
              <a:spcBef>
                <a:spcPct val="0"/>
              </a:spcBef>
              <a:spcAft>
                <a:spcPct val="0"/>
              </a:spcAft>
            </a:pPr>
            <a:fld id="{87497F87-2C7B-4C06-A71F-CFAABD3D697B}" type="slidenum">
              <a:rPr lang="en-US" altLang="en-US">
                <a:solidFill>
                  <a:srgbClr val="000000"/>
                </a:solidFill>
                <a:cs typeface="Arial" pitchFamily="34" charset="0"/>
              </a:rPr>
              <a:pPr algn="r" eaLnBrk="1" fontAlgn="base" hangingPunct="1">
                <a:spcBef>
                  <a:spcPct val="0"/>
                </a:spcBef>
                <a:spcAft>
                  <a:spcPct val="0"/>
                </a:spcAft>
              </a:pPr>
              <a:t>2</a:t>
            </a:fld>
            <a:endParaRPr lang="en-US" altLang="en-US">
              <a:solidFill>
                <a:srgbClr val="000000"/>
              </a:solidFill>
              <a:cs typeface="Arial" pitchFamily="34" charset="0"/>
            </a:endParaRPr>
          </a:p>
        </p:txBody>
      </p:sp>
    </p:spTree>
    <p:extLst>
      <p:ext uri="{BB962C8B-B14F-4D97-AF65-F5344CB8AC3E}">
        <p14:creationId xmlns:p14="http://schemas.microsoft.com/office/powerpoint/2010/main" val="39911344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lstStyle/>
          <a:p>
            <a:pPr>
              <a:defRPr/>
            </a:pPr>
            <a:r>
              <a:rPr lang="en-US" dirty="0" smtClean="0"/>
              <a:t>Chapter 26 of the IBC is almost entirely devoted to fire safety requirements for foam sheathing materials and assemblies, including foam sheathing.</a:t>
            </a:r>
          </a:p>
          <a:p>
            <a:pPr marL="228600" indent="-228600">
              <a:buFont typeface="+mj-lt"/>
              <a:buAutoNum type="arabicPeriod"/>
              <a:defRPr/>
            </a:pPr>
            <a:r>
              <a:rPr lang="en-US" dirty="0" smtClean="0"/>
              <a:t>Section R316 of the IRC is similarly devoted to fire safety requirements for foam plastics.</a:t>
            </a:r>
          </a:p>
          <a:p>
            <a:pPr marL="228600" indent="-228600">
              <a:buFont typeface="+mj-lt"/>
              <a:buAutoNum type="arabicPeriod"/>
              <a:defRPr/>
            </a:pPr>
            <a:r>
              <a:rPr lang="en-US" dirty="0" smtClean="0"/>
              <a:t>These fire requirements for foam sheathing are comprehensive and effective.</a:t>
            </a:r>
          </a:p>
          <a:p>
            <a:pPr>
              <a:defRPr/>
            </a:pPr>
            <a:endParaRPr lang="en-US" dirty="0"/>
          </a:p>
        </p:txBody>
      </p:sp>
      <p:sp>
        <p:nvSpPr>
          <p:cNvPr id="188420" name="Slide Number Placeholder 3"/>
          <p:cNvSpPr>
            <a:spLocks noGrp="1"/>
          </p:cNvSpPr>
          <p:nvPr>
            <p:ph type="sldNum" sz="quarter" idx="5"/>
          </p:nvPr>
        </p:nvSpPr>
        <p:spPr>
          <a:noFill/>
        </p:spPr>
        <p:txBody>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6540BF41-5039-4E07-B2EC-B53BF800FD7D}" type="slidenum">
              <a:rPr lang="en-US" altLang="en-US" smtClean="0">
                <a:solidFill>
                  <a:srgbClr val="000000"/>
                </a:solidFill>
                <a:cs typeface="Arial" pitchFamily="34" charset="0"/>
              </a:rPr>
              <a:pPr eaLnBrk="1" hangingPunct="1">
                <a:spcBef>
                  <a:spcPct val="0"/>
                </a:spcBef>
              </a:pPr>
              <a:t>3</a:t>
            </a:fld>
            <a:endParaRPr lang="en-US" altLang="en-US" smtClean="0">
              <a:solidFill>
                <a:srgbClr val="000000"/>
              </a:solidFill>
              <a:cs typeface="Arial" pitchFamily="34" charset="0"/>
            </a:endParaRPr>
          </a:p>
        </p:txBody>
      </p:sp>
    </p:spTree>
    <p:extLst>
      <p:ext uri="{BB962C8B-B14F-4D97-AF65-F5344CB8AC3E}">
        <p14:creationId xmlns:p14="http://schemas.microsoft.com/office/powerpoint/2010/main" val="23111176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Slide Image Placeholder 1"/>
          <p:cNvSpPr>
            <a:spLocks noGrp="1" noRot="1" noChangeAspect="1" noTextEdit="1"/>
          </p:cNvSpPr>
          <p:nvPr>
            <p:ph type="sldImg"/>
          </p:nvPr>
        </p:nvSpPr>
        <p:spPr>
          <a:ln/>
        </p:spPr>
      </p:sp>
      <p:sp>
        <p:nvSpPr>
          <p:cNvPr id="189443" name="Notes Placeholder 2"/>
          <p:cNvSpPr>
            <a:spLocks noGrp="1"/>
          </p:cNvSpPr>
          <p:nvPr>
            <p:ph type="body" idx="1"/>
          </p:nvPr>
        </p:nvSpPr>
        <p:spPr>
          <a:noFill/>
        </p:spPr>
        <p:txBody>
          <a:bodyPr/>
          <a:lstStyle/>
          <a:p>
            <a:endParaRPr lang="en-US" altLang="en-US" smtClean="0"/>
          </a:p>
        </p:txBody>
      </p:sp>
      <p:sp>
        <p:nvSpPr>
          <p:cNvPr id="189444" name="Slide Number Placeholder 3"/>
          <p:cNvSpPr>
            <a:spLocks noGrp="1"/>
          </p:cNvSpPr>
          <p:nvPr>
            <p:ph type="sldNum" sz="quarter" idx="5"/>
          </p:nvPr>
        </p:nvSpPr>
        <p:spPr>
          <a:noFill/>
        </p:spPr>
        <p:txBody>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A3355956-CD15-4F75-877A-1E5A9D9A7D4E}" type="slidenum">
              <a:rPr lang="en-US" altLang="en-US" smtClean="0">
                <a:solidFill>
                  <a:srgbClr val="000000"/>
                </a:solidFill>
                <a:cs typeface="Arial" pitchFamily="34" charset="0"/>
              </a:rPr>
              <a:pPr eaLnBrk="1" hangingPunct="1">
                <a:spcBef>
                  <a:spcPct val="0"/>
                </a:spcBef>
              </a:pPr>
              <a:t>4</a:t>
            </a:fld>
            <a:endParaRPr lang="en-US" altLang="en-US" smtClean="0">
              <a:solidFill>
                <a:srgbClr val="000000"/>
              </a:solidFill>
              <a:cs typeface="Arial" pitchFamily="34" charset="0"/>
            </a:endParaRPr>
          </a:p>
        </p:txBody>
      </p:sp>
    </p:spTree>
    <p:extLst>
      <p:ext uri="{BB962C8B-B14F-4D97-AF65-F5344CB8AC3E}">
        <p14:creationId xmlns:p14="http://schemas.microsoft.com/office/powerpoint/2010/main" val="39360550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Slide Image Placeholder 1"/>
          <p:cNvSpPr>
            <a:spLocks noGrp="1" noRot="1" noChangeAspect="1" noTextEdit="1"/>
          </p:cNvSpPr>
          <p:nvPr>
            <p:ph type="sldImg"/>
          </p:nvPr>
        </p:nvSpPr>
        <p:spPr>
          <a:ln/>
        </p:spPr>
      </p:sp>
      <p:sp>
        <p:nvSpPr>
          <p:cNvPr id="190467" name="Notes Placeholder 2"/>
          <p:cNvSpPr>
            <a:spLocks noGrp="1"/>
          </p:cNvSpPr>
          <p:nvPr>
            <p:ph type="body" idx="1"/>
          </p:nvPr>
        </p:nvSpPr>
        <p:spPr>
          <a:noFill/>
        </p:spPr>
        <p:txBody>
          <a:bodyPr/>
          <a:lstStyle/>
          <a:p>
            <a:endParaRPr lang="en-US" altLang="en-US" smtClean="0"/>
          </a:p>
        </p:txBody>
      </p:sp>
      <p:sp>
        <p:nvSpPr>
          <p:cNvPr id="190468" name="Slide Number Placeholder 3"/>
          <p:cNvSpPr>
            <a:spLocks noGrp="1"/>
          </p:cNvSpPr>
          <p:nvPr>
            <p:ph type="sldNum" sz="quarter" idx="5"/>
          </p:nvPr>
        </p:nvSpPr>
        <p:spPr>
          <a:noFill/>
        </p:spPr>
        <p:txBody>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59DB4761-9F23-4E61-8DAA-D40FC16DE9C9}" type="slidenum">
              <a:rPr lang="en-US" altLang="en-US" smtClean="0">
                <a:solidFill>
                  <a:srgbClr val="000000"/>
                </a:solidFill>
                <a:cs typeface="Arial" pitchFamily="34" charset="0"/>
              </a:rPr>
              <a:pPr eaLnBrk="1" hangingPunct="1">
                <a:spcBef>
                  <a:spcPct val="0"/>
                </a:spcBef>
              </a:pPr>
              <a:t>5</a:t>
            </a:fld>
            <a:endParaRPr lang="en-US" altLang="en-US" smtClean="0">
              <a:solidFill>
                <a:srgbClr val="000000"/>
              </a:solidFill>
              <a:cs typeface="Arial" pitchFamily="34" charset="0"/>
            </a:endParaRPr>
          </a:p>
        </p:txBody>
      </p:sp>
    </p:spTree>
    <p:extLst>
      <p:ext uri="{BB962C8B-B14F-4D97-AF65-F5344CB8AC3E}">
        <p14:creationId xmlns:p14="http://schemas.microsoft.com/office/powerpoint/2010/main" val="22815675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Slide Image Placeholder 1"/>
          <p:cNvSpPr>
            <a:spLocks noGrp="1" noRot="1" noChangeAspect="1" noTextEdit="1"/>
          </p:cNvSpPr>
          <p:nvPr>
            <p:ph type="sldImg"/>
          </p:nvPr>
        </p:nvSpPr>
        <p:spPr>
          <a:ln/>
        </p:spPr>
      </p:sp>
      <p:sp>
        <p:nvSpPr>
          <p:cNvPr id="191491" name="Notes Placeholder 2"/>
          <p:cNvSpPr>
            <a:spLocks noGrp="1"/>
          </p:cNvSpPr>
          <p:nvPr>
            <p:ph type="body" idx="1"/>
          </p:nvPr>
        </p:nvSpPr>
        <p:spPr>
          <a:noFill/>
        </p:spPr>
        <p:txBody>
          <a:bodyPr/>
          <a:lstStyle/>
          <a:p>
            <a:pPr eaLnBrk="1" hangingPunct="1">
              <a:spcBef>
                <a:spcPct val="0"/>
              </a:spcBef>
            </a:pPr>
            <a:endParaRPr lang="en-US" altLang="en-US" smtClean="0"/>
          </a:p>
        </p:txBody>
      </p:sp>
      <p:sp>
        <p:nvSpPr>
          <p:cNvPr id="191492" name="Slide Number Placeholder 3"/>
          <p:cNvSpPr txBox="1">
            <a:spLocks noGrp="1"/>
          </p:cNvSpPr>
          <p:nvPr/>
        </p:nvSpPr>
        <p:spPr bwMode="auto">
          <a:xfrm>
            <a:off x="3884613" y="8845550"/>
            <a:ext cx="2971800"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algn="r" eaLnBrk="1" fontAlgn="base" hangingPunct="1">
              <a:spcBef>
                <a:spcPct val="0"/>
              </a:spcBef>
              <a:spcAft>
                <a:spcPct val="0"/>
              </a:spcAft>
            </a:pPr>
            <a:fld id="{46389CB0-C8F6-4018-A2D0-39935CAA8EA7}" type="slidenum">
              <a:rPr lang="en-US" altLang="en-US">
                <a:solidFill>
                  <a:srgbClr val="000000"/>
                </a:solidFill>
                <a:cs typeface="Arial" pitchFamily="34" charset="0"/>
              </a:rPr>
              <a:pPr algn="r" eaLnBrk="1" fontAlgn="base" hangingPunct="1">
                <a:spcBef>
                  <a:spcPct val="0"/>
                </a:spcBef>
                <a:spcAft>
                  <a:spcPct val="0"/>
                </a:spcAft>
              </a:pPr>
              <a:t>6</a:t>
            </a:fld>
            <a:endParaRPr lang="en-US" altLang="en-US">
              <a:solidFill>
                <a:srgbClr val="000000"/>
              </a:solidFill>
              <a:cs typeface="Arial" pitchFamily="34" charset="0"/>
            </a:endParaRPr>
          </a:p>
        </p:txBody>
      </p:sp>
    </p:spTree>
    <p:extLst>
      <p:ext uri="{BB962C8B-B14F-4D97-AF65-F5344CB8AC3E}">
        <p14:creationId xmlns:p14="http://schemas.microsoft.com/office/powerpoint/2010/main" val="41457868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Slide Image Placeholder 1"/>
          <p:cNvSpPr>
            <a:spLocks noGrp="1" noRot="1" noChangeAspect="1" noTextEdit="1"/>
          </p:cNvSpPr>
          <p:nvPr>
            <p:ph type="sldImg"/>
          </p:nvPr>
        </p:nvSpPr>
        <p:spPr>
          <a:ln/>
        </p:spPr>
      </p:sp>
      <p:sp>
        <p:nvSpPr>
          <p:cNvPr id="192515" name="Notes Placeholder 2"/>
          <p:cNvSpPr>
            <a:spLocks noGrp="1"/>
          </p:cNvSpPr>
          <p:nvPr>
            <p:ph type="body" idx="1"/>
          </p:nvPr>
        </p:nvSpPr>
        <p:spPr>
          <a:noFill/>
        </p:spPr>
        <p:txBody>
          <a:bodyPr/>
          <a:lstStyle/>
          <a:p>
            <a:pPr eaLnBrk="1" hangingPunct="1">
              <a:spcBef>
                <a:spcPct val="0"/>
              </a:spcBef>
            </a:pPr>
            <a:endParaRPr lang="en-US" altLang="en-US" smtClean="0"/>
          </a:p>
        </p:txBody>
      </p:sp>
      <p:sp>
        <p:nvSpPr>
          <p:cNvPr id="192516" name="Slide Number Placeholder 3"/>
          <p:cNvSpPr txBox="1">
            <a:spLocks noGrp="1"/>
          </p:cNvSpPr>
          <p:nvPr/>
        </p:nvSpPr>
        <p:spPr bwMode="auto">
          <a:xfrm>
            <a:off x="3884613" y="8845550"/>
            <a:ext cx="2971800"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algn="r" eaLnBrk="1" fontAlgn="base" hangingPunct="1">
              <a:spcBef>
                <a:spcPct val="0"/>
              </a:spcBef>
              <a:spcAft>
                <a:spcPct val="0"/>
              </a:spcAft>
            </a:pPr>
            <a:fld id="{CD8C9F58-C5A6-47E9-9A27-930E67E211BE}" type="slidenum">
              <a:rPr lang="en-US" altLang="en-US">
                <a:solidFill>
                  <a:srgbClr val="000000"/>
                </a:solidFill>
                <a:cs typeface="Arial" pitchFamily="34" charset="0"/>
              </a:rPr>
              <a:pPr algn="r" eaLnBrk="1" fontAlgn="base" hangingPunct="1">
                <a:spcBef>
                  <a:spcPct val="0"/>
                </a:spcBef>
                <a:spcAft>
                  <a:spcPct val="0"/>
                </a:spcAft>
              </a:pPr>
              <a:t>7</a:t>
            </a:fld>
            <a:endParaRPr lang="en-US" altLang="en-US">
              <a:solidFill>
                <a:srgbClr val="000000"/>
              </a:solidFill>
              <a:cs typeface="Arial" pitchFamily="34" charset="0"/>
            </a:endParaRPr>
          </a:p>
        </p:txBody>
      </p:sp>
    </p:spTree>
    <p:extLst>
      <p:ext uri="{BB962C8B-B14F-4D97-AF65-F5344CB8AC3E}">
        <p14:creationId xmlns:p14="http://schemas.microsoft.com/office/powerpoint/2010/main" val="38930085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Slide Image Placeholder 1"/>
          <p:cNvSpPr>
            <a:spLocks noGrp="1" noRot="1" noChangeAspect="1" noTextEdit="1"/>
          </p:cNvSpPr>
          <p:nvPr>
            <p:ph type="sldImg"/>
          </p:nvPr>
        </p:nvSpPr>
        <p:spPr>
          <a:xfrm>
            <a:off x="1101725" y="698500"/>
            <a:ext cx="4654550" cy="3490913"/>
          </a:xfrm>
          <a:ln/>
        </p:spPr>
      </p:sp>
      <p:sp>
        <p:nvSpPr>
          <p:cNvPr id="3" name="Notes Placeholder 2"/>
          <p:cNvSpPr>
            <a:spLocks noGrp="1"/>
          </p:cNvSpPr>
          <p:nvPr>
            <p:ph type="body" idx="1"/>
          </p:nvPr>
        </p:nvSpPr>
        <p:spPr/>
        <p:txBody>
          <a:bodyPr/>
          <a:lstStyle/>
          <a:p>
            <a:pPr>
              <a:defRPr/>
            </a:pPr>
            <a:r>
              <a:rPr lang="en-US" dirty="0" smtClean="0"/>
              <a:t>Section R316 of the IRC is almost entirely devoted to fire safety requirements for foam sheathing materials and assemblies, including foam sheathing.</a:t>
            </a:r>
          </a:p>
          <a:p>
            <a:pPr marL="228600" indent="-228600">
              <a:buFont typeface="+mj-lt"/>
              <a:buAutoNum type="arabicPeriod"/>
              <a:defRPr/>
            </a:pPr>
            <a:r>
              <a:rPr lang="en-US" dirty="0" smtClean="0"/>
              <a:t>Chapter 26 of the IBC is similarly devoted to fire safety requirements for foam plastics.</a:t>
            </a:r>
          </a:p>
          <a:p>
            <a:pPr marL="228600" indent="-228600">
              <a:buFont typeface="+mj-lt"/>
              <a:buAutoNum type="arabicPeriod"/>
              <a:defRPr/>
            </a:pPr>
            <a:r>
              <a:rPr lang="en-US" dirty="0" smtClean="0"/>
              <a:t>These fire requirements for foam sheathing are comprehensive and effective.</a:t>
            </a:r>
          </a:p>
          <a:p>
            <a:pPr>
              <a:defRPr/>
            </a:pPr>
            <a:endParaRPr lang="en-US" dirty="0"/>
          </a:p>
        </p:txBody>
      </p:sp>
      <p:sp>
        <p:nvSpPr>
          <p:cNvPr id="193540" name="Slide Number Placeholder 3"/>
          <p:cNvSpPr>
            <a:spLocks noGrp="1"/>
          </p:cNvSpPr>
          <p:nvPr>
            <p:ph type="sldNum" sz="quarter" idx="5"/>
          </p:nvPr>
        </p:nvSpPr>
        <p:spPr>
          <a:noFill/>
        </p:spPr>
        <p:txBody>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5F970FB5-86B3-4627-B34B-D377AABEE90F}" type="slidenum">
              <a:rPr lang="en-US" altLang="en-US" smtClean="0">
                <a:solidFill>
                  <a:srgbClr val="000000"/>
                </a:solidFill>
                <a:cs typeface="Arial" pitchFamily="34" charset="0"/>
              </a:rPr>
              <a:pPr eaLnBrk="1" hangingPunct="1">
                <a:spcBef>
                  <a:spcPct val="0"/>
                </a:spcBef>
              </a:pPr>
              <a:t>8</a:t>
            </a:fld>
            <a:endParaRPr lang="en-US" altLang="en-US" smtClean="0">
              <a:solidFill>
                <a:srgbClr val="000000"/>
              </a:solidFill>
              <a:cs typeface="Arial" pitchFamily="34" charset="0"/>
            </a:endParaRPr>
          </a:p>
        </p:txBody>
      </p:sp>
    </p:spTree>
    <p:extLst>
      <p:ext uri="{BB962C8B-B14F-4D97-AF65-F5344CB8AC3E}">
        <p14:creationId xmlns:p14="http://schemas.microsoft.com/office/powerpoint/2010/main" val="41677031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Slide Image Placeholder 1"/>
          <p:cNvSpPr>
            <a:spLocks noGrp="1" noRot="1" noChangeAspect="1" noTextEdit="1"/>
          </p:cNvSpPr>
          <p:nvPr>
            <p:ph type="sldImg"/>
          </p:nvPr>
        </p:nvSpPr>
        <p:spPr>
          <a:ln/>
        </p:spPr>
      </p:sp>
      <p:sp>
        <p:nvSpPr>
          <p:cNvPr id="194563" name="Notes Placeholder 2"/>
          <p:cNvSpPr>
            <a:spLocks noGrp="1"/>
          </p:cNvSpPr>
          <p:nvPr>
            <p:ph type="body" idx="1"/>
          </p:nvPr>
        </p:nvSpPr>
        <p:spPr>
          <a:noFill/>
        </p:spPr>
        <p:txBody>
          <a:bodyPr/>
          <a:lstStyle/>
          <a:p>
            <a:pPr eaLnBrk="1" hangingPunct="1">
              <a:spcBef>
                <a:spcPct val="0"/>
              </a:spcBef>
            </a:pPr>
            <a:r>
              <a:rPr lang="en-US" altLang="en-US" smtClean="0"/>
              <a:t>From ACC-FSC Tech Matters</a:t>
            </a:r>
          </a:p>
        </p:txBody>
      </p:sp>
      <p:sp>
        <p:nvSpPr>
          <p:cNvPr id="194564" name="Slide Number Placeholder 3"/>
          <p:cNvSpPr txBox="1">
            <a:spLocks noGrp="1"/>
          </p:cNvSpPr>
          <p:nvPr/>
        </p:nvSpPr>
        <p:spPr bwMode="auto">
          <a:xfrm>
            <a:off x="3884613" y="8845550"/>
            <a:ext cx="2971800"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algn="r" eaLnBrk="1" fontAlgn="base" hangingPunct="1">
              <a:spcBef>
                <a:spcPct val="0"/>
              </a:spcBef>
              <a:spcAft>
                <a:spcPct val="0"/>
              </a:spcAft>
            </a:pPr>
            <a:fld id="{505D465E-6BD7-4510-A580-B18C0A19F072}" type="slidenum">
              <a:rPr lang="en-US" altLang="en-US">
                <a:solidFill>
                  <a:srgbClr val="000000"/>
                </a:solidFill>
                <a:cs typeface="Arial" pitchFamily="34" charset="0"/>
              </a:rPr>
              <a:pPr algn="r" eaLnBrk="1" fontAlgn="base" hangingPunct="1">
                <a:spcBef>
                  <a:spcPct val="0"/>
                </a:spcBef>
                <a:spcAft>
                  <a:spcPct val="0"/>
                </a:spcAft>
              </a:pPr>
              <a:t>9</a:t>
            </a:fld>
            <a:endParaRPr lang="en-US" altLang="en-US">
              <a:solidFill>
                <a:srgbClr val="000000"/>
              </a:solidFill>
              <a:cs typeface="Arial" pitchFamily="34" charset="0"/>
            </a:endParaRPr>
          </a:p>
        </p:txBody>
      </p:sp>
    </p:spTree>
    <p:extLst>
      <p:ext uri="{BB962C8B-B14F-4D97-AF65-F5344CB8AC3E}">
        <p14:creationId xmlns:p14="http://schemas.microsoft.com/office/powerpoint/2010/main" val="18202523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Slide Image Placeholder 1"/>
          <p:cNvSpPr>
            <a:spLocks noGrp="1" noRot="1" noChangeAspect="1" noTextEdit="1"/>
          </p:cNvSpPr>
          <p:nvPr>
            <p:ph type="sldImg"/>
          </p:nvPr>
        </p:nvSpPr>
        <p:spPr>
          <a:xfrm>
            <a:off x="1101725" y="698500"/>
            <a:ext cx="4654550" cy="3490913"/>
          </a:xfrm>
          <a:ln/>
        </p:spPr>
      </p:sp>
      <p:sp>
        <p:nvSpPr>
          <p:cNvPr id="195587" name="Notes Placeholder 2"/>
          <p:cNvSpPr>
            <a:spLocks noGrp="1"/>
          </p:cNvSpPr>
          <p:nvPr>
            <p:ph type="body" idx="1"/>
          </p:nvPr>
        </p:nvSpPr>
        <p:spPr>
          <a:noFill/>
        </p:spPr>
        <p:txBody>
          <a:bodyPr/>
          <a:lstStyle/>
          <a:p>
            <a:pPr eaLnBrk="1" hangingPunct="1">
              <a:spcBef>
                <a:spcPct val="0"/>
              </a:spcBef>
            </a:pPr>
            <a:r>
              <a:rPr lang="en-US" altLang="en-US" smtClean="0"/>
              <a:t>With proper detailing, continuous insulation can be used in any wall assembly. This graphic shows three common assemblies using continuous insulation. </a:t>
            </a:r>
          </a:p>
        </p:txBody>
      </p:sp>
      <p:sp>
        <p:nvSpPr>
          <p:cNvPr id="195588" name="Slide Number Placeholder 3"/>
          <p:cNvSpPr txBox="1">
            <a:spLocks noGrp="1"/>
          </p:cNvSpPr>
          <p:nvPr/>
        </p:nvSpPr>
        <p:spPr bwMode="auto">
          <a:xfrm>
            <a:off x="3884613" y="8845550"/>
            <a:ext cx="2971800"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algn="r" eaLnBrk="1" fontAlgn="base" hangingPunct="1">
              <a:spcBef>
                <a:spcPct val="0"/>
              </a:spcBef>
              <a:spcAft>
                <a:spcPct val="0"/>
              </a:spcAft>
            </a:pPr>
            <a:fld id="{29D567D6-3A3B-47BD-B181-FC6CB1C7D096}" type="slidenum">
              <a:rPr lang="en-US" altLang="en-US">
                <a:solidFill>
                  <a:srgbClr val="000000"/>
                </a:solidFill>
                <a:cs typeface="Arial" pitchFamily="34" charset="0"/>
              </a:rPr>
              <a:pPr algn="r" eaLnBrk="1" fontAlgn="base" hangingPunct="1">
                <a:spcBef>
                  <a:spcPct val="0"/>
                </a:spcBef>
                <a:spcAft>
                  <a:spcPct val="0"/>
                </a:spcAft>
              </a:pPr>
              <a:t>10</a:t>
            </a:fld>
            <a:endParaRPr lang="en-US" altLang="en-US">
              <a:solidFill>
                <a:srgbClr val="000000"/>
              </a:solidFill>
              <a:cs typeface="Arial" pitchFamily="34" charset="0"/>
            </a:endParaRPr>
          </a:p>
        </p:txBody>
      </p:sp>
    </p:spTree>
    <p:extLst>
      <p:ext uri="{BB962C8B-B14F-4D97-AF65-F5344CB8AC3E}">
        <p14:creationId xmlns:p14="http://schemas.microsoft.com/office/powerpoint/2010/main" val="6017145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bg1"/>
        </a:solidFill>
        <a:effectLst/>
      </p:bgPr>
    </p:bg>
    <p:spTree>
      <p:nvGrpSpPr>
        <p:cNvPr id="1" name=""/>
        <p:cNvGrpSpPr/>
        <p:nvPr/>
      </p:nvGrpSpPr>
      <p:grpSpPr>
        <a:xfrm>
          <a:off x="0" y="0"/>
          <a:ext cx="0" cy="0"/>
          <a:chOff x="0" y="0"/>
          <a:chExt cx="0" cy="0"/>
        </a:xfrm>
      </p:grpSpPr>
      <p:sp>
        <p:nvSpPr>
          <p:cNvPr id="4" name="Rectangle 3"/>
          <p:cNvSpPr/>
          <p:nvPr/>
        </p:nvSpPr>
        <p:spPr>
          <a:xfrm>
            <a:off x="0" y="0"/>
            <a:ext cx="9144000" cy="5257800"/>
          </a:xfrm>
          <a:prstGeom prst="rect">
            <a:avLst/>
          </a:prstGeom>
          <a:solidFill>
            <a:srgbClr val="0B76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a:solidFill>
                <a:prstClr val="white"/>
              </a:solidFill>
            </a:endParaRPr>
          </a:p>
        </p:txBody>
      </p:sp>
      <p:sp>
        <p:nvSpPr>
          <p:cNvPr id="2" name="Title 1"/>
          <p:cNvSpPr>
            <a:spLocks noGrp="1"/>
          </p:cNvSpPr>
          <p:nvPr>
            <p:ph type="ctrTitle"/>
          </p:nvPr>
        </p:nvSpPr>
        <p:spPr>
          <a:xfrm>
            <a:off x="152400" y="1524000"/>
            <a:ext cx="7772400" cy="3603625"/>
          </a:xfrm>
        </p:spPr>
        <p:txBody>
          <a:bodyPr anchor="b"/>
          <a:lstStyle>
            <a:lvl1pPr algn="l">
              <a:defRPr>
                <a:solidFill>
                  <a:schemeClr val="bg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2400" y="5358841"/>
            <a:ext cx="7772400" cy="685800"/>
          </a:xfrm>
        </p:spPr>
        <p:txBody>
          <a:bodyPr/>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29400" y="4724400"/>
            <a:ext cx="2305050" cy="1954682"/>
          </a:xfrm>
          <a:prstGeom prst="rect">
            <a:avLst/>
          </a:prstGeom>
        </p:spPr>
      </p:pic>
    </p:spTree>
    <p:extLst>
      <p:ext uri="{BB962C8B-B14F-4D97-AF65-F5344CB8AC3E}">
        <p14:creationId xmlns:p14="http://schemas.microsoft.com/office/powerpoint/2010/main" val="32821857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0" name="Rectangle 9"/>
          <p:cNvSpPr/>
          <p:nvPr/>
        </p:nvSpPr>
        <p:spPr>
          <a:xfrm>
            <a:off x="0" y="0"/>
            <a:ext cx="9144000" cy="1371600"/>
          </a:xfrm>
          <a:prstGeom prst="rect">
            <a:avLst/>
          </a:prstGeom>
          <a:solidFill>
            <a:srgbClr val="0B76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dirty="0">
              <a:solidFill>
                <a:prstClr val="white"/>
              </a:solidFill>
            </a:endParaRPr>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Slide Number Placeholder 5"/>
          <p:cNvSpPr>
            <a:spLocks noGrp="1"/>
          </p:cNvSpPr>
          <p:nvPr>
            <p:ph type="sldNum" sz="quarter" idx="12"/>
          </p:nvPr>
        </p:nvSpPr>
        <p:spPr>
          <a:xfrm>
            <a:off x="7010400" y="6492875"/>
            <a:ext cx="2133600" cy="365125"/>
          </a:xfrm>
        </p:spPr>
        <p:txBody>
          <a:bodyPr/>
          <a:lstStyle>
            <a:lvl1pPr algn="r">
              <a:defRPr/>
            </a:lvl1pPr>
          </a:lstStyle>
          <a:p>
            <a:pPr>
              <a:defRPr/>
            </a:pPr>
            <a:fld id="{658D0120-0678-4299-8E4D-4A7DA707A905}" type="slidenum">
              <a:rPr lang="en-US" smtClean="0">
                <a:solidFill>
                  <a:srgbClr val="000000">
                    <a:tint val="75000"/>
                  </a:srgbClr>
                </a:solidFill>
              </a:rPr>
              <a:pPr>
                <a:defRPr/>
              </a:pPr>
              <a:t>‹#›</a:t>
            </a:fld>
            <a:endParaRPr lang="en-US">
              <a:solidFill>
                <a:srgbClr val="000000">
                  <a:tint val="75000"/>
                </a:srgbClr>
              </a:solidFill>
            </a:endParaRPr>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200" y="6161471"/>
            <a:ext cx="731520" cy="620329"/>
          </a:xfrm>
          <a:prstGeom prst="rect">
            <a:avLst/>
          </a:prstGeom>
        </p:spPr>
      </p:pic>
    </p:spTree>
    <p:extLst>
      <p:ext uri="{BB962C8B-B14F-4D97-AF65-F5344CB8AC3E}">
        <p14:creationId xmlns:p14="http://schemas.microsoft.com/office/powerpoint/2010/main" val="8320886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Slide Number Placeholder 5"/>
          <p:cNvSpPr>
            <a:spLocks noGrp="1"/>
          </p:cNvSpPr>
          <p:nvPr>
            <p:ph type="sldNum" sz="quarter" idx="12"/>
          </p:nvPr>
        </p:nvSpPr>
        <p:spPr>
          <a:xfrm>
            <a:off x="7010400" y="6492875"/>
            <a:ext cx="2133600" cy="365125"/>
          </a:xfrm>
        </p:spPr>
        <p:txBody>
          <a:bodyPr/>
          <a:lstStyle>
            <a:lvl1pPr algn="r">
              <a:defRPr/>
            </a:lvl1pPr>
          </a:lstStyle>
          <a:p>
            <a:pPr>
              <a:defRPr/>
            </a:pPr>
            <a:fld id="{7432FC75-7273-4068-A512-D494A6109A12}" type="slidenum">
              <a:rPr lang="en-US" smtClean="0">
                <a:solidFill>
                  <a:srgbClr val="000000">
                    <a:tint val="75000"/>
                  </a:srgbClr>
                </a:solidFill>
              </a:rPr>
              <a:pPr>
                <a:defRPr/>
              </a:pPr>
              <a:t>‹#›</a:t>
            </a:fld>
            <a:endParaRPr lang="en-US">
              <a:solidFill>
                <a:srgbClr val="000000">
                  <a:tint val="75000"/>
                </a:srgbClr>
              </a:solidFill>
            </a:endParaRPr>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200" y="6161471"/>
            <a:ext cx="731520" cy="620329"/>
          </a:xfrm>
          <a:prstGeom prst="rect">
            <a:avLst/>
          </a:prstGeom>
        </p:spPr>
      </p:pic>
    </p:spTree>
    <p:extLst>
      <p:ext uri="{BB962C8B-B14F-4D97-AF65-F5344CB8AC3E}">
        <p14:creationId xmlns:p14="http://schemas.microsoft.com/office/powerpoint/2010/main" val="2452777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8" name="Rectangle 7"/>
          <p:cNvSpPr/>
          <p:nvPr/>
        </p:nvSpPr>
        <p:spPr>
          <a:xfrm>
            <a:off x="0" y="0"/>
            <a:ext cx="9144000" cy="1371600"/>
          </a:xfrm>
          <a:prstGeom prst="rect">
            <a:avLst/>
          </a:prstGeom>
          <a:solidFill>
            <a:srgbClr val="0B76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dirty="0">
              <a:solidFill>
                <a:prstClr val="white"/>
              </a:solidFill>
            </a:endParaRPr>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a:xfrm>
            <a:off x="7010400" y="6492875"/>
            <a:ext cx="2133600" cy="365125"/>
          </a:xfrm>
        </p:spPr>
        <p:txBody>
          <a:bodyPr/>
          <a:lstStyle>
            <a:lvl1pPr algn="r">
              <a:defRPr/>
            </a:lvl1pPr>
          </a:lstStyle>
          <a:p>
            <a:pPr>
              <a:defRPr/>
            </a:pPr>
            <a:fld id="{7165A66E-9669-45AC-9048-E29956A10221}" type="slidenum">
              <a:rPr lang="en-US" smtClean="0">
                <a:solidFill>
                  <a:srgbClr val="000000">
                    <a:tint val="75000"/>
                  </a:srgbClr>
                </a:solidFill>
              </a:rPr>
              <a:pPr>
                <a:defRPr/>
              </a:pPr>
              <a:t>‹#›</a:t>
            </a:fld>
            <a:endParaRPr lang="en-US">
              <a:solidFill>
                <a:srgbClr val="000000">
                  <a:tint val="75000"/>
                </a:srgbClr>
              </a:solidFill>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200" y="6161471"/>
            <a:ext cx="731520" cy="620329"/>
          </a:xfrm>
          <a:prstGeom prst="rect">
            <a:avLst/>
          </a:prstGeom>
        </p:spPr>
      </p:pic>
    </p:spTree>
    <p:extLst>
      <p:ext uri="{BB962C8B-B14F-4D97-AF65-F5344CB8AC3E}">
        <p14:creationId xmlns:p14="http://schemas.microsoft.com/office/powerpoint/2010/main" val="29450616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Rectangle 9"/>
          <p:cNvSpPr/>
          <p:nvPr/>
        </p:nvSpPr>
        <p:spPr>
          <a:xfrm>
            <a:off x="0" y="0"/>
            <a:ext cx="9144000" cy="5257800"/>
          </a:xfrm>
          <a:prstGeom prst="rect">
            <a:avLst/>
          </a:prstGeom>
          <a:solidFill>
            <a:srgbClr val="0B76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a:solidFill>
                <a:prstClr val="white"/>
              </a:solidFill>
            </a:endParaRPr>
          </a:p>
        </p:txBody>
      </p:sp>
      <p:sp>
        <p:nvSpPr>
          <p:cNvPr id="2" name="Title 1"/>
          <p:cNvSpPr>
            <a:spLocks noGrp="1"/>
          </p:cNvSpPr>
          <p:nvPr>
            <p:ph type="title"/>
          </p:nvPr>
        </p:nvSpPr>
        <p:spPr>
          <a:xfrm>
            <a:off x="722313" y="2057400"/>
            <a:ext cx="7772400" cy="2962275"/>
          </a:xfrm>
        </p:spPr>
        <p:txBody>
          <a:bodyPr anchor="b"/>
          <a:lstStyle>
            <a:lvl1pPr algn="l">
              <a:defRPr sz="4000" b="1" cap="all">
                <a:solidFill>
                  <a:schemeClr val="bg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5357813"/>
            <a:ext cx="7772400" cy="738187"/>
          </a:xfrm>
        </p:spPr>
        <p:txBody>
          <a:bodyPr anchor="t"/>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8" name="Slide Number Placeholder 5"/>
          <p:cNvSpPr>
            <a:spLocks noGrp="1"/>
          </p:cNvSpPr>
          <p:nvPr>
            <p:ph type="sldNum" sz="quarter" idx="12"/>
          </p:nvPr>
        </p:nvSpPr>
        <p:spPr>
          <a:xfrm>
            <a:off x="7010400" y="6492875"/>
            <a:ext cx="2133600" cy="365125"/>
          </a:xfrm>
        </p:spPr>
        <p:txBody>
          <a:bodyPr/>
          <a:lstStyle>
            <a:lvl1pPr algn="r">
              <a:defRPr/>
            </a:lvl1pPr>
          </a:lstStyle>
          <a:p>
            <a:pPr>
              <a:defRPr/>
            </a:pPr>
            <a:fld id="{C4409353-8426-461C-B1B3-85B19BD82198}" type="slidenum">
              <a:rPr lang="en-US" smtClean="0">
                <a:solidFill>
                  <a:srgbClr val="000000">
                    <a:tint val="75000"/>
                  </a:srgbClr>
                </a:solidFill>
              </a:rPr>
              <a:pPr>
                <a:defRPr/>
              </a:pPr>
              <a:t>‹#›</a:t>
            </a:fld>
            <a:endParaRPr lang="en-US">
              <a:solidFill>
                <a:srgbClr val="000000">
                  <a:tint val="75000"/>
                </a:srgbClr>
              </a:solidFill>
            </a:endParaRPr>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200" y="6161471"/>
            <a:ext cx="731520" cy="620329"/>
          </a:xfrm>
          <a:prstGeom prst="rect">
            <a:avLst/>
          </a:prstGeom>
        </p:spPr>
      </p:pic>
    </p:spTree>
    <p:extLst>
      <p:ext uri="{BB962C8B-B14F-4D97-AF65-F5344CB8AC3E}">
        <p14:creationId xmlns:p14="http://schemas.microsoft.com/office/powerpoint/2010/main" val="14514660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1" name="Rectangle 10"/>
          <p:cNvSpPr/>
          <p:nvPr/>
        </p:nvSpPr>
        <p:spPr>
          <a:xfrm>
            <a:off x="0" y="0"/>
            <a:ext cx="9144000" cy="1371600"/>
          </a:xfrm>
          <a:prstGeom prst="rect">
            <a:avLst/>
          </a:prstGeom>
          <a:solidFill>
            <a:srgbClr val="0B76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dirty="0">
              <a:solidFill>
                <a:prstClr val="white"/>
              </a:solidFill>
            </a:endParaRPr>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5"/>
          <p:cNvSpPr>
            <a:spLocks noGrp="1"/>
          </p:cNvSpPr>
          <p:nvPr>
            <p:ph type="sldNum" sz="quarter" idx="12"/>
          </p:nvPr>
        </p:nvSpPr>
        <p:spPr>
          <a:xfrm>
            <a:off x="7010400" y="6492875"/>
            <a:ext cx="2133600" cy="365125"/>
          </a:xfrm>
        </p:spPr>
        <p:txBody>
          <a:bodyPr/>
          <a:lstStyle>
            <a:lvl1pPr algn="r">
              <a:defRPr/>
            </a:lvl1pPr>
          </a:lstStyle>
          <a:p>
            <a:pPr>
              <a:defRPr/>
            </a:pPr>
            <a:fld id="{F7107248-F992-4578-8EAA-1239573FA9BE}" type="slidenum">
              <a:rPr lang="en-US" smtClean="0">
                <a:solidFill>
                  <a:srgbClr val="000000">
                    <a:tint val="75000"/>
                  </a:srgbClr>
                </a:solidFill>
              </a:rPr>
              <a:pPr>
                <a:defRPr/>
              </a:pPr>
              <a:t>‹#›</a:t>
            </a:fld>
            <a:endParaRPr lang="en-US">
              <a:solidFill>
                <a:srgbClr val="000000">
                  <a:tint val="75000"/>
                </a:srgbClr>
              </a:solidFill>
            </a:endParaRPr>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200" y="6161471"/>
            <a:ext cx="731520" cy="620329"/>
          </a:xfrm>
          <a:prstGeom prst="rect">
            <a:avLst/>
          </a:prstGeom>
        </p:spPr>
      </p:pic>
    </p:spTree>
    <p:extLst>
      <p:ext uri="{BB962C8B-B14F-4D97-AF65-F5344CB8AC3E}">
        <p14:creationId xmlns:p14="http://schemas.microsoft.com/office/powerpoint/2010/main" val="9191918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3" name="Rectangle 12"/>
          <p:cNvSpPr/>
          <p:nvPr/>
        </p:nvSpPr>
        <p:spPr>
          <a:xfrm>
            <a:off x="0" y="0"/>
            <a:ext cx="9144000" cy="1371600"/>
          </a:xfrm>
          <a:prstGeom prst="rect">
            <a:avLst/>
          </a:prstGeom>
          <a:solidFill>
            <a:srgbClr val="0B76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dirty="0">
              <a:solidFill>
                <a:prstClr val="white"/>
              </a:solidFill>
            </a:endParaRPr>
          </a:p>
        </p:txBody>
      </p:sp>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Slide Number Placeholder 5"/>
          <p:cNvSpPr>
            <a:spLocks noGrp="1"/>
          </p:cNvSpPr>
          <p:nvPr>
            <p:ph type="sldNum" sz="quarter" idx="12"/>
          </p:nvPr>
        </p:nvSpPr>
        <p:spPr>
          <a:xfrm>
            <a:off x="7010400" y="6492875"/>
            <a:ext cx="2133600" cy="365125"/>
          </a:xfrm>
        </p:spPr>
        <p:txBody>
          <a:bodyPr/>
          <a:lstStyle>
            <a:lvl1pPr algn="r">
              <a:defRPr/>
            </a:lvl1pPr>
          </a:lstStyle>
          <a:p>
            <a:pPr>
              <a:defRPr/>
            </a:pPr>
            <a:fld id="{8BD671A9-B666-4DF3-AE24-9613A02E1CCF}" type="slidenum">
              <a:rPr lang="en-US" smtClean="0">
                <a:solidFill>
                  <a:srgbClr val="000000">
                    <a:tint val="75000"/>
                  </a:srgbClr>
                </a:solidFill>
              </a:rPr>
              <a:pPr>
                <a:defRPr/>
              </a:pPr>
              <a:t>‹#›</a:t>
            </a:fld>
            <a:endParaRPr lang="en-US">
              <a:solidFill>
                <a:srgbClr val="000000">
                  <a:tint val="75000"/>
                </a:srgbClr>
              </a:solidFill>
            </a:endParaRPr>
          </a:p>
        </p:txBody>
      </p:sp>
      <p:pic>
        <p:nvPicPr>
          <p:cNvPr id="12" name="Picture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200" y="6161471"/>
            <a:ext cx="731520" cy="620329"/>
          </a:xfrm>
          <a:prstGeom prst="rect">
            <a:avLst/>
          </a:prstGeom>
        </p:spPr>
      </p:pic>
    </p:spTree>
    <p:extLst>
      <p:ext uri="{BB962C8B-B14F-4D97-AF65-F5344CB8AC3E}">
        <p14:creationId xmlns:p14="http://schemas.microsoft.com/office/powerpoint/2010/main" val="15263921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Rectangle 8"/>
          <p:cNvSpPr/>
          <p:nvPr/>
        </p:nvSpPr>
        <p:spPr>
          <a:xfrm>
            <a:off x="0" y="0"/>
            <a:ext cx="9144000" cy="1371600"/>
          </a:xfrm>
          <a:prstGeom prst="rect">
            <a:avLst/>
          </a:prstGeom>
          <a:solidFill>
            <a:srgbClr val="0B76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dirty="0">
              <a:solidFill>
                <a:prstClr val="white"/>
              </a:solidFill>
            </a:endParaRPr>
          </a:p>
        </p:txBody>
      </p:sp>
      <p:sp>
        <p:nvSpPr>
          <p:cNvPr id="2" name="Title 1"/>
          <p:cNvSpPr>
            <a:spLocks noGrp="1"/>
          </p:cNvSpPr>
          <p:nvPr>
            <p:ph type="title"/>
          </p:nvPr>
        </p:nvSpPr>
        <p:spPr/>
        <p:txBody>
          <a:bodyPr/>
          <a:lstStyle/>
          <a:p>
            <a:r>
              <a:rPr lang="en-US" smtClean="0"/>
              <a:t>Click to edit Master title style</a:t>
            </a:r>
            <a:endParaRPr lang="en-US"/>
          </a:p>
        </p:txBody>
      </p:sp>
      <p:sp>
        <p:nvSpPr>
          <p:cNvPr id="7" name="Slide Number Placeholder 5"/>
          <p:cNvSpPr>
            <a:spLocks noGrp="1"/>
          </p:cNvSpPr>
          <p:nvPr>
            <p:ph type="sldNum" sz="quarter" idx="12"/>
          </p:nvPr>
        </p:nvSpPr>
        <p:spPr>
          <a:xfrm>
            <a:off x="7010400" y="6492875"/>
            <a:ext cx="2133600" cy="365125"/>
          </a:xfrm>
        </p:spPr>
        <p:txBody>
          <a:bodyPr/>
          <a:lstStyle>
            <a:lvl1pPr algn="r">
              <a:defRPr/>
            </a:lvl1pPr>
          </a:lstStyle>
          <a:p>
            <a:pPr>
              <a:defRPr/>
            </a:pPr>
            <a:fld id="{5A3F6F2A-CDF5-43CB-98CB-2672648CBF09}" type="slidenum">
              <a:rPr lang="en-US" smtClean="0">
                <a:solidFill>
                  <a:srgbClr val="000000">
                    <a:tint val="75000"/>
                  </a:srgbClr>
                </a:solidFill>
              </a:rPr>
              <a:pPr>
                <a:defRPr/>
              </a:pPr>
              <a:t>‹#›</a:t>
            </a:fld>
            <a:endParaRPr lang="en-US">
              <a:solidFill>
                <a:srgbClr val="000000">
                  <a:tint val="75000"/>
                </a:srgbClr>
              </a:solidFill>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200" y="6161471"/>
            <a:ext cx="731520" cy="620329"/>
          </a:xfrm>
          <a:prstGeom prst="rect">
            <a:avLst/>
          </a:prstGeom>
        </p:spPr>
      </p:pic>
    </p:spTree>
    <p:extLst>
      <p:ext uri="{BB962C8B-B14F-4D97-AF65-F5344CB8AC3E}">
        <p14:creationId xmlns:p14="http://schemas.microsoft.com/office/powerpoint/2010/main" val="10130876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7010400" y="6492875"/>
            <a:ext cx="2133600" cy="365125"/>
          </a:xfrm>
        </p:spPr>
        <p:txBody>
          <a:bodyPr/>
          <a:lstStyle>
            <a:lvl1pPr algn="r">
              <a:defRPr/>
            </a:lvl1pPr>
          </a:lstStyle>
          <a:p>
            <a:pPr>
              <a:defRPr/>
            </a:pPr>
            <a:fld id="{92896CC0-F374-4F3A-8480-F39190351AD4}" type="slidenum">
              <a:rPr lang="en-US" smtClean="0">
                <a:solidFill>
                  <a:srgbClr val="000000">
                    <a:tint val="75000"/>
                  </a:srgbClr>
                </a:solidFill>
              </a:rPr>
              <a:pPr>
                <a:defRPr/>
              </a:pPr>
              <a:t>‹#›</a:t>
            </a:fld>
            <a:endParaRPr lang="en-US">
              <a:solidFill>
                <a:srgbClr val="000000">
                  <a:tint val="75000"/>
                </a:srgbClr>
              </a:solidFill>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200" y="6161471"/>
            <a:ext cx="731520" cy="620329"/>
          </a:xfrm>
          <a:prstGeom prst="rect">
            <a:avLst/>
          </a:prstGeom>
        </p:spPr>
      </p:pic>
    </p:spTree>
    <p:extLst>
      <p:ext uri="{BB962C8B-B14F-4D97-AF65-F5344CB8AC3E}">
        <p14:creationId xmlns:p14="http://schemas.microsoft.com/office/powerpoint/2010/main" val="15606260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1" name="Rectangle 10"/>
          <p:cNvSpPr/>
          <p:nvPr/>
        </p:nvSpPr>
        <p:spPr>
          <a:xfrm>
            <a:off x="0" y="0"/>
            <a:ext cx="3429000" cy="1371600"/>
          </a:xfrm>
          <a:prstGeom prst="rect">
            <a:avLst/>
          </a:prstGeom>
          <a:solidFill>
            <a:srgbClr val="0B76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dirty="0">
              <a:solidFill>
                <a:prstClr val="white"/>
              </a:solidFill>
            </a:endParaRPr>
          </a:p>
        </p:txBody>
      </p:sp>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Slide Number Placeholder 5"/>
          <p:cNvSpPr>
            <a:spLocks noGrp="1"/>
          </p:cNvSpPr>
          <p:nvPr>
            <p:ph type="sldNum" sz="quarter" idx="12"/>
          </p:nvPr>
        </p:nvSpPr>
        <p:spPr>
          <a:xfrm>
            <a:off x="7010400" y="6492875"/>
            <a:ext cx="2133600" cy="365125"/>
          </a:xfrm>
        </p:spPr>
        <p:txBody>
          <a:bodyPr/>
          <a:lstStyle>
            <a:lvl1pPr algn="r">
              <a:defRPr/>
            </a:lvl1pPr>
          </a:lstStyle>
          <a:p>
            <a:pPr>
              <a:defRPr/>
            </a:pPr>
            <a:fld id="{213EFEC8-F864-4879-836E-E4361231A91E}" type="slidenum">
              <a:rPr lang="en-US" smtClean="0">
                <a:solidFill>
                  <a:srgbClr val="000000">
                    <a:tint val="75000"/>
                  </a:srgbClr>
                </a:solidFill>
              </a:rPr>
              <a:pPr>
                <a:defRPr/>
              </a:pPr>
              <a:t>‹#›</a:t>
            </a:fld>
            <a:endParaRPr lang="en-US">
              <a:solidFill>
                <a:srgbClr val="000000">
                  <a:tint val="75000"/>
                </a:srgbClr>
              </a:solidFill>
            </a:endParaRPr>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200" y="6161471"/>
            <a:ext cx="731520" cy="620329"/>
          </a:xfrm>
          <a:prstGeom prst="rect">
            <a:avLst/>
          </a:prstGeom>
        </p:spPr>
      </p:pic>
    </p:spTree>
    <p:extLst>
      <p:ext uri="{BB962C8B-B14F-4D97-AF65-F5344CB8AC3E}">
        <p14:creationId xmlns:p14="http://schemas.microsoft.com/office/powerpoint/2010/main" val="39338620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Slide Number Placeholder 5"/>
          <p:cNvSpPr>
            <a:spLocks noGrp="1"/>
          </p:cNvSpPr>
          <p:nvPr>
            <p:ph type="sldNum" sz="quarter" idx="12"/>
          </p:nvPr>
        </p:nvSpPr>
        <p:spPr>
          <a:xfrm>
            <a:off x="7010400" y="6492875"/>
            <a:ext cx="2133600" cy="365125"/>
          </a:xfrm>
        </p:spPr>
        <p:txBody>
          <a:bodyPr/>
          <a:lstStyle>
            <a:lvl1pPr algn="r">
              <a:defRPr/>
            </a:lvl1pPr>
          </a:lstStyle>
          <a:p>
            <a:pPr>
              <a:defRPr/>
            </a:pPr>
            <a:fld id="{3051F232-8439-46CB-8418-8C1DB32BC1A1}" type="slidenum">
              <a:rPr lang="en-US" smtClean="0">
                <a:solidFill>
                  <a:srgbClr val="000000">
                    <a:tint val="75000"/>
                  </a:srgbClr>
                </a:solidFill>
              </a:rPr>
              <a:pPr>
                <a:defRPr/>
              </a:pPr>
              <a:t>‹#›</a:t>
            </a:fld>
            <a:endParaRPr lang="en-US">
              <a:solidFill>
                <a:srgbClr val="000000">
                  <a:tint val="75000"/>
                </a:srgbClr>
              </a:solidFill>
            </a:endParaRPr>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200" y="6161471"/>
            <a:ext cx="731520" cy="620329"/>
          </a:xfrm>
          <a:prstGeom prst="rect">
            <a:avLst/>
          </a:prstGeom>
        </p:spPr>
      </p:pic>
    </p:spTree>
    <p:extLst>
      <p:ext uri="{BB962C8B-B14F-4D97-AF65-F5344CB8AC3E}">
        <p14:creationId xmlns:p14="http://schemas.microsoft.com/office/powerpoint/2010/main" val="5424538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1524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smtClean="0"/>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dirty="0" smtClean="0"/>
          </a:p>
        </p:txBody>
      </p:sp>
      <p:sp>
        <p:nvSpPr>
          <p:cNvPr id="6" name="Slide Number Placeholder 5"/>
          <p:cNvSpPr>
            <a:spLocks noGrp="1"/>
          </p:cNvSpPr>
          <p:nvPr>
            <p:ph type="sldNum" sz="quarter" idx="4"/>
          </p:nvPr>
        </p:nvSpPr>
        <p:spPr>
          <a:xfrm>
            <a:off x="0" y="6492875"/>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E60B7540-85CB-4F1F-9272-8C5A18EA9725}" type="slidenum">
              <a:rPr lang="en-US" smtClean="0">
                <a:solidFill>
                  <a:srgbClr val="000000">
                    <a:tint val="75000"/>
                  </a:srgbClr>
                </a:solidFill>
              </a:rPr>
              <a:pPr>
                <a:defRPr/>
              </a:pPr>
              <a:t>‹#›</a:t>
            </a:fld>
            <a:endParaRPr lang="en-US">
              <a:solidFill>
                <a:srgbClr val="000000">
                  <a:tint val="75000"/>
                </a:srgbClr>
              </a:solidFill>
            </a:endParaRPr>
          </a:p>
        </p:txBody>
      </p:sp>
    </p:spTree>
    <p:extLst>
      <p:ext uri="{BB962C8B-B14F-4D97-AF65-F5344CB8AC3E}">
        <p14:creationId xmlns:p14="http://schemas.microsoft.com/office/powerpoint/2010/main" val="411605248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fontAlgn="base" hangingPunct="1">
        <a:spcBef>
          <a:spcPct val="0"/>
        </a:spcBef>
        <a:spcAft>
          <a:spcPct val="0"/>
        </a:spcAft>
        <a:defRPr sz="4400" kern="1200">
          <a:solidFill>
            <a:schemeClr val="bg1"/>
          </a:solidFill>
          <a:latin typeface="+mj-lt"/>
          <a:ea typeface="+mj-ea"/>
          <a:cs typeface="+mj-cs"/>
        </a:defRPr>
      </a:lvl1pPr>
      <a:lvl2pPr algn="l" rtl="0" eaLnBrk="1" fontAlgn="base" hangingPunct="1">
        <a:spcBef>
          <a:spcPct val="0"/>
        </a:spcBef>
        <a:spcAft>
          <a:spcPct val="0"/>
        </a:spcAft>
        <a:defRPr sz="4400">
          <a:solidFill>
            <a:schemeClr val="bg1"/>
          </a:solidFill>
          <a:latin typeface="Calibri" pitchFamily="34" charset="0"/>
        </a:defRPr>
      </a:lvl2pPr>
      <a:lvl3pPr algn="l" rtl="0" eaLnBrk="1" fontAlgn="base" hangingPunct="1">
        <a:spcBef>
          <a:spcPct val="0"/>
        </a:spcBef>
        <a:spcAft>
          <a:spcPct val="0"/>
        </a:spcAft>
        <a:defRPr sz="4400">
          <a:solidFill>
            <a:schemeClr val="bg1"/>
          </a:solidFill>
          <a:latin typeface="Calibri" pitchFamily="34" charset="0"/>
        </a:defRPr>
      </a:lvl3pPr>
      <a:lvl4pPr algn="l" rtl="0" eaLnBrk="1" fontAlgn="base" hangingPunct="1">
        <a:spcBef>
          <a:spcPct val="0"/>
        </a:spcBef>
        <a:spcAft>
          <a:spcPct val="0"/>
        </a:spcAft>
        <a:defRPr sz="4400">
          <a:solidFill>
            <a:schemeClr val="bg1"/>
          </a:solidFill>
          <a:latin typeface="Calibri" pitchFamily="34" charset="0"/>
        </a:defRPr>
      </a:lvl4pPr>
      <a:lvl5pPr algn="l" rtl="0" eaLnBrk="1" fontAlgn="base" hangingPunct="1">
        <a:spcBef>
          <a:spcPct val="0"/>
        </a:spcBef>
        <a:spcAft>
          <a:spcPct val="0"/>
        </a:spcAft>
        <a:defRPr sz="4400">
          <a:solidFill>
            <a:schemeClr val="bg1"/>
          </a:solidFill>
          <a:latin typeface="Calibri" pitchFamily="34" charset="0"/>
        </a:defRPr>
      </a:lvl5pPr>
      <a:lvl6pPr marL="457200" algn="l" rtl="0" eaLnBrk="1" fontAlgn="base" hangingPunct="1">
        <a:spcBef>
          <a:spcPct val="0"/>
        </a:spcBef>
        <a:spcAft>
          <a:spcPct val="0"/>
        </a:spcAft>
        <a:defRPr sz="4400">
          <a:solidFill>
            <a:schemeClr val="bg1"/>
          </a:solidFill>
          <a:latin typeface="Calibri" pitchFamily="34" charset="0"/>
        </a:defRPr>
      </a:lvl6pPr>
      <a:lvl7pPr marL="914400" algn="l" rtl="0" eaLnBrk="1" fontAlgn="base" hangingPunct="1">
        <a:spcBef>
          <a:spcPct val="0"/>
        </a:spcBef>
        <a:spcAft>
          <a:spcPct val="0"/>
        </a:spcAft>
        <a:defRPr sz="4400">
          <a:solidFill>
            <a:schemeClr val="bg1"/>
          </a:solidFill>
          <a:latin typeface="Calibri" pitchFamily="34" charset="0"/>
        </a:defRPr>
      </a:lvl7pPr>
      <a:lvl8pPr marL="1371600" algn="l" rtl="0" eaLnBrk="1" fontAlgn="base" hangingPunct="1">
        <a:spcBef>
          <a:spcPct val="0"/>
        </a:spcBef>
        <a:spcAft>
          <a:spcPct val="0"/>
        </a:spcAft>
        <a:defRPr sz="4400">
          <a:solidFill>
            <a:schemeClr val="bg1"/>
          </a:solidFill>
          <a:latin typeface="Calibri" pitchFamily="34" charset="0"/>
        </a:defRPr>
      </a:lvl8pPr>
      <a:lvl9pPr marL="1828800" algn="l" rtl="0" eaLnBrk="1" fontAlgn="base" hangingPunct="1">
        <a:spcBef>
          <a:spcPct val="0"/>
        </a:spcBef>
        <a:spcAft>
          <a:spcPct val="0"/>
        </a:spcAft>
        <a:defRPr sz="4400">
          <a:solidFill>
            <a:schemeClr val="bg1"/>
          </a:solidFill>
          <a:latin typeface="Calibri" pitchFamily="34" charset="0"/>
        </a:defRPr>
      </a:lvl9pPr>
    </p:titleStyle>
    <p:bodyStyle>
      <a:lvl1pPr marL="342900" indent="-342900" algn="l" rtl="0" eaLnBrk="1" fontAlgn="base" hangingPunct="1">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drjengineering.org/ter/2013/may/1202-03/foam-plastic-insulating-sheathing-products-type-v-construction" TargetMode="External"/><Relationship Id="rId2" Type="http://schemas.openxmlformats.org/officeDocument/2006/relationships/hyperlink" Target="http://drjengineering.org/ter/2013/may/1202-04/foam-plastic-insulating-sheathing-products-type-i-ii-iii-or-iv-construction" TargetMode="External"/><Relationship Id="rId1" Type="http://schemas.openxmlformats.org/officeDocument/2006/relationships/slideLayout" Target="../slideLayouts/slideLayout2.xml"/><Relationship Id="rId4" Type="http://schemas.openxmlformats.org/officeDocument/2006/relationships/hyperlink" Target="http://drjengineering.org/ter/2013/may/1202-01/nfpa-285-tested-assemblies-using-foam-plastic-insulating-sheathing-products"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publicecodes.cyberregs.com/icod/ibc/2012/icod_ibc_2012_6_sec002.ht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publicecodes.cyberregs.com/icod/ibc/2012/icod_ibc_2012_26_par023.htm"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3.gif"/><Relationship Id="rId5" Type="http://schemas.openxmlformats.org/officeDocument/2006/relationships/hyperlink" Target="http://publicecodes.cyberregs.com/icod/ibc/2012/icod_ibc_2012_26_par025.htm" TargetMode="External"/><Relationship Id="rId4" Type="http://schemas.openxmlformats.org/officeDocument/2006/relationships/hyperlink" Target="http://publicecodes.cyberregs.com/icod/ibc/2012/icod_ibc_2012_26_par024.htm"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publicecodes.cyberregs.com/icod/ibc/2012/icod_ibc_2012_26_par026.htm"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hyperlink" Target="http://publicecodes.cyberregs.com/icod/ibc/2012/icod_ibc_2012_26_par027.htm"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publicecodes.cyberregs.com/icod/ibc/2012/icod_ibc_2012_26_par028.htm"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hyperlink" Target="http://publicecodes.cyberregs.com/icod/ibc/2012/icod_ibc_2012_26_par029.htm"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publicecodes.cyberregs.com/icod/ibc/2012/icod_ibc_2012_26_par022.htm"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hyperlink" Target="http://publicecodes.cyberregs.com/icod/ibc/2012/icod_ibc_2012_26_par011.htm"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drjengineering.org/ter/2013/may/1202-01/nfpa-285-tested-assemblies-using-foam-plastic-insulating-sheathing-products"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publicecodes.cyberregs.com/icod/irc/2012/icod_irc_2012_3_par210.htm?bu2=undefined"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7.jpeg"/><Relationship Id="rId5" Type="http://schemas.openxmlformats.org/officeDocument/2006/relationships/hyperlink" Target="http://publicecodes.cyberregs.com/icod/irc/2012/icod_irc_2012_3_par226.htm?bu2=undefined" TargetMode="External"/><Relationship Id="rId4" Type="http://schemas.openxmlformats.org/officeDocument/2006/relationships/hyperlink" Target="http://publicecodes.cyberregs.com/icod/irc/2012/icod_irc_2012_3_par211.htm?bu2=undefined"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mtClean="0"/>
              <a:t>Fire </a:t>
            </a:r>
            <a:endParaRPr lang="en-US" dirty="0"/>
          </a:p>
        </p:txBody>
      </p:sp>
      <p:sp>
        <p:nvSpPr>
          <p:cNvPr id="5" name="Text Placeholder 4"/>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7038114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5474" name="Picture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30213" y="2286000"/>
            <a:ext cx="8102600" cy="280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5475" name="Title 1"/>
          <p:cNvSpPr>
            <a:spLocks noGrp="1"/>
          </p:cNvSpPr>
          <p:nvPr>
            <p:ph type="title"/>
          </p:nvPr>
        </p:nvSpPr>
        <p:spPr/>
        <p:txBody>
          <a:bodyPr/>
          <a:lstStyle/>
          <a:p>
            <a:pPr eaLnBrk="1" hangingPunct="1"/>
            <a:r>
              <a:rPr lang="en-US" altLang="en-US" sz="3600" dirty="0" smtClean="0"/>
              <a:t>Gypsum board typically added to provide interior and exterior fire rating</a:t>
            </a:r>
          </a:p>
        </p:txBody>
      </p:sp>
      <p:sp>
        <p:nvSpPr>
          <p:cNvPr id="105476" name="TextBox 8"/>
          <p:cNvSpPr txBox="1">
            <a:spLocks noChangeArrowheads="1"/>
          </p:cNvSpPr>
          <p:nvPr/>
        </p:nvSpPr>
        <p:spPr bwMode="auto">
          <a:xfrm>
            <a:off x="430213" y="5334000"/>
            <a:ext cx="7153275" cy="828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8890" tIns="44445" rIns="88890" bIns="44445">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fontAlgn="base" hangingPunct="1">
              <a:spcBef>
                <a:spcPct val="0"/>
              </a:spcBef>
              <a:spcAft>
                <a:spcPct val="0"/>
              </a:spcAft>
              <a:buFontTx/>
              <a:buNone/>
            </a:pPr>
            <a:r>
              <a:rPr lang="en-US" altLang="en-US" sz="1600">
                <a:solidFill>
                  <a:srgbClr val="000000"/>
                </a:solidFill>
                <a:cs typeface="Arial" pitchFamily="34" charset="0"/>
              </a:rPr>
              <a:t>* Gypsum board typically added between wood or steel stud and FPIS where exterior fire resistance properties are needed (usually for building sites with short fire separation distances between buildings </a:t>
            </a:r>
          </a:p>
        </p:txBody>
      </p:sp>
      <p:sp>
        <p:nvSpPr>
          <p:cNvPr id="105477" name="TextBox 9"/>
          <p:cNvSpPr txBox="1">
            <a:spLocks noChangeArrowheads="1"/>
          </p:cNvSpPr>
          <p:nvPr/>
        </p:nvSpPr>
        <p:spPr bwMode="auto">
          <a:xfrm>
            <a:off x="3136900" y="3671888"/>
            <a:ext cx="2952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8890" tIns="44445" rIns="88890" bIns="44445">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fontAlgn="base" hangingPunct="1">
              <a:spcBef>
                <a:spcPct val="0"/>
              </a:spcBef>
              <a:spcAft>
                <a:spcPct val="0"/>
              </a:spcAft>
              <a:buFontTx/>
              <a:buNone/>
            </a:pPr>
            <a:r>
              <a:rPr lang="en-US" altLang="en-US" sz="1800">
                <a:solidFill>
                  <a:srgbClr val="000000"/>
                </a:solidFill>
                <a:cs typeface="Arial" pitchFamily="34" charset="0"/>
              </a:rPr>
              <a:t>*</a:t>
            </a:r>
          </a:p>
        </p:txBody>
      </p:sp>
      <p:cxnSp>
        <p:nvCxnSpPr>
          <p:cNvPr id="11" name="Straight Arrow Connector 10"/>
          <p:cNvCxnSpPr/>
          <p:nvPr/>
        </p:nvCxnSpPr>
        <p:spPr>
          <a:xfrm>
            <a:off x="3392488" y="3838575"/>
            <a:ext cx="412750" cy="93663"/>
          </a:xfrm>
          <a:prstGeom prst="straightConnector1">
            <a:avLst/>
          </a:prstGeom>
          <a:ln w="15875">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005416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Title 1"/>
          <p:cNvSpPr>
            <a:spLocks noGrp="1"/>
          </p:cNvSpPr>
          <p:nvPr>
            <p:ph type="title"/>
          </p:nvPr>
        </p:nvSpPr>
        <p:spPr/>
        <p:txBody>
          <a:bodyPr/>
          <a:lstStyle/>
          <a:p>
            <a:r>
              <a:rPr lang="en-US" altLang="en-US" dirty="0" smtClean="0"/>
              <a:t>Fire Resources for FPIS</a:t>
            </a:r>
          </a:p>
        </p:txBody>
      </p:sp>
      <p:sp>
        <p:nvSpPr>
          <p:cNvPr id="106499" name="Content Placeholder 2"/>
          <p:cNvSpPr>
            <a:spLocks noGrp="1"/>
          </p:cNvSpPr>
          <p:nvPr>
            <p:ph idx="1"/>
          </p:nvPr>
        </p:nvSpPr>
        <p:spPr/>
        <p:txBody>
          <a:bodyPr/>
          <a:lstStyle/>
          <a:p>
            <a:r>
              <a:rPr lang="en-US" altLang="en-US" smtClean="0">
                <a:hlinkClick r:id="rId2"/>
              </a:rPr>
              <a:t>TER No. 1202-04 </a:t>
            </a:r>
            <a:r>
              <a:rPr lang="en-US" altLang="en-US" smtClean="0"/>
              <a:t> Type I-IV Construction</a:t>
            </a:r>
          </a:p>
          <a:p>
            <a:r>
              <a:rPr lang="en-US" altLang="en-US" smtClean="0">
                <a:hlinkClick r:id="rId3"/>
              </a:rPr>
              <a:t>TER No. 1202-03 </a:t>
            </a:r>
            <a:r>
              <a:rPr lang="en-US" altLang="en-US" smtClean="0"/>
              <a:t> Type V Construction</a:t>
            </a:r>
          </a:p>
          <a:p>
            <a:r>
              <a:rPr lang="en-US" altLang="en-US" smtClean="0">
                <a:hlinkClick r:id="rId4"/>
              </a:rPr>
              <a:t>TER No. 1202-01 </a:t>
            </a:r>
            <a:r>
              <a:rPr lang="en-US" altLang="en-US" smtClean="0"/>
              <a:t> NFPA 285 Tested Assemblies</a:t>
            </a:r>
          </a:p>
        </p:txBody>
      </p:sp>
    </p:spTree>
    <p:extLst>
      <p:ext uri="{BB962C8B-B14F-4D97-AF65-F5344CB8AC3E}">
        <p14:creationId xmlns:p14="http://schemas.microsoft.com/office/powerpoint/2010/main" val="5531001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tle 1"/>
          <p:cNvSpPr>
            <a:spLocks noGrp="1"/>
          </p:cNvSpPr>
          <p:nvPr>
            <p:ph type="title"/>
          </p:nvPr>
        </p:nvSpPr>
        <p:spPr/>
        <p:txBody>
          <a:bodyPr/>
          <a:lstStyle/>
          <a:p>
            <a:pPr eaLnBrk="1" hangingPunct="1"/>
            <a:r>
              <a:rPr lang="en-US" altLang="en-US" dirty="0" smtClean="0"/>
              <a:t>Fire - IBC Commercial Buildings</a:t>
            </a:r>
          </a:p>
        </p:txBody>
      </p:sp>
      <p:sp>
        <p:nvSpPr>
          <p:cNvPr id="16387" name="Content Placeholder 2"/>
          <p:cNvSpPr>
            <a:spLocks noGrp="1"/>
          </p:cNvSpPr>
          <p:nvPr>
            <p:ph idx="1"/>
          </p:nvPr>
        </p:nvSpPr>
        <p:spPr>
          <a:xfrm>
            <a:off x="457200" y="1447800"/>
            <a:ext cx="8229600" cy="4525963"/>
          </a:xfrm>
        </p:spPr>
        <p:txBody>
          <a:bodyPr/>
          <a:lstStyle/>
          <a:p>
            <a:pPr eaLnBrk="1" hangingPunct="1">
              <a:buFont typeface="Arial" charset="0"/>
              <a:buChar char="•"/>
              <a:defRPr/>
            </a:pPr>
            <a:r>
              <a:rPr lang="en-US" dirty="0" smtClean="0"/>
              <a:t>What are Types I-V </a:t>
            </a:r>
            <a:r>
              <a:rPr lang="en-US" dirty="0"/>
              <a:t>construction? </a:t>
            </a:r>
            <a:r>
              <a:rPr lang="en-US" sz="2400" dirty="0"/>
              <a:t>(</a:t>
            </a:r>
            <a:r>
              <a:rPr lang="en-US" sz="2400" dirty="0">
                <a:hlinkClick r:id="rId3"/>
              </a:rPr>
              <a:t>IBC </a:t>
            </a:r>
            <a:r>
              <a:rPr lang="en-US" sz="2400" dirty="0" smtClean="0">
                <a:hlinkClick r:id="rId3"/>
              </a:rPr>
              <a:t>Section 602</a:t>
            </a:r>
            <a:r>
              <a:rPr lang="en-US" sz="2400" dirty="0" smtClean="0"/>
              <a:t>) </a:t>
            </a:r>
            <a:endParaRPr lang="en-US" sz="2400" dirty="0" smtClean="0">
              <a:solidFill>
                <a:srgbClr val="006600"/>
              </a:solidFill>
            </a:endParaRPr>
          </a:p>
          <a:p>
            <a:pPr lvl="1" eaLnBrk="1" hangingPunct="1">
              <a:buFont typeface="Arial" charset="0"/>
              <a:buChar char="–"/>
              <a:defRPr/>
            </a:pPr>
            <a:r>
              <a:rPr lang="en-US" sz="2300" dirty="0"/>
              <a:t>Type I-II construction:  </a:t>
            </a:r>
          </a:p>
          <a:p>
            <a:pPr lvl="2" eaLnBrk="1" hangingPunct="1">
              <a:buFont typeface="Arial" charset="0"/>
              <a:buChar char="•"/>
              <a:defRPr/>
            </a:pPr>
            <a:r>
              <a:rPr lang="en-US" sz="1900" dirty="0"/>
              <a:t>Exterior and interior building elements must be noncombustible materials</a:t>
            </a:r>
          </a:p>
          <a:p>
            <a:pPr lvl="1" eaLnBrk="1" hangingPunct="1">
              <a:buFont typeface="Arial" charset="0"/>
              <a:buChar char="–"/>
              <a:defRPr/>
            </a:pPr>
            <a:r>
              <a:rPr lang="en-US" sz="2300" dirty="0"/>
              <a:t>Type III construction </a:t>
            </a:r>
          </a:p>
          <a:p>
            <a:pPr lvl="2" eaLnBrk="1" hangingPunct="1">
              <a:buFont typeface="Arial" charset="0"/>
              <a:buChar char="•"/>
              <a:defRPr/>
            </a:pPr>
            <a:r>
              <a:rPr lang="en-US" sz="1900" dirty="0"/>
              <a:t>Exterior must be </a:t>
            </a:r>
            <a:r>
              <a:rPr lang="en-US" sz="1900" dirty="0" smtClean="0"/>
              <a:t>noncombustible </a:t>
            </a:r>
          </a:p>
          <a:p>
            <a:pPr lvl="2" eaLnBrk="1" hangingPunct="1">
              <a:buFont typeface="Arial" charset="0"/>
              <a:buChar char="•"/>
              <a:defRPr/>
            </a:pPr>
            <a:r>
              <a:rPr lang="en-US" sz="1900" dirty="0" smtClean="0"/>
              <a:t>Interior </a:t>
            </a:r>
            <a:r>
              <a:rPr lang="en-US" sz="1900" dirty="0"/>
              <a:t>may be any permitted by code</a:t>
            </a:r>
          </a:p>
          <a:p>
            <a:pPr lvl="1" eaLnBrk="1" hangingPunct="1">
              <a:buFont typeface="Arial" charset="0"/>
              <a:buChar char="–"/>
              <a:defRPr/>
            </a:pPr>
            <a:r>
              <a:rPr lang="en-US" sz="2300" dirty="0"/>
              <a:t>Type IV construction (Heavy Timber)</a:t>
            </a:r>
          </a:p>
          <a:p>
            <a:pPr lvl="2" eaLnBrk="1" hangingPunct="1">
              <a:buFont typeface="Arial" charset="0"/>
              <a:buChar char="•"/>
              <a:defRPr/>
            </a:pPr>
            <a:r>
              <a:rPr lang="en-US" sz="1900" dirty="0"/>
              <a:t>Exterior must be </a:t>
            </a:r>
            <a:r>
              <a:rPr lang="en-US" sz="1900" dirty="0" smtClean="0"/>
              <a:t>noncombustible </a:t>
            </a:r>
          </a:p>
          <a:p>
            <a:pPr lvl="2" eaLnBrk="1" hangingPunct="1">
              <a:buFont typeface="Arial" charset="0"/>
              <a:buChar char="•"/>
              <a:defRPr/>
            </a:pPr>
            <a:r>
              <a:rPr lang="en-US" sz="1900" dirty="0" smtClean="0"/>
              <a:t>Interior </a:t>
            </a:r>
            <a:r>
              <a:rPr lang="en-US" sz="1900" dirty="0"/>
              <a:t>must be solid or laminated wood without concealed spaces</a:t>
            </a:r>
          </a:p>
          <a:p>
            <a:pPr lvl="1" eaLnBrk="1" hangingPunct="1">
              <a:buFont typeface="Arial" charset="0"/>
              <a:buChar char="–"/>
              <a:defRPr/>
            </a:pPr>
            <a:r>
              <a:rPr lang="en-US" sz="2300" dirty="0"/>
              <a:t>Type V construction</a:t>
            </a:r>
          </a:p>
          <a:p>
            <a:pPr lvl="2" eaLnBrk="1" hangingPunct="1">
              <a:buFont typeface="Arial" charset="0"/>
              <a:buChar char="•"/>
              <a:defRPr/>
            </a:pPr>
            <a:r>
              <a:rPr lang="en-US" sz="1900" dirty="0"/>
              <a:t>Exterior and interior building elements may be any permitted by code</a:t>
            </a:r>
          </a:p>
          <a:p>
            <a:pPr marL="888902" lvl="2" indent="0" eaLnBrk="1" hangingPunct="1">
              <a:buFont typeface="Arial" charset="0"/>
              <a:buNone/>
              <a:defRPr/>
            </a:pPr>
            <a:endParaRPr lang="en-US" sz="1900" dirty="0"/>
          </a:p>
          <a:p>
            <a:pPr lvl="1" eaLnBrk="1" hangingPunct="1">
              <a:buFont typeface="Arial" charset="0"/>
              <a:buChar char="–"/>
              <a:defRPr/>
            </a:pPr>
            <a:endParaRPr lang="en-US" sz="2300" dirty="0"/>
          </a:p>
          <a:p>
            <a:pPr lvl="2" eaLnBrk="1" hangingPunct="1">
              <a:buFont typeface="Arial" charset="0"/>
              <a:buChar char="•"/>
              <a:defRPr/>
            </a:pPr>
            <a:endParaRPr lang="en-US" sz="1900" dirty="0"/>
          </a:p>
          <a:p>
            <a:pPr lvl="1" eaLnBrk="1" hangingPunct="1">
              <a:buFont typeface="Arial" charset="0"/>
              <a:buChar char="–"/>
              <a:defRPr/>
            </a:pPr>
            <a:endParaRPr lang="en-US" dirty="0" smtClean="0"/>
          </a:p>
          <a:p>
            <a:pPr lvl="1" eaLnBrk="1" hangingPunct="1">
              <a:buFont typeface="Arial" charset="0"/>
              <a:buChar char="–"/>
              <a:defRPr/>
            </a:pPr>
            <a:endParaRPr lang="en-US" sz="2300" dirty="0"/>
          </a:p>
          <a:p>
            <a:pPr marL="0" indent="0" eaLnBrk="1" hangingPunct="1">
              <a:buFont typeface="Arial" charset="0"/>
              <a:buNone/>
              <a:defRPr/>
            </a:pPr>
            <a:endParaRPr lang="en-US" dirty="0" smtClean="0"/>
          </a:p>
          <a:p>
            <a:pPr lvl="1" eaLnBrk="1" hangingPunct="1">
              <a:buFont typeface="Arial" charset="0"/>
              <a:buChar char="–"/>
              <a:defRPr/>
            </a:pPr>
            <a:endParaRPr lang="en-US" sz="2300" dirty="0"/>
          </a:p>
        </p:txBody>
      </p:sp>
    </p:spTree>
    <p:extLst>
      <p:ext uri="{BB962C8B-B14F-4D97-AF65-F5344CB8AC3E}">
        <p14:creationId xmlns:p14="http://schemas.microsoft.com/office/powerpoint/2010/main" val="4764326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tle 1"/>
          <p:cNvSpPr>
            <a:spLocks noGrp="1"/>
          </p:cNvSpPr>
          <p:nvPr>
            <p:ph type="title"/>
          </p:nvPr>
        </p:nvSpPr>
        <p:spPr/>
        <p:txBody>
          <a:bodyPr/>
          <a:lstStyle/>
          <a:p>
            <a:pPr eaLnBrk="1" hangingPunct="1"/>
            <a:r>
              <a:rPr lang="en-US" altLang="en-US" dirty="0" smtClean="0"/>
              <a:t>Fire Requirements - IBC</a:t>
            </a:r>
          </a:p>
        </p:txBody>
      </p:sp>
      <p:sp>
        <p:nvSpPr>
          <p:cNvPr id="98307" name="Content Placeholder 2"/>
          <p:cNvSpPr>
            <a:spLocks noGrp="1"/>
          </p:cNvSpPr>
          <p:nvPr>
            <p:ph idx="1"/>
          </p:nvPr>
        </p:nvSpPr>
        <p:spPr/>
        <p:txBody>
          <a:bodyPr/>
          <a:lstStyle/>
          <a:p>
            <a:pPr eaLnBrk="1" hangingPunct="1"/>
            <a:r>
              <a:rPr lang="en-US" altLang="en-US" dirty="0" smtClean="0"/>
              <a:t>Fire safety requirements for foam sheathing</a:t>
            </a:r>
          </a:p>
          <a:p>
            <a:pPr lvl="1" eaLnBrk="1" hangingPunct="1"/>
            <a:r>
              <a:rPr lang="en-US" altLang="en-US" dirty="0" smtClean="0"/>
              <a:t>IBC Chapter 26 </a:t>
            </a:r>
            <a:r>
              <a:rPr lang="en-US" altLang="en-US" b="1" dirty="0" smtClean="0">
                <a:solidFill>
                  <a:srgbClr val="006600"/>
                </a:solidFill>
              </a:rPr>
              <a:t> </a:t>
            </a:r>
          </a:p>
          <a:p>
            <a:pPr lvl="2" eaLnBrk="1" hangingPunct="1"/>
            <a:r>
              <a:rPr lang="en-US" altLang="en-US" dirty="0" smtClean="0">
                <a:hlinkClick r:id="rId3"/>
              </a:rPr>
              <a:t>2603.5.1</a:t>
            </a:r>
            <a:r>
              <a:rPr lang="en-US" altLang="en-US" dirty="0" smtClean="0"/>
              <a:t> – Fire resistance rated walls (e.g. hourly rated walls)</a:t>
            </a:r>
          </a:p>
          <a:p>
            <a:pPr lvl="3" eaLnBrk="1" hangingPunct="1"/>
            <a:r>
              <a:rPr lang="en-US" altLang="en-US" dirty="0" smtClean="0"/>
              <a:t>ASTM E119 or UL 263 - Standard Test Methods for Fire Tests of Building Construction and Materials</a:t>
            </a:r>
          </a:p>
          <a:p>
            <a:pPr lvl="2" eaLnBrk="1" hangingPunct="1"/>
            <a:r>
              <a:rPr lang="en-US" altLang="en-US" dirty="0" smtClean="0">
                <a:hlinkClick r:id="rId4"/>
              </a:rPr>
              <a:t>2603.5.2</a:t>
            </a:r>
            <a:r>
              <a:rPr lang="en-US" altLang="en-US" dirty="0" smtClean="0"/>
              <a:t> – Thermal barrier (e.g. 15 minute barrier)</a:t>
            </a:r>
          </a:p>
          <a:p>
            <a:pPr lvl="3" eaLnBrk="1" hangingPunct="1"/>
            <a:r>
              <a:rPr lang="en-US" altLang="en-US" dirty="0" smtClean="0"/>
              <a:t>Foam needs to be covered by a thermal barrier unless tested in accordance with NFPA 286 (Exception: one story buildings)</a:t>
            </a:r>
          </a:p>
          <a:p>
            <a:pPr lvl="2" eaLnBrk="1" hangingPunct="1"/>
            <a:r>
              <a:rPr lang="en-US" altLang="en-US" dirty="0" smtClean="0">
                <a:hlinkClick r:id="rId5"/>
              </a:rPr>
              <a:t>2603.5.3</a:t>
            </a:r>
            <a:r>
              <a:rPr lang="en-US" altLang="en-US" dirty="0" smtClean="0"/>
              <a:t> – Potential heat</a:t>
            </a:r>
          </a:p>
          <a:p>
            <a:pPr lvl="3" eaLnBrk="1" hangingPunct="1"/>
            <a:r>
              <a:rPr lang="en-US" altLang="en-US" dirty="0" smtClean="0"/>
              <a:t>NFPA 259 - Standard Test Method for Potential Heat of Building Materials.</a:t>
            </a:r>
          </a:p>
          <a:p>
            <a:pPr lvl="2" eaLnBrk="1" hangingPunct="1"/>
            <a:endParaRPr lang="en-US" altLang="en-US" dirty="0" smtClean="0"/>
          </a:p>
        </p:txBody>
      </p:sp>
      <p:pic>
        <p:nvPicPr>
          <p:cNvPr id="98308" name="Picture 2" descr="C:\Users\adavidson\AppData\Local\Microsoft\Windows\Temporary Internet Files\Content.IE5\XVBIOOG6\MM900236357[1].gif"/>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a:off x="8077200" y="2133600"/>
            <a:ext cx="447675"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8309" name="Picture 2" descr="C:\Users\adavidson\AppData\Local\Microsoft\Windows\Temporary Internet Files\Content.IE5\XVBIOOG6\MM900236357[1].gif"/>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a:off x="7658100" y="2133600"/>
            <a:ext cx="447675"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8310" name="Picture 2" descr="C:\Users\adavidson\AppData\Local\Microsoft\Windows\Temporary Internet Files\Content.IE5\XVBIOOG6\MM900236357[1].gif"/>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a:off x="7210425" y="2133600"/>
            <a:ext cx="447675"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35647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Title 1"/>
          <p:cNvSpPr>
            <a:spLocks noGrp="1"/>
          </p:cNvSpPr>
          <p:nvPr>
            <p:ph type="title"/>
          </p:nvPr>
        </p:nvSpPr>
        <p:spPr/>
        <p:txBody>
          <a:bodyPr/>
          <a:lstStyle/>
          <a:p>
            <a:pPr eaLnBrk="1" hangingPunct="1"/>
            <a:r>
              <a:rPr lang="en-US" altLang="en-US" dirty="0" smtClean="0"/>
              <a:t>Fire Requirements - IBC</a:t>
            </a:r>
          </a:p>
        </p:txBody>
      </p:sp>
      <p:sp>
        <p:nvSpPr>
          <p:cNvPr id="99331" name="Content Placeholder 2"/>
          <p:cNvSpPr>
            <a:spLocks noGrp="1"/>
          </p:cNvSpPr>
          <p:nvPr>
            <p:ph idx="1"/>
          </p:nvPr>
        </p:nvSpPr>
        <p:spPr>
          <a:xfrm>
            <a:off x="76200" y="1676400"/>
            <a:ext cx="8899525" cy="4937125"/>
          </a:xfrm>
        </p:spPr>
        <p:txBody>
          <a:bodyPr/>
          <a:lstStyle/>
          <a:p>
            <a:pPr eaLnBrk="1" hangingPunct="1"/>
            <a:r>
              <a:rPr lang="en-US" altLang="en-US" dirty="0" smtClean="0"/>
              <a:t>Fire safety requirements for foam sheathing</a:t>
            </a:r>
          </a:p>
          <a:p>
            <a:pPr lvl="1" eaLnBrk="1" hangingPunct="1"/>
            <a:r>
              <a:rPr lang="en-US" altLang="en-US" dirty="0" smtClean="0"/>
              <a:t>IBC Chapter 26 </a:t>
            </a:r>
          </a:p>
          <a:p>
            <a:pPr lvl="2" eaLnBrk="1" hangingPunct="1"/>
            <a:r>
              <a:rPr lang="en-US" altLang="en-US" dirty="0" smtClean="0">
                <a:hlinkClick r:id="rId3"/>
              </a:rPr>
              <a:t>2603.5.4</a:t>
            </a:r>
            <a:r>
              <a:rPr lang="en-US" altLang="en-US" dirty="0" smtClean="0"/>
              <a:t> - F</a:t>
            </a:r>
            <a:r>
              <a:rPr lang="pt-BR" altLang="en-US" dirty="0" smtClean="0"/>
              <a:t>lame spread index, smoke developed index</a:t>
            </a:r>
          </a:p>
          <a:p>
            <a:pPr lvl="3" eaLnBrk="1" hangingPunct="1"/>
            <a:r>
              <a:rPr lang="pt-BR" altLang="en-US" dirty="0" smtClean="0"/>
              <a:t>ASTM E84 or UL 723 - </a:t>
            </a:r>
            <a:r>
              <a:rPr lang="en-US" altLang="en-US" dirty="0" smtClean="0"/>
              <a:t>Standard Test Method for Surface Burning Characteristics of Building Materials</a:t>
            </a:r>
            <a:endParaRPr lang="pt-BR" altLang="en-US" dirty="0" smtClean="0"/>
          </a:p>
          <a:p>
            <a:pPr lvl="2" eaLnBrk="1" hangingPunct="1"/>
            <a:r>
              <a:rPr lang="pt-BR" altLang="en-US" dirty="0" smtClean="0">
                <a:hlinkClick r:id="rId4"/>
              </a:rPr>
              <a:t>2603.5.5</a:t>
            </a:r>
            <a:r>
              <a:rPr lang="pt-BR" altLang="en-US" dirty="0" smtClean="0"/>
              <a:t> – Vertical and lateral fire propogation. </a:t>
            </a:r>
          </a:p>
          <a:p>
            <a:pPr lvl="3" eaLnBrk="1" hangingPunct="1"/>
            <a:r>
              <a:rPr lang="pt-BR" altLang="en-US" dirty="0" smtClean="0"/>
              <a:t>NFPA 285 - </a:t>
            </a:r>
            <a:r>
              <a:rPr lang="en-US" altLang="en-US" dirty="0" smtClean="0"/>
              <a:t>Standard Fire Test Method for Evaluation of Fire Propagation Characteristics of Exterior Non-Load-Bearing Wall Assemblies Containing Combustible Components</a:t>
            </a:r>
            <a:endParaRPr lang="pt-BR" altLang="en-US" dirty="0" smtClean="0"/>
          </a:p>
        </p:txBody>
      </p:sp>
      <p:pic>
        <p:nvPicPr>
          <p:cNvPr id="99332" name="Picture 2" descr="C:\Users\adavidson\AppData\Local\Microsoft\Windows\Temporary Internet Files\Content.IE5\X4AT9P2J\MP900400016[1].jpg"/>
          <p:cNvPicPr>
            <a:picLocks noChangeAspect="1" noChangeArrowheads="1"/>
          </p:cNvPicPr>
          <p:nvPr/>
        </p:nvPicPr>
        <p:blipFill>
          <a:blip r:embed="rId5">
            <a:extLst>
              <a:ext uri="{28A0092B-C50C-407E-A947-70E740481C1C}">
                <a14:useLocalDpi xmlns:a14="http://schemas.microsoft.com/office/drawing/2010/main" val="0"/>
              </a:ext>
            </a:extLst>
          </a:blip>
          <a:srcRect l="3490" t="25883" r="-3490" b="-15076"/>
          <a:stretch>
            <a:fillRect/>
          </a:stretch>
        </p:blipFill>
        <p:spPr bwMode="auto">
          <a:xfrm>
            <a:off x="3795713" y="5381625"/>
            <a:ext cx="2484437" cy="147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357002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tle 1"/>
          <p:cNvSpPr>
            <a:spLocks noGrp="1"/>
          </p:cNvSpPr>
          <p:nvPr>
            <p:ph type="title"/>
          </p:nvPr>
        </p:nvSpPr>
        <p:spPr/>
        <p:txBody>
          <a:bodyPr/>
          <a:lstStyle/>
          <a:p>
            <a:pPr eaLnBrk="1" hangingPunct="1"/>
            <a:r>
              <a:rPr lang="en-US" altLang="en-US" dirty="0" smtClean="0"/>
              <a:t>Fire Requirements - IBC</a:t>
            </a:r>
          </a:p>
        </p:txBody>
      </p:sp>
      <p:sp>
        <p:nvSpPr>
          <p:cNvPr id="100355" name="Content Placeholder 2"/>
          <p:cNvSpPr>
            <a:spLocks noGrp="1"/>
          </p:cNvSpPr>
          <p:nvPr>
            <p:ph idx="1"/>
          </p:nvPr>
        </p:nvSpPr>
        <p:spPr>
          <a:xfrm>
            <a:off x="92075" y="1676400"/>
            <a:ext cx="8899525" cy="4937125"/>
          </a:xfrm>
        </p:spPr>
        <p:txBody>
          <a:bodyPr/>
          <a:lstStyle/>
          <a:p>
            <a:pPr eaLnBrk="1" hangingPunct="1"/>
            <a:r>
              <a:rPr lang="en-US" altLang="en-US" dirty="0" smtClean="0"/>
              <a:t>Fire safety requirements for foam sheathing</a:t>
            </a:r>
          </a:p>
          <a:p>
            <a:pPr lvl="1" eaLnBrk="1" hangingPunct="1"/>
            <a:r>
              <a:rPr lang="en-US" altLang="en-US" dirty="0" smtClean="0"/>
              <a:t>IBC Chapter 26 </a:t>
            </a:r>
          </a:p>
          <a:p>
            <a:pPr lvl="2" eaLnBrk="1" hangingPunct="1"/>
            <a:r>
              <a:rPr lang="pt-BR" altLang="en-US" dirty="0" smtClean="0">
                <a:hlinkClick r:id="rId3"/>
              </a:rPr>
              <a:t>2603.5.6</a:t>
            </a:r>
            <a:r>
              <a:rPr lang="pt-BR" altLang="en-US" dirty="0" smtClean="0"/>
              <a:t> – Label required</a:t>
            </a:r>
          </a:p>
          <a:p>
            <a:pPr lvl="3" eaLnBrk="1" hangingPunct="1"/>
            <a:r>
              <a:rPr lang="pt-BR" altLang="en-US" dirty="0" smtClean="0"/>
              <a:t>Must be labeled by an approved agency</a:t>
            </a:r>
          </a:p>
          <a:p>
            <a:pPr lvl="2" eaLnBrk="1" hangingPunct="1"/>
            <a:r>
              <a:rPr lang="pt-BR" altLang="en-US" dirty="0" smtClean="0">
                <a:hlinkClick r:id="rId4"/>
              </a:rPr>
              <a:t>2603.5.7</a:t>
            </a:r>
            <a:r>
              <a:rPr lang="pt-BR" altLang="en-US" dirty="0" smtClean="0"/>
              <a:t> – Ignition</a:t>
            </a:r>
          </a:p>
          <a:p>
            <a:pPr lvl="3" eaLnBrk="1" hangingPunct="1"/>
            <a:r>
              <a:rPr lang="pt-BR" altLang="en-US" dirty="0" smtClean="0"/>
              <a:t>NFPA 268 - </a:t>
            </a:r>
            <a:r>
              <a:rPr lang="en-US" altLang="en-US" dirty="0" smtClean="0"/>
              <a:t>Standard Test Method for Determining Ignitability of Exterior Wall Assemblies Using a Radiant Heat Energy Source</a:t>
            </a:r>
            <a:endParaRPr lang="pt-BR" altLang="en-US" dirty="0" smtClean="0"/>
          </a:p>
        </p:txBody>
      </p:sp>
      <p:pic>
        <p:nvPicPr>
          <p:cNvPr id="100356" name="Picture 3" descr="C:\Users\adavidson\AppData\Local\Microsoft\Windows\Temporary Internet Files\Content.IE5\QG4GE20M\MP900448748[1].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705600" y="4876800"/>
            <a:ext cx="2209800" cy="1657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815036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Title 1"/>
          <p:cNvSpPr>
            <a:spLocks noGrp="1"/>
          </p:cNvSpPr>
          <p:nvPr>
            <p:ph type="title"/>
          </p:nvPr>
        </p:nvSpPr>
        <p:spPr/>
        <p:txBody>
          <a:bodyPr/>
          <a:lstStyle/>
          <a:p>
            <a:pPr eaLnBrk="1" hangingPunct="1"/>
            <a:r>
              <a:rPr lang="en-US" altLang="en-US" dirty="0" smtClean="0"/>
              <a:t>Exterior Flame Spread</a:t>
            </a:r>
          </a:p>
        </p:txBody>
      </p:sp>
      <p:sp>
        <p:nvSpPr>
          <p:cNvPr id="3" name="Content Placeholder 2"/>
          <p:cNvSpPr>
            <a:spLocks noGrp="1"/>
          </p:cNvSpPr>
          <p:nvPr>
            <p:ph idx="1"/>
          </p:nvPr>
        </p:nvSpPr>
        <p:spPr>
          <a:xfrm>
            <a:off x="457200" y="1600200"/>
            <a:ext cx="4114800" cy="4525963"/>
          </a:xfrm>
        </p:spPr>
        <p:txBody>
          <a:bodyPr rtlCol="0">
            <a:normAutofit fontScale="85000" lnSpcReduction="10000"/>
          </a:bodyPr>
          <a:lstStyle/>
          <a:p>
            <a:pPr eaLnBrk="1" fontAlgn="auto" hangingPunct="1">
              <a:spcAft>
                <a:spcPts val="0"/>
              </a:spcAft>
              <a:defRPr/>
            </a:pPr>
            <a:r>
              <a:rPr lang="en-US" dirty="0" smtClean="0"/>
              <a:t>NFPA 285 assembly testing is required for Type I-IV construction (</a:t>
            </a:r>
            <a:r>
              <a:rPr lang="en-US" dirty="0" smtClean="0">
                <a:hlinkClick r:id="rId3"/>
              </a:rPr>
              <a:t>IBC 2603.5</a:t>
            </a:r>
            <a:r>
              <a:rPr lang="en-US" dirty="0" smtClean="0"/>
              <a:t>)</a:t>
            </a:r>
          </a:p>
          <a:p>
            <a:pPr eaLnBrk="1" fontAlgn="auto" hangingPunct="1">
              <a:spcAft>
                <a:spcPts val="0"/>
              </a:spcAft>
              <a:defRPr/>
            </a:pPr>
            <a:r>
              <a:rPr lang="en-US" dirty="0" smtClean="0"/>
              <a:t>Not required for Type V construction (IBC) and some cases of 1-story construction of other types</a:t>
            </a:r>
            <a:r>
              <a:rPr lang="en-US" dirty="0"/>
              <a:t> </a:t>
            </a:r>
            <a:r>
              <a:rPr lang="en-US" dirty="0" smtClean="0"/>
              <a:t>(</a:t>
            </a:r>
            <a:r>
              <a:rPr lang="en-US" dirty="0" smtClean="0">
                <a:hlinkClick r:id="rId4"/>
              </a:rPr>
              <a:t>IBC 2603.4.1.4</a:t>
            </a:r>
            <a:r>
              <a:rPr lang="en-US" dirty="0" smtClean="0"/>
              <a:t>)</a:t>
            </a:r>
          </a:p>
          <a:p>
            <a:pPr eaLnBrk="1" fontAlgn="auto" hangingPunct="1">
              <a:spcAft>
                <a:spcPts val="0"/>
              </a:spcAft>
              <a:defRPr/>
            </a:pPr>
            <a:r>
              <a:rPr lang="en-US" dirty="0" smtClean="0"/>
              <a:t>Not required for IRC (dwelling) construction.</a:t>
            </a:r>
            <a:endParaRPr lang="en-US" dirty="0"/>
          </a:p>
        </p:txBody>
      </p:sp>
      <p:pic>
        <p:nvPicPr>
          <p:cNvPr id="101380" name="Content Placeholder 4" descr="064.JPG"/>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5378450" y="1524000"/>
            <a:ext cx="2868613"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1381" name="TextBox 4"/>
          <p:cNvSpPr txBox="1">
            <a:spLocks noChangeArrowheads="1"/>
          </p:cNvSpPr>
          <p:nvPr/>
        </p:nvSpPr>
        <p:spPr bwMode="auto">
          <a:xfrm>
            <a:off x="5181600" y="5660571"/>
            <a:ext cx="354171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fontAlgn="base" hangingPunct="1">
              <a:spcBef>
                <a:spcPct val="0"/>
              </a:spcBef>
              <a:spcAft>
                <a:spcPct val="0"/>
              </a:spcAft>
              <a:buFontTx/>
              <a:buNone/>
            </a:pPr>
            <a:r>
              <a:rPr lang="en-US" altLang="en-US" sz="1800" dirty="0">
                <a:solidFill>
                  <a:srgbClr val="000000"/>
                </a:solidFill>
                <a:cs typeface="Arial" pitchFamily="34" charset="0"/>
              </a:rPr>
              <a:t>Jesse </a:t>
            </a:r>
            <a:r>
              <a:rPr lang="en-US" altLang="en-US" sz="1800" dirty="0" err="1">
                <a:solidFill>
                  <a:srgbClr val="000000"/>
                </a:solidFill>
                <a:cs typeface="Arial" pitchFamily="34" charset="0"/>
              </a:rPr>
              <a:t>Beitel</a:t>
            </a:r>
            <a:r>
              <a:rPr lang="en-US" altLang="en-US" sz="1800" dirty="0">
                <a:solidFill>
                  <a:srgbClr val="000000"/>
                </a:solidFill>
                <a:cs typeface="Arial" pitchFamily="34" charset="0"/>
              </a:rPr>
              <a:t>, Hughes Associates, Inc.</a:t>
            </a:r>
          </a:p>
        </p:txBody>
      </p:sp>
    </p:spTree>
    <p:extLst>
      <p:ext uri="{BB962C8B-B14F-4D97-AF65-F5344CB8AC3E}">
        <p14:creationId xmlns:p14="http://schemas.microsoft.com/office/powerpoint/2010/main" val="30233766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Title 1"/>
          <p:cNvSpPr>
            <a:spLocks noGrp="1"/>
          </p:cNvSpPr>
          <p:nvPr>
            <p:ph type="title"/>
          </p:nvPr>
        </p:nvSpPr>
        <p:spPr/>
        <p:txBody>
          <a:bodyPr/>
          <a:lstStyle/>
          <a:p>
            <a:pPr eaLnBrk="1" hangingPunct="1"/>
            <a:r>
              <a:rPr lang="en-US" altLang="en-US" dirty="0" smtClean="0"/>
              <a:t>NFPA 285 Assembly Listing</a:t>
            </a:r>
          </a:p>
        </p:txBody>
      </p:sp>
      <p:sp>
        <p:nvSpPr>
          <p:cNvPr id="102403" name="Content Placeholder 2"/>
          <p:cNvSpPr>
            <a:spLocks noGrp="1"/>
          </p:cNvSpPr>
          <p:nvPr>
            <p:ph idx="1"/>
          </p:nvPr>
        </p:nvSpPr>
        <p:spPr/>
        <p:txBody>
          <a:bodyPr/>
          <a:lstStyle/>
          <a:p>
            <a:pPr eaLnBrk="1" hangingPunct="1"/>
            <a:r>
              <a:rPr lang="en-US" altLang="en-US" smtClean="0"/>
              <a:t>Refer to </a:t>
            </a:r>
            <a:r>
              <a:rPr lang="en-US" altLang="en-US" smtClean="0">
                <a:hlinkClick r:id="rId3"/>
              </a:rPr>
              <a:t>TER No. 1202-01 </a:t>
            </a:r>
            <a:r>
              <a:rPr lang="en-US" altLang="en-US" smtClean="0"/>
              <a:t>for information on a variety of foam sheathing manufacturers with code-compliant NFPA 285 tested assemblies. </a:t>
            </a:r>
          </a:p>
          <a:p>
            <a:pPr lvl="1" eaLnBrk="1" hangingPunct="1">
              <a:buFont typeface="Arial" pitchFamily="34" charset="0"/>
              <a:buChar char="•"/>
            </a:pPr>
            <a:r>
              <a:rPr lang="en-US" altLang="en-US" smtClean="0"/>
              <a:t>Various foam sheathing manufacturers have multiple assemblies that meet this requirement</a:t>
            </a:r>
          </a:p>
        </p:txBody>
      </p:sp>
    </p:spTree>
    <p:extLst>
      <p:ext uri="{BB962C8B-B14F-4D97-AF65-F5344CB8AC3E}">
        <p14:creationId xmlns:p14="http://schemas.microsoft.com/office/powerpoint/2010/main" val="7680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Title 1"/>
          <p:cNvSpPr>
            <a:spLocks noGrp="1"/>
          </p:cNvSpPr>
          <p:nvPr>
            <p:ph type="title"/>
          </p:nvPr>
        </p:nvSpPr>
        <p:spPr/>
        <p:txBody>
          <a:bodyPr/>
          <a:lstStyle/>
          <a:p>
            <a:pPr eaLnBrk="1" hangingPunct="1"/>
            <a:r>
              <a:rPr lang="en-US" altLang="en-US" dirty="0" smtClean="0"/>
              <a:t>Fire Requirements - IRC</a:t>
            </a:r>
          </a:p>
        </p:txBody>
      </p:sp>
      <p:sp>
        <p:nvSpPr>
          <p:cNvPr id="69635" name="Content Placeholder 2"/>
          <p:cNvSpPr>
            <a:spLocks noGrp="1"/>
          </p:cNvSpPr>
          <p:nvPr>
            <p:ph idx="1"/>
          </p:nvPr>
        </p:nvSpPr>
        <p:spPr/>
        <p:txBody>
          <a:bodyPr/>
          <a:lstStyle/>
          <a:p>
            <a:pPr eaLnBrk="1" hangingPunct="1">
              <a:buFont typeface="Arial" charset="0"/>
              <a:buChar char="•"/>
              <a:defRPr/>
            </a:pPr>
            <a:r>
              <a:rPr lang="en-US" dirty="0" smtClean="0"/>
              <a:t>Fire safety requirements for foam sheathing</a:t>
            </a:r>
          </a:p>
          <a:p>
            <a:pPr lvl="1" eaLnBrk="1" hangingPunct="1">
              <a:buFont typeface="Arial" charset="0"/>
              <a:buChar char="–"/>
              <a:defRPr/>
            </a:pPr>
            <a:r>
              <a:rPr lang="en-US" dirty="0" smtClean="0"/>
              <a:t>IRC Section R316 </a:t>
            </a:r>
          </a:p>
          <a:p>
            <a:pPr lvl="2" eaLnBrk="1" hangingPunct="1">
              <a:buFont typeface="Arial" charset="0"/>
              <a:buChar char="•"/>
              <a:defRPr/>
            </a:pPr>
            <a:r>
              <a:rPr lang="en-US" dirty="0" smtClean="0">
                <a:hlinkClick r:id="rId3"/>
              </a:rPr>
              <a:t>R316.3</a:t>
            </a:r>
            <a:r>
              <a:rPr lang="en-US" dirty="0" smtClean="0"/>
              <a:t> – Surface burning characteristics</a:t>
            </a:r>
            <a:endParaRPr lang="en-US" dirty="0"/>
          </a:p>
          <a:p>
            <a:pPr lvl="3" eaLnBrk="1" hangingPunct="1">
              <a:buFont typeface="Arial" charset="0"/>
              <a:buChar char="–"/>
              <a:defRPr/>
            </a:pPr>
            <a:r>
              <a:rPr lang="pt-BR" dirty="0"/>
              <a:t>ASTM E84 or UL 723 - </a:t>
            </a:r>
            <a:r>
              <a:rPr lang="en-US" dirty="0"/>
              <a:t>Standard Test Method for Surface Burning Characteristics of Building Materials</a:t>
            </a:r>
            <a:endParaRPr lang="pt-BR" dirty="0"/>
          </a:p>
          <a:p>
            <a:pPr lvl="2" eaLnBrk="1" hangingPunct="1">
              <a:buFont typeface="Arial" charset="0"/>
              <a:buChar char="•"/>
              <a:defRPr/>
            </a:pPr>
            <a:r>
              <a:rPr lang="en-US" dirty="0" smtClean="0">
                <a:hlinkClick r:id="rId4"/>
              </a:rPr>
              <a:t>R316.4</a:t>
            </a:r>
            <a:r>
              <a:rPr lang="en-US" dirty="0" smtClean="0"/>
              <a:t> – Thermal barrier</a:t>
            </a:r>
            <a:endParaRPr lang="en-US" dirty="0"/>
          </a:p>
          <a:p>
            <a:pPr lvl="3" eaLnBrk="1" hangingPunct="1">
              <a:buFont typeface="Arial" charset="0"/>
              <a:buChar char="–"/>
              <a:defRPr/>
            </a:pPr>
            <a:r>
              <a:rPr lang="en-US" dirty="0"/>
              <a:t>Foam needs to be covered by </a:t>
            </a:r>
            <a:r>
              <a:rPr lang="en-US" dirty="0" smtClean="0"/>
              <a:t>½” gypsum or other approved material</a:t>
            </a:r>
          </a:p>
          <a:p>
            <a:pPr lvl="2" eaLnBrk="1" hangingPunct="1">
              <a:buFont typeface="Arial" charset="0"/>
              <a:buChar char="•"/>
              <a:defRPr/>
            </a:pPr>
            <a:r>
              <a:rPr lang="en-US" dirty="0" smtClean="0">
                <a:hlinkClick r:id="rId5"/>
              </a:rPr>
              <a:t>R316.6</a:t>
            </a:r>
            <a:r>
              <a:rPr lang="en-US" dirty="0" smtClean="0"/>
              <a:t> – Special approval</a:t>
            </a:r>
          </a:p>
          <a:p>
            <a:pPr lvl="3" eaLnBrk="1" hangingPunct="1">
              <a:buFont typeface="Arial" charset="0"/>
              <a:buChar char="–"/>
              <a:defRPr/>
            </a:pPr>
            <a:r>
              <a:rPr lang="en-US" sz="1700" dirty="0"/>
              <a:t>NFPA 286, FM 4880, UL 1040, UL 1715, or other </a:t>
            </a:r>
          </a:p>
          <a:p>
            <a:pPr marL="1333354" lvl="3" indent="0" eaLnBrk="1" hangingPunct="1">
              <a:buFont typeface="Arial" charset="0"/>
              <a:buNone/>
              <a:defRPr/>
            </a:pPr>
            <a:r>
              <a:rPr lang="en-US" sz="1700" dirty="0"/>
              <a:t>     fire tests related to end use configurations</a:t>
            </a:r>
          </a:p>
          <a:p>
            <a:pPr lvl="3" eaLnBrk="1" hangingPunct="1">
              <a:buFont typeface="Arial" charset="0"/>
              <a:buChar char="–"/>
              <a:defRPr/>
            </a:pPr>
            <a:endParaRPr lang="pt-BR" sz="1600" dirty="0"/>
          </a:p>
        </p:txBody>
      </p:sp>
      <p:pic>
        <p:nvPicPr>
          <p:cNvPr id="103428" name="Picture 3" descr="C:\Users\adavidson\AppData\Local\Microsoft\Windows\Temporary Internet Files\Content.IE5\QG4GE20M\MP900448748[1].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092827" y="4572000"/>
            <a:ext cx="1949607" cy="1462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171511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hangingPunct="1">
              <a:defRPr/>
            </a:pPr>
            <a:r>
              <a:rPr lang="en-US" sz="4000" dirty="0" smtClean="0"/>
              <a:t>Comparison of Two Common Types of Combustible Sheathing</a:t>
            </a:r>
          </a:p>
        </p:txBody>
      </p:sp>
      <p:sp>
        <p:nvSpPr>
          <p:cNvPr id="3" name="Content Placeholder 2"/>
          <p:cNvSpPr>
            <a:spLocks noGrp="1"/>
          </p:cNvSpPr>
          <p:nvPr>
            <p:ph idx="1"/>
          </p:nvPr>
        </p:nvSpPr>
        <p:spPr/>
        <p:txBody>
          <a:bodyPr/>
          <a:lstStyle/>
          <a:p>
            <a:endParaRPr lang="en-US"/>
          </a:p>
        </p:txBody>
      </p:sp>
      <p:pic>
        <p:nvPicPr>
          <p:cNvPr id="104451" name="Picture 2"/>
          <p:cNvPicPr>
            <a:picLocks noChangeAspect="1" noChangeArrowheads="1"/>
          </p:cNvPicPr>
          <p:nvPr/>
        </p:nvPicPr>
        <p:blipFill>
          <a:blip r:embed="rId3">
            <a:extLst>
              <a:ext uri="{28A0092B-C50C-407E-A947-70E740481C1C}">
                <a14:useLocalDpi xmlns:a14="http://schemas.microsoft.com/office/drawing/2010/main" val="0"/>
              </a:ext>
            </a:extLst>
          </a:blip>
          <a:srcRect l="18623" t="16101" r="13760" b="14999"/>
          <a:stretch>
            <a:fillRect/>
          </a:stretch>
        </p:blipFill>
        <p:spPr bwMode="auto">
          <a:xfrm>
            <a:off x="182563" y="1447800"/>
            <a:ext cx="8797925" cy="5040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60127027"/>
      </p:ext>
    </p:extLst>
  </p:cSld>
  <p:clrMapOvr>
    <a:masterClrMapping/>
  </p:clrMapOvr>
  <p:timing>
    <p:tnLst>
      <p:par>
        <p:cTn id="1" dur="indefinite" restart="never" nodeType="tmRoot"/>
      </p:par>
    </p:tnLst>
  </p:timing>
</p:sld>
</file>

<file path=ppt/theme/theme1.xml><?xml version="1.0" encoding="utf-8"?>
<a:theme xmlns:a="http://schemas.openxmlformats.org/drawingml/2006/main" name="2015 Applied Building Technology Group">
  <a:themeElements>
    <a:clrScheme name="ABTG">
      <a:dk1>
        <a:srgbClr val="000000"/>
      </a:dk1>
      <a:lt1>
        <a:sysClr val="window" lastClr="FFFFFF"/>
      </a:lt1>
      <a:dk2>
        <a:srgbClr val="0B76B4"/>
      </a:dk2>
      <a:lt2>
        <a:srgbClr val="94C4E0"/>
      </a:lt2>
      <a:accent1>
        <a:srgbClr val="FFCC66"/>
      </a:accent1>
      <a:accent2>
        <a:srgbClr val="FFEEBB"/>
      </a:accent2>
      <a:accent3>
        <a:srgbClr val="809EAD"/>
      </a:accent3>
      <a:accent4>
        <a:srgbClr val="0B76B4"/>
      </a:accent4>
      <a:accent5>
        <a:srgbClr val="5AA2AE"/>
      </a:accent5>
      <a:accent6>
        <a:srgbClr val="CEE0E9"/>
      </a:accent6>
      <a:hlink>
        <a:srgbClr val="0B76B4"/>
      </a:hlink>
      <a:folHlink>
        <a:srgbClr val="809EAD"/>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759</Words>
  <Application>Microsoft Office PowerPoint</Application>
  <PresentationFormat>On-screen Show (4:3)</PresentationFormat>
  <Paragraphs>91</Paragraphs>
  <Slides>11</Slides>
  <Notes>9</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Calibri</vt:lpstr>
      <vt:lpstr>2015 Applied Building Technology Group</vt:lpstr>
      <vt:lpstr>Fire </vt:lpstr>
      <vt:lpstr>Fire - IBC Commercial Buildings</vt:lpstr>
      <vt:lpstr>Fire Requirements - IBC</vt:lpstr>
      <vt:lpstr>Fire Requirements - IBC</vt:lpstr>
      <vt:lpstr>Fire Requirements - IBC</vt:lpstr>
      <vt:lpstr>Exterior Flame Spread</vt:lpstr>
      <vt:lpstr>NFPA 285 Assembly Listing</vt:lpstr>
      <vt:lpstr>Fire Requirements - IRC</vt:lpstr>
      <vt:lpstr>Comparison of Two Common Types of Combustible Sheathing</vt:lpstr>
      <vt:lpstr>Gypsum board typically added to provide interior and exterior fire rating</vt:lpstr>
      <vt:lpstr>Fire Resources for FPIS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Fire </dc:title>
  <dc:creator>Molly Butz</dc:creator>
  <cp:lastModifiedBy>Molly Butz</cp:lastModifiedBy>
  <cp:revision>1</cp:revision>
  <dcterms:created xsi:type="dcterms:W3CDTF">2015-09-14T19:45:38Z</dcterms:created>
  <dcterms:modified xsi:type="dcterms:W3CDTF">2015-09-14T19:45:59Z</dcterms:modified>
</cp:coreProperties>
</file>