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D606C-4260-4D32-B41B-15AD95CFA5A1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A0724-E448-4C0D-A18A-06E633B80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0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4C7EA58-D531-4E19-BAD8-CC078B30DF95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81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BD49-9001-444A-BEA7-253F48DD3FA9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0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BD49-9001-444A-BEA7-253F48DD3FA9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6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257800"/>
          </a:xfrm>
          <a:prstGeom prst="rect">
            <a:avLst/>
          </a:prstGeom>
          <a:solidFill>
            <a:srgbClr val="0B7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0"/>
            <a:ext cx="7772400" cy="3603625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358841"/>
            <a:ext cx="77724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724400"/>
            <a:ext cx="2305050" cy="195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8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B7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58D0120-0678-4299-8E4D-4A7DA707A90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61471"/>
            <a:ext cx="731520" cy="62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4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432FC75-7273-4068-A512-D494A6109A1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61471"/>
            <a:ext cx="731520" cy="62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4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B7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165A66E-9669-45AC-9048-E29956A1022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61471"/>
            <a:ext cx="731520" cy="62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7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257800"/>
          </a:xfrm>
          <a:prstGeom prst="rect">
            <a:avLst/>
          </a:prstGeom>
          <a:solidFill>
            <a:srgbClr val="0B7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2962275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357813"/>
            <a:ext cx="7772400" cy="738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4409353-8426-461C-B1B3-85B19BD8219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61471"/>
            <a:ext cx="731520" cy="62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9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B7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7107248-F992-4578-8EAA-1239573FA9B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61471"/>
            <a:ext cx="731520" cy="62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8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B7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BD671A9-B666-4DF3-AE24-9613A02E1CC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61471"/>
            <a:ext cx="731520" cy="62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4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0B7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A3F6F2A-CDF5-43CB-98CB-2672648CBF0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61471"/>
            <a:ext cx="731520" cy="62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2896CC0-F374-4F3A-8480-F39190351AD4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61471"/>
            <a:ext cx="731520" cy="62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3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29000" cy="1371600"/>
          </a:xfrm>
          <a:prstGeom prst="rect">
            <a:avLst/>
          </a:prstGeom>
          <a:solidFill>
            <a:srgbClr val="0B7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13EFEC8-F864-4879-836E-E4361231A91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61471"/>
            <a:ext cx="731520" cy="62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5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051F232-8439-46CB-8418-8C1DB32BC1A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161471"/>
            <a:ext cx="731520" cy="62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1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0B7540-85CB-4F1F-9272-8C5A18EA972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8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allationbestpractices.com/installation-guide/2015/jun/how-install-foam-plastic-insulating-sheathi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Cladding attachment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7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4: Attach Insulation Boards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4910427" cy="4525963"/>
          </a:xfrm>
        </p:spPr>
        <p:txBody>
          <a:bodyPr/>
          <a:lstStyle/>
          <a:p>
            <a:r>
              <a:rPr lang="en-US" dirty="0" smtClean="0"/>
              <a:t>Drive nails flush and snug</a:t>
            </a:r>
          </a:p>
          <a:p>
            <a:r>
              <a:rPr lang="en-US" dirty="0" smtClean="0"/>
              <a:t>Do not over drive nails</a:t>
            </a:r>
          </a:p>
          <a:p>
            <a:r>
              <a:rPr lang="en-US" dirty="0" smtClean="0"/>
              <a:t>Do not under drive nails</a:t>
            </a:r>
          </a:p>
          <a:p>
            <a:pPr lvl="1"/>
            <a:r>
              <a:rPr lang="en-US" dirty="0" smtClean="0"/>
              <a:t>Exception: Leave 1/32” gap (or as required by manufacturer) to allow for lengthwise thermal expansion of vinyl or aluminum siding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A properly driven and three improperly driven of the roofing nai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0" t="32107" r="72942" b="12300"/>
          <a:stretch/>
        </p:blipFill>
        <p:spPr bwMode="auto">
          <a:xfrm>
            <a:off x="5615354" y="2514600"/>
            <a:ext cx="1043354" cy="109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 properly driven and three improperly driven of the roofing nai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6" t="32107" r="45100" b="12300"/>
          <a:stretch/>
        </p:blipFill>
        <p:spPr bwMode="auto">
          <a:xfrm>
            <a:off x="7625281" y="2514600"/>
            <a:ext cx="879231" cy="109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A properly driven and three improperly driven of the roofing nai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2" t="37051" r="21929" b="12318"/>
          <a:stretch/>
        </p:blipFill>
        <p:spPr bwMode="auto">
          <a:xfrm>
            <a:off x="6555549" y="2612407"/>
            <a:ext cx="1069732" cy="99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avidson\AppData\Local\Microsoft\Windows\Temporary Internet Files\Content.IE5\QG4GE20M\MC900441310[2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056" y="1791393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avidson\AppData\Local\Microsoft\Windows\Temporary Internet Files\Content.IE5\PSL81JKK\MC90043253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733" y="1905693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avidson\AppData\Local\Microsoft\Windows\Temporary Internet Files\Content.IE5\PSL81JKK\MC90043253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925" y="1905693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35" y="4114800"/>
            <a:ext cx="229552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80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877" y="2133610"/>
            <a:ext cx="2057400" cy="15855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5: Trim Boards at Openings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1"/>
            <a:ext cx="4017341" cy="2743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Trim boards at all window and door openings </a:t>
            </a:r>
          </a:p>
          <a:p>
            <a:r>
              <a:rPr lang="en-US" dirty="0" smtClean="0"/>
              <a:t>Cover all framing with FPIS </a:t>
            </a:r>
          </a:p>
          <a:p>
            <a:r>
              <a:rPr lang="en-US" dirty="0" smtClean="0"/>
              <a:t>Fit joints tightly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9"/>
          <a:stretch/>
        </p:blipFill>
        <p:spPr bwMode="auto">
          <a:xfrm>
            <a:off x="6400800" y="3827584"/>
            <a:ext cx="2377440" cy="267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6858000" y="2338754"/>
            <a:ext cx="716454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58000" y="2567354"/>
            <a:ext cx="716454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5400000">
            <a:off x="7125104" y="1826210"/>
            <a:ext cx="533400" cy="462381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624974" y="1600200"/>
            <a:ext cx="1153266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white"/>
                </a:solidFill>
              </a:rPr>
              <a:t>FPIS Continuous Insulation</a:t>
            </a: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42"/>
          <a:stretch/>
        </p:blipFill>
        <p:spPr bwMode="auto">
          <a:xfrm>
            <a:off x="3211894" y="4572000"/>
            <a:ext cx="2971800" cy="218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C:\Users\adavidson\AppData\Local\Microsoft\Windows\Temporary Internet Files\Content.IE5\PSL81JKK\MC900432537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842" y="5525741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davidson\AppData\Local\Microsoft\Windows\Temporary Internet Files\Content.IE5\QG4GE20M\MC900441310[2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452" y="26670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avidson\AppData\Local\Microsoft\Windows\Temporary Internet Files\Content.IE5\QG4GE20M\MC900441310[2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123" y="58674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1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6: WRB and Flashing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Ensure that a code-compliant water resistive barrier (WRB) and required flashing is provided </a:t>
            </a:r>
          </a:p>
          <a:p>
            <a:r>
              <a:rPr lang="en-US" dirty="0" smtClean="0"/>
              <a:t>If using FPIS as a WRB:</a:t>
            </a:r>
          </a:p>
          <a:p>
            <a:pPr lvl="1"/>
            <a:r>
              <a:rPr lang="en-US" dirty="0" smtClean="0"/>
              <a:t>Seal all joints and openings and penetrations per manufacturer’s installation instructions </a:t>
            </a:r>
            <a:endParaRPr lang="en-US" dirty="0"/>
          </a:p>
        </p:txBody>
      </p:sp>
      <p:sp>
        <p:nvSpPr>
          <p:cNvPr id="13" name="Content Placeholder 9"/>
          <p:cNvSpPr txBox="1">
            <a:spLocks/>
          </p:cNvSpPr>
          <p:nvPr/>
        </p:nvSpPr>
        <p:spPr>
          <a:xfrm>
            <a:off x="685800" y="1752600"/>
            <a:ext cx="4038600" cy="41300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  <a:buClr>
                <a:srgbClr val="FFCC66"/>
              </a:buClr>
            </a:pPr>
            <a:endParaRPr lang="en-US" sz="26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3076" name="Picture 4" descr="http://3.bp.blogspot.com/-gf2D--2oZs8/TZuryAhu7eI/AAAAAAAABho/yqId5hBfkEQ/s1600/IMG_26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3" r="29773"/>
          <a:stretch/>
        </p:blipFill>
        <p:spPr bwMode="auto">
          <a:xfrm>
            <a:off x="5486400" y="1905000"/>
            <a:ext cx="3176323" cy="267462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insulationsolutions.com/images/products/tape/Wraptorflashthum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023" y="5105399"/>
            <a:ext cx="14097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44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r="47125" b="32500"/>
          <a:stretch/>
        </p:blipFill>
        <p:spPr bwMode="auto">
          <a:xfrm>
            <a:off x="4830129" y="2286000"/>
            <a:ext cx="402907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6: WRB and Flashing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At pipe and other small penetrations, seal gaps with silicone or expanding spray foam sealant </a:t>
            </a:r>
          </a:p>
          <a:p>
            <a:r>
              <a:rPr lang="en-US" dirty="0" smtClean="0"/>
              <a:t>Seal joints and openings with joint tape per manufacturer’s instructions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2133600"/>
            <a:ext cx="157675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FPIS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Continuous Insulation</a:t>
            </a:r>
          </a:p>
        </p:txBody>
      </p:sp>
    </p:spTree>
    <p:extLst>
      <p:ext uri="{BB962C8B-B14F-4D97-AF65-F5344CB8AC3E}">
        <p14:creationId xmlns:p14="http://schemas.microsoft.com/office/powerpoint/2010/main" val="379318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6: WRB and Flashing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dirty="0" smtClean="0"/>
              <a:t>Repair damaged areas per manufacturer’s instructions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290" name="Picture 2" descr="http://hci.frontstepsmedial.netdna-cdn.com/wp-content/uploads/2009/08/tyvek-tape-on-blue-board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0" t="23302"/>
          <a:stretch/>
        </p:blipFill>
        <p:spPr bwMode="auto">
          <a:xfrm>
            <a:off x="4648200" y="4419600"/>
            <a:ext cx="2971800" cy="207460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0080" r="12869"/>
          <a:stretch/>
        </p:blipFill>
        <p:spPr bwMode="auto">
          <a:xfrm>
            <a:off x="5714999" y="1828800"/>
            <a:ext cx="2966651" cy="2368193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adavidson\AppData\Local\Microsoft\Windows\Temporary Internet Files\Content.IE5\PSL81JKK\MC90043253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236559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davidson\AppData\Local\Microsoft\Windows\Temporary Internet Files\Content.IE5\QG4GE20M\MC900441310[2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103" y="5503602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12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7165" r="18880" b="6467"/>
          <a:stretch/>
        </p:blipFill>
        <p:spPr bwMode="auto">
          <a:xfrm>
            <a:off x="4953000" y="2743200"/>
            <a:ext cx="4023360" cy="384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Foam Plastic Insulating Sheathing (FPIS) Products: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525721" y="1627690"/>
            <a:ext cx="5646479" cy="5077909"/>
          </a:xfrm>
        </p:spPr>
        <p:txBody>
          <a:bodyPr>
            <a:noAutofit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Exterior </a:t>
            </a:r>
            <a:r>
              <a:rPr lang="en-US" sz="2400" dirty="0">
                <a:solidFill>
                  <a:schemeClr val="tx2"/>
                </a:solidFill>
              </a:rPr>
              <a:t>wall coverings </a:t>
            </a:r>
            <a:r>
              <a:rPr lang="en-US" sz="2400" dirty="0" smtClean="0">
                <a:solidFill>
                  <a:schemeClr val="tx2"/>
                </a:solidFill>
              </a:rPr>
              <a:t>are attached directly through the FPIS into the framing or to furring attached through the FPIS to framing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</a:p>
          <a:p>
            <a:pPr>
              <a:buSzPct val="100000"/>
            </a:pPr>
            <a:r>
              <a:rPr lang="en-US" sz="2400" dirty="0">
                <a:solidFill>
                  <a:schemeClr val="tx2"/>
                </a:solidFill>
              </a:rPr>
              <a:t>Shall be installed in </a:t>
            </a: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accordance </a:t>
            </a:r>
            <a:r>
              <a:rPr lang="en-US" sz="2400" dirty="0">
                <a:solidFill>
                  <a:schemeClr val="tx2"/>
                </a:solidFill>
              </a:rPr>
              <a:t>with: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Code compliance requirements per </a:t>
            </a:r>
            <a:r>
              <a:rPr lang="en-US" sz="1800" dirty="0" smtClean="0">
                <a:solidFill>
                  <a:schemeClr val="tx2"/>
                </a:solidFill>
              </a:rPr>
              <a:t/>
            </a:r>
            <a:br>
              <a:rPr lang="en-US" sz="1800" dirty="0" smtClean="0">
                <a:solidFill>
                  <a:schemeClr val="tx2"/>
                </a:solidFill>
              </a:rPr>
            </a:br>
            <a:r>
              <a:rPr lang="en-US" sz="1800" dirty="0" smtClean="0">
                <a:solidFill>
                  <a:schemeClr val="tx2"/>
                </a:solidFill>
              </a:rPr>
              <a:t>TER </a:t>
            </a:r>
            <a:r>
              <a:rPr lang="en-US" sz="1800" dirty="0">
                <a:solidFill>
                  <a:schemeClr val="tx2"/>
                </a:solidFill>
              </a:rPr>
              <a:t>1303-04 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hlinkClick r:id="rId3"/>
              </a:rPr>
              <a:t>How to Install </a:t>
            </a:r>
            <a:r>
              <a:rPr lang="en-US" sz="1800" dirty="0" smtClean="0">
                <a:solidFill>
                  <a:schemeClr val="tx2"/>
                </a:solidFill>
                <a:hlinkClick r:id="rId3"/>
              </a:rPr>
              <a:t>FPIS</a:t>
            </a:r>
            <a:br>
              <a:rPr lang="en-US" sz="1800" dirty="0" smtClean="0">
                <a:solidFill>
                  <a:schemeClr val="tx2"/>
                </a:solidFill>
                <a:hlinkClick r:id="rId3"/>
              </a:rPr>
            </a:br>
            <a:r>
              <a:rPr lang="en-US" sz="1800" dirty="0" smtClean="0">
                <a:solidFill>
                  <a:schemeClr val="tx2"/>
                </a:solidFill>
                <a:hlinkClick r:id="rId3"/>
              </a:rPr>
              <a:t>Installation Guide</a:t>
            </a:r>
            <a:endParaRPr lang="en-US" sz="1800" dirty="0" smtClean="0">
              <a:solidFill>
                <a:schemeClr val="tx2"/>
              </a:solidFill>
            </a:endParaRP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2"/>
                </a:solidFill>
              </a:rPr>
              <a:t>Manufacturer’s installation</a:t>
            </a:r>
            <a:br>
              <a:rPr lang="en-US" sz="1800" dirty="0" smtClean="0">
                <a:solidFill>
                  <a:schemeClr val="tx2"/>
                </a:solidFill>
              </a:rPr>
            </a:br>
            <a:r>
              <a:rPr lang="en-US" sz="1800" dirty="0" smtClean="0">
                <a:solidFill>
                  <a:schemeClr val="tx2"/>
                </a:solidFill>
              </a:rPr>
              <a:t>instructions</a:t>
            </a:r>
            <a:endParaRPr lang="en-US" sz="1800" dirty="0">
              <a:solidFill>
                <a:schemeClr val="tx2"/>
              </a:solidFill>
            </a:endParaRP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The following </a:t>
            </a:r>
            <a:r>
              <a:rPr lang="en-US" sz="1800" dirty="0" smtClean="0">
                <a:solidFill>
                  <a:schemeClr val="tx2"/>
                </a:solidFill>
              </a:rPr>
              <a:t>general</a:t>
            </a:r>
            <a:br>
              <a:rPr lang="en-US" sz="1800" dirty="0" smtClean="0">
                <a:solidFill>
                  <a:schemeClr val="tx2"/>
                </a:solidFill>
              </a:rPr>
            </a:br>
            <a:r>
              <a:rPr lang="en-US" sz="1800" dirty="0" smtClean="0">
                <a:solidFill>
                  <a:schemeClr val="tx2"/>
                </a:solidFill>
              </a:rPr>
              <a:t>installation guidelines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Arrow Connector 38"/>
          <p:cNvCxnSpPr/>
          <p:nvPr/>
        </p:nvCxnSpPr>
        <p:spPr>
          <a:xfrm flipV="1">
            <a:off x="7981950" y="4858587"/>
            <a:ext cx="775921" cy="268374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  <a:effectLst>
            <a:glow rad="38100">
              <a:schemeClr val="bg1"/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1: Verify FPIS and Framing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954884" cy="137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FPIS must have min compressive strength of 15 psi </a:t>
            </a:r>
          </a:p>
          <a:p>
            <a:r>
              <a:rPr lang="en-US" dirty="0" smtClean="0"/>
              <a:t>Must comply with ANSI/SBCA FS100 where wind pressure resistance is required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2" name="Picture 4" descr="http://admet.com/assets/D1621_Pi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302" y="1668440"/>
            <a:ext cx="2286000" cy="1472184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" r="2602" b="2980"/>
          <a:stretch/>
        </p:blipFill>
        <p:spPr bwMode="auto">
          <a:xfrm>
            <a:off x="381000" y="3312430"/>
            <a:ext cx="5486400" cy="3092313"/>
          </a:xfrm>
          <a:prstGeom prst="rect">
            <a:avLst/>
          </a:prstGeom>
          <a:noFill/>
          <a:ln w="12700">
            <a:noFill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391401" y="3144698"/>
            <a:ext cx="1432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cs typeface="Arial" pitchFamily="34" charset="0"/>
              </a:rPr>
              <a:t>ASTM D 1621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3" name="Picture 6" descr="http://1.bp.blogspot.com/_M6XpWDrUYOE/S2ixTGDmDaI/AAAAAAAABgU/wtVvoj6ZmlE/s400/WOOD+FRAMING+APP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327" y="4724400"/>
            <a:ext cx="1828800" cy="139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Arrow Connector 33"/>
          <p:cNvCxnSpPr>
            <a:endCxn id="47" idx="1"/>
          </p:cNvCxnSpPr>
          <p:nvPr/>
        </p:nvCxnSpPr>
        <p:spPr>
          <a:xfrm>
            <a:off x="7962015" y="5539462"/>
            <a:ext cx="741264" cy="423959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  <a:effectLst>
            <a:glow rad="38100">
              <a:schemeClr val="bg1"/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394450" y="5716299"/>
            <a:ext cx="775921" cy="268374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  <a:effectLst>
            <a:glow rad="38100">
              <a:schemeClr val="bg1"/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55896" y="576336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w Cen MT Condensed Extra Bold" panose="020B0803020202020204" pitchFamily="34" charset="0"/>
                <a:cs typeface="Arial" pitchFamily="34" charset="0"/>
              </a:rPr>
              <a:t>+</a:t>
            </a:r>
            <a:endParaRPr lang="en-US" dirty="0">
              <a:solidFill>
                <a:srgbClr val="000000"/>
              </a:solidFill>
              <a:latin typeface="Tw Cen MT Condensed Extra Bold" panose="020B0803020202020204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703279" y="465073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03279" y="57633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399" y="3581400"/>
            <a:ext cx="2890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00000"/>
                </a:solidFill>
                <a:cs typeface="Arial" pitchFamily="34" charset="0"/>
              </a:rPr>
              <a:t>Note: Wind speeds shown in Table 1 are V</a:t>
            </a:r>
            <a:r>
              <a:rPr lang="en-US" sz="1500" baseline="-25000" dirty="0">
                <a:solidFill>
                  <a:srgbClr val="000000"/>
                </a:solidFill>
                <a:cs typeface="Arial" pitchFamily="34" charset="0"/>
              </a:rPr>
              <a:t>ASD. </a:t>
            </a:r>
            <a:r>
              <a:rPr lang="en-US" sz="1500" dirty="0">
                <a:solidFill>
                  <a:srgbClr val="000000"/>
                </a:solidFill>
                <a:cs typeface="Arial" pitchFamily="34" charset="0"/>
              </a:rPr>
              <a:t>Where V</a:t>
            </a:r>
            <a:r>
              <a:rPr lang="en-US" sz="1500" baseline="-25000" dirty="0">
                <a:solidFill>
                  <a:srgbClr val="000000"/>
                </a:solidFill>
                <a:cs typeface="Arial" pitchFamily="34" charset="0"/>
              </a:rPr>
              <a:t>ULT</a:t>
            </a:r>
            <a:r>
              <a:rPr lang="en-US" sz="1500" dirty="0">
                <a:solidFill>
                  <a:srgbClr val="000000"/>
                </a:solidFill>
                <a:cs typeface="Arial" pitchFamily="34" charset="0"/>
              </a:rPr>
              <a:t> is used, multiply wind speeds by a factor of 1.26</a:t>
            </a:r>
            <a:endParaRPr lang="en-US" sz="15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67399" y="3581400"/>
            <a:ext cx="2906020" cy="954107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74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1: Verify FPIS and Framing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Wood framing may be any softwood species with specific gravity 0.42 or higher </a:t>
            </a:r>
          </a:p>
          <a:p>
            <a:r>
              <a:rPr lang="en-US" dirty="0" smtClean="0"/>
              <a:t>Steel framing must be: </a:t>
            </a:r>
          </a:p>
          <a:p>
            <a:endParaRPr lang="en-US" dirty="0" smtClean="0"/>
          </a:p>
        </p:txBody>
      </p:sp>
      <p:sp>
        <p:nvSpPr>
          <p:cNvPr id="2" name="AutoShape 10" descr="data:image/jpeg;base64,/9j/4AAQSkZJRgABAQAAAQABAAD/2wCEAAkGBxQTEhQUExMWFhUXGBgYGBgYGB4aGBwYHRwXGBgZHBocHSggGh4lHBgYITEhJSorLi4uFx80ODMsNygtLiwBCgoKDg0OGhAQGywkHyQsNCwsLCwsLCwsLDQsLCwsLCwsLCwsLCwsLCwsLCwsLCwsLCwsLCwsLCwsLCwsLCwsLP/AABEIANoA5wMBIgACEQEDEQH/xAAbAAABBQEBAAAAAAAAAAAAAAAFAQIDBAYAB//EAD8QAAIBAgQDBgMHAgUEAgMAAAECAwARBBIhMQVBUQYTImFxgTKRoRRCUrHB0fAjYgczcoLhFZKi8VOyFkNz/8QAGAEAAwEBAAAAAAAAAAAAAAAAAAECAwT/xAAoEQACAgIBAwMEAwEAAAAAAAAAAQIREiExE0FRAyJhMnGB8JGh0UL/2gAMAwEAAhEDEQA/APTa69U2xZvoq/8Adc1wxLdV9gb/AJ1HUiVgy5euvQ98Sfxn2VR+YqN8T1Lt7/tS6sQ6bCutNLgbkD1IFApMenQk9L6/nVOTFsfuWHPTX2qX6yK6TNKcWg3kX50q4lDciRSB/cP3rLEK4YPopFiCRz53B0P7UB/6CcuV52YhgY5VFnCbZX/+QGx3uRfel1/I+kbnE9oMNGLtMot6+m+w1qjiu18MYBcMqkgZmIC3O2uoF+tef8f7NhpDMGKNdc6rs1vCW02uAL/Oj32ZDG0bC6ZcmXysLWPUcqh+u6tGi9FGn/8AyRM4jtZiLgMTqOqnY1AnahWmMFwso1Cm12W18y66i35UEjiUJGtrmKwjudVt8QLcwdAL7FR1q9JgUkZZMtpFvlfZhyIvy5gip6zYulQZ+3P1+VqF8N7QHEQCZCQGvYO2U3BsdeQ00NPRJh8MinyZb+2lAh2Mw63Y4WN9ToWmy6m9gveBQLna1qpT82Jw8BXFdoYktnxEKn7ytLqBblY7g/PyoYO2UCnXERSaarGjE3HMeRHI86kHCkj+DA4ceaoL/Mgk1aWNha0Uagi4ynL+QFGS+QwfwDMN2ixBnUJDM+HY2LvHkKX2IbQMt7aEXrQnEMeZoe6tvl/8ifz1pO7YbKB18envcaW6ColK+EWoV3L/ANpI5m/kfbn50r4gjn5ak/PcUNUyG5Cxkf6mNTQs7aF1U9Auv61ORWJZ+0G50uOutIsxA63pzYUkXLufIWXX2tSHBgHZjfqT+9GwpDVc6nbb+DWk06i/rerS4caeAfnU0cY6AewvToVooqw5Hz0vTlZj91vr+tEBH/NvypC1OhWUwjn7pHmTXCI31YD3JqyxHUUwyDlf5fvRoQxYTfc+2ldTln1109SK6i0GyyJDc6+WlIYzc6E6aVD9juNXY+fi99N66XBoBqhbzJ0+pp0BzSAasQLjbMNPKoZZ47fED6At+WhqpxficWHheWQDKlm8OrG5IC8ufOoOAdoYcWpMeaNkAZkkBz5TswAuCPMGjF1Y7V0WmtyBN97DLrp1pY1LaCw9SDf250F4V2ujndRlkjVmZI3df6cjDdQ2tjzsaixvaoJ3ueBgYpFSRSwuI38Kypbdb8qMXdDyVGjOFXTMST0C6DpYAaVZaBGTL+mvyrKYvjMmXE9zErSYfIwuSVkgcZs4AsQct+vwkb0faV3w5kwxVnaPNHmF1JtcA3t6b9KMSciB8OSwFyGS/wDuB29bWqFYAGvbQaZQDzsb/T61WeXFYiGPFwssa9zmZCgLd4C2fKb6DTY7W86dDhppoEZcQVctm7wILlDc5NreYb+0VDhXcpTsldfDY663v69b8jpep+GYnZToVGpJ1Jvz8x153qjwcnNioWlMhjZRcjxAsCTsNj086EcbwyrK0khcRMlsy3PdOALMcoJ5b7a+tSo06LcrVmym4jEmjSxp/qZVPrqa5sfGSqCRC7KXQXuWUXuy2+IelZDHdk48VhhIpjlxBi8Mqnwuy87XtqRY+tPbD95gsPisOwDYe0qIABbLdZ4gttNA2h6VskYsKY3tThkWORpTkcnKyoxBYaFdR4SOm9XcHMsyh0dHQ6qRqPnfSx/KszLgGaWSOGRbTgY/CNa475AO8X3BvpyZqv8AC3yzwyxkCHHqSQFAC4hFzbW0LLmB03jqmtaEnstcdx82HMKph++718gJky2fcD4SNRfW42q7wqZZw51jkjYpJExF0a23Qg7hgNaGvh8dihJDNhRAtrpLnRiJVOaM5d7Ejfzqt2WaQ4hnnlHe4hQl8gVRLEWDw2/Gt7g8waMdfP3DLfJqRhVH3vLe+vWpUjUcr+dqUYJ//lP/AGj9qVcAecjn3ArLZdkmboDUckoG9v8AcQKT/p8Z3Jb1Y09MHHyUD2vRTDRWOJH40Hpc07vr/eY+i1bEQ5D6VJl0+Ee5/SniK0UBm6MfUgV3dMeSg+ZJq9fztTgPWnihZA84Q82+S0hwg5lj72q67Abt+lQtiU/EPz/KikFshjwag/DXVIMWL6Kx9v3rqLQbJmi5ZiPLbTpYVE6rz1PKynT96IqoB+EU8X6fpSodmf49wf7ThZobPd0bLp9/ddL9bVnewmGSVI53DJPgg+Gcu+UFbah11FgDfUkXFei5vKsX2k4Di1lnmwPdOuLQpPDLot8pUSLc6m2/pWseHGzOT3YO4XwEP9t4a1gQftED3+7IcyOh6o9hcdag4qhxWAXGFPGiPBi1HxZBdX8OxKOA49TWji7LyDC4ICYR4zCxhVmVc6kWsY2G7Ja3/bV7svwM4WGRJZFleWWSSQhSq3ktmUA8t/nV3FbJ2zH9kJkbEwJZu7kw57tjaxjDE5Nd8j51trpatJ2WhEMmIwRI/oESRc7wSXK76eEi1LguyMESxKsj/wBGV5YjdQVDm5iO91+VWeOdncJi3Vp0LFQVGV2W6n7rZdxUycGwSlRDgYxh8XPDfwS/141OoudJAvlcXtQzhcXcyz4YMSy/1kB2MTNy/wBLHLtzrTRYOJREEQ/0dI9yVDXBFybkHzqjxTHwxMGlyCQKQDbPJkLAHRdctyPKobT4NI2jKRcbgw2MxpmkWMSdyRm3JCkHQX2BHzFXuIuzJ3uGyM5UNGWF1YGxI3GhF/e1E8Di4JiWieN31uCBnFr6gEZgNvlQLtn2hOEaNfs5cOpOYuFUEaWvlbWolFyapbNYyUU7ehOz02bFuIoZIkaIPIrKURZwwuY9bG4Jvl8tKMcH4U8E2JTL/QkYTITqA7aSxkX52zX86yuG7TTzRgph1udlOdz5W2uaL9nZMXI7CeIxra4bKyC+lhY77n5VbjJcr+zNOPZk0HAcSkmHRDF3GHmMiPmPfCMhrw5AtiLta99gKnHZuQzKxly4dJziUhVPEJCLlTJf/LzFmsB98iouzGMmeSbDzv8A1IySCLi6g2Pra4Pp6U7thBiEw4lgxEiGJszgXOZNAc3W2/pen7romlVmpYgXLaDTc2H1NCP+lYaUyhSCZJFmYJKLrKuneJluVJ5nnWT7VYI4nCwYsFyqnxLmOl9DpyIcZffpViHsBC0ayQzzKxs6tcEWIuLgKLctjehKld0D26N2R7/wUpAsLke5tWS4DO5kbDYkWmX4Tc+MWv7nncbj0NaAYBbbL/PWoaaey1T7lp8RGLXZfnf96jfHoNj9D+1R/Y1/g/apFhUf+qVsdIjbiK9GPsP3pv25tglv9Wv0FWNK5WA5CjfkNeCszSHn8l/euGHNtSx9TarBc0wt50ARrhVp4iUf+64uKiacDnQFMsAi+1dVL7VrzPoK6iwxYcebyP0v9K4Ssd1t60juf5pUec8+dOxUOVifvADyGtI5bQAk/T/imd5TlcdD/PzpWOh3d8yT7sa7u18qYDvt/P59apcT4mkC55XVB58/ILuTTCi8VXka7w/wmsTJ/ihhFJssrAdETX2zg/OjfCe1GHxP+VJc75CMrfLn7U3FrbQk09JhtMuu/wA+Q1FYjAhZOIzwzi/x2BuM+qFB1+DkLfCK1oxN76H0+lAeN8NGKsQHjlUWD6DTkGsb2B2I1FEZpchKDZDxzsygQvhEKSocyqrHU/23Oje9jsaN8IkkkgjbEIEkt41I53IvbUC4APlestHwviS3H2hja4uZib89Ay31qbB8WnikEWLA10ElhudFJ+6Qdrjaqkm1zYRpPwEe1mF7yEMt7xHNy+HZvS2h/wBtW+CcQ76ISE3Iura/fFs3pcEN7iumjfUFrjYg6ix012rL8AnkgxEmHPwkm3K7AAqfVk/+lStxrwU1TLPai+HxEWLXe+V+d7A2B9UuPatWrI66nMjD2Ktv63FBOKYaSeGSOw8VranRgQQd+ooZ2P4i3ddy2RZEJAUjdbm6i53U3BHpRdxvwGNOiTs9ZJcTgZdU1Kb6gjqd/BlPsaudk8QVEmGcjNCxy/8A8yTbnawP0YUG7YYgxPBiBbvV5AaFF1JJuDpcjnval45NJDiIMUAMr2jk067f+Ov+yrbv8kKNfgKdsMPdEnQ5ZIWWxHqLX9D9GNG8BjlliSQbOoawGx5jpobj2rLdoOMJ3Lx96jO1hlU3PxC7b6AWqfsqjjCR+LnJaw5GRyKzbeCLUfcaoSjyHrTGntzH1ocYtNWb60giXpUWzTFFuTGL+Ie3tUZx3TM1IEHQfKluetvT/ilsKQn2hzsvzpCz8zb5frS3pyMKYhohvuT86VIQKVpdNqiaTqQPU0aAnXSkqss4vvf0rqMgph583T6/tTbHnlFLfemk0xHEHqKYyHTU0pOlr0xpPMUDJGiFv+dayuPwMOIxogxUOUx+OAqxAlQ2zK45g2vpY6EVp1xFyADc35C5+tef8BWTFYRmaRmxGHnfumOpGXK2QnoTffatIeTOafBsuJ47D4NF8AUE5QsaDXmfpUWDWCXLPEqXcECQKA45EHmCD+VAOOcUWXCQz2YNHPHnFrFG1DA9OR9CKnlkGExJcZhh8QwzjlHMfhcdFe9j50nx8jXPwS9h+JySQP3z5mjky5ja5Wy2ufW9F+MYJZ4XivlvYgjqDcX02vv61luE4ON2x+GkVypkBK7GxuVI8xoasdm+IMjSYSUM0sOqMbXaEmysNdbbE0S5bQ48UxeE8e7n+jiVYMmg56dP7hbYih/aziyYgKsYbwg2NrEltMoH83rU4vBLKAHiVxyuNR6Eaj2qPBcEiiIaONAw2bViPQsTb2oU1d1sHB8XosxzEKobVsozf6reI/OgHajCuWSWFS5W1wN7qcyMB63BtyIo/MjqCWIWwJ1FhYanehmI4pkgbEZ1aMDMGXW4vYWsd71EW09FuKaCCSkgZrgkAkX2PTTpQjjfZ6LEXa+RzrmtcE8iRuCPxCx9aWfjRXC/aUj71MocBbhsuxOu1tdKrNx3EdxLL9hZCihl7x9GU7kW6DX3pxyW0KVcMoYPsg3eK08wkVbXHiLNbZSznRb8ta1GNgjlQpIt1b5jzB5EeQoRwXicr5+9WC4CkLFJdgDf4tOfKjHfaXyfWiUnexRiq0CF7K4XMGKuxHJpCQfUC1/TajaEAWsLWFgBpbbSs7j8TiGxgEDBe7gV2RjdJMzuMp/CbLow8uWlEuH8T74EgZXU2eNvjRuja+4OxFKTfkcUrqgjn9aUMelVwW6ge370rRk6ljUZF0TX9BTZJV/Fr5VE0IpcopWwo7vwdgT7UnetyA99aWlBoCkNYE7muWEX/n505fX5U8/y9CFZ0SWNdTlcaV1UIL5fM789KaYxcHX53qM4jU2pHkJ8/aqsNliyjkP1pj2vsKgzHkD8j+1IG5HT5/tRYUT5gD/xWU4O32TH4iDZMSftEVxYl9pEHU7G1aYy22v60I7R8N+1RAKxSWNhJDIBcrINvYm16qMuxMo90De0PDxJ9oeOeKNHKjEh9VV1KkOLHwPtod70ZneCWNInkV1mXKo1OewucvnpfyrE4jHvOJV7plxZQx4qBbAvYeDERgnxEED2POry8PxIlwpWI92HWVhcf0WZLTJYnVSdRbY3FW1pWyU96RPwfFZHkkhjxmKLWTOY1VbJ4dCWXMQRb2qPi3EIxNgMVHcBpGwzjKAQDe6HcghgdKmTs8xklUyTLCWLxrHIUN31kUi22a7A3+8aC9pYo45MDg4Va/2hZmvctvuSTqT4vlSTTYNNIs8Wx7xyGZzM15ZUXJK6iLu7ZF7tRlYst3uwt10rRzQ/a4XgaVgQVuyWGdD40JXUC/O3MXFVuLcKErBhKYXDK3hswYoboWRrgsCNG0PLlT+EcNSFJEd2cyXzt8AtbKAoW2QADS1TmtPuVg9lngWNMsKq48a3ikB3zLdSeuosfesjgeHSy8LSGLLmSU5lY2DBJC2W/uPlRrD9n8NDIsqxnvF+F2dyb+etrn0ovw+BUuqoEBJYgC3iO5I6mlmlwGLfIC7PPKskmGmWNVymUIpYizmzBTaxUXIIPUUO4ZBLhXeOPBSSknI8rS2jaK5y2DaXCm1q2Us6hlUuAzXyjQE2sTbrQ3GccjRZG/qP3ThHVVJIY7abkee1GV9gxSXIKwfCsTCcsAwqqG+Mj+o8dyQrW5i9r+VaZV32oDwftEMRIVXDyoovd2GgYa5WHI2ow0g8vcVM7vZUarQJaNziMZ3bZZBBAqtYHX+owFjprt71WwoMjqY5iZe57yOR8oa18rwzhLArci2gIIPSnpjxHJjpSpbK0KkLb8HnsPFvVnCYhQFdYURpnZHKlGAkF8udkuDci2h0uKq/38E1Za4ZxIS5gVKSJpJGTqD1H4kPJudXww5mslgca+IexZUxCISHWNlyOrZXhYMSJlvuR9KNcP4l3jGORe7nUXeMm4tyeM/eQ/TnaolGilKwlcba+9IKZvS29KkocG867vBemMQNzUTTDlvRYFguaaXHWoe8Y+VOWPrrSuwofGxvoKSp4/IV1WkS2GRa1+V6VXHWqkkvlTQxqrHRaZv5vTBJUEuboTULOf4daVhRaaU9PypomPNvkP2qoTpf9ajEh/hpWOir2i4LFibZsySr8Eqm0in13I8jQR+I8TwujxJjE5SIcr2H4h1+daMyaX1pomFNep5E4XwY+btnjnOWHh7KxGhdWNvPUAfOiHZPs5JFK2Kxj95iHvYXuEva5v1sLWGgFaXvKa59afU1SVE4btux8zjpah/GoJHgk7gkS5SUIW+o1tqOdre9WhTxO3X5WqL7mlaMlwLi64vFXL2UYdQYr2u5IMmhO6kHlUGF4aqYieIPKs6kSwyBybI2ysuzBWBBve4Irh2XYzzp8ELHv4Z1YB45jYFRY5rb6eQ51YxnBMRIIn+0LHikDI0iqcrRna9+ex+daykv+WZRTf1IkxWMfFYRZVS2IgcmwtpImjgf2sOX9wodw/iMyyQ4uUxiLEERnuydL3yM9+Ybw+VzWg4Bwb7LFkzmRmYu7Hmx3sOVOw3AoEieIIGjdy5VzmFzbYchppUZLaKxemDcbIcNjlYsRFihkb+2ZdEb/cLCtCyHmfmK6SNTYFQQLEArcAjYi+x86k0NZt8FpUZTB8ThSXHLNJGuaa1maxK92q7dKlw3EYDAIEWSdQAv9KNtbG6nMoChtBrfcXrQth0zZu7XN+LKL/Penm53vTchYgI4qRmunD7NmzBpZFXxWylrLmIOXQ2qDHcLxOIaNpJYoTGcy90pZx5d41tD0tatEy+dNZdNzRm1wGCfIhkamZjzPypd7a063p+VRsukR5Sep9akSKnKu1KaKFY6nKBTVFcrenWrRJZiGtdSRnzrqtMlovvMNdBUZn02H89KiLDXS2vWmg0WVRO0lxVY/L0FKj62NNc+/rpSb0ND0vr+pqJVF9t+lOjuTppT8QtLsMiEdiRUEi2a9tPSpS9qZiDcUnwM62ul6jxT5dSTalQ3H8NUuJfd0v4qhjS2WklPT30ufXpU6tca0COLYkaix1/9flRLAYrMPT+WNEZA4lhv5/LVx1/n7UrUhuRVEjXHpSqdP5+tQNjYgyo0iB2NgucZieQy3vQnHdr8JC5QsSwNmCqdCNNT5fpVqLYnJLkP3vvTGIGpIA6k2/OhnazESw4WSWE2YWa+jEKdzYj035UJghbFxiGd/tEEiCRMTGuUhx9xxsG15/KjDVsnPdGlixsTllSRGZfiCtcgedOWZSAQwIO1iNbb261j+FYKPBY8w5BlnS8Lt8Qt8UZJOt7flVPH8PaKV4YvCQftGEPRh/mw+45eXnSwV0mLN1bRuIMaklwjq9t8rgkfLanM1gTa55AczbryrA4GBGe8BySuvfYZgPvf/sgPWx0o43agmCOUYeWRmJVlj+7IujKeY6jSiUHehqarYmF7WjeaBo4s2TvM2YK3RwACBfnWgMttBvWH43hZnAyL3KY34o5Bqsy3st+Re29argcqzQowZtAFZT8SstgVYdRanOOk0EJbpl8T/wAvThPXfZxTxENrVnTKtCLN5fWnGb5Uqr5U7J5Xqtk2IMRrpb9fpXVIqbaV1OmFk4YXNcT5fWpBHrpUoh9P1p0VZXCjmdPzqUjyp+RR0/OmiemhFd3I02HrUQckcqdILm+9Iqnl+VRZRXYE3H1Jp8aG2v1qZVPIEn51xQ+nr/zUpBkCuLcYgwoUzy5c2wykk+yjYdap8X4rDHEuJMt4m8IKC+ZiDpb2N77WoZ/iNgbfZ8UVEixMFkUi4KFgdR0vp713EOyinCTpFJeORhiIEtopyk5QeYIJGlaL04UmzNznbozsfElkzSIDeLUoTZip+K/IjY6bfnc4Z2ne5CIud0zQlrlWddSjAEWOjAedutWcTMskWG4hGFV1ypiLAWZdFe4tuPyIqh2o4L9nxMeWwhkcNGQbKrmwI8hezCtYxi3TX6iJ+pJRtP8AWH/+tzd5g8Q7D7NiFEbqBpHNsTe1x4uvnVztfhnTu8SrMRCbTRgnI0JuHuu1wGOv7UM7NQjFYTGYGS3eRszAk82uQR1s4PzFWuDdscNJh4o53tKw7p0Kk3Pw3OmgPn50SjTtLgUZWqb5KeO4FhsG+GxcSZoAwEma7eF/glBP4Tb50Z7exg4GewW5ym4Gp8Q5jU1W4BGJIsRgJDcwlkF9zE2sZ16aD5VDDhJ5uHSYeVGWVR3YLmwbKfCwPMEC3tSb2m/1DS00vBpMO6vEml7otwRpqBvWFnjijknbAyPBPDdnia3dyAXvZT/NfOjHZ7hnEBIhxEsYhC5e6XxNbLZbWW1721J61f7Q9koJ/HKDEQBd7hSR0a+hqVp7f8FPa0v5AnaNPtXD0xUYs8dpVtysf6g66Wv7U7GTticJh8Zh1LTROHKDXUeGRfyPoas4bjeAwUIgExlC5tFUyE5jci+i8+tdiu0+Gw2HifDQ5o5GawXwAMPiuDrmqlF6SXfX+EuS22/uBcHO+IM8mGhdDDImIiVhrnNxMg8m3t5VpOymFxCCd5oxD3spkEd72uNf4elGOHY1JoklT4XF/FvfmPbUUF4f2jdsbLhZUVCL92ethcXv1Gt/I0m3JNUCSjTsK8Y4UMRC8ZJF7EMBqrAggg+VR4ThSxyyS5zeRVDrYBSy/ft+I1iIVxmKnkibElXQnMpYqBY6lVXf/kUTkbGYECRnE8OgbU8/9WqnodRTwr22CknujagDkCadfytVTAY5Jo1kja6NqPI8wRyIOlqsVlZoPB86TNTSP4aY0qjc0WFE0Tbb11RJJ0BpaaYgk0u97D3pve+VNWLflUgCjlf11plEPp9BTkwx51OHPIU0rSoVkZiA3J/KkLAbLf1qwEphS3I0UBA8jHkR+VRLbnVkyeQFRiRhsNKGhoixWAWWN43W6OCp5aHSvMuJpj8KIcN3TSJDOrwyAE3AuAlxtoxGtepq7a3tSM55EDzt+/7VUZKJMoZGO492SnAn+xOBHiATLC1vi5lOl70VxXZ8S4BcNM3iCIA3R1A1A59KMXYne/ppSrB5fOlm9BgtgfC8JCYhcQHJk7lYpLL4XICjOeh0qJezOH71pe5UOWzX31vckAkga1oFi/gqNl8qluXkdR8FPGSRRo0spAVRcsxufIaW56ViZP8AERwx7vDIANbG5a3U5QbVpe2OEaXBzKoGYZWAvvlIY6c9qBdg+LQJCY8yI+Yls9hnB2sT0GlvKtfTUVFtqyJ5OSV0FuEdpPtsLohMMzI4BzE62PiU6bG1xvWNg7DYx3LTMi62zO+cnzA3t61pcXwhHxUc+HnhQhlLpcW03KgHcitS2UdaH6mH09w6eX1djyfA9nO+neAyd263t4b5spueemhB+dauXshkwMsIcyPm71CRazAC4A8wDVLtYDBiY8RGNyDp+Jdwf9S6VtMO7SIGW2RgCp6g+lE/Uk6a4FD04q0zH/4b8RuskDaZf6iX89HX2ax96n7eYTIYcWl80TKr2/De66/6tP8AdQjFcPOCx4fNaMtn9Y3NnA9L/SvQsXw+OSNo21V1K6m+h2P5H2pydSyXDFHccXyjF8b4gkcuHx8Y8Eo8XqBYqfUX90FbIyrIlgudHXa2hUj8iKynZ3DK0M+Bf/MRmZL9QddfXX0ajfZDGl4jGR4o9P8Aadvkbj5Upx19ghL+wJwBZcNjJMKf8uTxRkn71rr81BHqlbDuGO7W9qzXao2xmHYHxLkv6Z9PzNa5o/L5mlNXTHB1aIBh1561IsYGwp4FcZP5vU0VbHIuorqRH1pKYFuwvT7iq5Q8z8qcIxSssmEg6iuZydhUaoPT2p1AhgvzI9qa0YPn608GnEUDIljHp9KVoxyFKadpbl7migIu7qTuPbzOn503vQNM3ypBMp/5NAD1Tod/P9qHcY45h8L/AJr+K1wiDM9uvl6mrOKxgRHcgkIrNYaXygm1+W1YTs9wGPHSti5ZM8bsSYxuG5Kx8gBVwUXuXBnOTWo8hFP8TMKWs0cqi+/hJ9wDWk4bxGLEJnhJZb22IIIsSCD6ig3EsTw+JxC8aKSFv4CQL6AseQ86Ddq+H/ZcEww4MaiZJCLk6mwuCD5Cm8XSSqyU5K23dG3I16Csf2h7KYNpFAk7iWTYILq21yV2GpGtFsNxZGhgZ3CySxqwUmxJsM1r0J4/wt5gJYhdlUqw1GZOg1Gup0O9haxqIyxlRrKOUbAr9gZg39OZGYdVya+ZvvRbsbiJA7YfEMSwByknmpF1/WmYLtJMihGjEhAJDkEXy3Fwu7Acza4vrVXsskuIxf2hwRq0hIHhJIsAOo860dtPIyVJrE1/GcAJoXjUeL4lP9w1Hz/WhPYbiBZGgJ1jJZRzykm4/wBrX+daZQdKBQdncmMOIDgJdmy6jVhYj0vrWcX7WmU17kxva/ghxEYKayJcrtqPvL71k8F22mwy91JCsmTQM7FWAGgDGxDW6716UapcQwsEms8UTW5uBf5mqjNJU1YpQfKZkexk8mIxkmKIAUBibfDmICqg9B+VXeM8GxImaTCsVD6jK2Wx+8OoFaSCVcq90ihOWT4en3RY+tTJA530+d6fUd2kLpqqbM1wXs7IsglxLhiCGC5i7FhsWY8hWnkkA1vYUK4LxGOZmQ5kcFgovo4BsSDbUg7rR2PCqNl186mWTewi4paKXfX2BJ/ntUqxOeVvfX6VdA/gp+lLEbkVosIb6sflXVdjOtdVUibZGW9KQN1qJ5CScq3pSjHewqDcext1prSAVwgHNialWMcl+dAWV2lv8KmnAOfKrIQ+lcIvegVlUwG+rfKnphRyDH8qs90P+KQiigsgMI6W/nlXCPy+lWVWkf1tRQrAXbHEmHBzSKFJA2IuCCQGBHoayXBZWwk0eYf0MQisbbLmGh15g6elbjtDgu+wk6gXJjYi40uBceuo2oNgYkxWBjsuqAoLgXurW5j71h8q1jSjsymm5ATjvC++4jKlgM8AZT+JhyPlp9a6bFGTBTYZmvIiXUkWJVWGnqtrGruEwOIGJgMkd+7BUyhtGTWwtvflapOMQIzGUHu2S5z2uLa5gRzBA1olNKkEYN2zN4vgjyYXDushDQqym99CCSGBHw20F9fStrwTFCaIOSSV8LX8LA2tdl2Uka9DVHhmNjjRQS5GuZspyXa7G5toPFS4SAQvMEvrHmNhc2AvYXO4uTzG2lYuVqma41tBZuGxMfFGpa29ttvO4Plv50/NDDkS6IXNlXmzAXIHU+tCMJEVkVSAjtZu88VydbMWJsSTYZTr0qXj2C71VxFxniFwDoMym5I2JsQR05Wqkt0yXLwXOOcWTDR944JUuq2Fr+I2vY9KF9oePNBJEkaBy12Yc8gtqOh1qLtKIsVhnOfVQsmVSMw1G45W/Q0Tk4OsxgmWRo7RgeFQbg2Ol9jfnrVJLuJyfYC9sWxCmJllkiiYNmMdrnbKb+h+tU8bwPvMPFJmkkEd1Yyiz5r3vr925Fm6VquH8PJw8sMgIzM4uTm3tldeg528jTMFwee5OIxTyjKUMdrRlSLa3O/O9XFpIzlb/JL2dgWGJYCiROMxEYkztlvfNqb63v5UaQDcmgGB4PhYHEi6yAWzFszWO46VZn4yg+EXNS6sfYCQYqE4RBMjlnlnZO7W7giRxnB05AG1X+B8ZuUjmYMWF4ptlkUcj+GQbFevtcTBiGWGFM4Dxv3mZRzLMzoPLxWv5UNxUavGyMSQZWlHLK5bN4R90Db2q24simehPiI0+J9apYjjsa7An+dTWLmx7E+9V5XY1CLo1UvaRr2Fh7Xrqy0cZJG9dToNHqRU33tSGLqac8w6ioHxAHU1mbFtIhTcwFC5uJEaKrH0H6mpYgz/ABaeV6LQUXmlHlUbYsetOTCjpep1w4/9UCtEAxJPI0wM/wCHSrvdgUoA6UxZIqBnO5H6VEY26j60QK+VJ3dIWRVLsByt5jlzHuKymLK4GXMAVw0tkfW/dtspv0OnKtbNr/P586HY7DqysrqGVh4gdQaadA1ZjOLTu/dwu5LCS0bg/FGw8D3GhOa1T4ZA7TC4zFEDAcnBy2+n50k2HGFtnXvIkuY23eM67+VE8FKjjPGytYbra+1hfnuambHEryYeSVADIY1b4kVADYtqCT5D5VcwM1sYCPhWK5vtdthfcG1h01qhxfi0cS3Ztdgt/F+Ae36CqXB+MIiySOSzStcKOSjwqL8tBc+1SuLK+EabEYR7eByqkEWIzDKWDFedhpcHbXS1qmfh6OixuCyqb2uRrre5Fr87/rQuLi5IzKMv1tVefHu3M/z6VSt8idINYdIIbmNUQm9yBckdPSmycSUaAHQeg9gKBC53pQhNWokNhGbjLcgAP51ofieIMd2JpfshPX8qevDjvVYk2ijJMxqJlJo0nDhzqVcKop4CyADYZjyNO+wMaO5On01pe6PpTxFkBF4falXCdBRow+/rS9zToWQKhwGov9K6jcOCYnRTXU6ROTDiYEevrTlw9uQFX7U6NR0rCjosEyYInYVagwtgNKugVIg0oxJcisI65gKWXf2qpizp86dCWyUygHe1I2JXrVPDoDuAaJRxLbYfKkNqiucSOV/kaa+KUaHnSY5iKCYjUN6UCL2Ix6W0+Y8tD+tCcfxYDYXHrvTcSoy7fioXKv50mXEG47tM6uwEakKBYknyAHzrJ8W4kC4yoockH+mCvi1te2++/lRnHoLHQbrTIYlz/COfL+01cYpMb2qA0qEHwjxaXbe5sBcfzejfAeFM1jY6VPwuMEvcA+Pp/atbfBRKEFlA9BTe3QXSsHJhLKFHvU8WA5mikKC+wqZVHSrUUYtsGjB1MsAFXAKaqjpVUIrWprVdkXSnQILbCkKigIyeXzpe4660RCjpVvDRjoPlQIEphydAKnTh7HfSjWUdKfGoppCBacNHO5qzHgwNgKvgU+1VQiqkArqtoK6n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AutoShape 12" descr="data:image/jpeg;base64,/9j/4AAQSkZJRgABAQAAAQABAAD/2wCEAAkGBxQTEhQUExMWFhUXGBgYGBgYGB4aGBwYHRwXGBgZHBocHSggGh4lHBgYITEhJSorLi4uFx80ODMsNygtLiwBCgoKDg0OGhAQGywkHyQsNCwsLCwsLCwsLDQsLCwsLCwsLCwsLCwsLCwsLCwsLCwsLCwsLCwsLCwsLCwsLCwsLP/AABEIANoA5wMBIgACEQEDEQH/xAAbAAABBQEBAAAAAAAAAAAAAAAFAQIDBAYAB//EAD8QAAIBAgQDBgMHAgUEAgMAAAECAwARBBIhMQVBUQYTImFxgTKRoRRCUrHB0fAjYgczcoLhFZKi8VOyFkNz/8QAGAEAAwEBAAAAAAAAAAAAAAAAAAECAwT/xAAoEQACAgIBAwMEAwEAAAAAAAAAAQIREiExE0FRAyJhMnGB8JGh0UL/2gAMAwEAAhEDEQA/APTa69U2xZvoq/8Adc1wxLdV9gb/AJ1HUiVgy5euvQ98Sfxn2VR+YqN8T1Lt7/tS6sQ6bCutNLgbkD1IFApMenQk9L6/nVOTFsfuWHPTX2qX6yK6TNKcWg3kX50q4lDciRSB/cP3rLEK4YPopFiCRz53B0P7UB/6CcuV52YhgY5VFnCbZX/+QGx3uRfel1/I+kbnE9oMNGLtMot6+m+w1qjiu18MYBcMqkgZmIC3O2uoF+tef8f7NhpDMGKNdc6rs1vCW02uAL/Oj32ZDG0bC6ZcmXysLWPUcqh+u6tGi9FGn/8AyRM4jtZiLgMTqOqnY1AnahWmMFwso1Cm12W18y66i35UEjiUJGtrmKwjudVt8QLcwdAL7FR1q9JgUkZZMtpFvlfZhyIvy5gip6zYulQZ+3P1+VqF8N7QHEQCZCQGvYO2U3BsdeQ00NPRJh8MinyZb+2lAh2Mw63Y4WN9ToWmy6m9gveBQLna1qpT82Jw8BXFdoYktnxEKn7ytLqBblY7g/PyoYO2UCnXERSaarGjE3HMeRHI86kHCkj+DA4ceaoL/Mgk1aWNha0Uagi4ynL+QFGS+QwfwDMN2ixBnUJDM+HY2LvHkKX2IbQMt7aEXrQnEMeZoe6tvl/8ifz1pO7YbKB18envcaW6ColK+EWoV3L/ANpI5m/kfbn50r4gjn5ak/PcUNUyG5Cxkf6mNTQs7aF1U9Auv61ORWJZ+0G50uOutIsxA63pzYUkXLufIWXX2tSHBgHZjfqT+9GwpDVc6nbb+DWk06i/rerS4caeAfnU0cY6AewvToVooqw5Hz0vTlZj91vr+tEBH/NvypC1OhWUwjn7pHmTXCI31YD3JqyxHUUwyDlf5fvRoQxYTfc+2ldTln1109SK6i0GyyJDc6+WlIYzc6E6aVD9juNXY+fi99N66XBoBqhbzJ0+pp0BzSAasQLjbMNPKoZZ47fED6At+WhqpxficWHheWQDKlm8OrG5IC8ufOoOAdoYcWpMeaNkAZkkBz5TswAuCPMGjF1Y7V0WmtyBN97DLrp1pY1LaCw9SDf250F4V2ujndRlkjVmZI3df6cjDdQ2tjzsaixvaoJ3ueBgYpFSRSwuI38Kypbdb8qMXdDyVGjOFXTMST0C6DpYAaVZaBGTL+mvyrKYvjMmXE9zErSYfIwuSVkgcZs4AsQct+vwkb0faV3w5kwxVnaPNHmF1JtcA3t6b9KMSciB8OSwFyGS/wDuB29bWqFYAGvbQaZQDzsb/T61WeXFYiGPFwssa9zmZCgLd4C2fKb6DTY7W86dDhppoEZcQVctm7wILlDc5NreYb+0VDhXcpTsldfDY663v69b8jpep+GYnZToVGpJ1Jvz8x153qjwcnNioWlMhjZRcjxAsCTsNj086EcbwyrK0khcRMlsy3PdOALMcoJ5b7a+tSo06LcrVmym4jEmjSxp/qZVPrqa5sfGSqCRC7KXQXuWUXuy2+IelZDHdk48VhhIpjlxBi8Mqnwuy87XtqRY+tPbD95gsPisOwDYe0qIABbLdZ4gttNA2h6VskYsKY3tThkWORpTkcnKyoxBYaFdR4SOm9XcHMsyh0dHQ6qRqPnfSx/KszLgGaWSOGRbTgY/CNa475AO8X3BvpyZqv8AC3yzwyxkCHHqSQFAC4hFzbW0LLmB03jqmtaEnstcdx82HMKph++718gJky2fcD4SNRfW42q7wqZZw51jkjYpJExF0a23Qg7hgNaGvh8dihJDNhRAtrpLnRiJVOaM5d7Ejfzqt2WaQ4hnnlHe4hQl8gVRLEWDw2/Gt7g8waMdfP3DLfJqRhVH3vLe+vWpUjUcr+dqUYJ//lP/AGj9qVcAecjn3ArLZdkmboDUckoG9v8AcQKT/p8Z3Jb1Y09MHHyUD2vRTDRWOJH40Hpc07vr/eY+i1bEQ5D6VJl0+Ee5/SniK0UBm6MfUgV3dMeSg+ZJq9fztTgPWnihZA84Q82+S0hwg5lj72q67Abt+lQtiU/EPz/KikFshjwag/DXVIMWL6Kx9v3rqLQbJmi5ZiPLbTpYVE6rz1PKynT96IqoB+EU8X6fpSodmf49wf7ThZobPd0bLp9/ddL9bVnewmGSVI53DJPgg+Gcu+UFbah11FgDfUkXFei5vKsX2k4Di1lnmwPdOuLQpPDLot8pUSLc6m2/pWseHGzOT3YO4XwEP9t4a1gQftED3+7IcyOh6o9hcdag4qhxWAXGFPGiPBi1HxZBdX8OxKOA49TWji7LyDC4ICYR4zCxhVmVc6kWsY2G7Ja3/bV7svwM4WGRJZFleWWSSQhSq3ktmUA8t/nV3FbJ2zH9kJkbEwJZu7kw57tjaxjDE5Nd8j51trpatJ2WhEMmIwRI/oESRc7wSXK76eEi1LguyMESxKsj/wBGV5YjdQVDm5iO91+VWeOdncJi3Vp0LFQVGV2W6n7rZdxUycGwSlRDgYxh8XPDfwS/141OoudJAvlcXtQzhcXcyz4YMSy/1kB2MTNy/wBLHLtzrTRYOJREEQ/0dI9yVDXBFybkHzqjxTHwxMGlyCQKQDbPJkLAHRdctyPKobT4NI2jKRcbgw2MxpmkWMSdyRm3JCkHQX2BHzFXuIuzJ3uGyM5UNGWF1YGxI3GhF/e1E8Di4JiWieN31uCBnFr6gEZgNvlQLtn2hOEaNfs5cOpOYuFUEaWvlbWolFyapbNYyUU7ehOz02bFuIoZIkaIPIrKURZwwuY9bG4Jvl8tKMcH4U8E2JTL/QkYTITqA7aSxkX52zX86yuG7TTzRgph1udlOdz5W2uaL9nZMXI7CeIxra4bKyC+lhY77n5VbjJcr+zNOPZk0HAcSkmHRDF3GHmMiPmPfCMhrw5AtiLta99gKnHZuQzKxly4dJziUhVPEJCLlTJf/LzFmsB98iouzGMmeSbDzv8A1IySCLi6g2Pra4Pp6U7thBiEw4lgxEiGJszgXOZNAc3W2/pen7romlVmpYgXLaDTc2H1NCP+lYaUyhSCZJFmYJKLrKuneJluVJ5nnWT7VYI4nCwYsFyqnxLmOl9DpyIcZffpViHsBC0ayQzzKxs6tcEWIuLgKLctjehKld0D26N2R7/wUpAsLke5tWS4DO5kbDYkWmX4Tc+MWv7nncbj0NaAYBbbL/PWoaaey1T7lp8RGLXZfnf96jfHoNj9D+1R/Y1/g/apFhUf+qVsdIjbiK9GPsP3pv25tglv9Wv0FWNK5WA5CjfkNeCszSHn8l/euGHNtSx9TarBc0wt50ARrhVp4iUf+64uKiacDnQFMsAi+1dVL7VrzPoK6iwxYcebyP0v9K4Ssd1t60juf5pUec8+dOxUOVifvADyGtI5bQAk/T/imd5TlcdD/PzpWOh3d8yT7sa7u18qYDvt/P59apcT4mkC55XVB58/ILuTTCi8VXka7w/wmsTJ/ihhFJssrAdETX2zg/OjfCe1GHxP+VJc75CMrfLn7U3FrbQk09JhtMuu/wA+Q1FYjAhZOIzwzi/x2BuM+qFB1+DkLfCK1oxN76H0+lAeN8NGKsQHjlUWD6DTkGsb2B2I1FEZpchKDZDxzsygQvhEKSocyqrHU/23Oje9jsaN8IkkkgjbEIEkt41I53IvbUC4APlestHwviS3H2hja4uZib89Ay31qbB8WnikEWLA10ElhudFJ+6Qdrjaqkm1zYRpPwEe1mF7yEMt7xHNy+HZvS2h/wBtW+CcQ76ISE3Iura/fFs3pcEN7iumjfUFrjYg6ix012rL8AnkgxEmHPwkm3K7AAqfVk/+lStxrwU1TLPai+HxEWLXe+V+d7A2B9UuPatWrI66nMjD2Ktv63FBOKYaSeGSOw8VranRgQQd+ooZ2P4i3ddy2RZEJAUjdbm6i53U3BHpRdxvwGNOiTs9ZJcTgZdU1Kb6gjqd/BlPsaudk8QVEmGcjNCxy/8A8yTbnawP0YUG7YYgxPBiBbvV5AaFF1JJuDpcjnval45NJDiIMUAMr2jk067f+Ov+yrbv8kKNfgKdsMPdEnQ5ZIWWxHqLX9D9GNG8BjlliSQbOoawGx5jpobj2rLdoOMJ3Lx96jO1hlU3PxC7b6AWqfsqjjCR+LnJaw5GRyKzbeCLUfcaoSjyHrTGntzH1ocYtNWb60giXpUWzTFFuTGL+Ie3tUZx3TM1IEHQfKluetvT/ilsKQn2hzsvzpCz8zb5frS3pyMKYhohvuT86VIQKVpdNqiaTqQPU0aAnXSkqss4vvf0rqMgph583T6/tTbHnlFLfemk0xHEHqKYyHTU0pOlr0xpPMUDJGiFv+dayuPwMOIxogxUOUx+OAqxAlQ2zK45g2vpY6EVp1xFyADc35C5+tef8BWTFYRmaRmxGHnfumOpGXK2QnoTffatIeTOafBsuJ47D4NF8AUE5QsaDXmfpUWDWCXLPEqXcECQKA45EHmCD+VAOOcUWXCQz2YNHPHnFrFG1DA9OR9CKnlkGExJcZhh8QwzjlHMfhcdFe9j50nx8jXPwS9h+JySQP3z5mjky5ja5Wy2ufW9F+MYJZ4XivlvYgjqDcX02vv61luE4ON2x+GkVypkBK7GxuVI8xoasdm+IMjSYSUM0sOqMbXaEmysNdbbE0S5bQ48UxeE8e7n+jiVYMmg56dP7hbYih/aziyYgKsYbwg2NrEltMoH83rU4vBLKAHiVxyuNR6Eaj2qPBcEiiIaONAw2bViPQsTb2oU1d1sHB8XosxzEKobVsozf6reI/OgHajCuWSWFS5W1wN7qcyMB63BtyIo/MjqCWIWwJ1FhYanehmI4pkgbEZ1aMDMGXW4vYWsd71EW09FuKaCCSkgZrgkAkX2PTTpQjjfZ6LEXa+RzrmtcE8iRuCPxCx9aWfjRXC/aUj71MocBbhsuxOu1tdKrNx3EdxLL9hZCihl7x9GU7kW6DX3pxyW0KVcMoYPsg3eK08wkVbXHiLNbZSznRb8ta1GNgjlQpIt1b5jzB5EeQoRwXicr5+9WC4CkLFJdgDf4tOfKjHfaXyfWiUnexRiq0CF7K4XMGKuxHJpCQfUC1/TajaEAWsLWFgBpbbSs7j8TiGxgEDBe7gV2RjdJMzuMp/CbLow8uWlEuH8T74EgZXU2eNvjRuja+4OxFKTfkcUrqgjn9aUMelVwW6ge370rRk6ljUZF0TX9BTZJV/Fr5VE0IpcopWwo7vwdgT7UnetyA99aWlBoCkNYE7muWEX/n505fX5U8/y9CFZ0SWNdTlcaV1UIL5fM789KaYxcHX53qM4jU2pHkJ8/aqsNliyjkP1pj2vsKgzHkD8j+1IG5HT5/tRYUT5gD/xWU4O32TH4iDZMSftEVxYl9pEHU7G1aYy22v60I7R8N+1RAKxSWNhJDIBcrINvYm16qMuxMo90De0PDxJ9oeOeKNHKjEh9VV1KkOLHwPtod70ZneCWNInkV1mXKo1OewucvnpfyrE4jHvOJV7plxZQx4qBbAvYeDERgnxEED2POry8PxIlwpWI92HWVhcf0WZLTJYnVSdRbY3FW1pWyU96RPwfFZHkkhjxmKLWTOY1VbJ4dCWXMQRb2qPi3EIxNgMVHcBpGwzjKAQDe6HcghgdKmTs8xklUyTLCWLxrHIUN31kUi22a7A3+8aC9pYo45MDg4Va/2hZmvctvuSTqT4vlSTTYNNIs8Wx7xyGZzM15ZUXJK6iLu7ZF7tRlYst3uwt10rRzQ/a4XgaVgQVuyWGdD40JXUC/O3MXFVuLcKErBhKYXDK3hswYoboWRrgsCNG0PLlT+EcNSFJEd2cyXzt8AtbKAoW2QADS1TmtPuVg9lngWNMsKq48a3ikB3zLdSeuosfesjgeHSy8LSGLLmSU5lY2DBJC2W/uPlRrD9n8NDIsqxnvF+F2dyb+etrn0ovw+BUuqoEBJYgC3iO5I6mlmlwGLfIC7PPKskmGmWNVymUIpYizmzBTaxUXIIPUUO4ZBLhXeOPBSSknI8rS2jaK5y2DaXCm1q2Us6hlUuAzXyjQE2sTbrQ3GccjRZG/qP3ThHVVJIY7abkee1GV9gxSXIKwfCsTCcsAwqqG+Mj+o8dyQrW5i9r+VaZV32oDwftEMRIVXDyoovd2GgYa5WHI2ow0g8vcVM7vZUarQJaNziMZ3bZZBBAqtYHX+owFjprt71WwoMjqY5iZe57yOR8oa18rwzhLArci2gIIPSnpjxHJjpSpbK0KkLb8HnsPFvVnCYhQFdYURpnZHKlGAkF8udkuDci2h0uKq/38E1Za4ZxIS5gVKSJpJGTqD1H4kPJudXww5mslgca+IexZUxCISHWNlyOrZXhYMSJlvuR9KNcP4l3jGORe7nUXeMm4tyeM/eQ/TnaolGilKwlcba+9IKZvS29KkocG867vBemMQNzUTTDlvRYFguaaXHWoe8Y+VOWPrrSuwofGxvoKSp4/IV1WkS2GRa1+V6VXHWqkkvlTQxqrHRaZv5vTBJUEuboTULOf4daVhRaaU9PypomPNvkP2qoTpf9ajEh/hpWOir2i4LFibZsySr8Eqm0in13I8jQR+I8TwujxJjE5SIcr2H4h1+daMyaX1pomFNep5E4XwY+btnjnOWHh7KxGhdWNvPUAfOiHZPs5JFK2Kxj95iHvYXuEva5v1sLWGgFaXvKa59afU1SVE4btux8zjpah/GoJHgk7gkS5SUIW+o1tqOdre9WhTxO3X5WqL7mlaMlwLi64vFXL2UYdQYr2u5IMmhO6kHlUGF4aqYieIPKs6kSwyBybI2ysuzBWBBve4Irh2XYzzp8ELHv4Z1YB45jYFRY5rb6eQ51YxnBMRIIn+0LHikDI0iqcrRna9+ex+daykv+WZRTf1IkxWMfFYRZVS2IgcmwtpImjgf2sOX9wodw/iMyyQ4uUxiLEERnuydL3yM9+Ybw+VzWg4Bwb7LFkzmRmYu7Hmx3sOVOw3AoEieIIGjdy5VzmFzbYchppUZLaKxemDcbIcNjlYsRFihkb+2ZdEb/cLCtCyHmfmK6SNTYFQQLEArcAjYi+x86k0NZt8FpUZTB8ThSXHLNJGuaa1maxK92q7dKlw3EYDAIEWSdQAv9KNtbG6nMoChtBrfcXrQth0zZu7XN+LKL/Penm53vTchYgI4qRmunD7NmzBpZFXxWylrLmIOXQ2qDHcLxOIaNpJYoTGcy90pZx5d41tD0tatEy+dNZdNzRm1wGCfIhkamZjzPypd7a063p+VRsukR5Sep9akSKnKu1KaKFY6nKBTVFcrenWrRJZiGtdSRnzrqtMlovvMNdBUZn02H89KiLDXS2vWmg0WVRO0lxVY/L0FKj62NNc+/rpSb0ND0vr+pqJVF9t+lOjuTppT8QtLsMiEdiRUEi2a9tPSpS9qZiDcUnwM62ul6jxT5dSTalQ3H8NUuJfd0v4qhjS2WklPT30ufXpU6tca0COLYkaix1/9flRLAYrMPT+WNEZA4lhv5/LVx1/n7UrUhuRVEjXHpSqdP5+tQNjYgyo0iB2NgucZieQy3vQnHdr8JC5QsSwNmCqdCNNT5fpVqLYnJLkP3vvTGIGpIA6k2/OhnazESw4WSWE2YWa+jEKdzYj035UJghbFxiGd/tEEiCRMTGuUhx9xxsG15/KjDVsnPdGlixsTllSRGZfiCtcgedOWZSAQwIO1iNbb261j+FYKPBY8w5BlnS8Lt8Qt8UZJOt7flVPH8PaKV4YvCQftGEPRh/mw+45eXnSwV0mLN1bRuIMaklwjq9t8rgkfLanM1gTa55AczbryrA4GBGe8BySuvfYZgPvf/sgPWx0o43agmCOUYeWRmJVlj+7IujKeY6jSiUHehqarYmF7WjeaBo4s2TvM2YK3RwACBfnWgMttBvWH43hZnAyL3KY34o5Bqsy3st+Re29argcqzQowZtAFZT8SstgVYdRanOOk0EJbpl8T/wAvThPXfZxTxENrVnTKtCLN5fWnGb5Uqr5U7J5Xqtk2IMRrpb9fpXVIqbaV1OmFk4YXNcT5fWpBHrpUoh9P1p0VZXCjmdPzqUjyp+RR0/OmiemhFd3I02HrUQckcqdILm+9Iqnl+VRZRXYE3H1Jp8aG2v1qZVPIEn51xQ+nr/zUpBkCuLcYgwoUzy5c2wykk+yjYdap8X4rDHEuJMt4m8IKC+ZiDpb2N77WoZ/iNgbfZ8UVEixMFkUi4KFgdR0vp713EOyinCTpFJeORhiIEtopyk5QeYIJGlaL04UmzNznbozsfElkzSIDeLUoTZip+K/IjY6bfnc4Z2ne5CIud0zQlrlWddSjAEWOjAedutWcTMskWG4hGFV1ypiLAWZdFe4tuPyIqh2o4L9nxMeWwhkcNGQbKrmwI8hezCtYxi3TX6iJ+pJRtP8AWH/+tzd5g8Q7D7NiFEbqBpHNsTe1x4uvnVztfhnTu8SrMRCbTRgnI0JuHuu1wGOv7UM7NQjFYTGYGS3eRszAk82uQR1s4PzFWuDdscNJh4o53tKw7p0Kk3Pw3OmgPn50SjTtLgUZWqb5KeO4FhsG+GxcSZoAwEma7eF/glBP4Tb50Z7exg4GewW5ym4Gp8Q5jU1W4BGJIsRgJDcwlkF9zE2sZ16aD5VDDhJ5uHSYeVGWVR3YLmwbKfCwPMEC3tSb2m/1DS00vBpMO6vEml7otwRpqBvWFnjijknbAyPBPDdnia3dyAXvZT/NfOjHZ7hnEBIhxEsYhC5e6XxNbLZbWW1721J61f7Q9koJ/HKDEQBd7hSR0a+hqVp7f8FPa0v5AnaNPtXD0xUYs8dpVtysf6g66Wv7U7GTticJh8Zh1LTROHKDXUeGRfyPoas4bjeAwUIgExlC5tFUyE5jci+i8+tdiu0+Gw2HifDQ5o5GawXwAMPiuDrmqlF6SXfX+EuS22/uBcHO+IM8mGhdDDImIiVhrnNxMg8m3t5VpOymFxCCd5oxD3spkEd72uNf4elGOHY1JoklT4XF/FvfmPbUUF4f2jdsbLhZUVCL92ethcXv1Gt/I0m3JNUCSjTsK8Y4UMRC8ZJF7EMBqrAggg+VR4ThSxyyS5zeRVDrYBSy/ft+I1iIVxmKnkibElXQnMpYqBY6lVXf/kUTkbGYECRnE8OgbU8/9WqnodRTwr22CknujagDkCadfytVTAY5Jo1kja6NqPI8wRyIOlqsVlZoPB86TNTSP4aY0qjc0WFE0Tbb11RJJ0BpaaYgk0u97D3pve+VNWLflUgCjlf11plEPp9BTkwx51OHPIU0rSoVkZiA3J/KkLAbLf1qwEphS3I0UBA8jHkR+VRLbnVkyeQFRiRhsNKGhoixWAWWN43W6OCp5aHSvMuJpj8KIcN3TSJDOrwyAE3AuAlxtoxGtepq7a3tSM55EDzt+/7VUZKJMoZGO492SnAn+xOBHiATLC1vi5lOl70VxXZ8S4BcNM3iCIA3R1A1A59KMXYne/ppSrB5fOlm9BgtgfC8JCYhcQHJk7lYpLL4XICjOeh0qJezOH71pe5UOWzX31vckAkga1oFi/gqNl8qluXkdR8FPGSRRo0spAVRcsxufIaW56ViZP8AERwx7vDIANbG5a3U5QbVpe2OEaXBzKoGYZWAvvlIY6c9qBdg+LQJCY8yI+Yls9hnB2sT0GlvKtfTUVFtqyJ5OSV0FuEdpPtsLohMMzI4BzE62PiU6bG1xvWNg7DYx3LTMi62zO+cnzA3t61pcXwhHxUc+HnhQhlLpcW03KgHcitS2UdaH6mH09w6eX1djyfA9nO+neAyd263t4b5spueemhB+dauXshkwMsIcyPm71CRazAC4A8wDVLtYDBiY8RGNyDp+Jdwf9S6VtMO7SIGW2RgCp6g+lE/Uk6a4FD04q0zH/4b8RuskDaZf6iX89HX2ax96n7eYTIYcWl80TKr2/De66/6tP8AdQjFcPOCx4fNaMtn9Y3NnA9L/SvQsXw+OSNo21V1K6m+h2P5H2pydSyXDFHccXyjF8b4gkcuHx8Y8Eo8XqBYqfUX90FbIyrIlgudHXa2hUj8iKynZ3DK0M+Bf/MRmZL9QddfXX0ajfZDGl4jGR4o9P8Aadvkbj5Upx19ghL+wJwBZcNjJMKf8uTxRkn71rr81BHqlbDuGO7W9qzXao2xmHYHxLkv6Z9PzNa5o/L5mlNXTHB1aIBh1561IsYGwp4FcZP5vU0VbHIuorqRH1pKYFuwvT7iq5Q8z8qcIxSssmEg6iuZydhUaoPT2p1AhgvzI9qa0YPn608GnEUDIljHp9KVoxyFKadpbl7migIu7qTuPbzOn503vQNM3ypBMp/5NAD1Tod/P9qHcY45h8L/AJr+K1wiDM9uvl6mrOKxgRHcgkIrNYaXygm1+W1YTs9wGPHSti5ZM8bsSYxuG5Kx8gBVwUXuXBnOTWo8hFP8TMKWs0cqi+/hJ9wDWk4bxGLEJnhJZb22IIIsSCD6ig3EsTw+JxC8aKSFv4CQL6AseQ86Ddq+H/ZcEww4MaiZJCLk6mwuCD5Cm8XSSqyU5K23dG3I16Csf2h7KYNpFAk7iWTYILq21yV2GpGtFsNxZGhgZ3CySxqwUmxJsM1r0J4/wt5gJYhdlUqw1GZOg1Gup0O9haxqIyxlRrKOUbAr9gZg39OZGYdVya+ZvvRbsbiJA7YfEMSwByknmpF1/WmYLtJMihGjEhAJDkEXy3Fwu7Acza4vrVXsskuIxf2hwRq0hIHhJIsAOo860dtPIyVJrE1/GcAJoXjUeL4lP9w1Hz/WhPYbiBZGgJ1jJZRzykm4/wBrX+daZQdKBQdncmMOIDgJdmy6jVhYj0vrWcX7WmU17kxva/ghxEYKayJcrtqPvL71k8F22mwy91JCsmTQM7FWAGgDGxDW6716UapcQwsEms8UTW5uBf5mqjNJU1YpQfKZkexk8mIxkmKIAUBibfDmICqg9B+VXeM8GxImaTCsVD6jK2Wx+8OoFaSCVcq90ihOWT4en3RY+tTJA530+d6fUd2kLpqqbM1wXs7IsglxLhiCGC5i7FhsWY8hWnkkA1vYUK4LxGOZmQ5kcFgovo4BsSDbUg7rR2PCqNl186mWTewi4paKXfX2BJ/ntUqxOeVvfX6VdA/gp+lLEbkVosIb6sflXVdjOtdVUibZGW9KQN1qJ5CScq3pSjHewqDcext1prSAVwgHNialWMcl+dAWV2lv8KmnAOfKrIQ+lcIvegVlUwG+rfKnphRyDH8qs90P+KQiigsgMI6W/nlXCPy+lWVWkf1tRQrAXbHEmHBzSKFJA2IuCCQGBHoayXBZWwk0eYf0MQisbbLmGh15g6elbjtDgu+wk6gXJjYi40uBceuo2oNgYkxWBjsuqAoLgXurW5j71h8q1jSjsymm5ATjvC++4jKlgM8AZT+JhyPlp9a6bFGTBTYZmvIiXUkWJVWGnqtrGruEwOIGJgMkd+7BUyhtGTWwtvflapOMQIzGUHu2S5z2uLa5gRzBA1olNKkEYN2zN4vgjyYXDushDQqym99CCSGBHw20F9fStrwTFCaIOSSV8LX8LA2tdl2Uka9DVHhmNjjRQS5GuZspyXa7G5toPFS4SAQvMEvrHmNhc2AvYXO4uTzG2lYuVqma41tBZuGxMfFGpa29ttvO4Plv50/NDDkS6IXNlXmzAXIHU+tCMJEVkVSAjtZu88VydbMWJsSTYZTr0qXj2C71VxFxniFwDoMym5I2JsQR05Wqkt0yXLwXOOcWTDR944JUuq2Fr+I2vY9KF9oePNBJEkaBy12Yc8gtqOh1qLtKIsVhnOfVQsmVSMw1G45W/Q0Tk4OsxgmWRo7RgeFQbg2Ol9jfnrVJLuJyfYC9sWxCmJllkiiYNmMdrnbKb+h+tU8bwPvMPFJmkkEd1Yyiz5r3vr925Fm6VquH8PJw8sMgIzM4uTm3tldeg528jTMFwee5OIxTyjKUMdrRlSLa3O/O9XFpIzlb/JL2dgWGJYCiROMxEYkztlvfNqb63v5UaQDcmgGB4PhYHEi6yAWzFszWO46VZn4yg+EXNS6sfYCQYqE4RBMjlnlnZO7W7giRxnB05AG1X+B8ZuUjmYMWF4ptlkUcj+GQbFevtcTBiGWGFM4Dxv3mZRzLMzoPLxWv5UNxUavGyMSQZWlHLK5bN4R90Db2q24simehPiI0+J9apYjjsa7An+dTWLmx7E+9V5XY1CLo1UvaRr2Fh7Xrqy0cZJG9dToNHqRU33tSGLqac8w6ioHxAHU1mbFtIhTcwFC5uJEaKrH0H6mpYgz/ABaeV6LQUXmlHlUbYsetOTCjpep1w4/9UCtEAxJPI0wM/wCHSrvdgUoA6UxZIqBnO5H6VEY26j60QK+VJ3dIWRVLsByt5jlzHuKymLK4GXMAVw0tkfW/dtspv0OnKtbNr/P586HY7DqysrqGVh4gdQaadA1ZjOLTu/dwu5LCS0bg/FGw8D3GhOa1T4ZA7TC4zFEDAcnBy2+n50k2HGFtnXvIkuY23eM67+VE8FKjjPGytYbra+1hfnuambHEryYeSVADIY1b4kVADYtqCT5D5VcwM1sYCPhWK5vtdthfcG1h01qhxfi0cS3Ztdgt/F+Ae36CqXB+MIiySOSzStcKOSjwqL8tBc+1SuLK+EabEYR7eByqkEWIzDKWDFedhpcHbXS1qmfh6OixuCyqb2uRrre5Fr87/rQuLi5IzKMv1tVefHu3M/z6VSt8idINYdIIbmNUQm9yBckdPSmycSUaAHQeg9gKBC53pQhNWokNhGbjLcgAP51ofieIMd2JpfshPX8qevDjvVYk2ijJMxqJlJo0nDhzqVcKop4CyADYZjyNO+wMaO5On01pe6PpTxFkBF4falXCdBRow+/rS9zToWQKhwGov9K6jcOCYnRTXU6ROTDiYEevrTlw9uQFX7U6NR0rCjosEyYInYVagwtgNKugVIg0oxJcisI65gKWXf2qpizp86dCWyUygHe1I2JXrVPDoDuAaJRxLbYfKkNqiucSOV/kaa+KUaHnSY5iKCYjUN6UCL2Ix6W0+Y8tD+tCcfxYDYXHrvTcSoy7fioXKv50mXEG47tM6uwEakKBYknyAHzrJ8W4kC4yoockH+mCvi1te2++/lRnHoLHQbrTIYlz/COfL+01cYpMb2qA0qEHwjxaXbe5sBcfzejfAeFM1jY6VPwuMEvcA+Pp/atbfBRKEFlA9BTe3QXSsHJhLKFHvU8WA5mikKC+wqZVHSrUUYtsGjB1MsAFXAKaqjpVUIrWprVdkXSnQILbCkKigIyeXzpe4660RCjpVvDRjoPlQIEphydAKnTh7HfSjWUdKfGoppCBacNHO5qzHgwNgKvgU+1VQiqkArqtoK6n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3086" name="Picture 14" descr="http://www.finehomebuilding.com/CMS/uploadedimages/Fine_Homebuilding/Articles/222/021222036_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75979"/>
            <a:ext cx="1691640" cy="1595781"/>
          </a:xfrm>
          <a:prstGeom prst="rect">
            <a:avLst/>
          </a:prstGeom>
          <a:noFill/>
          <a:effectLst>
            <a:outerShdw blurRad="63500" sx="105000" sy="105000" algn="ctr" rotWithShape="0">
              <a:schemeClr val="bg1">
                <a:alpha val="60000"/>
              </a:scheme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17575" y="4114800"/>
          <a:ext cx="3197225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4974"/>
                <a:gridCol w="16022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Thickness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Minimum F</a:t>
                      </a:r>
                      <a:r>
                        <a:rPr lang="en-US" sz="2000" baseline="-25000" dirty="0" smtClean="0">
                          <a:solidFill>
                            <a:schemeClr val="tx2"/>
                          </a:solidFill>
                        </a:rPr>
                        <a:t>b</a:t>
                      </a:r>
                      <a:endParaRPr lang="en-US" sz="2000" b="1" baseline="-25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33 mil, 43 mil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33 </a:t>
                      </a:r>
                      <a:r>
                        <a:rPr lang="en-US" sz="2000" dirty="0" err="1" smtClean="0">
                          <a:solidFill>
                            <a:schemeClr val="tx2"/>
                          </a:solidFill>
                        </a:rPr>
                        <a:t>ksi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54 mil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50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2"/>
                          </a:solidFill>
                        </a:rPr>
                        <a:t>ksi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3088" name="Picture 16" descr="http://www.steelnetwork.com/Content/images/JamStud/JamStu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94152">
            <a:off x="6367985" y="3537894"/>
            <a:ext cx="1828800" cy="32991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z="63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8" descr="data:image/jpeg;base64,/9j/4AAQSkZJRgABAQAAAQABAAD/2wCEAAkGBxQTEBQSEBQVFBUUFBQXFBUUFBcXFBQUFxQWFhYUFBQYHCggGBolHBQUITEhJSkrLi4uFx8zODMsNygtLisBCgoKDg0NFQ8PFCscFBwsNy8sLCwsLCwsLCssLCw3Kyw3LCssLCssKysrLCsrKyssLCsrKysrKysrKysrKysrK//AABEIAJUAyAMBIgACEQEDEQH/xAAbAAAABwEAAAAAAAAAAAAAAAAAAQIDBQYHBP/EAEgQAAEEAAQDBAQGDwcFAAAAAAEAAgMRBAUSIQYxURNBYZEicYHRBzJTkqGxFBUjJCUzQlJjgpOyweHwFzRDYnJzwhZEVIPx/8QAFwEBAQEBAAAAAAAAAAAAAAAAAAECA//EABsRAQEBAQEBAQEAAAAAAAAAAAABESECEkEx/9oADAMBAAIRAxEAPwC/NCWAkMaltauLppVIIUiIQGi2RUipFKKTaJClAaJEQhSigURCFIqWVwRSSjpEVQgpslKcm3IgEpBQKSVQl1oiUHJBKIS5E4pJduklyqASkuRFySXKhLigic5BFWUOSw4phhSwqyd1IWkALnfjogaMjAemoX9aiutFqXN9nRfKM+ePeknHxfKM+c33phsdRcgHLjdmUXysfz2+9NnNYflo/nt96mVdjvtESo451h/l4v2jfeidneGuu3h/aN96WU2JHUitcH23g+Xi/aN96I5vB8tF+0b71nKux3FyTqUc7PMOOc8Q/wDY33pt3EWF/wDIi+e33plXYki5IcVFv4mwg/7iL54RN4gwx5TxfPHvTKmxJOKbL1HPzrDfLxftG+9Mu4iwo/xo/nD+CuU4lC5IcVDnifC/Ls80TeJcKeU8fzq+ta+ampVxTZco459h+Xbx/PCIZ1ATpErCegcCUypqQtILkjWk6kCy5GmbQWhYWADlfmnCPE+aaCUshxzNj6Tr9axtmEdicY6PVoLnuF3Y2PRa+53gsvyNn4VcOkj/AOK34vKxf673fB1JW07b8Wn3pn+zib5Rh9er6VO8TcTyYaeNga3Q4anEg3V796sGPzERwOm5hrS4eO1hL69NcUZvwbvqzM0HoLI/r2qByTh9uIxDoQ92126h3GuXtWgcI53JimSGbSCxwHogirBsbkqtcFODcwlAvfWB85NuVOHj8G36UHpsRSSfg0NfjgDfc015rQiitcr7rfzFBb8GrdQuX0e8AC/pC6HfBtDe0slepnLyVh4kzF0GHfLGAXNG18t9rVYwjppYRLHjQ6Ui+zJaG3+bp5rUvqpcjqj+DfDgfjHk+On3I3fBzBfx3+f8lYsrllMTTMA19ekB1XU56zfV1rIqo+D7DDm55/W/km/7P8Nfx5PMe5cOUzYrFPm04h0YY8gDQCKJPf7FI8MZlK6WbDzuDzERTh3gk8/JXKzwkcCYUfKfO/kj/wCh8L/n+d/JWB8iomb4uV+PdEMQYmaRVVQ28Um1biWfwRhTy1j9Zc83AsHcXD2p/JcNI1+p2LMwH5Iqt+tKb7TortRUn8CxfnO7+/y7lUs/yluGnazUSKDiSN+fgtXe5Zvx5vi2/wCkfvLUZvGhRvOkbdw70oOPT6UxE/0R6ketTGjuvwQTOpBE1ZGuPglB/qSdSVauJo9SzLK3AZs6z/iP59VpepZnh2/hdw/SHkfBa8zlS1OcVYYSY7DsfVSRSt59+1H6VzQ48zYOHCuI7QyiJ476jNuPlStWMyhsk8MzibiDgAKo6q9yKHhyFuJOJAOs3tfo2eZATRDcHW2fGtrYSih3bg9yg+FKGZyDlRkquR35LQcPl8bHySNFOkILz1oHu81neAZpzhwaKGt30i+qTujSu1/qkTpx4+SVSTp3XG+XWekfneIqF5bH2pr4hsWFQ8bhsudFrY4xylthjHE0/pVdVphC4Tl0Gr8WzV6ha154zeoTh0zvwIa5zmP/ACXuG4G1H6135Nh549Xbyma60+jQFexShACbc7fwUPxnvDmVGeXEfdJY6k/wzQNl3MH+t1bcryhmHDuzDy5+7nuouJ8vFd0LogSGFgJ56SLJ8aT9BS2rEBluXYlkmqacvbv6NV6rVbxmAZNmrmStJaWXXLuV/LVySMjDtR0h3WxddFqazXHl2UwwX2LA3VV9/JdZellqbLUxdIc5Z9xqz79i8QP3loDmhZ3xy+sWwjubt4nUtSM+qvYKDnAc0Ue4B5IEK4aT2reqCBZ1+pBTKuxYgfFKa5NEo2v6LbJ7Us5ycas1kO2znc9/WtDLtlm+Ryac0ftzc/6VYy05rtkvtFGZpKRBI4GiGONj1KDy3NJPsKJ2q3ua63O3Ows+3ZZ+WpVuL1nLiTnP61+zSpbKM3mMjdTu0Y52k7b3V200NlCxyD7bki/jUfLkkmatrSBIidIkbIiVhsp0qy/iqab7YPdCTcbWvqzVNG+3etMdVKoDAPOaOk0nszHWqvRO3JXyzUdm+bdticDKwmnA20E1eoah/wDeq7OOMxk1w4aJ2ntidTvCwAL7udqLxGQSxY6IRsc6EPL2EbtZZBc2/WApfjTInzaJYPxkd7dRz28dlbjLkznhVkEBlge8SRjUXavjddu5T3DGYmbDMkefSIIO3eFXcdmWLnw/YfY0naOFPcQAK681NYaKTCYNrY4+0e1otgPM95tZurKnHSdFQMfkdRzT46Q9pZLNDth0FK7xSEsBcNJIBLe8Hos+zM4iTEF+Iw8kjGk6GNvTV8zXNPJVk4PxTzhGdtd70TzLe5TLpguDK3l8Yc+MxHloPRdTqHelUHyBZ9xe77+j/V/eV8c4eKofEoBx8frZz/1LXlKvYfsi1IgERCqD1IJCNBYbRtcm9SIOVQ656znCHTmrq3+6O+kLQi5Zy5wGbG/lP4LUF/zj+7y/7b/qKgeHRE/AxsmcNgebqcDy2KsjgHN0uFgiiPBRg4cw1V2Q83e9TQ7gMqia4SNc59Cm24Fo2rYDa6VPwB1Zs4kV6btvYr5h8O2NobGAAOQCz3L3ac1IP55+lBpaBSNSLUsNI/EZ7DHK2Bz/AE3VQonn1Pcmcx4kgieGOdbz+SwFxHrAVP431Nx0ToR6ZaNNd5sj+Ke4JbGJXicH7JB5v7+ukdU+Ym1aM04jhw7mtlLg5wsANJ29iZwPFeGlfoa8hx5B7S2/VageJSPtlhr6d4/zbhH8IWHa2FkrKa9r9iBV/wBc/Ylhq66lFZ1n0WG09rq9O60tJ5Vf1pAzqJjGCaVjHFoJBO/LfZVX4RXB4w7mkEEvAIPO9CknV+lvzXN44I+0kvTY5Cz5KOzTidkQZTHv1t1DSNg31qrcTOxf2PWIbGGWPi7m1aMOz7xA/Q/8VrE2ubCcXRyOaGxyekavTY81Pqs8Bf3Xfuca+hWUqcUl6z/iQ/hBnX0PrV+cVnefP/CDfAsWomtAbyQKSwoyVAVIIWggli4oaik7IWtIUXLOMU+s0J/SBaLqWbZi/wDCd/pG/wAFYjRcVj2RM1yO0t23P8lwM4qwp5Sjyd7lxcaNvCO9YKio8zgGHrsHE6K3j2uuepTDV3ixYcNTSCDyI3WculrNSQb+6fX3KycG/wB1aC4H1Hl4KqTyj7Zkg7dqPO0kVqAfsjMi51W8bxO7tHshiLxH8d18vYueVrjrzvJDPiIZg4N7PmO872mc94fMsjJoX9nI3m7r0sLvwmYtfF2h2FG/Cua4Mkzx2Ie/Syo28nk7n1NVynDWb5FLLLFK2RrZGNomr36gJscPSSuBxk5lDTYaAGtuvBWMqt8QcSHDTMZpBa4W4943rYJ04ksxyDDzO1yss1XxnAV6gVxZ7w+JmwsjIY2Ik9e4AUm874gMfYdkA4Snv6ej710y5xWKbBp+M3Vq/hSdOFcQ5WcRD2YcGmwbXS3DVD2V/kab9lWk5lmDYYzI+6Crv/UOJ09p9jHsz0NkjrVqTTiayHKxhouz1at7tSJkXLhMTrY11FuoXRG4ULhuJWvxJh00LIDurh3JJTYsL3rPM7NZhY/OZ7d1fys8zZ+vH+pzRfqK15StCa5Haba3ZGQgVaCRSCCYBQtNByPUujBRKzDEjVmB/wB0d6021XpuFmOxHbB5G4OkAc/Wg6OL43Owrg0WSRyvquHB57UQZ2EpIbXxdiQFZkq1NXFd4SwEkbHvlGntHagz80bqksf9+Xy+7f8AILWLUFNwvC6bttwbBobCwmicBVW4kxrWaooA1r5NpHbDSD1PerRXRR0uSQOJLo2knnfXzUVXc9fWBrDu1C6kLenf5lRcbmxGA4WVznuPpsBOnusV5q+4fAxtaWMY0NPNtbH1pvD5VBGdTI2td1AFj1KaY6gVSeMYQ/GQMI2cCD84K7krnlwzHODnNBcORIBI9R7lNXGaZhhpIpY4ZLIa8GM/5S4cvJTWaYxseYRveaaG7nzVtnwrHEFzQdPKwDXqXPiMuiebexrj1IBKumIfiZwxGEuE6hd7DmBzpROPztr4mdlM+NzG0Yw0247V9RV0gga0BrQAOgFDyTZwMWrV2bL66RammK/HjJIMDrmJL3DbUd7PIKuuglbC1/ZOBa7WZL531WiTwNeKc0OHRwB+tB8QI0kCuVVt5JphjA4oSRtePygCqJnLSMby5uBAWgMja0aWgAdANvJc78HGXaywF3Wt1YOmM7BLSb8EiOQm7Fe2/aoHCUEm0ERIByXqTDXpbStslE8koFItC0Uu0VpBchqUDgKGpN6kNSKdJSEnUiUBhC0gIkCy7ogCkorUUbk2lEpBKAyUlxREpNoDRWiJRICKIIJKBdotkRKSXIFEoJsuQQSAanGtRoLbBQaENIQQQKDQiLAggopOkI9AQQRRaQiIQQUBEBCh0QQQEQOiJ1dEEFFJ26Ir8ESCAtuiLbogggI10STXRBBAVjok7dEEEAsdEg+pGggTt0QQQQ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AutoShape 20" descr="data:image/jpeg;base64,/9j/4AAQSkZJRgABAQAAAQABAAD/2wCEAAkGBxQTEBQSEBQVFBUUFBQXFBUUFBcXFBQUFxQWFhYUFBQYHCggGBolHBQUITEhJSkrLi4uFx8zODMsNygtLisBCgoKDg0NFQ8PFCscFBwsNy8sLCwsLCwsLCssLCw3Kyw3LCssLCssKysrLCsrKyssLCsrKysrKysrKysrKysrK//AABEIAJUAyAMBIgACEQEDEQH/xAAbAAAABwEAAAAAAAAAAAAAAAAAAQIDBQYHBP/EAEgQAAEEAAQDBAQGDwcFAAAAAAEAAgMRBAUSIQYxURNBYZEicYHRBzJTkqGxFBUjJCUzQlJjgpOyweHwFzRDYnJzwhZEVIPx/8QAFwEBAQEBAAAAAAAAAAAAAAAAAAECA//EABsRAQEBAQEBAQEAAAAAAAAAAAABESECEkEx/9oADAMBAAIRAxEAPwC/NCWAkMaltauLppVIIUiIQGi2RUipFKKTaJClAaJEQhSigURCFIqWVwRSSjpEVQgpslKcm3IgEpBQKSVQl1oiUHJBKIS5E4pJduklyqASkuRFySXKhLigic5BFWUOSw4phhSwqyd1IWkALnfjogaMjAemoX9aiutFqXN9nRfKM+ePeknHxfKM+c33phsdRcgHLjdmUXysfz2+9NnNYflo/nt96mVdjvtESo451h/l4v2jfeidneGuu3h/aN96WU2JHUitcH23g+Xi/aN96I5vB8tF+0b71nKux3FyTqUc7PMOOc8Q/wDY33pt3EWF/wDIi+e33plXYki5IcVFv4mwg/7iL54RN4gwx5TxfPHvTKmxJOKbL1HPzrDfLxftG+9Mu4iwo/xo/nD+CuU4lC5IcVDnifC/Ls80TeJcKeU8fzq+ta+ampVxTZco459h+Xbx/PCIZ1ATpErCegcCUypqQtILkjWk6kCy5GmbQWhYWADlfmnCPE+aaCUshxzNj6Tr9axtmEdicY6PVoLnuF3Y2PRa+53gsvyNn4VcOkj/AOK34vKxf673fB1JW07b8Wn3pn+zib5Rh9er6VO8TcTyYaeNga3Q4anEg3V796sGPzERwOm5hrS4eO1hL69NcUZvwbvqzM0HoLI/r2qByTh9uIxDoQ92126h3GuXtWgcI53JimSGbSCxwHogirBsbkqtcFODcwlAvfWB85NuVOHj8G36UHpsRSSfg0NfjgDfc015rQiitcr7rfzFBb8GrdQuX0e8AC/pC6HfBtDe0slepnLyVh4kzF0GHfLGAXNG18t9rVYwjppYRLHjQ6Ui+zJaG3+bp5rUvqpcjqj+DfDgfjHk+On3I3fBzBfx3+f8lYsrllMTTMA19ekB1XU56zfV1rIqo+D7DDm55/W/km/7P8Nfx5PMe5cOUzYrFPm04h0YY8gDQCKJPf7FI8MZlK6WbDzuDzERTh3gk8/JXKzwkcCYUfKfO/kj/wCh8L/n+d/JWB8iomb4uV+PdEMQYmaRVVQ28Um1biWfwRhTy1j9Zc83AsHcXD2p/JcNI1+p2LMwH5Iqt+tKb7TortRUn8CxfnO7+/y7lUs/yluGnazUSKDiSN+fgtXe5Zvx5vi2/wCkfvLUZvGhRvOkbdw70oOPT6UxE/0R6ketTGjuvwQTOpBE1ZGuPglB/qSdSVauJo9SzLK3AZs6z/iP59VpepZnh2/hdw/SHkfBa8zlS1OcVYYSY7DsfVSRSt59+1H6VzQ48zYOHCuI7QyiJ476jNuPlStWMyhsk8MzibiDgAKo6q9yKHhyFuJOJAOs3tfo2eZATRDcHW2fGtrYSih3bg9yg+FKGZyDlRkquR35LQcPl8bHySNFOkILz1oHu81neAZpzhwaKGt30i+qTujSu1/qkTpx4+SVSTp3XG+XWekfneIqF5bH2pr4hsWFQ8bhsudFrY4xylthjHE0/pVdVphC4Tl0Gr8WzV6ha154zeoTh0zvwIa5zmP/ACXuG4G1H6135Nh549Xbyma60+jQFexShACbc7fwUPxnvDmVGeXEfdJY6k/wzQNl3MH+t1bcryhmHDuzDy5+7nuouJ8vFd0LogSGFgJ56SLJ8aT9BS2rEBluXYlkmqacvbv6NV6rVbxmAZNmrmStJaWXXLuV/LVySMjDtR0h3WxddFqazXHl2UwwX2LA3VV9/JdZellqbLUxdIc5Z9xqz79i8QP3loDmhZ3xy+sWwjubt4nUtSM+qvYKDnAc0Ue4B5IEK4aT2reqCBZ1+pBTKuxYgfFKa5NEo2v6LbJ7Us5ycas1kO2znc9/WtDLtlm+Ryac0ftzc/6VYy05rtkvtFGZpKRBI4GiGONj1KDy3NJPsKJ2q3ua63O3Ows+3ZZ+WpVuL1nLiTnP61+zSpbKM3mMjdTu0Y52k7b3V200NlCxyD7bki/jUfLkkmatrSBIidIkbIiVhsp0qy/iqab7YPdCTcbWvqzVNG+3etMdVKoDAPOaOk0nszHWqvRO3JXyzUdm+bdticDKwmnA20E1eoah/wDeq7OOMxk1w4aJ2ntidTvCwAL7udqLxGQSxY6IRsc6EPL2EbtZZBc2/WApfjTInzaJYPxkd7dRz28dlbjLkznhVkEBlge8SRjUXavjddu5T3DGYmbDMkefSIIO3eFXcdmWLnw/YfY0naOFPcQAK681NYaKTCYNrY4+0e1otgPM95tZurKnHSdFQMfkdRzT46Q9pZLNDth0FK7xSEsBcNJIBLe8Hos+zM4iTEF+Iw8kjGk6GNvTV8zXNPJVk4PxTzhGdtd70TzLe5TLpguDK3l8Yc+MxHloPRdTqHelUHyBZ9xe77+j/V/eV8c4eKofEoBx8frZz/1LXlKvYfsi1IgERCqD1IJCNBYbRtcm9SIOVQ656znCHTmrq3+6O+kLQi5Zy5wGbG/lP4LUF/zj+7y/7b/qKgeHRE/AxsmcNgebqcDy2KsjgHN0uFgiiPBRg4cw1V2Q83e9TQ7gMqia4SNc59Cm24Fo2rYDa6VPwB1Zs4kV6btvYr5h8O2NobGAAOQCz3L3ac1IP55+lBpaBSNSLUsNI/EZ7DHK2Bz/AE3VQonn1Pcmcx4kgieGOdbz+SwFxHrAVP431Nx0ToR6ZaNNd5sj+Ke4JbGJXicH7JB5v7+ukdU+Ym1aM04jhw7mtlLg5wsANJ29iZwPFeGlfoa8hx5B7S2/VageJSPtlhr6d4/zbhH8IWHa2FkrKa9r9iBV/wBc/Ylhq66lFZ1n0WG09rq9O60tJ5Vf1pAzqJjGCaVjHFoJBO/LfZVX4RXB4w7mkEEvAIPO9CknV+lvzXN44I+0kvTY5Cz5KOzTidkQZTHv1t1DSNg31qrcTOxf2PWIbGGWPi7m1aMOz7xA/Q/8VrE2ubCcXRyOaGxyekavTY81Pqs8Bf3Xfuca+hWUqcUl6z/iQ/hBnX0PrV+cVnefP/CDfAsWomtAbyQKSwoyVAVIIWggli4oaik7IWtIUXLOMU+s0J/SBaLqWbZi/wDCd/pG/wAFYjRcVj2RM1yO0t23P8lwM4qwp5Sjyd7lxcaNvCO9YKio8zgGHrsHE6K3j2uuepTDV3ixYcNTSCDyI3WculrNSQb+6fX3KycG/wB1aC4H1Hl4KqTyj7Zkg7dqPO0kVqAfsjMi51W8bxO7tHshiLxH8d18vYueVrjrzvJDPiIZg4N7PmO872mc94fMsjJoX9nI3m7r0sLvwmYtfF2h2FG/Cua4Mkzx2Ie/Syo28nk7n1NVynDWb5FLLLFK2RrZGNomr36gJscPSSuBxk5lDTYaAGtuvBWMqt8QcSHDTMZpBa4W4943rYJ04ksxyDDzO1yss1XxnAV6gVxZ7w+JmwsjIY2Ik9e4AUm874gMfYdkA4Snv6ej710y5xWKbBp+M3Vq/hSdOFcQ5WcRD2YcGmwbXS3DVD2V/kab9lWk5lmDYYzI+6Crv/UOJ09p9jHsz0NkjrVqTTiayHKxhouz1at7tSJkXLhMTrY11FuoXRG4ULhuJWvxJh00LIDurh3JJTYsL3rPM7NZhY/OZ7d1fys8zZ+vH+pzRfqK15StCa5Haba3ZGQgVaCRSCCYBQtNByPUujBRKzDEjVmB/wB0d6021XpuFmOxHbB5G4OkAc/Wg6OL43Owrg0WSRyvquHB57UQZ2EpIbXxdiQFZkq1NXFd4SwEkbHvlGntHagz80bqksf9+Xy+7f8AILWLUFNwvC6bttwbBobCwmicBVW4kxrWaooA1r5NpHbDSD1PerRXRR0uSQOJLo2knnfXzUVXc9fWBrDu1C6kLenf5lRcbmxGA4WVznuPpsBOnusV5q+4fAxtaWMY0NPNtbH1pvD5VBGdTI2td1AFj1KaY6gVSeMYQ/GQMI2cCD84K7krnlwzHODnNBcORIBI9R7lNXGaZhhpIpY4ZLIa8GM/5S4cvJTWaYxseYRveaaG7nzVtnwrHEFzQdPKwDXqXPiMuiebexrj1IBKumIfiZwxGEuE6hd7DmBzpROPztr4mdlM+NzG0Yw0247V9RV0gga0BrQAOgFDyTZwMWrV2bL66RammK/HjJIMDrmJL3DbUd7PIKuuglbC1/ZOBa7WZL531WiTwNeKc0OHRwB+tB8QI0kCuVVt5JphjA4oSRtePygCqJnLSMby5uBAWgMja0aWgAdANvJc78HGXaywF3Wt1YOmM7BLSb8EiOQm7Fe2/aoHCUEm0ERIByXqTDXpbStslE8koFItC0Uu0VpBchqUDgKGpN6kNSKdJSEnUiUBhC0gIkCy7ogCkorUUbk2lEpBKAyUlxREpNoDRWiJRICKIIJKBdotkRKSXIFEoJsuQQSAanGtRoLbBQaENIQQQKDQiLAggopOkI9AQQRRaQiIQQUBEBCh0QQQEQOiJ1dEEFFJ26Ir8ESCAtuiLbogggI10STXRBBAVjok7dEEEAsdEg+pGggTt0QQQQ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AutoShape 22" descr="data:image/jpeg;base64,/9j/4AAQSkZJRgABAQAAAQABAAD/2wCEAAkGBxQTEBQSEBQVFBUUFBQXFBUUFBcXFBQUFxQWFhYUFBQYHCggGBolHBQUITEhJSkrLi4uFx8zODMsNygtLisBCgoKDg0NFQ8PFCscFBwsNy8sLCwsLCwsLCssLCw3Kyw3LCssLCssKysrLCsrKyssLCsrKysrKysrKysrKysrK//AABEIAJUAyAMBIgACEQEDEQH/xAAbAAAABwEAAAAAAAAAAAAAAAAAAQIDBQYHBP/EAEgQAAEEAAQDBAQGDwcFAAAAAAEAAgMRBAUSIQYxURNBYZEicYHRBzJTkqGxFBUjJCUzQlJjgpOyweHwFzRDYnJzwhZEVIPx/8QAFwEBAQEBAAAAAAAAAAAAAAAAAAECA//EABsRAQEBAQEBAQEAAAAAAAAAAAABESECEkEx/9oADAMBAAIRAxEAPwC/NCWAkMaltauLppVIIUiIQGi2RUipFKKTaJClAaJEQhSigURCFIqWVwRSSjpEVQgpslKcm3IgEpBQKSVQl1oiUHJBKIS5E4pJduklyqASkuRFySXKhLigic5BFWUOSw4phhSwqyd1IWkALnfjogaMjAemoX9aiutFqXN9nRfKM+ePeknHxfKM+c33phsdRcgHLjdmUXysfz2+9NnNYflo/nt96mVdjvtESo451h/l4v2jfeidneGuu3h/aN96WU2JHUitcH23g+Xi/aN96I5vB8tF+0b71nKux3FyTqUc7PMOOc8Q/wDY33pt3EWF/wDIi+e33plXYki5IcVFv4mwg/7iL54RN4gwx5TxfPHvTKmxJOKbL1HPzrDfLxftG+9Mu4iwo/xo/nD+CuU4lC5IcVDnifC/Ls80TeJcKeU8fzq+ta+ampVxTZco459h+Xbx/PCIZ1ATpErCegcCUypqQtILkjWk6kCy5GmbQWhYWADlfmnCPE+aaCUshxzNj6Tr9axtmEdicY6PVoLnuF3Y2PRa+53gsvyNn4VcOkj/AOK34vKxf673fB1JW07b8Wn3pn+zib5Rh9er6VO8TcTyYaeNga3Q4anEg3V796sGPzERwOm5hrS4eO1hL69NcUZvwbvqzM0HoLI/r2qByTh9uIxDoQ92126h3GuXtWgcI53JimSGbSCxwHogirBsbkqtcFODcwlAvfWB85NuVOHj8G36UHpsRSSfg0NfjgDfc015rQiitcr7rfzFBb8GrdQuX0e8AC/pC6HfBtDe0slepnLyVh4kzF0GHfLGAXNG18t9rVYwjppYRLHjQ6Ui+zJaG3+bp5rUvqpcjqj+DfDgfjHk+On3I3fBzBfx3+f8lYsrllMTTMA19ekB1XU56zfV1rIqo+D7DDm55/W/km/7P8Nfx5PMe5cOUzYrFPm04h0YY8gDQCKJPf7FI8MZlK6WbDzuDzERTh3gk8/JXKzwkcCYUfKfO/kj/wCh8L/n+d/JWB8iomb4uV+PdEMQYmaRVVQ28Um1biWfwRhTy1j9Zc83AsHcXD2p/JcNI1+p2LMwH5Iqt+tKb7TortRUn8CxfnO7+/y7lUs/yluGnazUSKDiSN+fgtXe5Zvx5vi2/wCkfvLUZvGhRvOkbdw70oOPT6UxE/0R6ketTGjuvwQTOpBE1ZGuPglB/qSdSVauJo9SzLK3AZs6z/iP59VpepZnh2/hdw/SHkfBa8zlS1OcVYYSY7DsfVSRSt59+1H6VzQ48zYOHCuI7QyiJ476jNuPlStWMyhsk8MzibiDgAKo6q9yKHhyFuJOJAOs3tfo2eZATRDcHW2fGtrYSih3bg9yg+FKGZyDlRkquR35LQcPl8bHySNFOkILz1oHu81neAZpzhwaKGt30i+qTujSu1/qkTpx4+SVSTp3XG+XWekfneIqF5bH2pr4hsWFQ8bhsudFrY4xylthjHE0/pVdVphC4Tl0Gr8WzV6ha154zeoTh0zvwIa5zmP/ACXuG4G1H6135Nh549Xbyma60+jQFexShACbc7fwUPxnvDmVGeXEfdJY6k/wzQNl3MH+t1bcryhmHDuzDy5+7nuouJ8vFd0LogSGFgJ56SLJ8aT9BS2rEBluXYlkmqacvbv6NV6rVbxmAZNmrmStJaWXXLuV/LVySMjDtR0h3WxddFqazXHl2UwwX2LA3VV9/JdZellqbLUxdIc5Z9xqz79i8QP3loDmhZ3xy+sWwjubt4nUtSM+qvYKDnAc0Ue4B5IEK4aT2reqCBZ1+pBTKuxYgfFKa5NEo2v6LbJ7Us5ycas1kO2znc9/WtDLtlm+Ryac0ftzc/6VYy05rtkvtFGZpKRBI4GiGONj1KDy3NJPsKJ2q3ua63O3Ows+3ZZ+WpVuL1nLiTnP61+zSpbKM3mMjdTu0Y52k7b3V200NlCxyD7bki/jUfLkkmatrSBIidIkbIiVhsp0qy/iqab7YPdCTcbWvqzVNG+3etMdVKoDAPOaOk0nszHWqvRO3JXyzUdm+bdticDKwmnA20E1eoah/wDeq7OOMxk1w4aJ2ntidTvCwAL7udqLxGQSxY6IRsc6EPL2EbtZZBc2/WApfjTInzaJYPxkd7dRz28dlbjLkznhVkEBlge8SRjUXavjddu5T3DGYmbDMkefSIIO3eFXcdmWLnw/YfY0naOFPcQAK681NYaKTCYNrY4+0e1otgPM95tZurKnHSdFQMfkdRzT46Q9pZLNDth0FK7xSEsBcNJIBLe8Hos+zM4iTEF+Iw8kjGk6GNvTV8zXNPJVk4PxTzhGdtd70TzLe5TLpguDK3l8Yc+MxHloPRdTqHelUHyBZ9xe77+j/V/eV8c4eKofEoBx8frZz/1LXlKvYfsi1IgERCqD1IJCNBYbRtcm9SIOVQ656znCHTmrq3+6O+kLQi5Zy5wGbG/lP4LUF/zj+7y/7b/qKgeHRE/AxsmcNgebqcDy2KsjgHN0uFgiiPBRg4cw1V2Q83e9TQ7gMqia4SNc59Cm24Fo2rYDa6VPwB1Zs4kV6btvYr5h8O2NobGAAOQCz3L3ac1IP55+lBpaBSNSLUsNI/EZ7DHK2Bz/AE3VQonn1Pcmcx4kgieGOdbz+SwFxHrAVP431Nx0ToR6ZaNNd5sj+Ke4JbGJXicH7JB5v7+ukdU+Ym1aM04jhw7mtlLg5wsANJ29iZwPFeGlfoa8hx5B7S2/VageJSPtlhr6d4/zbhH8IWHa2FkrKa9r9iBV/wBc/Ylhq66lFZ1n0WG09rq9O60tJ5Vf1pAzqJjGCaVjHFoJBO/LfZVX4RXB4w7mkEEvAIPO9CknV+lvzXN44I+0kvTY5Cz5KOzTidkQZTHv1t1DSNg31qrcTOxf2PWIbGGWPi7m1aMOz7xA/Q/8VrE2ubCcXRyOaGxyekavTY81Pqs8Bf3Xfuca+hWUqcUl6z/iQ/hBnX0PrV+cVnefP/CDfAsWomtAbyQKSwoyVAVIIWggli4oaik7IWtIUXLOMU+s0J/SBaLqWbZi/wDCd/pG/wAFYjRcVj2RM1yO0t23P8lwM4qwp5Sjyd7lxcaNvCO9YKio8zgGHrsHE6K3j2uuepTDV3ixYcNTSCDyI3WculrNSQb+6fX3KycG/wB1aC4H1Hl4KqTyj7Zkg7dqPO0kVqAfsjMi51W8bxO7tHshiLxH8d18vYueVrjrzvJDPiIZg4N7PmO872mc94fMsjJoX9nI3m7r0sLvwmYtfF2h2FG/Cua4Mkzx2Ie/Syo28nk7n1NVynDWb5FLLLFK2RrZGNomr36gJscPSSuBxk5lDTYaAGtuvBWMqt8QcSHDTMZpBa4W4943rYJ04ksxyDDzO1yss1XxnAV6gVxZ7w+JmwsjIY2Ik9e4AUm874gMfYdkA4Snv6ej710y5xWKbBp+M3Vq/hSdOFcQ5WcRD2YcGmwbXS3DVD2V/kab9lWk5lmDYYzI+6Crv/UOJ09p9jHsz0NkjrVqTTiayHKxhouz1at7tSJkXLhMTrY11FuoXRG4ULhuJWvxJh00LIDurh3JJTYsL3rPM7NZhY/OZ7d1fys8zZ+vH+pzRfqK15StCa5Haba3ZGQgVaCRSCCYBQtNByPUujBRKzDEjVmB/wB0d6021XpuFmOxHbB5G4OkAc/Wg6OL43Owrg0WSRyvquHB57UQZ2EpIbXxdiQFZkq1NXFd4SwEkbHvlGntHagz80bqksf9+Xy+7f8AILWLUFNwvC6bttwbBobCwmicBVW4kxrWaooA1r5NpHbDSD1PerRXRR0uSQOJLo2knnfXzUVXc9fWBrDu1C6kLenf5lRcbmxGA4WVznuPpsBOnusV5q+4fAxtaWMY0NPNtbH1pvD5VBGdTI2td1AFj1KaY6gVSeMYQ/GQMI2cCD84K7krnlwzHODnNBcORIBI9R7lNXGaZhhpIpY4ZLIa8GM/5S4cvJTWaYxseYRveaaG7nzVtnwrHEFzQdPKwDXqXPiMuiebexrj1IBKumIfiZwxGEuE6hd7DmBzpROPztr4mdlM+NzG0Yw0247V9RV0gga0BrQAOgFDyTZwMWrV2bL66RammK/HjJIMDrmJL3DbUd7PIKuuglbC1/ZOBa7WZL531WiTwNeKc0OHRwB+tB8QI0kCuVVt5JphjA4oSRtePygCqJnLSMby5uBAWgMja0aWgAdANvJc78HGXaywF3Wt1YOmM7BLSb8EiOQm7Fe2/aoHCUEm0ERIByXqTDXpbStslE8koFItC0Uu0VpBchqUDgKGpN6kNSKdJSEnUiUBhC0gIkCy7ogCkorUUbk2lEpBKAyUlxREpNoDRWiJRICKIIJKBdotkRKSXIFEoJsuQQSAanGtRoLbBQaENIQQQKDQiLAggopOkI9AQQRRaQiIQQUBEBCh0QQQEQOiJ1dEEFFJ26Ir8ESCAtuiLbogggI10STXRBBAVjok7dEEEAsdEg+pGggTt0QQQQf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AutoShape 24" descr="data:image/jpeg;base64,/9j/4AAQSkZJRgABAQAAAQABAAD/2wCEAAkGBxQTEBQSEBQVFBUUFBQXFBUUFBcXFBQUFxQWFhYUFBQYHCggGBolHBQUITEhJSkrLi4uFx8zODMsNygtLisBCgoKDg0NFQ8PFCscFBwsNy8sLCwsLCwsLCssLCw3Kyw3LCssLCssKysrLCsrKyssLCsrKysrKysrKysrKysrK//AABEIAJUAyAMBIgACEQEDEQH/xAAbAAAABwEAAAAAAAAAAAAAAAAAAQIDBQYHBP/EAEgQAAEEAAQDBAQGDwcFAAAAAAEAAgMRBAUSIQYxURNBYZEicYHRBzJTkqGxFBUjJCUzQlJjgpOyweHwFzRDYnJzwhZEVIPx/8QAFwEBAQEBAAAAAAAAAAAAAAAAAAECA//EABsRAQEBAQEBAQEAAAAAAAAAAAABESECEkEx/9oADAMBAAIRAxEAPwC/NCWAkMaltauLppVIIUiIQGi2RUipFKKTaJClAaJEQhSigURCFIqWVwRSSjpEVQgpslKcm3IgEpBQKSVQl1oiUHJBKIS5E4pJduklyqASkuRFySXKhLigic5BFWUOSw4phhSwqyd1IWkALnfjogaMjAemoX9aiutFqXN9nRfKM+ePeknHxfKM+c33phsdRcgHLjdmUXysfz2+9NnNYflo/nt96mVdjvtESo451h/l4v2jfeidneGuu3h/aN96WU2JHUitcH23g+Xi/aN96I5vB8tF+0b71nKux3FyTqUc7PMOOc8Q/wDY33pt3EWF/wDIi+e33plXYki5IcVFv4mwg/7iL54RN4gwx5TxfPHvTKmxJOKbL1HPzrDfLxftG+9Mu4iwo/xo/nD+CuU4lC5IcVDnifC/Ls80TeJcKeU8fzq+ta+ampVxTZco459h+Xbx/PCIZ1ATpErCegcCUypqQtILkjWk6kCy5GmbQWhYWADlfmnCPE+aaCUshxzNj6Tr9axtmEdicY6PVoLnuF3Y2PRa+53gsvyNn4VcOkj/AOK34vKxf673fB1JW07b8Wn3pn+zib5Rh9er6VO8TcTyYaeNga3Q4anEg3V796sGPzERwOm5hrS4eO1hL69NcUZvwbvqzM0HoLI/r2qByTh9uIxDoQ92126h3GuXtWgcI53JimSGbSCxwHogirBsbkqtcFODcwlAvfWB85NuVOHj8G36UHpsRSSfg0NfjgDfc015rQiitcr7rfzFBb8GrdQuX0e8AC/pC6HfBtDe0slepnLyVh4kzF0GHfLGAXNG18t9rVYwjppYRLHjQ6Ui+zJaG3+bp5rUvqpcjqj+DfDgfjHk+On3I3fBzBfx3+f8lYsrllMTTMA19ekB1XU56zfV1rIqo+D7DDm55/W/km/7P8Nfx5PMe5cOUzYrFPm04h0YY8gDQCKJPf7FI8MZlK6WbDzuDzERTh3gk8/JXKzwkcCYUfKfO/kj/wCh8L/n+d/JWB8iomb4uV+PdEMQYmaRVVQ28Um1biWfwRhTy1j9Zc83AsHcXD2p/JcNI1+p2LMwH5Iqt+tKb7TortRUn8CxfnO7+/y7lUs/yluGnazUSKDiSN+fgtXe5Zvx5vi2/wCkfvLUZvGhRvOkbdw70oOPT6UxE/0R6ketTGjuvwQTOpBE1ZGuPglB/qSdSVauJo9SzLK3AZs6z/iP59VpepZnh2/hdw/SHkfBa8zlS1OcVYYSY7DsfVSRSt59+1H6VzQ48zYOHCuI7QyiJ476jNuPlStWMyhsk8MzibiDgAKo6q9yKHhyFuJOJAOs3tfo2eZATRDcHW2fGtrYSih3bg9yg+FKGZyDlRkquR35LQcPl8bHySNFOkILz1oHu81neAZpzhwaKGt30i+qTujSu1/qkTpx4+SVSTp3XG+XWekfneIqF5bH2pr4hsWFQ8bhsudFrY4xylthjHE0/pVdVphC4Tl0Gr8WzV6ha154zeoTh0zvwIa5zmP/ACXuG4G1H6135Nh549Xbyma60+jQFexShACbc7fwUPxnvDmVGeXEfdJY6k/wzQNl3MH+t1bcryhmHDuzDy5+7nuouJ8vFd0LogSGFgJ56SLJ8aT9BS2rEBluXYlkmqacvbv6NV6rVbxmAZNmrmStJaWXXLuV/LVySMjDtR0h3WxddFqazXHl2UwwX2LA3VV9/JdZellqbLUxdIc5Z9xqz79i8QP3loDmhZ3xy+sWwjubt4nUtSM+qvYKDnAc0Ue4B5IEK4aT2reqCBZ1+pBTKuxYgfFKa5NEo2v6LbJ7Us5ycas1kO2znc9/WtDLtlm+Ryac0ftzc/6VYy05rtkvtFGZpKRBI4GiGONj1KDy3NJPsKJ2q3ua63O3Ows+3ZZ+WpVuL1nLiTnP61+zSpbKM3mMjdTu0Y52k7b3V200NlCxyD7bki/jUfLkkmatrSBIidIkbIiVhsp0qy/iqab7YPdCTcbWvqzVNG+3etMdVKoDAPOaOk0nszHWqvRO3JXyzUdm+bdticDKwmnA20E1eoah/wDeq7OOMxk1w4aJ2ntidTvCwAL7udqLxGQSxY6IRsc6EPL2EbtZZBc2/WApfjTInzaJYPxkd7dRz28dlbjLkznhVkEBlge8SRjUXavjddu5T3DGYmbDMkefSIIO3eFXcdmWLnw/YfY0naOFPcQAK681NYaKTCYNrY4+0e1otgPM95tZurKnHSdFQMfkdRzT46Q9pZLNDth0FK7xSEsBcNJIBLe8Hos+zM4iTEF+Iw8kjGk6GNvTV8zXNPJVk4PxTzhGdtd70TzLe5TLpguDK3l8Yc+MxHloPRdTqHelUHyBZ9xe77+j/V/eV8c4eKofEoBx8frZz/1LXlKvYfsi1IgERCqD1IJCNBYbRtcm9SIOVQ656znCHTmrq3+6O+kLQi5Zy5wGbG/lP4LUF/zj+7y/7b/qKgeHRE/AxsmcNgebqcDy2KsjgHN0uFgiiPBRg4cw1V2Q83e9TQ7gMqia4SNc59Cm24Fo2rYDa6VPwB1Zs4kV6btvYr5h8O2NobGAAOQCz3L3ac1IP55+lBpaBSNSLUsNI/EZ7DHK2Bz/AE3VQonn1Pcmcx4kgieGOdbz+SwFxHrAVP431Nx0ToR6ZaNNd5sj+Ke4JbGJXicH7JB5v7+ukdU+Ym1aM04jhw7mtlLg5wsANJ29iZwPFeGlfoa8hx5B7S2/VageJSPtlhr6d4/zbhH8IWHa2FkrKa9r9iBV/wBc/Ylhq66lFZ1n0WG09rq9O60tJ5Vf1pAzqJjGCaVjHFoJBO/LfZVX4RXB4w7mkEEvAIPO9CknV+lvzXN44I+0kvTY5Cz5KOzTidkQZTHv1t1DSNg31qrcTOxf2PWIbGGWPi7m1aMOz7xA/Q/8VrE2ubCcXRyOaGxyekavTY81Pqs8Bf3Xfuca+hWUqcUl6z/iQ/hBnX0PrV+cVnefP/CDfAsWomtAbyQKSwoyVAVIIWggli4oaik7IWtIUXLOMU+s0J/SBaLqWbZi/wDCd/pG/wAFYjRcVj2RM1yO0t23P8lwM4qwp5Sjyd7lxcaNvCO9YKio8zgGHrsHE6K3j2uuepTDV3ixYcNTSCDyI3WculrNSQb+6fX3KycG/wB1aC4H1Hl4KqTyj7Zkg7dqPO0kVqAfsjMi51W8bxO7tHshiLxH8d18vYueVrjrzvJDPiIZg4N7PmO872mc94fMsjJoX9nI3m7r0sLvwmYtfF2h2FG/Cua4Mkzx2Ie/Syo28nk7n1NVynDWb5FLLLFK2RrZGNomr36gJscPSSuBxk5lDTYaAGtuvBWMqt8QcSHDTMZpBa4W4943rYJ04ksxyDDzO1yss1XxnAV6gVxZ7w+JmwsjIY2Ik9e4AUm874gMfYdkA4Snv6ej710y5xWKbBp+M3Vq/hSdOFcQ5WcRD2YcGmwbXS3DVD2V/kab9lWk5lmDYYzI+6Crv/UOJ09p9jHsz0NkjrVqTTiayHKxhouz1at7tSJkXLhMTrY11FuoXRG4ULhuJWvxJh00LIDurh3JJTYsL3rPM7NZhY/OZ7d1fys8zZ+vH+pzRfqK15StCa5Haba3ZGQgVaCRSCCYBQtNByPUujBRKzDEjVmB/wB0d6021XpuFmOxHbB5G4OkAc/Wg6OL43Owrg0WSRyvquHB57UQZ2EpIbXxdiQFZkq1NXFd4SwEkbHvlGntHagz80bqksf9+Xy+7f8AILWLUFNwvC6bttwbBobCwmicBVW4kxrWaooA1r5NpHbDSD1PerRXRR0uSQOJLo2knnfXzUVXc9fWBrDu1C6kLenf5lRcbmxGA4WVznuPpsBOnusV5q+4fAxtaWMY0NPNtbH1pvD5VBGdTI2td1AFj1KaY6gVSeMYQ/GQMI2cCD84K7krnlwzHODnNBcORIBI9R7lNXGaZhhpIpY4ZLIa8GM/5S4cvJTWaYxseYRveaaG7nzVtnwrHEFzQdPKwDXqXPiMuiebexrj1IBKumIfiZwxGEuE6hd7DmBzpROPztr4mdlM+NzG0Yw0247V9RV0gga0BrQAOgFDyTZwMWrV2bL66RammK/HjJIMDrmJL3DbUd7PIKuuglbC1/ZOBa7WZL531WiTwNeKc0OHRwB+tB8QI0kCuVVt5JphjA4oSRtePygCqJnLSMby5uBAWgMja0aWgAdANvJc78HGXaywF3Wt1YOmM7BLSb8EiOQm7Fe2/aoHCUEm0ERIByXqTDXpbStslE8koFItC0Uu0VpBchqUDgKGpN6kNSKdJSEnUiUBhC0gIkCy7ogCkorUUbk2lEpBKAyUlxREpNoDRWiJRICKIIJKBdotkRKSXIFEoJsuQQSAanGtRoLbBQaENIQQQKDQiLAggopOkI9AQQRRaQiIQQUBEBCh0QQQEQOiJ1dEEFFJ26Ir8ESCAtuiLbogggI10STXRBBAVjok7dEEEAsdEg+pGggTt0QQQQf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3098" name="Picture 26" descr="http://www.hefler.ca/ESW/Images/DSC00270_227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3" t="11209" r="6089" b="9949"/>
          <a:stretch/>
        </p:blipFill>
        <p:spPr bwMode="auto">
          <a:xfrm>
            <a:off x="7620000" y="1694956"/>
            <a:ext cx="1371600" cy="941695"/>
          </a:xfrm>
          <a:prstGeom prst="rect">
            <a:avLst/>
          </a:prstGeom>
          <a:noFill/>
          <a:effectLst>
            <a:outerShdw blurRad="63500" sx="105000" sy="105000" algn="ctr" rotWithShape="0">
              <a:schemeClr val="bg1">
                <a:alpha val="60000"/>
              </a:scheme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://msucares.com/pubs/publications/images/p263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1" t="24129" r="28301" b="33954"/>
          <a:stretch/>
        </p:blipFill>
        <p:spPr bwMode="auto">
          <a:xfrm>
            <a:off x="5351896" y="2743200"/>
            <a:ext cx="1245578" cy="891021"/>
          </a:xfrm>
          <a:prstGeom prst="rect">
            <a:avLst/>
          </a:prstGeom>
          <a:noFill/>
          <a:effectLst>
            <a:outerShdw blurRad="63500" sx="105000" sy="105000" algn="ctr" rotWithShape="0">
              <a:schemeClr val="bg1">
                <a:alpha val="60000"/>
              </a:scheme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psas.pdx.edu/lv2cguidance/spur_gear_tooth_stress__44___strain__44___and_deflection_for_static_loading/positive_bendi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66" y="5542422"/>
            <a:ext cx="2017854" cy="79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935252" y="5836845"/>
            <a:ext cx="300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cs typeface="Arial" pitchFamily="34" charset="0"/>
              </a:rPr>
              <a:t>F</a:t>
            </a:r>
            <a:r>
              <a:rPr lang="en-US" sz="1600" baseline="-25000" dirty="0">
                <a:solidFill>
                  <a:srgbClr val="000000"/>
                </a:solidFill>
                <a:cs typeface="Arial" pitchFamily="34" charset="0"/>
              </a:rPr>
              <a:t>b</a:t>
            </a:r>
            <a:endParaRPr lang="en-US" sz="1600" b="1" baseline="-250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81" y="4403194"/>
            <a:ext cx="3886200" cy="1865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99" y="2418035"/>
            <a:ext cx="3886200" cy="157803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2: Verify Fasteners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2923931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Exterior coverings may be attached by the following methods:</a:t>
            </a:r>
            <a:endParaRPr 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57200" y="3154736"/>
            <a:ext cx="281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lphaLcParenBoth"/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Cladding</a:t>
            </a: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lphaLcParenBoth"/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Fasteners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lphaLcParenBoth"/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Furring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lphaLcParenBoth"/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FPIS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lphaLcParenBoth"/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Framing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lphaLcParenBoth"/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Cavity 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Insulation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lphaLcParenBoth"/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Interior wall 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finish</a:t>
            </a: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8219" name="Straight Arrow Connector 8218"/>
          <p:cNvCxnSpPr/>
          <p:nvPr/>
        </p:nvCxnSpPr>
        <p:spPr>
          <a:xfrm flipH="1">
            <a:off x="6375400" y="2140778"/>
            <a:ext cx="1393734" cy="4500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449006" y="1939650"/>
            <a:ext cx="5542593" cy="4672045"/>
            <a:chOff x="3449006" y="1939650"/>
            <a:chExt cx="5542593" cy="4672045"/>
          </a:xfrm>
        </p:grpSpPr>
        <p:sp>
          <p:nvSpPr>
            <p:cNvPr id="26" name="Rectangle 25"/>
            <p:cNvSpPr/>
            <p:nvPr/>
          </p:nvSpPr>
          <p:spPr>
            <a:xfrm>
              <a:off x="5286241" y="4012444"/>
              <a:ext cx="1938335" cy="3216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white"/>
                  </a:solidFill>
                </a:rPr>
                <a:t>Direct Attachment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934653" y="6290009"/>
              <a:ext cx="2779385" cy="3216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white"/>
                  </a:solidFill>
                </a:rPr>
                <a:t>Attachment through Furring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8216" name="TextBox 8215"/>
            <p:cNvSpPr txBox="1"/>
            <p:nvPr/>
          </p:nvSpPr>
          <p:spPr>
            <a:xfrm>
              <a:off x="3449006" y="2207287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cs typeface="Arial" pitchFamily="34" charset="0"/>
                </a:rPr>
                <a:t>(a)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cs typeface="Arial" pitchFamily="34" charset="0"/>
                </a:rPr>
                <a:t>(d)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449006" y="4296264"/>
              <a:ext cx="5133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cs typeface="Arial" pitchFamily="34" charset="0"/>
                </a:rPr>
                <a:t>(a)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cs typeface="Arial" pitchFamily="34" charset="0"/>
                </a:rPr>
                <a:t>(c)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cs typeface="Arial" pitchFamily="34" charset="0"/>
                </a:rPr>
                <a:t>(d)</a:t>
              </a:r>
            </a:p>
          </p:txBody>
        </p:sp>
        <p:sp>
          <p:nvSpPr>
            <p:cNvPr id="8217" name="Rectangle 8216"/>
            <p:cNvSpPr/>
            <p:nvPr/>
          </p:nvSpPr>
          <p:spPr>
            <a:xfrm>
              <a:off x="8522676" y="3052692"/>
              <a:ext cx="46892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cs typeface="Arial" pitchFamily="34" charset="0"/>
                </a:rPr>
                <a:t>(e)</a:t>
              </a: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cs typeface="Arial" pitchFamily="34" charset="0"/>
                </a:rPr>
                <a:t>(f)</a:t>
              </a: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cs typeface="Arial" pitchFamily="34" charset="0"/>
                </a:rPr>
                <a:t>(g)</a:t>
              </a: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8522677" y="5221228"/>
              <a:ext cx="46892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cs typeface="Arial" pitchFamily="34" charset="0"/>
                </a:rPr>
                <a:t>(e)</a:t>
              </a: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cs typeface="Arial" pitchFamily="34" charset="0"/>
                </a:rPr>
                <a:t>(f)</a:t>
              </a: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cs typeface="Arial" pitchFamily="34" charset="0"/>
                </a:rPr>
                <a:t>(g)</a:t>
              </a: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cxnSp>
          <p:nvCxnSpPr>
            <p:cNvPr id="105" name="Straight Arrow Connector 104"/>
            <p:cNvCxnSpPr/>
            <p:nvPr/>
          </p:nvCxnSpPr>
          <p:spPr>
            <a:xfrm>
              <a:off x="3789443" y="2439251"/>
              <a:ext cx="534613" cy="4615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flipV="1">
              <a:off x="3789443" y="2656235"/>
              <a:ext cx="534613" cy="18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52" name="Rectangle 8251"/>
            <p:cNvSpPr/>
            <p:nvPr/>
          </p:nvSpPr>
          <p:spPr>
            <a:xfrm>
              <a:off x="7728556" y="1939650"/>
              <a:ext cx="3561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cs typeface="Arial" pitchFamily="34" charset="0"/>
                </a:rPr>
                <a:t>(b)</a:t>
              </a: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cxnSp>
          <p:nvCxnSpPr>
            <p:cNvPr id="151" name="Straight Arrow Connector 150"/>
            <p:cNvCxnSpPr/>
            <p:nvPr/>
          </p:nvCxnSpPr>
          <p:spPr>
            <a:xfrm flipH="1" flipV="1">
              <a:off x="6388100" y="3022600"/>
              <a:ext cx="2195188" cy="2357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/>
            <p:cNvCxnSpPr/>
            <p:nvPr/>
          </p:nvCxnSpPr>
          <p:spPr>
            <a:xfrm flipH="1">
              <a:off x="7892132" y="3484759"/>
              <a:ext cx="68921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flipH="1">
              <a:off x="8152410" y="3811301"/>
              <a:ext cx="430877" cy="10500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/>
            <p:nvPr/>
          </p:nvCxnSpPr>
          <p:spPr>
            <a:xfrm flipH="1" flipV="1">
              <a:off x="6421272" y="5377756"/>
              <a:ext cx="2162015" cy="944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/>
            <p:nvPr/>
          </p:nvCxnSpPr>
          <p:spPr>
            <a:xfrm flipH="1">
              <a:off x="7887600" y="5759386"/>
              <a:ext cx="68921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/>
            <p:nvPr/>
          </p:nvCxnSpPr>
          <p:spPr>
            <a:xfrm flipH="1">
              <a:off x="8182099" y="6045573"/>
              <a:ext cx="394715" cy="12704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/>
            <p:nvPr/>
          </p:nvCxnSpPr>
          <p:spPr>
            <a:xfrm flipH="1">
              <a:off x="6419850" y="4254753"/>
              <a:ext cx="1340676" cy="5553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Rectangle 170"/>
            <p:cNvSpPr/>
            <p:nvPr/>
          </p:nvSpPr>
          <p:spPr>
            <a:xfrm>
              <a:off x="7714038" y="4073359"/>
              <a:ext cx="356188" cy="4062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cs typeface="Arial" pitchFamily="34" charset="0"/>
                </a:rPr>
                <a:t>(b)</a:t>
              </a:r>
              <a:endParaRPr lang="en-US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cxnSp>
          <p:nvCxnSpPr>
            <p:cNvPr id="172" name="Straight Arrow Connector 171"/>
            <p:cNvCxnSpPr/>
            <p:nvPr/>
          </p:nvCxnSpPr>
          <p:spPr>
            <a:xfrm>
              <a:off x="3821712" y="4500431"/>
              <a:ext cx="534613" cy="4455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/>
            <p:nvPr/>
          </p:nvCxnSpPr>
          <p:spPr>
            <a:xfrm flipV="1">
              <a:off x="3800656" y="4695825"/>
              <a:ext cx="2085794" cy="727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/>
            <p:cNvCxnSpPr/>
            <p:nvPr/>
          </p:nvCxnSpPr>
          <p:spPr>
            <a:xfrm flipV="1">
              <a:off x="3814303" y="4940082"/>
              <a:ext cx="536168" cy="708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H="1">
              <a:off x="6223000" y="2138254"/>
              <a:ext cx="1553378" cy="3064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/>
            <p:nvPr/>
          </p:nvCxnSpPr>
          <p:spPr>
            <a:xfrm flipH="1">
              <a:off x="6296025" y="4254753"/>
              <a:ext cx="1458562" cy="1934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665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9" r="37870" b="29255"/>
          <a:stretch/>
        </p:blipFill>
        <p:spPr>
          <a:xfrm rot="16200000">
            <a:off x="6337712" y="1953426"/>
            <a:ext cx="2286000" cy="244117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2: Verify Fasteners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5608571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Fasteners must meet penetration requirements per IRC Table R703.3(1) into:</a:t>
            </a:r>
          </a:p>
          <a:p>
            <a:pPr lvl="1"/>
            <a:r>
              <a:rPr lang="en-US" dirty="0" smtClean="0"/>
              <a:t>Studs</a:t>
            </a:r>
          </a:p>
          <a:p>
            <a:pPr lvl="1"/>
            <a:r>
              <a:rPr lang="en-US" dirty="0" smtClean="0"/>
              <a:t>Framing members</a:t>
            </a:r>
          </a:p>
          <a:p>
            <a:r>
              <a:rPr lang="en-US" dirty="0" smtClean="0"/>
              <a:t>Where penetration into framing is not required, fasteners must extend ¼” beyond the opposite face of the sheathing per IRC Table R703.3.2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202649" y="1397734"/>
            <a:ext cx="1738352" cy="3176369"/>
            <a:chOff x="7214731" y="1297697"/>
            <a:chExt cx="1738352" cy="2715935"/>
          </a:xfrm>
        </p:grpSpPr>
        <p:sp>
          <p:nvSpPr>
            <p:cNvPr id="31" name="TextBox 30"/>
            <p:cNvSpPr txBox="1"/>
            <p:nvPr/>
          </p:nvSpPr>
          <p:spPr>
            <a:xfrm>
              <a:off x="7752883" y="1297697"/>
              <a:ext cx="120020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0000"/>
                  </a:solidFill>
                  <a:cs typeface="Arial" pitchFamily="34" charset="0"/>
                </a:rPr>
                <a:t>1¼” min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0000"/>
                  </a:solidFill>
                  <a:cs typeface="Arial" pitchFamily="34" charset="0"/>
                </a:rPr>
                <a:t>or per manuf.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0000"/>
                  </a:solidFill>
                  <a:cs typeface="Arial" pitchFamily="34" charset="0"/>
                </a:rPr>
                <a:t>instructions </a:t>
              </a:r>
            </a:p>
          </p:txBody>
        </p:sp>
        <p:sp>
          <p:nvSpPr>
            <p:cNvPr id="32" name="Arc 31"/>
            <p:cNvSpPr/>
            <p:nvPr/>
          </p:nvSpPr>
          <p:spPr>
            <a:xfrm rot="16200000">
              <a:off x="6694071" y="2286008"/>
              <a:ext cx="2631718" cy="823529"/>
            </a:xfrm>
            <a:prstGeom prst="arc">
              <a:avLst>
                <a:gd name="adj1" fmla="val 15979356"/>
                <a:gd name="adj2" fmla="val 21492918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7242071" y="2709940"/>
              <a:ext cx="76785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7214731" y="2689601"/>
              <a:ext cx="54680" cy="5547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7982588" y="2693223"/>
              <a:ext cx="54680" cy="5547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AutoShape 2" descr="WoodPro Fasteners PC112-2M Ring Shank 2000-Count 1-1/2-Inch Electro Galvanized Plastic Cap Nails"/>
          <p:cNvSpPr>
            <a:spLocks noChangeAspect="1" noChangeArrowheads="1"/>
          </p:cNvSpPr>
          <p:nvPr/>
        </p:nvSpPr>
        <p:spPr bwMode="auto">
          <a:xfrm>
            <a:off x="4641875" y="4524457"/>
            <a:ext cx="251901" cy="25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" name="AutoShape 4" descr="WoodPro Fasteners PC112-2M Ring Shank 2000-Count 1-1/2-Inch Electro Galvanized Plastic Cap Nails"/>
          <p:cNvSpPr>
            <a:spLocks noChangeAspect="1" noChangeArrowheads="1"/>
          </p:cNvSpPr>
          <p:nvPr/>
        </p:nvSpPr>
        <p:spPr bwMode="auto">
          <a:xfrm>
            <a:off x="4794275" y="4676857"/>
            <a:ext cx="251901" cy="25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5700564">
            <a:off x="4579982" y="4856980"/>
            <a:ext cx="497572" cy="534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5700564" flipV="1">
            <a:off x="4789781" y="4624023"/>
            <a:ext cx="77971" cy="527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248400" y="4701797"/>
            <a:ext cx="2514600" cy="1979715"/>
            <a:chOff x="6260482" y="4602150"/>
            <a:chExt cx="2514600" cy="197971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482" y="4635010"/>
              <a:ext cx="2514600" cy="1943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2" t="70459" r="72378" b="15392"/>
            <a:stretch/>
          </p:blipFill>
          <p:spPr bwMode="auto">
            <a:xfrm rot="5400000">
              <a:off x="6111738" y="5336214"/>
              <a:ext cx="1920240" cy="535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6" t="29930" r="72308" b="28603"/>
            <a:stretch/>
          </p:blipFill>
          <p:spPr bwMode="auto">
            <a:xfrm rot="5400000">
              <a:off x="7011699" y="4846127"/>
              <a:ext cx="1979715" cy="1491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2556" b="88165" l="7219" r="25407">
                          <a14:foregroundMark x1="17622" y1="80446" x2="17622" y2="80446"/>
                          <a14:foregroundMark x1="17339" y1="76844" x2="17339" y2="76844"/>
                          <a14:foregroundMark x1="18259" y1="75472" x2="18259" y2="75472"/>
                          <a14:foregroundMark x1="16985" y1="88336" x2="16985" y2="88336"/>
                          <a14:foregroundMark x1="17127" y1="83705" x2="17127" y2="83705"/>
                          <a14:foregroundMark x1="18047" y1="72556" x2="18047" y2="72556"/>
                          <a14:foregroundMark x1="17056" y1="86621" x2="17056" y2="86621"/>
                          <a14:foregroundMark x1="17127" y1="84906" x2="17127" y2="84906"/>
                          <a14:foregroundMark x1="17481" y1="74614" x2="17481" y2="74614"/>
                          <a14:foregroundMark x1="18259" y1="73413" x2="18259" y2="73413"/>
                          <a14:foregroundMark x1="17764" y1="86621" x2="17764" y2="86621"/>
                          <a14:foregroundMark x1="17905" y1="82504" x2="17905" y2="82504"/>
                          <a14:foregroundMark x1="18047" y1="76844" x2="18047" y2="76844"/>
                          <a14:foregroundMark x1="17905" y1="84391" x2="17905" y2="84391"/>
                          <a14:foregroundMark x1="17268" y1="82504" x2="17268" y2="82504"/>
                          <a14:foregroundMark x1="17622" y1="86964" x2="17622" y2="86964"/>
                          <a14:foregroundMark x1="17905" y1="80789" x2="17905" y2="80789"/>
                          <a14:foregroundMark x1="17410" y1="78559" x2="17410" y2="78559"/>
                          <a14:foregroundMark x1="17693" y1="87479" x2="17693" y2="87479"/>
                        </a14:backgroundRemoval>
                      </a14:imgEffect>
                      <a14:imgEffect>
                        <a14:saturation sat="109000"/>
                      </a14:imgEffect>
                      <a14:imgEffect>
                        <a14:brightnessContrast contrast="4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5" t="72366" r="81122" b="11507"/>
            <a:stretch/>
          </p:blipFill>
          <p:spPr bwMode="auto">
            <a:xfrm rot="5400000">
              <a:off x="6822327" y="5415660"/>
              <a:ext cx="219456" cy="565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4"/>
            <p:cNvPicPr preferRelativeResize="0">
              <a:picLocks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2" t="73590" r="72378" b="23575"/>
            <a:stretch/>
          </p:blipFill>
          <p:spPr bwMode="auto">
            <a:xfrm rot="5400000">
              <a:off x="6228176" y="5534916"/>
              <a:ext cx="1920240" cy="136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7219647" y="4355120"/>
            <a:ext cx="1515708" cy="2426680"/>
            <a:chOff x="7149668" y="4109576"/>
            <a:chExt cx="1515708" cy="2564585"/>
          </a:xfrm>
        </p:grpSpPr>
        <p:sp>
          <p:nvSpPr>
            <p:cNvPr id="12" name="AutoShape 4" descr="WoodPro Fasteners PC112-2M Ring Shank 2000-Count 1-1/2-Inch Electro Galvanized Plastic Cap Nails"/>
            <p:cNvSpPr>
              <a:spLocks noChangeAspect="1" noChangeArrowheads="1"/>
            </p:cNvSpPr>
            <p:nvPr/>
          </p:nvSpPr>
          <p:spPr bwMode="auto">
            <a:xfrm>
              <a:off x="7382978" y="4637730"/>
              <a:ext cx="251901" cy="25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15700564">
              <a:off x="7168685" y="4817853"/>
              <a:ext cx="497572" cy="534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5700564" flipV="1">
              <a:off x="7378484" y="4584896"/>
              <a:ext cx="77971" cy="5276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157119" y="5459156"/>
              <a:ext cx="192366" cy="180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149668" y="5431229"/>
              <a:ext cx="54680" cy="5547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7325556" y="5428397"/>
              <a:ext cx="54680" cy="5547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834699" y="4109576"/>
              <a:ext cx="8306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0000"/>
                  </a:solidFill>
                  <a:cs typeface="Arial" pitchFamily="34" charset="0"/>
                </a:rPr>
                <a:t>1/4” min</a:t>
              </a:r>
            </a:p>
          </p:txBody>
        </p:sp>
        <p:sp>
          <p:nvSpPr>
            <p:cNvPr id="29" name="Arc 28"/>
            <p:cNvSpPr/>
            <p:nvPr/>
          </p:nvSpPr>
          <p:spPr>
            <a:xfrm rot="16200000">
              <a:off x="6722932" y="4774768"/>
              <a:ext cx="2430256" cy="1368529"/>
            </a:xfrm>
            <a:prstGeom prst="arc">
              <a:avLst>
                <a:gd name="adj1" fmla="val 16179400"/>
                <a:gd name="adj2" fmla="val 21430770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997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3: Place Insulation Boards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 smtClean="0"/>
              <a:t>Ensure wall is square and true</a:t>
            </a:r>
          </a:p>
          <a:p>
            <a:r>
              <a:rPr lang="en-US" dirty="0" smtClean="0"/>
              <a:t>Align boards with bottom edge of wall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6" t="15342" r="27778" b="36993"/>
          <a:stretch/>
        </p:blipFill>
        <p:spPr bwMode="auto">
          <a:xfrm>
            <a:off x="5728042" y="4298653"/>
            <a:ext cx="2992149" cy="2272002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V:\work\BASF\BASF Installation Guide\graphics\squaring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45" b="3388"/>
          <a:stretch/>
        </p:blipFill>
        <p:spPr bwMode="auto">
          <a:xfrm>
            <a:off x="5728042" y="1680892"/>
            <a:ext cx="2935082" cy="2420814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3: Place Insulation Boards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5323512" cy="32765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Verify stud spacing, blocking, and bracing requirements with manufacturer. </a:t>
            </a:r>
          </a:p>
          <a:p>
            <a:r>
              <a:rPr lang="en-US" dirty="0" smtClean="0"/>
              <a:t>Provide framing or blocking for attachment of siding and trim at transitions</a:t>
            </a:r>
          </a:p>
          <a:p>
            <a:pPr lvl="1"/>
            <a:r>
              <a:rPr lang="en-US" dirty="0" smtClean="0"/>
              <a:t>Seams should not be visible from interior unless allowed by manufacturer.</a:t>
            </a:r>
            <a:endParaRPr lang="en-US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80083"/>
            <a:ext cx="3182112" cy="180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990243" y="1496568"/>
            <a:ext cx="2487421" cy="2999232"/>
            <a:chOff x="5990243" y="1496568"/>
            <a:chExt cx="2487421" cy="2999232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1496568"/>
              <a:ext cx="1543464" cy="2999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Parallelogram 16"/>
            <p:cNvSpPr/>
            <p:nvPr/>
          </p:nvSpPr>
          <p:spPr>
            <a:xfrm rot="5219632">
              <a:off x="8151512" y="4192989"/>
              <a:ext cx="179227" cy="166283"/>
            </a:xfrm>
            <a:prstGeom prst="parallelogram">
              <a:avLst>
                <a:gd name="adj" fmla="val 1505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7630595" y="4327508"/>
              <a:ext cx="708245" cy="39542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8338839" y="3657600"/>
              <a:ext cx="0" cy="70945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438074" y="2927211"/>
              <a:ext cx="475420" cy="3255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990243" y="2163249"/>
              <a:ext cx="73731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0000"/>
                  </a:solidFill>
                  <a:cs typeface="Arial" pitchFamily="34" charset="0"/>
                </a:rPr>
                <a:t>16” o.c.</a:t>
              </a:r>
              <a:br>
                <a:rPr lang="en-US" sz="1400" dirty="0">
                  <a:solidFill>
                    <a:srgbClr val="FF0000"/>
                  </a:solidFill>
                  <a:cs typeface="Arial" pitchFamily="34" charset="0"/>
                </a:rPr>
              </a:br>
              <a:r>
                <a:rPr lang="en-US" sz="1400" dirty="0">
                  <a:solidFill>
                    <a:srgbClr val="FF0000"/>
                  </a:solidFill>
                  <a:cs typeface="Arial" pitchFamily="34" charset="0"/>
                </a:rPr>
                <a:t>(or per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0000"/>
                  </a:solidFill>
                  <a:cs typeface="Arial" pitchFamily="34" charset="0"/>
                </a:rPr>
                <a:t>manuf.)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7411573" y="2891461"/>
              <a:ext cx="54680" cy="6712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893310" y="2925023"/>
              <a:ext cx="54680" cy="6712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Arc 1"/>
          <p:cNvSpPr/>
          <p:nvPr/>
        </p:nvSpPr>
        <p:spPr>
          <a:xfrm>
            <a:off x="5638800" y="2328810"/>
            <a:ext cx="2036984" cy="1328790"/>
          </a:xfrm>
          <a:prstGeom prst="arc">
            <a:avLst>
              <a:gd name="adj1" fmla="val 16244139"/>
              <a:gd name="adj2" fmla="val 2143077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4" name="Picture 4" descr="https://basc.pnnl.gov/sites/default/files/styles/large/public/images/TE441_rigidfoam_wrong9_JC2006.jpg?itok=oUgKKVT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22138" r="4527" b="4699"/>
          <a:stretch/>
        </p:blipFill>
        <p:spPr bwMode="auto">
          <a:xfrm>
            <a:off x="3467100" y="5026973"/>
            <a:ext cx="2057400" cy="1509244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adavidson\AppData\Local\Microsoft\Windows\Temporary Internet Files\Content.IE5\PSL81JKK\MC900432537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769" y="5281921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avidson\AppData\Local\Microsoft\Windows\Temporary Internet Files\Content.IE5\QG4GE20M\MC900441310[2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353" y="5367566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33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Attach Insulation Boards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4319978" cy="4525963"/>
          </a:xfrm>
        </p:spPr>
        <p:txBody>
          <a:bodyPr/>
          <a:lstStyle/>
          <a:p>
            <a:r>
              <a:rPr lang="en-US" dirty="0" smtClean="0"/>
              <a:t>Space fasteners per manufacturer’s instructions </a:t>
            </a:r>
          </a:p>
          <a:p>
            <a:pPr lvl="1"/>
            <a:r>
              <a:rPr lang="en-US" dirty="0" smtClean="0"/>
              <a:t>Around edges of panel</a:t>
            </a:r>
          </a:p>
          <a:p>
            <a:pPr lvl="1"/>
            <a:r>
              <a:rPr lang="en-US" dirty="0" smtClean="0"/>
              <a:t>Through panels and into interior members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029201" y="1981200"/>
            <a:ext cx="3448464" cy="3536478"/>
            <a:chOff x="5553075" y="1981200"/>
            <a:chExt cx="2924589" cy="2999232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1981200"/>
              <a:ext cx="1543464" cy="2999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7458179" y="2989258"/>
              <a:ext cx="0" cy="5020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553075" y="4045892"/>
              <a:ext cx="802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0000"/>
                  </a:solidFill>
                  <a:cs typeface="Arial" pitchFamily="34" charset="0"/>
                </a:rPr>
                <a:t>Edge Spacing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5700564" flipV="1">
              <a:off x="7415534" y="3454299"/>
              <a:ext cx="77971" cy="5804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5700564" flipV="1">
              <a:off x="7420915" y="2957332"/>
              <a:ext cx="77971" cy="63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urved Connector 5"/>
            <p:cNvCxnSpPr/>
            <p:nvPr/>
          </p:nvCxnSpPr>
          <p:spPr>
            <a:xfrm>
              <a:off x="6676008" y="3056878"/>
              <a:ext cx="783892" cy="224454"/>
            </a:xfrm>
            <a:prstGeom prst="curvedConnector3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021075" y="4275780"/>
              <a:ext cx="0" cy="5020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5700564" flipV="1">
              <a:off x="6978430" y="4740821"/>
              <a:ext cx="77971" cy="5804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5700564" flipV="1">
              <a:off x="6983811" y="4243854"/>
              <a:ext cx="77971" cy="63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/>
            <p:nvPr/>
          </p:nvCxnSpPr>
          <p:spPr>
            <a:xfrm>
              <a:off x="6241776" y="4302369"/>
              <a:ext cx="783892" cy="224454"/>
            </a:xfrm>
            <a:prstGeom prst="curvedConnector3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943600" y="2803806"/>
              <a:ext cx="8086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0000"/>
                  </a:solidFill>
                  <a:cs typeface="Arial" pitchFamily="34" charset="0"/>
                </a:rPr>
                <a:t>Interior Spacing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7013749" y="4793064"/>
              <a:ext cx="442128" cy="2512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5700564" flipV="1">
              <a:off x="6986683" y="4764041"/>
              <a:ext cx="77971" cy="5804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5700564" flipV="1">
              <a:off x="7405370" y="4781115"/>
              <a:ext cx="77971" cy="638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 49"/>
            <p:cNvSpPr/>
            <p:nvPr/>
          </p:nvSpPr>
          <p:spPr>
            <a:xfrm>
              <a:off x="6261798" y="4318976"/>
              <a:ext cx="973015" cy="635058"/>
            </a:xfrm>
            <a:custGeom>
              <a:avLst/>
              <a:gdLst>
                <a:gd name="connsiteX0" fmla="*/ 0 w 973015"/>
                <a:gd name="connsiteY0" fmla="*/ 0 h 635058"/>
                <a:gd name="connsiteX1" fmla="*/ 105507 w 973015"/>
                <a:gd name="connsiteY1" fmla="*/ 140677 h 635058"/>
                <a:gd name="connsiteX2" fmla="*/ 433754 w 973015"/>
                <a:gd name="connsiteY2" fmla="*/ 398585 h 635058"/>
                <a:gd name="connsiteX3" fmla="*/ 457200 w 973015"/>
                <a:gd name="connsiteY3" fmla="*/ 633047 h 635058"/>
                <a:gd name="connsiteX4" fmla="*/ 973015 w 973015"/>
                <a:gd name="connsiteY4" fmla="*/ 492370 h 63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015" h="635058">
                  <a:moveTo>
                    <a:pt x="0" y="0"/>
                  </a:moveTo>
                  <a:cubicBezTo>
                    <a:pt x="16607" y="37123"/>
                    <a:pt x="33215" y="74246"/>
                    <a:pt x="105507" y="140677"/>
                  </a:cubicBezTo>
                  <a:cubicBezTo>
                    <a:pt x="177799" y="207108"/>
                    <a:pt x="375139" y="316523"/>
                    <a:pt x="433754" y="398585"/>
                  </a:cubicBezTo>
                  <a:cubicBezTo>
                    <a:pt x="492369" y="480647"/>
                    <a:pt x="367323" y="617416"/>
                    <a:pt x="457200" y="633047"/>
                  </a:cubicBezTo>
                  <a:cubicBezTo>
                    <a:pt x="547077" y="648678"/>
                    <a:pt x="760046" y="570524"/>
                    <a:pt x="973015" y="49237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56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5 Applied Building Technology Group">
  <a:themeElements>
    <a:clrScheme name="ABTG">
      <a:dk1>
        <a:srgbClr val="000000"/>
      </a:dk1>
      <a:lt1>
        <a:sysClr val="window" lastClr="FFFFFF"/>
      </a:lt1>
      <a:dk2>
        <a:srgbClr val="0B76B4"/>
      </a:dk2>
      <a:lt2>
        <a:srgbClr val="94C4E0"/>
      </a:lt2>
      <a:accent1>
        <a:srgbClr val="FFCC66"/>
      </a:accent1>
      <a:accent2>
        <a:srgbClr val="FFEEBB"/>
      </a:accent2>
      <a:accent3>
        <a:srgbClr val="809EAD"/>
      </a:accent3>
      <a:accent4>
        <a:srgbClr val="0B76B4"/>
      </a:accent4>
      <a:accent5>
        <a:srgbClr val="5AA2AE"/>
      </a:accent5>
      <a:accent6>
        <a:srgbClr val="CEE0E9"/>
      </a:accent6>
      <a:hlink>
        <a:srgbClr val="0B76B4"/>
      </a:hlink>
      <a:folHlink>
        <a:srgbClr val="809EA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507</Words>
  <Application>Microsoft Office PowerPoint</Application>
  <PresentationFormat>On-screen Show (4:3)</PresentationFormat>
  <Paragraphs>101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Rage Italic</vt:lpstr>
      <vt:lpstr>Tw Cen MT Condensed Extra Bold</vt:lpstr>
      <vt:lpstr>2015 Applied Building Technology Group</vt:lpstr>
      <vt:lpstr>Cladding attachment</vt:lpstr>
      <vt:lpstr>Foam Plastic Insulating Sheathing (FPIS) Products:</vt:lpstr>
      <vt:lpstr>Step 1: Verify FPIS and Framing</vt:lpstr>
      <vt:lpstr>Step 1: Verify FPIS and Framing</vt:lpstr>
      <vt:lpstr>Step 2: Verify Fasteners</vt:lpstr>
      <vt:lpstr>Step 2: Verify Fasteners</vt:lpstr>
      <vt:lpstr>Step 3: Place Insulation Boards</vt:lpstr>
      <vt:lpstr>Step 3: Place Insulation Boards</vt:lpstr>
      <vt:lpstr>Step 4: Attach Insulation Boards</vt:lpstr>
      <vt:lpstr>Step 4: Attach Insulation Boards</vt:lpstr>
      <vt:lpstr>Step 5: Trim Boards at Openings</vt:lpstr>
      <vt:lpstr>Step 6: WRB and Flashing</vt:lpstr>
      <vt:lpstr>Step 6: WRB and Flashing</vt:lpstr>
      <vt:lpstr>Step 6: WRB and Flashing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Cladding attachment</dc:title>
  <dc:creator>Molly Butz</dc:creator>
  <cp:lastModifiedBy>Molly Butz</cp:lastModifiedBy>
  <cp:revision>1</cp:revision>
  <dcterms:created xsi:type="dcterms:W3CDTF">2015-09-14T19:47:05Z</dcterms:created>
  <dcterms:modified xsi:type="dcterms:W3CDTF">2015-09-14T19:47:23Z</dcterms:modified>
</cp:coreProperties>
</file>