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handoutMasterIdLst>
    <p:handoutMasterId r:id="rId92"/>
  </p:handoutMasterIdLst>
  <p:sldIdLst>
    <p:sldId id="256" r:id="rId2"/>
    <p:sldId id="257" r:id="rId3"/>
    <p:sldId id="259" r:id="rId4"/>
    <p:sldId id="260" r:id="rId5"/>
    <p:sldId id="261" r:id="rId6"/>
    <p:sldId id="262" r:id="rId7"/>
    <p:sldId id="263" r:id="rId8"/>
    <p:sldId id="264" r:id="rId9"/>
    <p:sldId id="349" r:id="rId10"/>
    <p:sldId id="265" r:id="rId11"/>
    <p:sldId id="266" r:id="rId12"/>
    <p:sldId id="341" r:id="rId13"/>
    <p:sldId id="267" r:id="rId14"/>
    <p:sldId id="268" r:id="rId15"/>
    <p:sldId id="269" r:id="rId16"/>
    <p:sldId id="270" r:id="rId17"/>
    <p:sldId id="271" r:id="rId18"/>
    <p:sldId id="272" r:id="rId19"/>
    <p:sldId id="342" r:id="rId20"/>
    <p:sldId id="273" r:id="rId21"/>
    <p:sldId id="274" r:id="rId22"/>
    <p:sldId id="275" r:id="rId23"/>
    <p:sldId id="276" r:id="rId24"/>
    <p:sldId id="343" r:id="rId25"/>
    <p:sldId id="278" r:id="rId26"/>
    <p:sldId id="279" r:id="rId27"/>
    <p:sldId id="280" r:id="rId28"/>
    <p:sldId id="281" r:id="rId29"/>
    <p:sldId id="282" r:id="rId30"/>
    <p:sldId id="344"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45" r:id="rId68"/>
    <p:sldId id="320" r:id="rId69"/>
    <p:sldId id="346" r:id="rId70"/>
    <p:sldId id="321" r:id="rId71"/>
    <p:sldId id="322" r:id="rId72"/>
    <p:sldId id="347"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8" r:id="rId91"/>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51" autoAdjust="0"/>
    <p:restoredTop sz="94660"/>
  </p:normalViewPr>
  <p:slideViewPr>
    <p:cSldViewPr>
      <p:cViewPr varScale="1">
        <p:scale>
          <a:sx n="152" d="100"/>
          <a:sy n="152" d="100"/>
        </p:scale>
        <p:origin x="672" y="132"/>
      </p:cViewPr>
      <p:guideLst>
        <p:guide orient="horz" pos="1620"/>
        <p:guide pos="2880"/>
      </p:guideLst>
    </p:cSldViewPr>
  </p:slideViewPr>
  <p:notesTextViewPr>
    <p:cViewPr>
      <p:scale>
        <a:sx n="3" d="2"/>
        <a:sy n="3" d="2"/>
      </p:scale>
      <p:origin x="0" y="0"/>
    </p:cViewPr>
  </p:notesTextViewPr>
  <p:notesViewPr>
    <p:cSldViewPr>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E5D986B-D456-43FC-858B-64E5C4724CC2}" type="datetimeFigureOut">
              <a:rPr lang="en-US" smtClean="0"/>
              <a:t>8/19/2021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07FB46-5E48-451A-BA1F-3152293F3F44}" type="slidenum">
              <a:rPr lang="en-US" smtClean="0"/>
              <a:t>‹#›</a:t>
            </a:fld>
            <a:endParaRPr lang="en-US"/>
          </a:p>
        </p:txBody>
      </p:sp>
    </p:spTree>
    <p:extLst>
      <p:ext uri="{BB962C8B-B14F-4D97-AF65-F5344CB8AC3E}">
        <p14:creationId xmlns:p14="http://schemas.microsoft.com/office/powerpoint/2010/main" val="420058301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hyperlink" Target="https://up.codes/viewer/wyoming/ibc-2015/chapter/17/special-inspections-and-tests#17" TargetMode="External"/><Relationship Id="rId3" Type="http://schemas.openxmlformats.org/officeDocument/2006/relationships/hyperlink" Target="http://www.continuousinsulation.org/about" TargetMode="External"/><Relationship Id="rId7" Type="http://schemas.openxmlformats.org/officeDocument/2006/relationships/hyperlink" Target="https://up.codes/viewer/wyoming/ibc-2015/chapter/17/special-inspections-and-tests#1703.1.1" TargetMode="External"/><Relationship Id="rId2" Type="http://schemas.openxmlformats.org/officeDocument/2006/relationships/hyperlink" Target="https://www.appliedbuildingtech.com/content/technical-resources" TargetMode="External"/><Relationship Id="rId1" Type="http://schemas.openxmlformats.org/officeDocument/2006/relationships/slideMaster" Target="../slideMasters/slideMaster1.xml"/><Relationship Id="rId6" Type="http://schemas.openxmlformats.org/officeDocument/2006/relationships/hyperlink" Target="https://up.codes/viewer/wyoming/ibc-2015/chapter/2/definitions#2" TargetMode="External"/><Relationship Id="rId5" Type="http://schemas.openxmlformats.org/officeDocument/2006/relationships/hyperlink" Target="https://up.codes/viewer/wyoming/ibc-2015/chapter/2/definitions#approved_source" TargetMode="External"/><Relationship Id="rId10" Type="http://schemas.openxmlformats.org/officeDocument/2006/relationships/hyperlink" Target="http://www.continuousinsulation.org/" TargetMode="External"/><Relationship Id="rId4" Type="http://schemas.openxmlformats.org/officeDocument/2006/relationships/hyperlink" Target="https://fsc.americanchemistry.com/" TargetMode="External"/><Relationship Id="rId9"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7976" y="4171950"/>
            <a:ext cx="9151976" cy="971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rotWithShape="1">
          <a:blip r:embed="rId2"/>
          <a:srcRect l="3189" r="4896"/>
          <a:stretch/>
        </p:blipFill>
        <p:spPr>
          <a:xfrm>
            <a:off x="0" y="1642383"/>
            <a:ext cx="9144000" cy="1834242"/>
          </a:xfrm>
          <a:prstGeom prst="rect">
            <a:avLst/>
          </a:prstGeom>
        </p:spPr>
      </p:pic>
      <p:pic>
        <p:nvPicPr>
          <p:cNvPr id="1028" name="Picture 4" descr="http://www.appliedbuildingtech.com/sites/default/files/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853072" y="3640679"/>
            <a:ext cx="1437022" cy="1217071"/>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a:spLocks noGrp="1"/>
          </p:cNvSpPr>
          <p:nvPr>
            <p:ph type="ctrTitle"/>
          </p:nvPr>
        </p:nvSpPr>
        <p:spPr>
          <a:xfrm>
            <a:off x="228600" y="214313"/>
            <a:ext cx="8686800" cy="1214437"/>
          </a:xfrm>
        </p:spPr>
        <p:txBody>
          <a:bodyPr>
            <a:noAutofit/>
          </a:bodyPr>
          <a:lstStyle>
            <a:lvl1pPr algn="l">
              <a:defRPr sz="3200" b="1">
                <a:solidFill>
                  <a:schemeClr val="tx1">
                    <a:lumMod val="50000"/>
                    <a:lumOff val="50000"/>
                  </a:schemeClr>
                </a:solidFill>
              </a:defRPr>
            </a:lvl1pPr>
          </a:lstStyle>
          <a:p>
            <a:r>
              <a:rPr lang="en-US" dirty="0" smtClean="0"/>
              <a:t>Click to edit Master title style</a:t>
            </a:r>
            <a:endParaRPr lang="en-US" dirty="0"/>
          </a:p>
        </p:txBody>
      </p:sp>
      <p:pic>
        <p:nvPicPr>
          <p:cNvPr id="1034" name="Picture 10" descr="A white modern apartment building in Berlin"/>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1"/>
          <a:stretch/>
        </p:blipFill>
        <p:spPr bwMode="auto">
          <a:xfrm>
            <a:off x="5410200" y="1638300"/>
            <a:ext cx="3733800" cy="1838325"/>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p:cNvCxnSpPr/>
          <p:nvPr userDrawn="1"/>
        </p:nvCxnSpPr>
        <p:spPr>
          <a:xfrm>
            <a:off x="-7976" y="3390900"/>
            <a:ext cx="9159119" cy="1905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25"/>
          <p:cNvSpPr>
            <a:spLocks noGrp="1"/>
          </p:cNvSpPr>
          <p:nvPr>
            <p:ph type="body" sz="quarter" idx="10" hasCustomPrompt="1"/>
          </p:nvPr>
        </p:nvSpPr>
        <p:spPr>
          <a:xfrm>
            <a:off x="228600" y="1809750"/>
            <a:ext cx="4953000" cy="1417096"/>
          </a:xfrm>
        </p:spPr>
        <p:txBody>
          <a:bodyPr anchor="ctr"/>
          <a:lstStyle>
            <a:lvl1pPr marL="0" indent="0" algn="r">
              <a:buNone/>
              <a:defRPr sz="2400" b="1">
                <a:solidFill>
                  <a:schemeClr val="bg1">
                    <a:lumMod val="85000"/>
                  </a:schemeClr>
                </a:solidFill>
              </a:defRPr>
            </a:lvl1pPr>
          </a:lstStyle>
          <a:p>
            <a:pPr lvl="0"/>
            <a:r>
              <a:rPr lang="en-US" dirty="0" smtClean="0"/>
              <a:t>Click to add subtitle</a:t>
            </a:r>
            <a:endParaRPr lang="en-US" dirty="0"/>
          </a:p>
        </p:txBody>
      </p:sp>
    </p:spTree>
    <p:extLst>
      <p:ext uri="{BB962C8B-B14F-4D97-AF65-F5344CB8AC3E}">
        <p14:creationId xmlns:p14="http://schemas.microsoft.com/office/powerpoint/2010/main" val="423274367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11" name="Rectangle 10"/>
          <p:cNvSpPr/>
          <p:nvPr/>
        </p:nvSpPr>
        <p:spPr>
          <a:xfrm>
            <a:off x="0" y="0"/>
            <a:ext cx="3429000" cy="1028700"/>
          </a:xfrm>
          <a:prstGeom prst="rect">
            <a:avLst/>
          </a:prstGeom>
          <a:solidFill>
            <a:srgbClr val="0B7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319544191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Usage Language (Slide 2)">
    <p:spTree>
      <p:nvGrpSpPr>
        <p:cNvPr id="1" name=""/>
        <p:cNvGrpSpPr/>
        <p:nvPr/>
      </p:nvGrpSpPr>
      <p:grpSpPr>
        <a:xfrm>
          <a:off x="0" y="0"/>
          <a:ext cx="0" cy="0"/>
          <a:chOff x="0" y="0"/>
          <a:chExt cx="0" cy="0"/>
        </a:xfrm>
      </p:grpSpPr>
      <p:grpSp>
        <p:nvGrpSpPr>
          <p:cNvPr id="4" name="Group 3"/>
          <p:cNvGrpSpPr/>
          <p:nvPr userDrawn="1"/>
        </p:nvGrpSpPr>
        <p:grpSpPr>
          <a:xfrm>
            <a:off x="0" y="469557"/>
            <a:ext cx="9144000" cy="4673943"/>
            <a:chOff x="0" y="626076"/>
            <a:chExt cx="12192000" cy="6231924"/>
          </a:xfrm>
        </p:grpSpPr>
        <p:sp>
          <p:nvSpPr>
            <p:cNvPr id="6" name="Rectangle 5"/>
            <p:cNvSpPr/>
            <p:nvPr userDrawn="1"/>
          </p:nvSpPr>
          <p:spPr>
            <a:xfrm>
              <a:off x="0" y="5562600"/>
              <a:ext cx="121920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Box 10"/>
            <p:cNvSpPr txBox="1"/>
            <p:nvPr/>
          </p:nvSpPr>
          <p:spPr>
            <a:xfrm>
              <a:off x="3457739" y="6037487"/>
              <a:ext cx="5288200" cy="369332"/>
            </a:xfrm>
            <a:prstGeom prst="rect">
              <a:avLst/>
            </a:prstGeom>
            <a:noFill/>
          </p:spPr>
          <p:txBody>
            <a:bodyPr wrap="none" rtlCol="0">
              <a:spAutoFit/>
            </a:bodyPr>
            <a:lstStyle/>
            <a:p>
              <a:pPr algn="ctr"/>
              <a:r>
                <a:rPr lang="en-US" altLang="en-US" sz="1200" dirty="0" smtClean="0">
                  <a:latin typeface="Yu Gothic" panose="020B0400000000000000" pitchFamily="34" charset="-128"/>
                  <a:ea typeface="Yu Gothic" panose="020B0400000000000000" pitchFamily="34" charset="-128"/>
                  <a:cs typeface="Segoe UI" panose="020B0502040204020203" pitchFamily="34" charset="0"/>
                </a:rPr>
                <a:t>Copyright © 2020 Applied Building Technology Group</a:t>
              </a:r>
            </a:p>
          </p:txBody>
        </p:sp>
        <p:sp>
          <p:nvSpPr>
            <p:cNvPr id="10" name="Rectangle 9"/>
            <p:cNvSpPr/>
            <p:nvPr/>
          </p:nvSpPr>
          <p:spPr>
            <a:xfrm>
              <a:off x="1373312" y="807309"/>
              <a:ext cx="9346709" cy="3862150"/>
            </a:xfrm>
            <a:prstGeom prst="rect">
              <a:avLst/>
            </a:prstGeom>
            <a:ln w="19050">
              <a:noFill/>
            </a:ln>
          </p:spPr>
          <p:style>
            <a:lnRef idx="2">
              <a:schemeClr val="dk1"/>
            </a:lnRef>
            <a:fillRef idx="1">
              <a:schemeClr val="lt1"/>
            </a:fillRef>
            <a:effectRef idx="0">
              <a:schemeClr val="dk1"/>
            </a:effectRef>
            <a:fontRef idx="minor">
              <a:schemeClr val="dk1"/>
            </a:fontRef>
          </p:style>
          <p:txBody>
            <a:bodyPr lIns="91440" tIns="182880" rIns="182880" bIns="91440" rtlCol="0" anchor="ctr"/>
            <a:lstStyle/>
            <a:p>
              <a:pPr marL="57149" indent="0" algn="l">
                <a:buNone/>
              </a:pPr>
              <a:r>
                <a:rPr lang="en-US" sz="1350" u="sng" dirty="0" smtClean="0">
                  <a:latin typeface="Yu Gothic" panose="020B0400000000000000" pitchFamily="34" charset="-128"/>
                  <a:ea typeface="Yu Gothic" panose="020B0400000000000000" pitchFamily="34" charset="-128"/>
                  <a:hlinkClick r:id="rId2"/>
                </a:rPr>
                <a:t>Applied Building Technology Group (ABTG)</a:t>
              </a:r>
              <a:r>
                <a:rPr lang="en-US" sz="1350" dirty="0" smtClean="0">
                  <a:latin typeface="Yu Gothic" panose="020B0400000000000000" pitchFamily="34" charset="-128"/>
                  <a:ea typeface="Yu Gothic" panose="020B0400000000000000" pitchFamily="34" charset="-128"/>
                </a:rPr>
                <a:t> is committed to using sound science </a:t>
              </a:r>
              <a:br>
                <a:rPr lang="en-US" sz="1350" dirty="0" smtClean="0">
                  <a:latin typeface="Yu Gothic" panose="020B0400000000000000" pitchFamily="34" charset="-128"/>
                  <a:ea typeface="Yu Gothic" panose="020B0400000000000000" pitchFamily="34" charset="-128"/>
                </a:rPr>
              </a:br>
              <a:r>
                <a:rPr lang="en-US" sz="1350" dirty="0" smtClean="0">
                  <a:latin typeface="Yu Gothic" panose="020B0400000000000000" pitchFamily="34" charset="-128"/>
                  <a:ea typeface="Yu Gothic" panose="020B0400000000000000" pitchFamily="34" charset="-128"/>
                </a:rPr>
                <a:t>and generally accepted engineering practice to develop research supporting the </a:t>
              </a:r>
              <a:br>
                <a:rPr lang="en-US" sz="1350" dirty="0" smtClean="0">
                  <a:latin typeface="Yu Gothic" panose="020B0400000000000000" pitchFamily="34" charset="-128"/>
                  <a:ea typeface="Yu Gothic" panose="020B0400000000000000" pitchFamily="34" charset="-128"/>
                </a:rPr>
              </a:br>
              <a:r>
                <a:rPr lang="en-US" sz="1350" dirty="0" smtClean="0">
                  <a:latin typeface="Yu Gothic" panose="020B0400000000000000" pitchFamily="34" charset="-128"/>
                  <a:ea typeface="Yu Gothic" panose="020B0400000000000000" pitchFamily="34" charset="-128"/>
                </a:rPr>
                <a:t>reliable design and installation of foam sheathing. ABTG’s educational program work </a:t>
              </a:r>
              <a:r>
                <a:rPr lang="en-US" sz="1350" dirty="0" smtClean="0">
                  <a:latin typeface="Yu Gothic" panose="020B0400000000000000" pitchFamily="34" charset="-128"/>
                  <a:ea typeface="Yu Gothic" panose="020B0400000000000000" pitchFamily="34" charset="-128"/>
                </a:rPr>
                <a:t>with </a:t>
              </a:r>
              <a:r>
                <a:rPr lang="en-US" sz="1350" dirty="0" smtClean="0">
                  <a:latin typeface="Yu Gothic" panose="020B0400000000000000" pitchFamily="34" charset="-128"/>
                  <a:ea typeface="Yu Gothic" panose="020B0400000000000000" pitchFamily="34" charset="-128"/>
                </a:rPr>
                <a:t>respect to foam sheathing is supported by the </a:t>
              </a:r>
              <a:r>
                <a:rPr lang="en-US" sz="1350" u="sng" dirty="0" smtClean="0">
                  <a:latin typeface="Yu Gothic" panose="020B0400000000000000" pitchFamily="34" charset="-128"/>
                  <a:ea typeface="Yu Gothic" panose="020B0400000000000000" pitchFamily="34" charset="-128"/>
                  <a:hlinkClick r:id="rId3"/>
                </a:rPr>
                <a:t>Foam Sheathing Committee (FSC)</a:t>
              </a:r>
              <a:r>
                <a:rPr lang="en-US" sz="1350" dirty="0" smtClean="0">
                  <a:latin typeface="Yu Gothic" panose="020B0400000000000000" pitchFamily="34" charset="-128"/>
                  <a:ea typeface="Yu Gothic" panose="020B0400000000000000" pitchFamily="34" charset="-128"/>
                </a:rPr>
                <a:t> of the </a:t>
              </a:r>
              <a:r>
                <a:rPr lang="en-US" sz="1350" u="sng" dirty="0" smtClean="0">
                  <a:latin typeface="Yu Gothic" panose="020B0400000000000000" pitchFamily="34" charset="-128"/>
                  <a:ea typeface="Yu Gothic" panose="020B0400000000000000" pitchFamily="34" charset="-128"/>
                  <a:hlinkClick r:id="rId4"/>
                </a:rPr>
                <a:t>American Chemistry Council.</a:t>
              </a:r>
              <a:r>
                <a:rPr lang="en-US" sz="1350" u="sng" dirty="0" smtClean="0">
                  <a:latin typeface="Yu Gothic" panose="020B0400000000000000" pitchFamily="34" charset="-128"/>
                  <a:ea typeface="Yu Gothic" panose="020B0400000000000000" pitchFamily="34" charset="-128"/>
                </a:rPr>
                <a:t> </a:t>
              </a:r>
            </a:p>
            <a:p>
              <a:pPr marL="57149" indent="0" algn="l">
                <a:buNone/>
              </a:pPr>
              <a:endParaRPr lang="en-US" sz="1350" dirty="0" smtClean="0">
                <a:latin typeface="Yu Gothic" panose="020B0400000000000000" pitchFamily="34" charset="-128"/>
                <a:ea typeface="Yu Gothic" panose="020B0400000000000000" pitchFamily="34" charset="-128"/>
              </a:endParaRPr>
            </a:p>
            <a:p>
              <a:pPr marL="57149" indent="0" algn="l">
                <a:buNone/>
              </a:pPr>
              <a:r>
                <a:rPr lang="en-US" sz="1350" dirty="0" smtClean="0">
                  <a:latin typeface="Yu Gothic" panose="020B0400000000000000" pitchFamily="34" charset="-128"/>
                  <a:ea typeface="Yu Gothic" panose="020B0400000000000000" pitchFamily="34" charset="-128"/>
                </a:rPr>
                <a:t>ABTG</a:t>
              </a:r>
              <a:r>
                <a:rPr lang="x-none" sz="1350" dirty="0" smtClean="0">
                  <a:latin typeface="Yu Gothic" panose="020B0400000000000000" pitchFamily="34" charset="-128"/>
                  <a:ea typeface="Yu Gothic" panose="020B0400000000000000" pitchFamily="34" charset="-128"/>
                </a:rPr>
                <a:t> is a </a:t>
              </a:r>
              <a:r>
                <a:rPr lang="x-none" sz="1350" u="sng" dirty="0" smtClean="0">
                  <a:latin typeface="Yu Gothic" panose="020B0400000000000000" pitchFamily="34" charset="-128"/>
                  <a:ea typeface="Yu Gothic" panose="020B0400000000000000" pitchFamily="34" charset="-128"/>
                  <a:hlinkClick r:id="rId2"/>
                </a:rPr>
                <a:t>professional engineering </a:t>
              </a:r>
              <a:r>
                <a:rPr lang="en-US" sz="1350" u="sng" dirty="0" smtClean="0">
                  <a:latin typeface="Yu Gothic" panose="020B0400000000000000" pitchFamily="34" charset="-128"/>
                  <a:ea typeface="Yu Gothic" panose="020B0400000000000000" pitchFamily="34" charset="-128"/>
                  <a:hlinkClick r:id="rId2"/>
                </a:rPr>
                <a:t>firm</a:t>
              </a:r>
              <a:r>
                <a:rPr lang="en-US" sz="1350" u="sng" dirty="0" smtClean="0">
                  <a:latin typeface="Yu Gothic" panose="020B0400000000000000" pitchFamily="34" charset="-128"/>
                  <a:ea typeface="Yu Gothic" panose="020B0400000000000000" pitchFamily="34" charset="-128"/>
                </a:rPr>
                <a:t>, </a:t>
              </a:r>
              <a:r>
                <a:rPr lang="en-US" sz="1350" dirty="0" smtClean="0">
                  <a:latin typeface="Yu Gothic" panose="020B0400000000000000" pitchFamily="34" charset="-128"/>
                  <a:ea typeface="Yu Gothic" panose="020B0400000000000000" pitchFamily="34" charset="-128"/>
                </a:rPr>
                <a:t>an </a:t>
              </a:r>
              <a:r>
                <a:rPr lang="en-US" sz="1350" dirty="0" smtClean="0">
                  <a:latin typeface="Yu Gothic" panose="020B0400000000000000" pitchFamily="34" charset="-128"/>
                  <a:ea typeface="Yu Gothic" panose="020B0400000000000000" pitchFamily="34" charset="-128"/>
                  <a:hlinkClick r:id="rId5"/>
                </a:rPr>
                <a:t>approved source</a:t>
              </a:r>
              <a:r>
                <a:rPr lang="en-US" sz="1350" dirty="0" smtClean="0">
                  <a:latin typeface="Yu Gothic" panose="020B0400000000000000" pitchFamily="34" charset="-128"/>
                  <a:ea typeface="Yu Gothic" panose="020B0400000000000000" pitchFamily="34" charset="-128"/>
                </a:rPr>
                <a:t> as defined in </a:t>
              </a:r>
              <a:r>
                <a:rPr lang="en-US" sz="1350" dirty="0" smtClean="0">
                  <a:latin typeface="Yu Gothic" panose="020B0400000000000000" pitchFamily="34" charset="-128"/>
                  <a:ea typeface="Yu Gothic" panose="020B0400000000000000" pitchFamily="34" charset="-128"/>
                  <a:hlinkClick r:id="rId6"/>
                </a:rPr>
                <a:t>Chapter 2</a:t>
              </a:r>
              <a:r>
                <a:rPr lang="en-US" sz="1350" dirty="0" smtClean="0">
                  <a:latin typeface="Yu Gothic" panose="020B0400000000000000" pitchFamily="34" charset="-128"/>
                  <a:ea typeface="Yu Gothic" panose="020B0400000000000000" pitchFamily="34" charset="-128"/>
                </a:rPr>
                <a:t> </a:t>
              </a:r>
              <a:br>
                <a:rPr lang="en-US" sz="1350" dirty="0" smtClean="0">
                  <a:latin typeface="Yu Gothic" panose="020B0400000000000000" pitchFamily="34" charset="-128"/>
                  <a:ea typeface="Yu Gothic" panose="020B0400000000000000" pitchFamily="34" charset="-128"/>
                </a:rPr>
              </a:br>
              <a:r>
                <a:rPr lang="en-US" sz="1350" dirty="0" smtClean="0">
                  <a:latin typeface="Yu Gothic" panose="020B0400000000000000" pitchFamily="34" charset="-128"/>
                  <a:ea typeface="Yu Gothic" panose="020B0400000000000000" pitchFamily="34" charset="-128"/>
                </a:rPr>
                <a:t>and </a:t>
              </a:r>
              <a:r>
                <a:rPr lang="en-US" sz="1350" dirty="0" smtClean="0">
                  <a:latin typeface="Yu Gothic" panose="020B0400000000000000" pitchFamily="34" charset="-128"/>
                  <a:ea typeface="Yu Gothic" panose="020B0400000000000000" pitchFamily="34" charset="-128"/>
                  <a:hlinkClick r:id="rId7"/>
                </a:rPr>
                <a:t>independent</a:t>
              </a:r>
              <a:r>
                <a:rPr lang="en-US" sz="1350" dirty="0" smtClean="0">
                  <a:latin typeface="Yu Gothic" panose="020B0400000000000000" pitchFamily="34" charset="-128"/>
                  <a:ea typeface="Yu Gothic" panose="020B0400000000000000" pitchFamily="34" charset="-128"/>
                </a:rPr>
                <a:t> as defined in </a:t>
              </a:r>
              <a:r>
                <a:rPr lang="en-US" sz="1350" dirty="0" smtClean="0">
                  <a:latin typeface="Yu Gothic" panose="020B0400000000000000" pitchFamily="34" charset="-128"/>
                  <a:ea typeface="Yu Gothic" panose="020B0400000000000000" pitchFamily="34" charset="-128"/>
                  <a:hlinkClick r:id="rId8"/>
                </a:rPr>
                <a:t>Chapter 17</a:t>
              </a:r>
              <a:r>
                <a:rPr lang="en-US" sz="1350" dirty="0" smtClean="0">
                  <a:latin typeface="Yu Gothic" panose="020B0400000000000000" pitchFamily="34" charset="-128"/>
                  <a:ea typeface="Yu Gothic" panose="020B0400000000000000" pitchFamily="34" charset="-128"/>
                </a:rPr>
                <a:t> of the IBC.</a:t>
              </a:r>
            </a:p>
            <a:p>
              <a:pPr marL="57149" indent="0" algn="l">
                <a:buNone/>
              </a:pPr>
              <a:endParaRPr lang="en-US" sz="1350" dirty="0" smtClean="0">
                <a:latin typeface="Yu Gothic" panose="020B0400000000000000" pitchFamily="34" charset="-128"/>
                <a:ea typeface="Yu Gothic" panose="020B0400000000000000" pitchFamily="34" charset="-128"/>
              </a:endParaRPr>
            </a:p>
            <a:p>
              <a:pPr marL="57149" indent="0" algn="l">
                <a:lnSpc>
                  <a:spcPct val="110000"/>
                </a:lnSpc>
                <a:buNone/>
              </a:pPr>
              <a:r>
                <a:rPr lang="en-US" sz="1050" b="1" kern="1200" dirty="0" smtClean="0">
                  <a:solidFill>
                    <a:schemeClr val="dk1"/>
                  </a:solidFill>
                  <a:effectLst/>
                  <a:latin typeface="Yu Gothic" panose="020B0400000000000000" pitchFamily="34" charset="-128"/>
                  <a:ea typeface="Yu Gothic" panose="020B0400000000000000" pitchFamily="34" charset="-128"/>
                  <a:cs typeface="+mn-cs"/>
                </a:rPr>
                <a:t>DISCLAIMER</a:t>
              </a:r>
              <a:r>
                <a:rPr lang="en-US" sz="1050" kern="1200" dirty="0" smtClean="0">
                  <a:solidFill>
                    <a:schemeClr val="dk1"/>
                  </a:solidFill>
                  <a:effectLst/>
                  <a:latin typeface="Yu Gothic" panose="020B0400000000000000" pitchFamily="34" charset="-128"/>
                  <a:ea typeface="Yu Gothic" panose="020B0400000000000000" pitchFamily="34" charset="-128"/>
                  <a:cs typeface="+mn-cs"/>
                </a:rPr>
                <a:t>: While reasonable effort has been made to ensure the accuracy of the information presented, the actual design, suitability and use of this information for any particular application is the responsibility of the user. Where used in the design of buildings, the design, suitability and use of this information for any particular building is the responsibility of the Owner or the Owner’s authorized agent.</a:t>
              </a:r>
              <a:endParaRPr lang="en-US" sz="1350" dirty="0" smtClean="0">
                <a:latin typeface="Yu Gothic" panose="020B0400000000000000" pitchFamily="34" charset="-128"/>
                <a:ea typeface="Yu Gothic" panose="020B0400000000000000" pitchFamily="34" charset="-128"/>
              </a:endParaRPr>
            </a:p>
            <a:p>
              <a:pPr marL="57149" indent="0" algn="ctr">
                <a:buNone/>
              </a:pPr>
              <a:endParaRPr lang="en-US" sz="1350" dirty="0" smtClean="0">
                <a:latin typeface="Yu Gothic" panose="020B0400000000000000" pitchFamily="34" charset="-128"/>
                <a:ea typeface="Yu Gothic" panose="020B0400000000000000" pitchFamily="34" charset="-128"/>
              </a:endParaRPr>
            </a:p>
          </p:txBody>
        </p:sp>
        <p:pic>
          <p:nvPicPr>
            <p:cNvPr id="12"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7619609" y="4958118"/>
              <a:ext cx="3162300" cy="63728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373313" y="4784319"/>
              <a:ext cx="5953048" cy="954108"/>
            </a:xfrm>
            <a:prstGeom prst="rect">
              <a:avLst/>
            </a:prstGeom>
            <a:noFill/>
          </p:spPr>
          <p:txBody>
            <a:bodyPr wrap="square" rtlCol="0">
              <a:spAutoFit/>
            </a:bodyPr>
            <a:lstStyle/>
            <a:p>
              <a:pPr marL="57149" indent="0" algn="just">
                <a:buNone/>
              </a:pPr>
              <a:r>
                <a:rPr lang="en-US" sz="1350" b="0" dirty="0" smtClean="0">
                  <a:latin typeface="Yu Gothic Medium" panose="020B0500000000000000" pitchFamily="34" charset="-128"/>
                  <a:ea typeface="Yu Gothic Medium" panose="020B0500000000000000" pitchFamily="34" charset="-128"/>
                </a:rPr>
                <a:t>Foam sheathing research reports, code compliance documents, educational programs and best practices can be found at </a:t>
              </a:r>
              <a:r>
                <a:rPr lang="en-US" sz="1350" b="0" u="sng" dirty="0" smtClean="0">
                  <a:latin typeface="Yu Gothic Medium" panose="020B0500000000000000" pitchFamily="34" charset="-128"/>
                  <a:ea typeface="Yu Gothic Medium" panose="020B0500000000000000" pitchFamily="34" charset="-128"/>
                  <a:hlinkClick r:id="rId10"/>
                </a:rPr>
                <a:t>www.continuousinsulation.org</a:t>
              </a:r>
              <a:r>
                <a:rPr lang="en-US" sz="1350" b="0" dirty="0" smtClean="0">
                  <a:latin typeface="Yu Gothic Medium" panose="020B0500000000000000" pitchFamily="34" charset="-128"/>
                  <a:ea typeface="Yu Gothic Medium" panose="020B0500000000000000" pitchFamily="34" charset="-128"/>
                </a:rPr>
                <a:t>. </a:t>
              </a:r>
            </a:p>
          </p:txBody>
        </p:sp>
        <p:cxnSp>
          <p:nvCxnSpPr>
            <p:cNvPr id="14" name="Straight Connector 13"/>
            <p:cNvCxnSpPr/>
            <p:nvPr/>
          </p:nvCxnSpPr>
          <p:spPr>
            <a:xfrm>
              <a:off x="1483657" y="4590961"/>
              <a:ext cx="9236364" cy="0"/>
            </a:xfrm>
            <a:prstGeom prst="line">
              <a:avLst/>
            </a:prstGeom>
          </p:spPr>
          <p:style>
            <a:lnRef idx="1">
              <a:schemeClr val="dk1"/>
            </a:lnRef>
            <a:fillRef idx="0">
              <a:schemeClr val="dk1"/>
            </a:fillRef>
            <a:effectRef idx="0">
              <a:schemeClr val="dk1"/>
            </a:effectRef>
            <a:fontRef idx="minor">
              <a:schemeClr val="tx1"/>
            </a:fontRef>
          </p:style>
        </p:cxnSp>
        <p:sp>
          <p:nvSpPr>
            <p:cNvPr id="2" name="Rectangle 1"/>
            <p:cNvSpPr/>
            <p:nvPr userDrawn="1"/>
          </p:nvSpPr>
          <p:spPr>
            <a:xfrm>
              <a:off x="1238596" y="626076"/>
              <a:ext cx="9717728" cy="52227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Tree>
    <p:extLst>
      <p:ext uri="{BB962C8B-B14F-4D97-AF65-F5344CB8AC3E}">
        <p14:creationId xmlns:p14="http://schemas.microsoft.com/office/powerpoint/2010/main" val="8434844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sage Language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49888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1915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123951"/>
            <a:ext cx="8229600" cy="2971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349316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3"/>
            <a:ext cx="4038600" cy="2971797"/>
          </a:xfrm>
        </p:spPr>
        <p:txBody>
          <a:bodyPr/>
          <a:lstStyle>
            <a:lvl1pPr marL="342900" marR="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sz="1575"/>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350"/>
            </a:lvl2pPr>
            <a:lvl3pPr marL="1143000" marR="0" indent="-228600" algn="l" defTabSz="914400" rtl="0" eaLnBrk="1" fontAlgn="auto" latinLnBrk="0" hangingPunct="1">
              <a:lnSpc>
                <a:spcPct val="100000"/>
              </a:lnSpc>
              <a:spcBef>
                <a:spcPct val="20000"/>
              </a:spcBef>
              <a:spcAft>
                <a:spcPts val="0"/>
              </a:spcAft>
              <a:buClrTx/>
              <a:buSzTx/>
              <a:buFont typeface="Yu Gothic Medium" panose="020B0500000000000000" pitchFamily="34" charset="-128"/>
              <a:buChar char="―"/>
              <a:tabLst/>
              <a:defRPr sz="1125"/>
            </a:lvl3pPr>
            <a:lvl4pPr marL="1600200" marR="0" indent="-2286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sz="1013"/>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013"/>
            </a:lvl5pPr>
            <a:lvl6pPr>
              <a:defRPr sz="1013"/>
            </a:lvl6pPr>
            <a:lvl7pPr>
              <a:defRPr sz="1013"/>
            </a:lvl7pPr>
            <a:lvl8pPr>
              <a:defRPr sz="1013"/>
            </a:lvl8pPr>
            <a:lvl9pPr>
              <a:defRPr sz="1013"/>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Edit Master text styles</a:t>
            </a:r>
          </a:p>
          <a:p>
            <a:pPr marL="342900" marR="0" lvl="1"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Second level</a:t>
            </a:r>
          </a:p>
          <a:p>
            <a:pPr marL="342900" marR="0" lvl="2"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Third level</a:t>
            </a:r>
          </a:p>
          <a:p>
            <a:pPr marL="342900" marR="0" lvl="3"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Fourth level</a:t>
            </a:r>
          </a:p>
          <a:p>
            <a:pPr marL="342900" marR="0" lvl="4"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Fifth level</a:t>
            </a:r>
            <a:endParaRPr kumimoji="0" lang="en-US" sz="1600" b="0" i="0" u="none" strike="noStrike" kern="1200" cap="none" spc="0" normalizeH="0" baseline="0" noProof="0" dirty="0">
              <a:ln>
                <a:noFill/>
              </a:ln>
              <a:solidFill>
                <a:prstClr val="black"/>
              </a:solidFill>
              <a:effectLst/>
              <a:uLnTx/>
              <a:uFillTx/>
              <a:latin typeface="Yu Gothic Medium" panose="020B0500000000000000" pitchFamily="34" charset="-128"/>
              <a:ea typeface="Yu Gothic Medium" panose="020B0500000000000000" pitchFamily="34" charset="-128"/>
              <a:cs typeface="+mn-cs"/>
            </a:endParaRPr>
          </a:p>
        </p:txBody>
      </p:sp>
      <p:sp>
        <p:nvSpPr>
          <p:cNvPr id="4" name="Content Placeholder 3"/>
          <p:cNvSpPr>
            <a:spLocks noGrp="1"/>
          </p:cNvSpPr>
          <p:nvPr>
            <p:ph sz="half" idx="2"/>
          </p:nvPr>
        </p:nvSpPr>
        <p:spPr>
          <a:xfrm>
            <a:off x="4648200" y="1200153"/>
            <a:ext cx="4038600" cy="2971797"/>
          </a:xfrm>
        </p:spPr>
        <p:txBody>
          <a:bodyPr/>
          <a:lstStyle>
            <a:lvl1pPr marL="342900" marR="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sz="1575"/>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350"/>
            </a:lvl2pPr>
            <a:lvl3pPr marL="1143000" marR="0" indent="-228600" algn="l" defTabSz="914400" rtl="0" eaLnBrk="1" fontAlgn="auto" latinLnBrk="0" hangingPunct="1">
              <a:lnSpc>
                <a:spcPct val="100000"/>
              </a:lnSpc>
              <a:spcBef>
                <a:spcPct val="20000"/>
              </a:spcBef>
              <a:spcAft>
                <a:spcPts val="0"/>
              </a:spcAft>
              <a:buClrTx/>
              <a:buSzTx/>
              <a:buFont typeface="Yu Gothic Medium" panose="020B0500000000000000" pitchFamily="34" charset="-128"/>
              <a:buChar char="―"/>
              <a:tabLst/>
              <a:defRPr sz="1125"/>
            </a:lvl3pPr>
            <a:lvl4pPr marL="1600200" marR="0" indent="-2286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sz="1013"/>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013"/>
            </a:lvl5pPr>
            <a:lvl6pPr>
              <a:defRPr sz="1013"/>
            </a:lvl6pPr>
            <a:lvl7pPr>
              <a:defRPr sz="1013"/>
            </a:lvl7pPr>
            <a:lvl8pPr>
              <a:defRPr sz="1013"/>
            </a:lvl8pPr>
            <a:lvl9pPr>
              <a:defRPr sz="1013"/>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Edit Master text styles</a:t>
            </a:r>
          </a:p>
          <a:p>
            <a:pPr marL="342900" marR="0" lvl="1"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Second level</a:t>
            </a:r>
          </a:p>
          <a:p>
            <a:pPr marL="342900" marR="0" lvl="2"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Third level</a:t>
            </a:r>
          </a:p>
          <a:p>
            <a:pPr marL="342900" marR="0" lvl="3"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Fourth level</a:t>
            </a:r>
          </a:p>
          <a:p>
            <a:pPr marL="342900" marR="0" lvl="4"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Fifth level</a:t>
            </a:r>
            <a:endParaRPr kumimoji="0" lang="en-US" sz="1600" b="0" i="0" u="none" strike="noStrike" kern="1200" cap="none" spc="0" normalizeH="0" baseline="0" noProof="0" dirty="0">
              <a:ln>
                <a:noFill/>
              </a:ln>
              <a:solidFill>
                <a:prstClr val="black"/>
              </a:solidFill>
              <a:effectLst/>
              <a:uLnTx/>
              <a:uFillTx/>
              <a:latin typeface="Yu Gothic Medium" panose="020B0500000000000000" pitchFamily="34" charset="-128"/>
              <a:ea typeface="Yu Gothic Medium" panose="020B0500000000000000" pitchFamily="34" charset="-128"/>
              <a:cs typeface="+mn-cs"/>
            </a:endParaRPr>
          </a:p>
        </p:txBody>
      </p:sp>
      <p:sp>
        <p:nvSpPr>
          <p:cNvPr id="15" name="Title 1"/>
          <p:cNvSpPr>
            <a:spLocks noGrp="1"/>
          </p:cNvSpPr>
          <p:nvPr>
            <p:ph type="title"/>
          </p:nvPr>
        </p:nvSpPr>
        <p:spPr>
          <a:xfrm>
            <a:off x="457200" y="152400"/>
            <a:ext cx="8229600" cy="819150"/>
          </a:xfrm>
        </p:spPr>
        <p:txBody>
          <a:bodyPr/>
          <a:lstStyle/>
          <a:p>
            <a:r>
              <a:rPr lang="en-US" smtClean="0"/>
              <a:t>Click to edit Master title style</a:t>
            </a:r>
            <a:endParaRPr lang="en-US"/>
          </a:p>
        </p:txBody>
      </p:sp>
    </p:spTree>
    <p:extLst>
      <p:ext uri="{BB962C8B-B14F-4D97-AF65-F5344CB8AC3E}">
        <p14:creationId xmlns:p14="http://schemas.microsoft.com/office/powerpoint/2010/main" val="32303706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Horizonta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5"/>
            <a:ext cx="8229600" cy="1390645"/>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7200" y="2756850"/>
            <a:ext cx="8229600" cy="141510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1"/>
          <p:cNvSpPr>
            <a:spLocks noGrp="1"/>
          </p:cNvSpPr>
          <p:nvPr>
            <p:ph type="title"/>
          </p:nvPr>
        </p:nvSpPr>
        <p:spPr>
          <a:xfrm>
            <a:off x="457200" y="152400"/>
            <a:ext cx="8229600" cy="819150"/>
          </a:xfrm>
        </p:spPr>
        <p:txBody>
          <a:bodyPr/>
          <a:lstStyle/>
          <a:p>
            <a:r>
              <a:rPr lang="en-US" smtClean="0"/>
              <a:t>Click to edit Master title style</a:t>
            </a:r>
            <a:endParaRPr lang="en-US"/>
          </a:p>
        </p:txBody>
      </p:sp>
    </p:spTree>
    <p:extLst>
      <p:ext uri="{BB962C8B-B14F-4D97-AF65-F5344CB8AC3E}">
        <p14:creationId xmlns:p14="http://schemas.microsoft.com/office/powerpoint/2010/main" val="221855608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457200" y="152400"/>
            <a:ext cx="8229600" cy="819150"/>
          </a:xfrm>
        </p:spPr>
        <p:txBody>
          <a:bodyPr/>
          <a:lstStyle/>
          <a:p>
            <a:r>
              <a:rPr lang="en-US" smtClean="0"/>
              <a:t>Click to edit Master title style</a:t>
            </a:r>
            <a:endParaRPr lang="en-US"/>
          </a:p>
        </p:txBody>
      </p:sp>
    </p:spTree>
    <p:extLst>
      <p:ext uri="{BB962C8B-B14F-4D97-AF65-F5344CB8AC3E}">
        <p14:creationId xmlns:p14="http://schemas.microsoft.com/office/powerpoint/2010/main" val="420843870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914169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3" name="Rectangle 12"/>
          <p:cNvSpPr/>
          <p:nvPr/>
        </p:nvSpPr>
        <p:spPr>
          <a:xfrm>
            <a:off x="0" y="0"/>
            <a:ext cx="9144000" cy="1028700"/>
          </a:xfrm>
          <a:prstGeom prst="rect">
            <a:avLst/>
          </a:prstGeom>
          <a:solidFill>
            <a:srgbClr val="0B7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775052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143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kumimoji="0" lang="en-US" sz="3000" b="1"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j-cs"/>
              </a:rPr>
              <a:t>Click to edit Master title style</a:t>
            </a:r>
            <a:endParaRPr lang="en-US" altLang="en-US" dirty="0" smtClean="0"/>
          </a:p>
        </p:txBody>
      </p:sp>
      <p:sp>
        <p:nvSpPr>
          <p:cNvPr id="1027" name="Text Placeholder 2"/>
          <p:cNvSpPr>
            <a:spLocks noGrp="1"/>
          </p:cNvSpPr>
          <p:nvPr>
            <p:ph type="body" idx="1"/>
          </p:nvPr>
        </p:nvSpPr>
        <p:spPr bwMode="auto">
          <a:xfrm>
            <a:off x="457200" y="1200153"/>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smtClean="0">
                <a:ln>
                  <a:noFill/>
                </a:ln>
                <a:solidFill>
                  <a:prstClr val="black"/>
                </a:solidFill>
                <a:effectLst/>
                <a:uLnTx/>
                <a:uFillTx/>
                <a:latin typeface="Yu Gothic" panose="020B0400000000000000" pitchFamily="34" charset="-128"/>
                <a:ea typeface="Yu Gothic" panose="020B0400000000000000" pitchFamily="34" charset="-128"/>
                <a:cs typeface="+mn-cs"/>
              </a:rPr>
              <a:t>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Yu Gothic Light" panose="020B0300000000000000" pitchFamily="34" charset="-128"/>
                <a:ea typeface="Yu Gothic Light" panose="020B0300000000000000" pitchFamily="34" charset="-128"/>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Yu Gothic Medium" panose="020B0500000000000000" pitchFamily="34" charset="-128"/>
              <a:buChar char="―"/>
              <a:tabLst/>
              <a:defRPr/>
            </a:pPr>
            <a:r>
              <a:rPr kumimoji="0" lang="en-US" sz="1800" b="0" i="0" u="none" strike="noStrike" kern="1200" cap="none" spc="0" normalizeH="0" baseline="0" noProof="0" dirty="0" smtClean="0">
                <a:ln>
                  <a:noFill/>
                </a:ln>
                <a:solidFill>
                  <a:prstClr val="black"/>
                </a:solidFill>
                <a:effectLst/>
                <a:uLnTx/>
                <a:uFillTx/>
                <a:latin typeface="Yu Gothic Medium" panose="020B0500000000000000" pitchFamily="34" charset="-128"/>
                <a:ea typeface="Yu Gothic Medium" panose="020B0500000000000000" pitchFamily="34" charset="-128"/>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smtClean="0">
                <a:ln>
                  <a:noFill/>
                </a:ln>
                <a:solidFill>
                  <a:prstClr val="black"/>
                </a:solidFill>
                <a:effectLst/>
                <a:uLnTx/>
                <a:uFillTx/>
                <a:latin typeface="Yu Gothic Light" panose="020B0300000000000000" pitchFamily="34" charset="-128"/>
                <a:ea typeface="Yu Gothic Light" panose="020B0300000000000000" pitchFamily="34" charset="-128"/>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Yu Gothic Medium" panose="020B0500000000000000" pitchFamily="34" charset="-128"/>
                <a:ea typeface="Yu Gothic Medium" panose="020B0500000000000000" pitchFamily="34" charset="-128"/>
                <a:cs typeface="+mn-cs"/>
              </a:rPr>
              <a:t>Fifth level</a:t>
            </a:r>
            <a:endParaRPr kumimoji="0" lang="en-US" sz="1600" b="0" i="0" u="none" strike="noStrike" kern="1200" cap="none" spc="0" normalizeH="0" baseline="0" noProof="0" dirty="0">
              <a:ln>
                <a:noFill/>
              </a:ln>
              <a:solidFill>
                <a:prstClr val="black"/>
              </a:solidFill>
              <a:effectLst/>
              <a:uLnTx/>
              <a:uFillTx/>
              <a:latin typeface="Yu Gothic Medium" panose="020B0500000000000000" pitchFamily="34" charset="-128"/>
              <a:ea typeface="Yu Gothic Medium" panose="020B0500000000000000" pitchFamily="34" charset="-128"/>
              <a:cs typeface="+mn-cs"/>
            </a:endParaRPr>
          </a:p>
        </p:txBody>
      </p:sp>
      <p:pic>
        <p:nvPicPr>
          <p:cNvPr id="4" name="Picture 3"/>
          <p:cNvPicPr>
            <a:picLocks noChangeAspect="1"/>
          </p:cNvPicPr>
          <p:nvPr userDrawn="1"/>
        </p:nvPicPr>
        <p:blipFill rotWithShape="1">
          <a:blip r:embed="rId12"/>
          <a:srcRect t="48748" r="-28" b="13547"/>
          <a:stretch/>
        </p:blipFill>
        <p:spPr>
          <a:xfrm>
            <a:off x="-10634" y="4507264"/>
            <a:ext cx="9154634" cy="636236"/>
          </a:xfrm>
          <a:prstGeom prst="rect">
            <a:avLst/>
          </a:prstGeom>
        </p:spPr>
      </p:pic>
      <p:pic>
        <p:nvPicPr>
          <p:cNvPr id="5" name="Picture 4"/>
          <p:cNvPicPr>
            <a:picLocks noChangeAspect="1"/>
          </p:cNvPicPr>
          <p:nvPr userDrawn="1"/>
        </p:nvPicPr>
        <p:blipFill rotWithShape="1">
          <a:blip r:embed="rId13"/>
          <a:srcRect t="1" b="-824"/>
          <a:stretch/>
        </p:blipFill>
        <p:spPr>
          <a:xfrm>
            <a:off x="7978015" y="4161742"/>
            <a:ext cx="1089785" cy="930584"/>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77" r:id="rId2"/>
    <p:sldLayoutId id="2147483674" r:id="rId3"/>
    <p:sldLayoutId id="2147483662" r:id="rId4"/>
    <p:sldLayoutId id="2147483664" r:id="rId5"/>
    <p:sldLayoutId id="2147483672" r:id="rId6"/>
    <p:sldLayoutId id="2147483666" r:id="rId7"/>
    <p:sldLayoutId id="2147483667" r:id="rId8"/>
    <p:sldLayoutId id="2147483675" r:id="rId9"/>
    <p:sldLayoutId id="2147483676" r:id="rId10"/>
  </p:sldLayoutIdLst>
  <p:timing>
    <p:tnLst>
      <p:par>
        <p:cTn id="1" dur="indefinite" restart="never" nodeType="tmRoot"/>
      </p:par>
    </p:tnLst>
  </p:timing>
  <p:txStyles>
    <p:titleStyle>
      <a:lvl1pPr algn="l" rtl="0" eaLnBrk="1" fontAlgn="base" hangingPunct="1">
        <a:spcBef>
          <a:spcPct val="0"/>
        </a:spcBef>
        <a:spcAft>
          <a:spcPct val="0"/>
        </a:spcAft>
        <a:defRPr sz="2475" kern="1200">
          <a:solidFill>
            <a:schemeClr val="tx1">
              <a:lumMod val="50000"/>
              <a:lumOff val="50000"/>
            </a:schemeClr>
          </a:solidFill>
          <a:latin typeface="Yu Gothic" panose="020B0400000000000000" pitchFamily="34" charset="-128"/>
          <a:ea typeface="Yu Gothic" panose="020B0400000000000000" pitchFamily="34" charset="-128"/>
          <a:cs typeface="Arial" panose="020B0604020202020204" pitchFamily="34" charset="0"/>
        </a:defRPr>
      </a:lvl1pPr>
      <a:lvl2pPr algn="l" rtl="0" eaLnBrk="1" fontAlgn="base" hangingPunct="1">
        <a:spcBef>
          <a:spcPct val="0"/>
        </a:spcBef>
        <a:spcAft>
          <a:spcPct val="0"/>
        </a:spcAft>
        <a:defRPr sz="2475">
          <a:solidFill>
            <a:schemeClr val="bg1"/>
          </a:solidFill>
          <a:latin typeface="Calibri" pitchFamily="34" charset="0"/>
        </a:defRPr>
      </a:lvl2pPr>
      <a:lvl3pPr algn="l" rtl="0" eaLnBrk="1" fontAlgn="base" hangingPunct="1">
        <a:spcBef>
          <a:spcPct val="0"/>
        </a:spcBef>
        <a:spcAft>
          <a:spcPct val="0"/>
        </a:spcAft>
        <a:defRPr sz="2475">
          <a:solidFill>
            <a:schemeClr val="bg1"/>
          </a:solidFill>
          <a:latin typeface="Calibri" pitchFamily="34" charset="0"/>
        </a:defRPr>
      </a:lvl3pPr>
      <a:lvl4pPr algn="l" rtl="0" eaLnBrk="1" fontAlgn="base" hangingPunct="1">
        <a:spcBef>
          <a:spcPct val="0"/>
        </a:spcBef>
        <a:spcAft>
          <a:spcPct val="0"/>
        </a:spcAft>
        <a:defRPr sz="2475">
          <a:solidFill>
            <a:schemeClr val="bg1"/>
          </a:solidFill>
          <a:latin typeface="Calibri" pitchFamily="34" charset="0"/>
        </a:defRPr>
      </a:lvl4pPr>
      <a:lvl5pPr algn="l" rtl="0" eaLnBrk="1" fontAlgn="base" hangingPunct="1">
        <a:spcBef>
          <a:spcPct val="0"/>
        </a:spcBef>
        <a:spcAft>
          <a:spcPct val="0"/>
        </a:spcAft>
        <a:defRPr sz="2475">
          <a:solidFill>
            <a:schemeClr val="bg1"/>
          </a:solidFill>
          <a:latin typeface="Calibri" pitchFamily="34" charset="0"/>
        </a:defRPr>
      </a:lvl5pPr>
      <a:lvl6pPr marL="257175" algn="l" rtl="0" eaLnBrk="1" fontAlgn="base" hangingPunct="1">
        <a:spcBef>
          <a:spcPct val="0"/>
        </a:spcBef>
        <a:spcAft>
          <a:spcPct val="0"/>
        </a:spcAft>
        <a:defRPr sz="2475">
          <a:solidFill>
            <a:schemeClr val="bg1"/>
          </a:solidFill>
          <a:latin typeface="Calibri" pitchFamily="34" charset="0"/>
        </a:defRPr>
      </a:lvl6pPr>
      <a:lvl7pPr marL="514350" algn="l" rtl="0" eaLnBrk="1" fontAlgn="base" hangingPunct="1">
        <a:spcBef>
          <a:spcPct val="0"/>
        </a:spcBef>
        <a:spcAft>
          <a:spcPct val="0"/>
        </a:spcAft>
        <a:defRPr sz="2475">
          <a:solidFill>
            <a:schemeClr val="bg1"/>
          </a:solidFill>
          <a:latin typeface="Calibri" pitchFamily="34" charset="0"/>
        </a:defRPr>
      </a:lvl7pPr>
      <a:lvl8pPr marL="771525" algn="l" rtl="0" eaLnBrk="1" fontAlgn="base" hangingPunct="1">
        <a:spcBef>
          <a:spcPct val="0"/>
        </a:spcBef>
        <a:spcAft>
          <a:spcPct val="0"/>
        </a:spcAft>
        <a:defRPr sz="2475">
          <a:solidFill>
            <a:schemeClr val="bg1"/>
          </a:solidFill>
          <a:latin typeface="Calibri" pitchFamily="34" charset="0"/>
        </a:defRPr>
      </a:lvl8pPr>
      <a:lvl9pPr marL="1028700" algn="l" rtl="0" eaLnBrk="1" fontAlgn="base" hangingPunct="1">
        <a:spcBef>
          <a:spcPct val="0"/>
        </a:spcBef>
        <a:spcAft>
          <a:spcPct val="0"/>
        </a:spcAft>
        <a:defRPr sz="2475">
          <a:solidFill>
            <a:schemeClr val="bg1"/>
          </a:solidFill>
          <a:latin typeface="Calibri" pitchFamily="34" charset="0"/>
        </a:defRPr>
      </a:lvl9pPr>
    </p:titleStyle>
    <p:bodyStyle>
      <a:lvl1pPr marL="342900" marR="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sz="2000" kern="1200">
          <a:solidFill>
            <a:schemeClr val="tx1"/>
          </a:solidFill>
          <a:latin typeface="Yu Gothic" panose="020B0400000000000000" pitchFamily="34" charset="-128"/>
          <a:ea typeface="Yu Gothic" panose="020B0400000000000000" pitchFamily="34" charset="-128"/>
          <a:cs typeface="Arial" panose="020B0604020202020204" pitchFamily="34" charset="0"/>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2pPr>
      <a:lvl3pPr marL="1143000" marR="0" indent="-228600" algn="l" defTabSz="914400" rtl="0" eaLnBrk="1" fontAlgn="auto" latinLnBrk="0" hangingPunct="1">
        <a:lnSpc>
          <a:spcPct val="100000"/>
        </a:lnSpc>
        <a:spcBef>
          <a:spcPct val="20000"/>
        </a:spcBef>
        <a:spcAft>
          <a:spcPts val="0"/>
        </a:spcAft>
        <a:buClrTx/>
        <a:buSzTx/>
        <a:buFont typeface="Yu Gothic Medium" panose="020B0500000000000000" pitchFamily="34" charset="-128"/>
        <a:buChar char="―"/>
        <a:tabLst/>
        <a:defRPr sz="1800" kern="12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3pPr>
      <a:lvl4pPr marL="1600200" marR="0" indent="-2286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sz="1800" kern="12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800" kern="12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www.energycodes.gov/sites/default/files/documents/BECP_Buidling%20Energy%20Code%20Resource%20Guide%20Air%20Leakage%20Guide_Sept2011_v00_lores.pdf" TargetMode="External"/><Relationship Id="rId2" Type="http://schemas.openxmlformats.org/officeDocument/2006/relationships/hyperlink" Target="http://www.newportpartnersllc.com/PDFs/NewportPublications/Durability_by_Design_Version_2.0-Preliminary_Draft_July2015.pdf"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hyperlink" Target="https://www.drjengineering.org/drr/1410-06" TargetMode="Externa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4.jpeg"/><Relationship Id="rId2" Type="http://schemas.openxmlformats.org/officeDocument/2006/relationships/image" Target="../media/image20.jpeg"/><Relationship Id="rId1" Type="http://schemas.openxmlformats.org/officeDocument/2006/relationships/slideLayout" Target="../slideLayouts/slideLayout5.xml"/><Relationship Id="rId6" Type="http://schemas.openxmlformats.org/officeDocument/2006/relationships/hyperlink" Target="http://www.google.com/url?sa=i&amp;rct=j&amp;q=&amp;esrc=s&amp;source=images&amp;cd=&amp;cad=rja&amp;uact=8&amp;ved=0ahUKEwiSssfj9abJAhUKRiYKHXn0CC4QjRwIBw&amp;url=http://video.sportsmansguide.com/v/23988/all-pro-40000-btu-propane-heater-pro-tools-heating-cooling/&amp;psig=AFQjCNHWVael-iTPZZ-YXVDI29XqpkGM5A&amp;ust=1448380895691947" TargetMode="External"/><Relationship Id="rId5" Type="http://schemas.openxmlformats.org/officeDocument/2006/relationships/image" Target="../media/image23.jpe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buildingscience.com/documents/digests/bsd-114-interior-insulation-retrofits-of-load-bearing-masonry-walls-in-cold-climates" TargetMode="External"/><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4.xml"/><Relationship Id="rId4" Type="http://schemas.openxmlformats.org/officeDocument/2006/relationships/hyperlink" Target="http://www.greenbuildingadvisor.com/blogs/dept/musings/all-about-wall-rot"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www.labthink.com/en-us/literatures/an-outline-of-standard-for-cup-method-water-vapor-permeability-testing.html" TargetMode="External"/><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jpeg"/><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 Id="rId5" Type="http://schemas.openxmlformats.org/officeDocument/2006/relationships/image" Target="../media/image43.jpeg"/><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png"/><Relationship Id="rId1" Type="http://schemas.openxmlformats.org/officeDocument/2006/relationships/slideLayout" Target="../slideLayouts/slideLayout4.xml"/><Relationship Id="rId5" Type="http://schemas.openxmlformats.org/officeDocument/2006/relationships/image" Target="../media/image66.png"/><Relationship Id="rId4" Type="http://schemas.openxmlformats.org/officeDocument/2006/relationships/image" Target="../media/image6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hyperlink" Target="http://www.appliedbuildingtech.com/" TargetMode="External"/><Relationship Id="rId2" Type="http://schemas.openxmlformats.org/officeDocument/2006/relationships/hyperlink" Target="http://www.astm.org/"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huduser.gov/portal/publications/reports/Guide-Durability-by-Design.html" TargetMode="Externa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www.appliedbuildingtech.com/" TargetMode="Externa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www.drjengineering.org/drr/1410-05" TargetMode="External"/><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hyperlink" Target="http://www.continuousinsulation.org/window-installation" TargetMode="External"/><Relationship Id="rId4" Type="http://schemas.openxmlformats.org/officeDocument/2006/relationships/hyperlink" Target="https://www.drjengineering.org/drr/1205-05" TargetMode="External"/></Relationships>
</file>

<file path=ppt/slides/_rels/slide90.xml.rels><?xml version="1.0" encoding="UTF-8" standalone="yes"?>
<Relationships xmlns="http://schemas.openxmlformats.org/package/2006/relationships"><Relationship Id="rId2" Type="http://schemas.openxmlformats.org/officeDocument/2006/relationships/hyperlink" Target="https://www.continuousinsulation.org/topical-library/water-vapor-control"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Continuous Insulation (ci) &amp; </a:t>
            </a:r>
            <a:r>
              <a:rPr lang="en-US" dirty="0" smtClean="0"/>
              <a:t/>
            </a:r>
            <a:br>
              <a:rPr lang="en-US" dirty="0" smtClean="0"/>
            </a:br>
            <a:r>
              <a:rPr lang="en-US" dirty="0" smtClean="0"/>
              <a:t>Water </a:t>
            </a:r>
            <a:r>
              <a:rPr lang="en-US" dirty="0"/>
              <a:t>Vapor Control</a:t>
            </a:r>
          </a:p>
        </p:txBody>
      </p:sp>
      <p:sp>
        <p:nvSpPr>
          <p:cNvPr id="5" name="Text Placeholder 4"/>
          <p:cNvSpPr>
            <a:spLocks noGrp="1"/>
          </p:cNvSpPr>
          <p:nvPr>
            <p:ph type="body" sz="quarter" idx="10"/>
          </p:nvPr>
        </p:nvSpPr>
        <p:spPr/>
        <p:txBody>
          <a:bodyPr/>
          <a:lstStyle/>
          <a:p>
            <a:r>
              <a:rPr lang="en-US" dirty="0" smtClean="0"/>
              <a:t>Educational Overview</a:t>
            </a:r>
          </a:p>
          <a:p>
            <a:r>
              <a:rPr lang="en-US" dirty="0" smtClean="0"/>
              <a:t>Revised March 18, 2020</a:t>
            </a:r>
            <a:endParaRPr lang="en-US" dirty="0"/>
          </a:p>
        </p:txBody>
      </p:sp>
    </p:spTree>
    <p:extLst>
      <p:ext uri="{BB962C8B-B14F-4D97-AF65-F5344CB8AC3E}">
        <p14:creationId xmlns:p14="http://schemas.microsoft.com/office/powerpoint/2010/main" val="27257083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smtClean="0"/>
              <a:t>Variations in wind-driven rain hazard and performance of cladding types and installation methods are not addressed in the building code.</a:t>
            </a:r>
          </a:p>
          <a:p>
            <a:r>
              <a:rPr lang="en-US" smtClean="0"/>
              <a:t>If rain water intrusion is not adequately controlled, other building science control measures may be unable to compensate or rendered ineffective. </a:t>
            </a:r>
          </a:p>
          <a:p>
            <a:endParaRPr lang="en-US" dirty="0"/>
          </a:p>
        </p:txBody>
      </p:sp>
      <p:sp>
        <p:nvSpPr>
          <p:cNvPr id="2" name="Title 1"/>
          <p:cNvSpPr>
            <a:spLocks noGrp="1"/>
          </p:cNvSpPr>
          <p:nvPr>
            <p:ph type="title"/>
          </p:nvPr>
        </p:nvSpPr>
        <p:spPr/>
        <p:txBody>
          <a:bodyPr/>
          <a:lstStyle/>
          <a:p>
            <a:r>
              <a:rPr lang="en-US" dirty="0"/>
              <a:t>Building Science Concept </a:t>
            </a:r>
            <a:r>
              <a:rPr lang="en-US" dirty="0" smtClean="0"/>
              <a:t>#1 – Rain Water Control</a:t>
            </a:r>
            <a:endParaRPr lang="en-US" dirty="0"/>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553075" y="1200150"/>
            <a:ext cx="2228850" cy="2971800"/>
          </a:xfrm>
          <a:prstGeom prst="rect">
            <a:avLst/>
          </a:prstGeom>
        </p:spPr>
      </p:pic>
    </p:spTree>
    <p:extLst>
      <p:ext uri="{BB962C8B-B14F-4D97-AF65-F5344CB8AC3E}">
        <p14:creationId xmlns:p14="http://schemas.microsoft.com/office/powerpoint/2010/main" val="3143486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dirty="0" smtClean="0"/>
              <a:t>Lack of air leakage control can allow substantial amounts of moist/humid air into and through assemblies.</a:t>
            </a:r>
          </a:p>
          <a:p>
            <a:pPr lvl="1"/>
            <a:r>
              <a:rPr lang="en-US" dirty="0" smtClean="0"/>
              <a:t>Air can bypass vapor retarders, rendering them much less effective </a:t>
            </a:r>
          </a:p>
          <a:p>
            <a:pPr lvl="1"/>
            <a:r>
              <a:rPr lang="en-US" dirty="0" smtClean="0"/>
              <a:t>Increased risk of moisture problems such as condensation and mold</a:t>
            </a:r>
          </a:p>
        </p:txBody>
      </p:sp>
      <p:pic>
        <p:nvPicPr>
          <p:cNvPr id="13" name="Picture 2" descr="http://www.weatherproof-windows.co.uk/images/condensation_1.jpg"/>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59" b="1"/>
          <a:stretch/>
        </p:blipFill>
        <p:spPr>
          <a:xfrm>
            <a:off x="4648200" y="1201004"/>
            <a:ext cx="4038600" cy="2970092"/>
          </a:xfrm>
        </p:spPr>
      </p:pic>
      <p:sp>
        <p:nvSpPr>
          <p:cNvPr id="2" name="Title 1"/>
          <p:cNvSpPr>
            <a:spLocks noGrp="1"/>
          </p:cNvSpPr>
          <p:nvPr>
            <p:ph type="title"/>
          </p:nvPr>
        </p:nvSpPr>
        <p:spPr/>
        <p:txBody>
          <a:bodyPr/>
          <a:lstStyle/>
          <a:p>
            <a:r>
              <a:rPr lang="en-US" dirty="0" smtClean="0"/>
              <a:t>Building Science Concept #2 – Air Leakage Control</a:t>
            </a:r>
            <a:endParaRPr lang="en-US" dirty="0"/>
          </a:p>
        </p:txBody>
      </p:sp>
    </p:spTree>
    <p:extLst>
      <p:ext uri="{BB962C8B-B14F-4D97-AF65-F5344CB8AC3E}">
        <p14:creationId xmlns:p14="http://schemas.microsoft.com/office/powerpoint/2010/main" val="16063661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dirty="0" smtClean="0"/>
              <a:t>Air can bypass insulation, rendering insulation less effective </a:t>
            </a:r>
          </a:p>
          <a:p>
            <a:r>
              <a:rPr lang="en-US" dirty="0" smtClean="0"/>
              <a:t>Increased energy bills</a:t>
            </a:r>
          </a:p>
        </p:txBody>
      </p:sp>
      <p:sp>
        <p:nvSpPr>
          <p:cNvPr id="2" name="Title 1"/>
          <p:cNvSpPr>
            <a:spLocks noGrp="1"/>
          </p:cNvSpPr>
          <p:nvPr>
            <p:ph type="title"/>
          </p:nvPr>
        </p:nvSpPr>
        <p:spPr/>
        <p:txBody>
          <a:bodyPr/>
          <a:lstStyle/>
          <a:p>
            <a:r>
              <a:rPr lang="en-US" dirty="0" smtClean="0"/>
              <a:t>Building Science Concept #2 – Air Leakage Control</a:t>
            </a:r>
            <a:endParaRPr lang="en-US" dirty="0"/>
          </a:p>
        </p:txBody>
      </p:sp>
      <p:pic>
        <p:nvPicPr>
          <p:cNvPr id="6"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32364" y="1231656"/>
            <a:ext cx="3870271" cy="2908789"/>
          </a:xfrm>
          <a:prstGeom prst="rect">
            <a:avLst/>
          </a:prstGeom>
        </p:spPr>
      </p:pic>
    </p:spTree>
    <p:extLst>
      <p:ext uri="{BB962C8B-B14F-4D97-AF65-F5344CB8AC3E}">
        <p14:creationId xmlns:p14="http://schemas.microsoft.com/office/powerpoint/2010/main" val="3434740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Science Concept #</a:t>
            </a:r>
            <a:r>
              <a:rPr lang="en-US" dirty="0" smtClean="0"/>
              <a:t>2 – Air Leakage Control</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 continuous air-barrier (AB) is required by the International Energy Conservation Code (IECC)</a:t>
            </a:r>
          </a:p>
          <a:p>
            <a:r>
              <a:rPr lang="en-US" dirty="0" smtClean="0"/>
              <a:t>The IECC does not specify where the air barrier must be located</a:t>
            </a:r>
          </a:p>
          <a:p>
            <a:pPr lvl="1"/>
            <a:r>
              <a:rPr lang="en-US" dirty="0" smtClean="0"/>
              <a:t>Can be located on the interior, inside, or to the exterior side of walls</a:t>
            </a:r>
          </a:p>
          <a:p>
            <a:r>
              <a:rPr lang="en-US" dirty="0" smtClean="0"/>
              <a:t>EPA Energy Star* requires AB on both sides of assemblies in cold climates (best practice and highly recommended).</a:t>
            </a:r>
          </a:p>
          <a:p>
            <a:r>
              <a:rPr lang="en-US" dirty="0" smtClean="0"/>
              <a:t>Refer to:</a:t>
            </a:r>
          </a:p>
          <a:p>
            <a:pPr lvl="1"/>
            <a:r>
              <a:rPr lang="en-US" dirty="0" smtClean="0">
                <a:hlinkClick r:id="rId2"/>
              </a:rPr>
              <a:t>Durability by Design: A Professional’s Guide to Durable Home Design</a:t>
            </a:r>
            <a:endParaRPr lang="en-US" dirty="0" smtClean="0"/>
          </a:p>
          <a:p>
            <a:pPr lvl="1"/>
            <a:r>
              <a:rPr lang="en-US" dirty="0" smtClean="0">
                <a:hlinkClick r:id="rId3"/>
              </a:rPr>
              <a:t>Air Leakage Guide</a:t>
            </a:r>
            <a:r>
              <a:rPr lang="en-US" dirty="0" smtClean="0"/>
              <a:t>, US DOE, Building Technologies Program</a:t>
            </a:r>
            <a:endParaRPr lang="en-US" dirty="0"/>
          </a:p>
        </p:txBody>
      </p:sp>
    </p:spTree>
    <p:extLst>
      <p:ext uri="{BB962C8B-B14F-4D97-AF65-F5344CB8AC3E}">
        <p14:creationId xmlns:p14="http://schemas.microsoft.com/office/powerpoint/2010/main" val="33562460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dirty="0" smtClean="0"/>
              <a:t>Many materials and methods of AB installation are available</a:t>
            </a:r>
          </a:p>
          <a:p>
            <a:pPr lvl="1"/>
            <a:r>
              <a:rPr lang="en-US" dirty="0" smtClean="0"/>
              <a:t>For FPIS, refer to </a:t>
            </a:r>
            <a:r>
              <a:rPr lang="en-US" dirty="0" smtClean="0">
                <a:hlinkClick r:id="rId2"/>
              </a:rPr>
              <a:t>DRR 1410-06, FPIS Used as an Air Barrier Material in an Air Barrier Assembly</a:t>
            </a:r>
            <a:r>
              <a:rPr lang="en-US" dirty="0" smtClean="0"/>
              <a:t>.</a:t>
            </a:r>
          </a:p>
          <a:p>
            <a:pPr lvl="1"/>
            <a:r>
              <a:rPr lang="en-US" dirty="0" smtClean="0"/>
              <a:t>Other methods include:</a:t>
            </a:r>
          </a:p>
          <a:p>
            <a:pPr lvl="2"/>
            <a:r>
              <a:rPr lang="en-US" dirty="0" smtClean="0"/>
              <a:t>Sealed drywall installation</a:t>
            </a:r>
          </a:p>
          <a:p>
            <a:pPr lvl="2"/>
            <a:r>
              <a:rPr lang="en-US" dirty="0" smtClean="0"/>
              <a:t>Mechanically attached wraps with sealed joints</a:t>
            </a:r>
          </a:p>
          <a:p>
            <a:pPr lvl="2"/>
            <a:r>
              <a:rPr lang="en-US" dirty="0" smtClean="0"/>
              <a:t>Adhered membranes</a:t>
            </a:r>
          </a:p>
          <a:p>
            <a:pPr lvl="2"/>
            <a:r>
              <a:rPr lang="en-US" dirty="0" smtClean="0"/>
              <a:t>Spray-applied coatings</a:t>
            </a:r>
          </a:p>
          <a:p>
            <a:pPr lvl="2"/>
            <a:r>
              <a:rPr lang="en-US" dirty="0" smtClean="0"/>
              <a:t>Exterior sheathing with sealed joints</a:t>
            </a:r>
          </a:p>
          <a:p>
            <a:pPr lvl="2"/>
            <a:r>
              <a:rPr lang="en-US" dirty="0" smtClean="0"/>
              <a:t>Closed-cell spray foam</a:t>
            </a:r>
          </a:p>
          <a:p>
            <a:endParaRPr lang="en-US" dirty="0"/>
          </a:p>
        </p:txBody>
      </p:sp>
      <p:pic>
        <p:nvPicPr>
          <p:cNvPr id="8" name="Content Placeholder 7"/>
          <p:cNvPicPr>
            <a:picLocks noGrp="1" noChangeAspect="1"/>
          </p:cNvPicPr>
          <p:nvPr>
            <p:ph sz="half" idx="2"/>
          </p:nvPr>
        </p:nvPicPr>
        <p:blipFill>
          <a:blip r:embed="rId3"/>
          <a:stretch>
            <a:fillRect/>
          </a:stretch>
        </p:blipFill>
        <p:spPr>
          <a:xfrm>
            <a:off x="5112105" y="1051560"/>
            <a:ext cx="3110791" cy="3268980"/>
          </a:xfrm>
        </p:spPr>
      </p:pic>
      <p:sp>
        <p:nvSpPr>
          <p:cNvPr id="2" name="Title 1"/>
          <p:cNvSpPr>
            <a:spLocks noGrp="1"/>
          </p:cNvSpPr>
          <p:nvPr>
            <p:ph type="title"/>
          </p:nvPr>
        </p:nvSpPr>
        <p:spPr/>
        <p:txBody>
          <a:bodyPr/>
          <a:lstStyle/>
          <a:p>
            <a:r>
              <a:rPr lang="en-US" dirty="0"/>
              <a:t>Building Science Concept #</a:t>
            </a:r>
            <a:r>
              <a:rPr lang="en-US" dirty="0" smtClean="0"/>
              <a:t>2 – Air Leakage Control</a:t>
            </a:r>
            <a:endParaRPr lang="en-US" dirty="0"/>
          </a:p>
        </p:txBody>
      </p:sp>
    </p:spTree>
    <p:extLst>
      <p:ext uri="{BB962C8B-B14F-4D97-AF65-F5344CB8AC3E}">
        <p14:creationId xmlns:p14="http://schemas.microsoft.com/office/powerpoint/2010/main" val="31230113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Science Concept #</a:t>
            </a:r>
            <a:r>
              <a:rPr lang="en-US" dirty="0" smtClean="0"/>
              <a:t>2 – Air Leakage Control</a:t>
            </a:r>
            <a:endParaRPr lang="en-US" dirty="0"/>
          </a:p>
        </p:txBody>
      </p:sp>
      <p:sp>
        <p:nvSpPr>
          <p:cNvPr id="3" name="Content Placeholder 2"/>
          <p:cNvSpPr>
            <a:spLocks noGrp="1"/>
          </p:cNvSpPr>
          <p:nvPr>
            <p:ph idx="1"/>
          </p:nvPr>
        </p:nvSpPr>
        <p:spPr/>
        <p:txBody>
          <a:bodyPr/>
          <a:lstStyle/>
          <a:p>
            <a:r>
              <a:rPr lang="en-US" smtClean="0"/>
              <a:t>As with the WRB, the AB must be properly sealed at all joints and penetrations and discontinuities in framing assemblies.</a:t>
            </a:r>
          </a:p>
          <a:p>
            <a:r>
              <a:rPr lang="en-US" smtClean="0"/>
              <a:t>In general, rigid air-barrier materials including FPIS provide better control than flexible, mechanically attached varieties (when not restrained by other material layers).</a:t>
            </a:r>
          </a:p>
          <a:p>
            <a:r>
              <a:rPr lang="en-US" smtClean="0"/>
              <a:t>With proper design and location in an assembly, some air barrier materials may perform multiple roles.</a:t>
            </a:r>
          </a:p>
          <a:p>
            <a:pPr lvl="1"/>
            <a:r>
              <a:rPr lang="en-US" smtClean="0"/>
              <a:t>For example, FPIS can serve as insulation, an air-barrier, and a vapor retarder.</a:t>
            </a:r>
          </a:p>
          <a:p>
            <a:endParaRPr lang="en-US" dirty="0"/>
          </a:p>
        </p:txBody>
      </p:sp>
    </p:spTree>
    <p:extLst>
      <p:ext uri="{BB962C8B-B14F-4D97-AF65-F5344CB8AC3E}">
        <p14:creationId xmlns:p14="http://schemas.microsoft.com/office/powerpoint/2010/main" val="30571179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Science Concept #</a:t>
            </a:r>
            <a:r>
              <a:rPr lang="en-US" dirty="0" smtClean="0"/>
              <a:t>3 – Control Indoor Relative Humidity</a:t>
            </a:r>
            <a:endParaRPr lang="en-US" dirty="0"/>
          </a:p>
        </p:txBody>
      </p:sp>
      <p:sp>
        <p:nvSpPr>
          <p:cNvPr id="3" name="Content Placeholder 2"/>
          <p:cNvSpPr>
            <a:spLocks noGrp="1"/>
          </p:cNvSpPr>
          <p:nvPr>
            <p:ph idx="1"/>
          </p:nvPr>
        </p:nvSpPr>
        <p:spPr/>
        <p:txBody>
          <a:bodyPr/>
          <a:lstStyle/>
          <a:p>
            <a:r>
              <a:rPr lang="en-US" dirty="0" smtClean="0"/>
              <a:t>Like rain water intrusion (BSC #1), excessive indoor relative humidity (RH) can overwhelm any reasonable water vapor control strategy</a:t>
            </a:r>
          </a:p>
          <a:p>
            <a:r>
              <a:rPr lang="en-US" dirty="0" smtClean="0"/>
              <a:t>BEWARE! Vapor retarder and insulation provisions in the building and energy code are not explicitly related to limits on indoor RH</a:t>
            </a:r>
          </a:p>
        </p:txBody>
      </p:sp>
    </p:spTree>
    <p:extLst>
      <p:ext uri="{BB962C8B-B14F-4D97-AF65-F5344CB8AC3E}">
        <p14:creationId xmlns:p14="http://schemas.microsoft.com/office/powerpoint/2010/main" val="19415817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Science Concept </a:t>
            </a:r>
            <a:r>
              <a:rPr lang="en-US" dirty="0" smtClean="0"/>
              <a:t>#3 – Control Indoor Relative Humidity</a:t>
            </a:r>
            <a:endParaRPr lang="en-US" dirty="0"/>
          </a:p>
        </p:txBody>
      </p:sp>
      <p:sp>
        <p:nvSpPr>
          <p:cNvPr id="3" name="Content Placeholder 2"/>
          <p:cNvSpPr>
            <a:spLocks noGrp="1"/>
          </p:cNvSpPr>
          <p:nvPr>
            <p:ph idx="1"/>
          </p:nvPr>
        </p:nvSpPr>
        <p:spPr/>
        <p:txBody>
          <a:bodyPr>
            <a:normAutofit/>
          </a:bodyPr>
          <a:lstStyle/>
          <a:p>
            <a:r>
              <a:rPr lang="en-US" dirty="0" smtClean="0"/>
              <a:t>Building ventilation requirements in the code for indoor air quality purposes can help control indoor RH in the winter</a:t>
            </a:r>
          </a:p>
          <a:p>
            <a:pPr lvl="1"/>
            <a:r>
              <a:rPr lang="en-US" dirty="0" smtClean="0"/>
              <a:t>Whole building ventilation methods are better than spot ventilation</a:t>
            </a:r>
          </a:p>
          <a:p>
            <a:r>
              <a:rPr lang="en-US" dirty="0" smtClean="0"/>
              <a:t>Proper sizing of AC equipment can help control indoor RH in the summer</a:t>
            </a:r>
          </a:p>
          <a:p>
            <a:pPr lvl="1"/>
            <a:r>
              <a:rPr lang="en-US" dirty="0" smtClean="0"/>
              <a:t>Dehumidifiers should be considered and used as needed</a:t>
            </a:r>
          </a:p>
        </p:txBody>
      </p:sp>
    </p:spTree>
    <p:extLst>
      <p:ext uri="{BB962C8B-B14F-4D97-AF65-F5344CB8AC3E}">
        <p14:creationId xmlns:p14="http://schemas.microsoft.com/office/powerpoint/2010/main" val="36695876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57250"/>
          </a:xfrm>
        </p:spPr>
        <p:txBody>
          <a:bodyPr/>
          <a:lstStyle/>
          <a:p>
            <a:r>
              <a:rPr lang="en-US" smtClean="0"/>
              <a:t>Building Science Concept #3 – Control Indoor Relative Humidity </a:t>
            </a:r>
            <a:endParaRPr lang="en-US" dirty="0"/>
          </a:p>
        </p:txBody>
      </p:sp>
      <p:sp>
        <p:nvSpPr>
          <p:cNvPr id="3" name="Content Placeholder 2"/>
          <p:cNvSpPr>
            <a:spLocks noGrp="1"/>
          </p:cNvSpPr>
          <p:nvPr>
            <p:ph sz="half" idx="1"/>
          </p:nvPr>
        </p:nvSpPr>
        <p:spPr/>
        <p:txBody>
          <a:bodyPr/>
          <a:lstStyle/>
          <a:p>
            <a:r>
              <a:rPr lang="en-US" smtClean="0"/>
              <a:t>Summertime indoor RH should not exceed 60%.</a:t>
            </a:r>
          </a:p>
          <a:p>
            <a:r>
              <a:rPr lang="en-US" smtClean="0"/>
              <a:t>Winter max recommended indoor RH varies by climate (25% to 40%). </a:t>
            </a:r>
          </a:p>
          <a:p>
            <a:pPr lvl="1"/>
            <a:r>
              <a:rPr lang="en-US" smtClean="0"/>
              <a:t>In colder climates, a lower indoor RH is needed for water vapor control</a:t>
            </a:r>
            <a:endParaRPr lang="en-US" dirty="0" smtClean="0"/>
          </a:p>
        </p:txBody>
      </p:sp>
      <p:pic>
        <p:nvPicPr>
          <p:cNvPr id="6" name="Picture 2"/>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tretch/>
        </p:blipFill>
        <p:spPr>
          <a:xfrm>
            <a:off x="2246338" y="2170863"/>
            <a:ext cx="4651325" cy="2278005"/>
          </a:xfrm>
        </p:spPr>
      </p:pic>
    </p:spTree>
    <p:extLst>
      <p:ext uri="{BB962C8B-B14F-4D97-AF65-F5344CB8AC3E}">
        <p14:creationId xmlns:p14="http://schemas.microsoft.com/office/powerpoint/2010/main" val="38158374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smtClean="0"/>
              <a:t>Preferred indoor RH levels for </a:t>
            </a:r>
            <a:br>
              <a:rPr lang="en-US" smtClean="0"/>
            </a:br>
            <a:r>
              <a:rPr lang="en-US" smtClean="0"/>
              <a:t>building durability and occupant </a:t>
            </a:r>
            <a:br>
              <a:rPr lang="en-US" smtClean="0"/>
            </a:br>
            <a:r>
              <a:rPr lang="en-US" smtClean="0"/>
              <a:t>comfort can be in conflict</a:t>
            </a:r>
          </a:p>
          <a:p>
            <a:pPr lvl="1"/>
            <a:r>
              <a:rPr lang="en-US" smtClean="0"/>
              <a:t>Must control indoor RH or adjust</a:t>
            </a:r>
            <a:br>
              <a:rPr lang="en-US" smtClean="0"/>
            </a:br>
            <a:r>
              <a:rPr lang="en-US" smtClean="0"/>
              <a:t>water vapor control strategy accordingly</a:t>
            </a:r>
          </a:p>
          <a:p>
            <a:r>
              <a:rPr lang="en-US" smtClean="0"/>
              <a:t>Special conditions require special solutions (e.g., pool rooms, saunas, hot tubs)</a:t>
            </a:r>
          </a:p>
          <a:p>
            <a:endParaRPr lang="en-US" dirty="0"/>
          </a:p>
        </p:txBody>
      </p:sp>
      <p:pic>
        <p:nvPicPr>
          <p:cNvPr id="6" name="Picture 2"/>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4041"/>
          <a:stretch/>
        </p:blipFill>
        <p:spPr>
          <a:xfrm>
            <a:off x="4648200" y="1737053"/>
            <a:ext cx="4038600" cy="1897993"/>
          </a:xfrm>
        </p:spPr>
      </p:pic>
      <p:sp>
        <p:nvSpPr>
          <p:cNvPr id="2" name="Title 1"/>
          <p:cNvSpPr>
            <a:spLocks noGrp="1"/>
          </p:cNvSpPr>
          <p:nvPr>
            <p:ph type="title"/>
          </p:nvPr>
        </p:nvSpPr>
        <p:spPr/>
        <p:txBody>
          <a:bodyPr/>
          <a:lstStyle/>
          <a:p>
            <a:r>
              <a:rPr lang="en-US" dirty="0" smtClean="0"/>
              <a:t>Building Science Concept #3 – Control Indoor Relative Humidity </a:t>
            </a:r>
            <a:endParaRPr lang="en-US" dirty="0"/>
          </a:p>
        </p:txBody>
      </p:sp>
    </p:spTree>
    <p:extLst>
      <p:ext uri="{BB962C8B-B14F-4D97-AF65-F5344CB8AC3E}">
        <p14:creationId xmlns:p14="http://schemas.microsoft.com/office/powerpoint/2010/main" val="7172381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9916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Science Concept </a:t>
            </a:r>
            <a:r>
              <a:rPr lang="en-US" dirty="0" smtClean="0"/>
              <a:t>#4 – Control Initial Construction Moisture</a:t>
            </a:r>
            <a:endParaRPr lang="en-US" dirty="0"/>
          </a:p>
        </p:txBody>
      </p:sp>
      <p:sp>
        <p:nvSpPr>
          <p:cNvPr id="3" name="Content Placeholder 2"/>
          <p:cNvSpPr>
            <a:spLocks noGrp="1"/>
          </p:cNvSpPr>
          <p:nvPr>
            <p:ph idx="1"/>
          </p:nvPr>
        </p:nvSpPr>
        <p:spPr/>
        <p:txBody>
          <a:bodyPr>
            <a:normAutofit fontScale="92500" lnSpcReduction="20000"/>
          </a:bodyPr>
          <a:lstStyle/>
          <a:p>
            <a:r>
              <a:rPr lang="en-US" dirty="0"/>
              <a:t>Initial construction moisture mainly affects the initial year of building operation</a:t>
            </a:r>
          </a:p>
          <a:p>
            <a:pPr lvl="1"/>
            <a:r>
              <a:rPr lang="en-US" dirty="0" smtClean="0"/>
              <a:t>Wet framing materials and wet-applied insulation materials can overwhelm the tolerance of materials and assemblies to withstand prolonged exposure to moisture and high water vapor drives.</a:t>
            </a:r>
          </a:p>
          <a:p>
            <a:pPr lvl="1"/>
            <a:r>
              <a:rPr lang="en-US" dirty="0" smtClean="0"/>
              <a:t>This can result in mold or moisture-related damage to materials such as moisture-sensitive sheathings and interior finishes, if not dried out in a timely manner</a:t>
            </a:r>
          </a:p>
          <a:p>
            <a:r>
              <a:rPr lang="en-US" dirty="0"/>
              <a:t>The solution varies based on the time of year a wall is enclosed with wet materials, which will determine the primary direction of vapor flow for drying</a:t>
            </a:r>
            <a:r>
              <a:rPr lang="en-US" dirty="0" smtClean="0"/>
              <a:t>.</a:t>
            </a:r>
            <a:endParaRPr lang="en-US" dirty="0"/>
          </a:p>
        </p:txBody>
      </p:sp>
    </p:spTree>
    <p:extLst>
      <p:ext uri="{BB962C8B-B14F-4D97-AF65-F5344CB8AC3E}">
        <p14:creationId xmlns:p14="http://schemas.microsoft.com/office/powerpoint/2010/main" val="32829799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smtClean="0"/>
              <a:t>Solutions are simple:  </a:t>
            </a:r>
          </a:p>
          <a:p>
            <a:pPr lvl="1"/>
            <a:r>
              <a:rPr lang="en-US" smtClean="0"/>
              <a:t>Don’t use wet materials and when they are wet, don’t close-in the assembly until they are dry.</a:t>
            </a:r>
          </a:p>
          <a:p>
            <a:pPr lvl="1"/>
            <a:r>
              <a:rPr lang="en-US" smtClean="0"/>
              <a:t>Don’t install cavity insulation, vapor retarder, and interior finishes until the wall is dried-in (e.g., water-resistive barrier and all flashings completed).</a:t>
            </a:r>
            <a:endParaRPr lang="en-US" dirty="0" smtClean="0"/>
          </a:p>
        </p:txBody>
      </p:sp>
      <p:pic>
        <p:nvPicPr>
          <p:cNvPr id="9" name="Content Placeholder 8"/>
          <p:cNvPicPr>
            <a:picLocks noGrp="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553594" y="1200150"/>
            <a:ext cx="2227811" cy="2971800"/>
          </a:xfrm>
        </p:spPr>
      </p:pic>
      <p:sp>
        <p:nvSpPr>
          <p:cNvPr id="2" name="Title 1"/>
          <p:cNvSpPr>
            <a:spLocks noGrp="1"/>
          </p:cNvSpPr>
          <p:nvPr>
            <p:ph type="title"/>
          </p:nvPr>
        </p:nvSpPr>
        <p:spPr/>
        <p:txBody>
          <a:bodyPr/>
          <a:lstStyle/>
          <a:p>
            <a:r>
              <a:rPr lang="en-US" smtClean="0"/>
              <a:t>Building Science Concept #4 – Control Initial Construction Moisture</a:t>
            </a:r>
            <a:endParaRPr lang="en-US" dirty="0"/>
          </a:p>
        </p:txBody>
      </p:sp>
      <p:sp>
        <p:nvSpPr>
          <p:cNvPr id="5" name="TextBox 4"/>
          <p:cNvSpPr txBox="1"/>
          <p:nvPr/>
        </p:nvSpPr>
        <p:spPr>
          <a:xfrm>
            <a:off x="3325630" y="3664119"/>
            <a:ext cx="2227964" cy="507831"/>
          </a:xfrm>
          <a:prstGeom prst="rect">
            <a:avLst/>
          </a:prstGeom>
          <a:noFill/>
        </p:spPr>
        <p:txBody>
          <a:bodyPr wrap="square" rtlCol="0">
            <a:spAutoFit/>
          </a:bodyPr>
          <a:lstStyle/>
          <a:p>
            <a:r>
              <a:rPr lang="en-US" sz="900" dirty="0">
                <a:latin typeface="Yu Gothic Medium" panose="020B0500000000000000" pitchFamily="34" charset="-128"/>
                <a:ea typeface="Yu Gothic Medium" panose="020B0500000000000000" pitchFamily="34" charset="-128"/>
              </a:rPr>
              <a:t>Storm water expelled from FG batt insulation installed prior to completion of the WRB and flashing</a:t>
            </a:r>
          </a:p>
        </p:txBody>
      </p:sp>
    </p:spTree>
    <p:extLst>
      <p:ext uri="{BB962C8B-B14F-4D97-AF65-F5344CB8AC3E}">
        <p14:creationId xmlns:p14="http://schemas.microsoft.com/office/powerpoint/2010/main" val="39555528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Science Concept #</a:t>
            </a:r>
            <a:r>
              <a:rPr lang="en-US" dirty="0" smtClean="0"/>
              <a:t>4 – Control Initial Construction Moisture</a:t>
            </a:r>
            <a:endParaRPr lang="en-US" dirty="0"/>
          </a:p>
        </p:txBody>
      </p:sp>
      <p:sp>
        <p:nvSpPr>
          <p:cNvPr id="3" name="Content Placeholder 2"/>
          <p:cNvSpPr>
            <a:spLocks noGrp="1"/>
          </p:cNvSpPr>
          <p:nvPr>
            <p:ph sz="half" idx="1"/>
          </p:nvPr>
        </p:nvSpPr>
        <p:spPr/>
        <p:txBody>
          <a:bodyPr>
            <a:normAutofit/>
          </a:bodyPr>
          <a:lstStyle/>
          <a:p>
            <a:r>
              <a:rPr lang="en-US" smtClean="0"/>
              <a:t>TIP: Don’t dry buildings using gas/fuel fired heaters – water vapor is a primary combustion by-product! </a:t>
            </a:r>
          </a:p>
          <a:p>
            <a:pPr lvl="1"/>
            <a:r>
              <a:rPr lang="en-US" smtClean="0"/>
              <a:t>Hot/humid air creates huge vapor drives and can slow drying rather than help it.</a:t>
            </a:r>
          </a:p>
          <a:p>
            <a:pPr lvl="1"/>
            <a:r>
              <a:rPr lang="en-US" smtClean="0"/>
              <a:t>Use hot/dry air instead (electric heaters, dry air ventilation, etc.)</a:t>
            </a:r>
            <a:endParaRPr lang="en-US" dirty="0" smtClean="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89958" y="2621865"/>
            <a:ext cx="1612957" cy="1612957"/>
          </a:xfrm>
        </p:spPr>
      </p:pic>
      <p:sp>
        <p:nvSpPr>
          <p:cNvPr id="7" name="AutoShape 4" descr="data:image/jpeg;base64,/9j/4AAQSkZJRgABAQAAAQABAAD/2wCEAAkGBxQTEBUTExQVFRUXFRYXGBgWGBQYHRUZHhkYGhsXFRgYHCggGBonHRsXIjEiJSkrLi4uGB8zODMsNygtLisBCgoKDg0OGxAQGywkICY1LDQtLCwsLCwsLC8uNCwsNCwsLCwsLCwsLCwsLCwvLCwsLCwsLC0sLCwsLCwsLCwsLP/AABEIAO8AowMBEQACEQEDEQH/xAAcAAACAgMBAQAAAAAAAAAAAAAABwYIAgQFAwH/xABCEAABAwIBBwgIBAQGAwAAAAABAAIDBBEFBgcSITFBgRMiUWFxkaGxFCNCUmJyssEygqLRY3OS4SQlMzRTwkPi8P/EABsBAAIDAQEBAAAAAAAAAAAAAAAFBAYHAgMB/8QANxEAAgECAwUFCAEEAgMAAAAAAAECAwQREjEFBiFBURNhcbHBFCIygZGh0eFCIzNy8DTxJERi/9oADAMBAAIRAxEAPwB4oAEARnLLK9lByQLDIZCdQdo6LR7Ww31kau1R69wqWHDEcbK2RO/ztSyqPPDHF9DVw3OPRS2DnOiPQ9urvFwuY3lOWvA9q+7l7S+FKS7n6Mk1FiMUovFIx/yuB8lIjOMtGJ6tvVovCpFrxRtLo8QQAIAxe8AEnUALnqCD6k28EJ5mc6pbO9wDZIi8lrXCxDb6gHDq6Uq9tmpPoX57sW06UVi1LDi118CXYNnKpZbCXSgd8WtvBw+4Ck07yEteAiu92rqjxp++u7g/oS+mqWSN0o3Ne3paQR4KWpJrFCCpSnTllmmn3nsvpwCABAEDztY1yVO2Bhs+U3NtoY2x8TbxUK9qZY5VzLNuzZdrXdaS4R83+iD4HnAq6ewLuWYPZkuTbqdt81Dp3dSHeWS83ftLjillfVfjQZGTmX1NU2a48jIdWi8ixPwu2HwU+ldQnwfBlRv9gXNrjKKzR6r1RLFKEYIAEACABACAy6xn0qtkeDdjeYz5W7+JuUkuKmeo2ajsaz9ltIwer4vxZH14DU+seQbgkEbCNVkHxpNYMsZk3f0ODSJJ5JlySSTqG0nan1L4EZLf4e01MFgsWdJehEBAEWzkYryFA+x50vq28fxeF1GuqmSm+8dbAtPaLyOOkeL+Wn3ESkxpgIA72Q8cr66FkT3s0nguLSRzRrde23VfvXtbqTqJJivbEqULSc6kU8Fwx6vgiwKeGWggAQAgMu8X9JrpHg3a31bPlbfXxNzxSO4qZ6jZqOxrT2W0jB6vi/FkfXiNQQA+M3NM9mHxco5zi67xpEnRafwtF9gsL2606tU1TWJmW3qsJ3s8iSS4cOb5sk6kCYEACAI3l/jPo1C9wNnv9WztO0jsFyo9zUyU2N9iWftV3FPRcX8v2IRJTTwQBnBEXuaxusuIaO0mwQli8Dic1CLk9EWXpIdCNrB7LWt7hZWFLBYGP1J55uXVtnqvpwCAEznaxflasQtPNhbY/O6xPhohKb2pmnl6Gg7s2nZWzqvWfktPUgyhllBADJzNYbeSaoI1NAjb2nWfC3ep9jDi5FQ3rucIQoLnxfy0GsmZSAQBHcvcW9GoZXA2e4cmztdquOwXK8LmpkptjbYtp7TeRi9FxfyEEkhqAIA3MHoTPURQja97W9gJ1ngLldQjmkoke6rqhRnVfJNlkIIgxrWjY0ADsGpP0sFgZHOTnJyerM19OQQAIATedzFeUq2wg82Fuv5nWJ8A1Kb2pjPL0NA3YteztnVesn9l/rIIoZZgQBKs2mGctiEZI5sXrD2j8PjbuUm0hmqLuEm8Fz2FlJLWXD66/YeqcmaAgDSxnEBT08kztjGF1uk7hxNlxUnki5Ei0t3cVo0lzeBXGpndI9z3G7nOLiekk3KQttvFmt06cacFCOi4Hmvh2CAH7kBhno9BE0jnOHKO7Xa/Kw4J3bQyU0jL9t3XtF5OS0XBfIkS9xSCAFHnjxPSqI6cbI26Z+Z2zuA/Uld9PGSiXvdW2y0ZVnrJ4LwX78heKCWsEAT7NBhmnVPmI1RNsPmdq8r96m2MMZuXQq+9F1kt40l/J/ZfscKalBBAAgDCaQNaXHUGgk9gFyvjeCxOoxcpKK1ZW3FK0zTSSu2ve53Zc7OGxIJyzSbNdt6Ko0o01ySRqrk9wQA4M0GE8nTPnI50rrD5G38yT3BNLGnhFy6lB3ou+0rxorSPm/0T9TirggCBZ4MQ0KRkQOuV+v5W6z4lqhX08IJdSz7rW+e5lUf8V93/AKxOpUX8EAdLJrDTUVcMO5zxpfKNbvAFelKGeaiQ9oXKt7adXouHjy+5YxrbCw2BPjJm8Xiz6g+AgCu2Vdfy9bNJuMhA7BqHkkNaWabZq+zaHYWtOn3efE5K8yeCAHlmxwvkaBpI50pMh7DYNHcB3lOLSGWn4mbbw3Xb3jS0jw/P3JapQiBAAgCPZf13JYfM7e5ugO12peFzLLTY12JQ7a9pro8fpxECkhqIIA9KeEve1jRdznBoHSSbBCWLwRxOahFylouJZHC6IQwRxN2MYG9w2qwQjlikZFc1nXqyqS5vE2l0eIIATueKr0qyOPcyId7iT5AJVfSxmkX/AHVpZbWU+r8iBKEWcEAMbM3hulNLORqY0Mb2u1nwA71PsYYycipb1XOWlCiufF/IbKZlGBAHPygrORpJpd7InkdtjbxsuKsssGyVY0e2uadPq0VwSA1wEAbWFUZmnjiG172t7yBddQjmkkeFzWVGjKo+SbLIwRBjWtGxoAHYBZP0sFgZFObnJyerPRfTkEACAF1nmrLQQRe+9zj2NFvNw7lAv5e6kWzdSjmrVKnRJfX/AKFKlhegQBK82WH8riDCdkYMh7RqHifBSbSGaou4R7w3HZWUktZcB6JyZqCABACDzh1OniU/wuDRwASS6eNVmn7Cp5LGn38fqRxeA3BAD2zbYdyOHx9Ml5Dx2eACc2kMtNd5me37jtr2XSPBfL9kpUkSggCK5zajQw2X4i1ve4KNdvCkx3u9Tz38O7F/YRSTGlggCZZqKLlMQDzsjY53E80eZUqzjjUx6Fe3lr9nZOK/k0vUdqcGdAgAQAIATueKq0qyNnuReLiT9glV9LGaRft1aWW2lPq/IgShFoBADRzLUeqom62Rjhdx82pjYR1kUveytxp0vF+i9RnJiU0EACAK349Pp1U7+mV54aRt4JBUeM2zXLKGS3px6JeRoLglGcERc9rRtcQBxNkJYvA4nJRi5PkWXpIAyNrBsa0NHAWVhisFgY/Vm6k3N83ieq+nAIAgGeOe1JGz3pfANJ/ZQb5+4kWjdWnjcyl0XmxPpWX4EAM7MtBrqH9TG/UUwsF8TKbvbU4UoeL8hopkUsEACABACEziVOniU/wkNHAD73SS6eNVmn7Cp5LGn38fqRteA3BADtzT0+jhwd78j3eOj9k3slhSM53lqZr5rokvX1JkpZXwQBhM+zSegE+C+PQ6gsZJFZHOuSTv1qvGxpYLA+IPp2MjoNOvpm/xWHuOl9l60FjUihftWp2dnVl/8v78Cw6emUggAQAsM9Uuqmb/ADT3aA+6XX7+FeJct0o8asv8fUV6XF0BADazLj1E5/iN+lM7D4WUXex/1qfg/MYqnlTBAAgAQBW7HZ9Oqmf70sh/UbJBUeM2zXbOHZ29OPRLyNFcEkEAPrN0P8tg7D9RTq1/tIzDbr/8+p/vIkqkCgEAaeMvtTTHoikP6SuKnwskWixrwXevMrYkBrwIAkOb8/5nT/Ofpcve2/uxFW2/+BV8PVD+Tsy4EACAFPnpd66nH8N5/UP2Sy/+JF43TX9Ko+9eQuFALcCAGtmWk9VUN+Nh8CPsmVg+DRSN7Y/1KUu5jJTAqAIAEACAKxSm7iTtuVXWbJFYJYGKDoEAPLNdPpYbGPdc9p/qv5EJxZvGkjNt46eS/l3pP7EtUoRAgDnZRf7Oo/kyfSV51fgfgS7D/lU/8o+ZXFITWwQBv4BV8lVQSbmysJ7NIX8LrunLLNMi3tLtbepT6p+RZAFPzIwQAIAUmej/AHEH8p31JXf/ABIvW6f9mp4ryF2oJbAQAwczdVaplj9+MEflP91OsZe+0VXeuljbwn0fmN5NChggAQAIArbjVKYqmaM6tGR44Bxt4Kv1I5ZNGu2lVVaEJrmkaS5JIIAZ+ZnEv9anPVI36Xf9UxsJ6xKZvZbf2668H5r1GgmJTAQBqYtFpU8rR7Ubx3tIXM1jFo97aWWtCXRrzK1qvmvggAQBYPIvFBU0UUm8N0HfM3Uf34p5QnnppmVbWtXbXc4ctV4M7i9hcCAFZnqh51M/daRvi0j7pbfrjFl13Sn7tWHg/MWaXlxBAHcyIxHkK+B5/CXhjux3N8Lg8F7W88lRMWbXt+3s6kFrhivFcSwaeGWAgAQAIASedbDeSrjIBzZWh3Eaj9u9KLyGWpj1NF3aue1s8nOLw+WqIYohYQQB0cnsWdS1MczfZOse832h3LulUcJKSId9aRuqEqUuenc+TLE007ZGNew3a4Ag9IKfJprFGUVKcqcnCSwaPVfTgEAV2yqw30esmitYB5LflOseB8EhrQyTaNY2bc+0WsKnPDj4o5K8ycCAGDmixvk53UzjzZec35wNnEeSnWVXCWR8yq70WXaUlcR1jwfh+n5jeTQoYIAhmdbDjLQ6Y2xOD+Gw+fgol5DNTx6Fh3auVSvMj/ksPnqJNKDRQQAAoPhYPIvGRVUccl+cBoPHQ4AXv2ix4p5QqdpBMyza1m7S6lDlqvB/7gdxewtBAAgCI5y8C9Joy5ovJDd7ekj2m9wB4BRbulnhitUPd3772a5yyfuy4Px5P/eojknNJBAAgBqZpco7tNHIdbedETvHtM4bR2noTKyrfwfyKTvNs7Bq6gteEvRjLTAp4IAWOeHBCeTq2jZ6uT/q7zHcl19T0mi5brXqWa2l4r1XqK5Li6AgDOnmcx7XtNnNIcD0EG4KE8HijicIzi4y0fBlhMlccbWUzZW20vwvHuvG0ffintGqqkMTK9pWMrO4dN6cn1R2F6kA8aymbJG+N4u17S0jqIsV8klJYM9KVSVKanHVPFfIrpjmGOpqiSF21jiAekbjxFkhqQcJOLNYs7mNzQjVjzNFcEoEAS7NzlL6JUaDz6mUgO+F25/ZuKlWtbs5YPRiHb2zfa6GaHxx0710/A8AbpwZvofUACABACMziZN+iVOkweplu5vQ072ft1diTXVHs5YrRmlbC2l7XQyzfvx17+jImow8BAHrSVLopGyMJa5pDgRuIX2MnF4o86tKNWDhNYp6lgMk8fZWU7ZW2Dhqkb7rv2O0J3RqqpHEy3aez52Vd03pyfVHaXsLzXxCjZNE+J4u17S08ejrXMoqSwZ60K06NSNSGq4lecfwh9LUPhftadR95u5w7QkVSm6cnFmrWV3C7oxqw5/Z9DnLglggCTZBZTGiqOdriks2QdHQ8dnkpFtW7OXHRibbWzFe0fd+OOn4+Y945A4BzSCCLgjeOkJ0niZnKLi8HqZIPhAM6uTfLRCqjHPiFnge0zbftbr4EqDeUcyzrVFo3b2l2NT2eb92Wnc/2J9Ky/AgAQA2c1uVfKN9Emdz2j1RPtN9zrI8uxM7OviskvkUXePZPZy9ppLg/iXR9fB+YxlPKmCABAHNyhwdlXTvhfvGo72u3OC86tNVI5WS7G8naVlVhy1XVdCvmKYe+nmdFILOabHr6COkFI5wcHlZqlvcQuKaq03imaq5PcEAd3I3KJ1FUB41xus2RvS3pHWNoXtQrOlLHkLNq7Oje0HD+S+F9/4Y/aadsjGvYQ5rgCCN4KdpprFGX1KcqcnCSwa1PVfTgiOcPJb0uHTjHrowS34xtLD9v7qLdUO0jitUPdhbV9jq5J/BLXufX8iPc0g2OojaDuSc0hNNYo+IPoIAZ+avKrZRyn+ST4x/smNnX/hL5FM3k2V/7VJf5L1/I0ExKYfHC4sdiATw4iOzh5L+iT6cY9RISW/A7ez7jq7EmuqHZyxWjNJ2FtT2yjlm/fjr3rr+SJKMPQQBnDK5jg5pIc0ggjaCNYIQm08UczhGcXGSxTHtkHlN6bT3dYSss14G/oeOo+d06tq3ax46mZ7a2Z7FWwj8L0/HyJMpAnBAAgCD5zMlvSYeXjHrogbge2zaR2jaOKh3dDPHMtUWPd7ans1Xsaj9yX2f75iYSk0MEACAGfmkyj20ch6XRE/qZ9xxTGyrfwfyKZvPs5cLqC7pej9GNBMSmAgBZ5zcjdLSq4G6wLysA2/GOvpS+7t8ffj8y4bvbZy4WtZ8P4v0/ArEtLsCAMopC1wc02IIII3EawQhPDicyipJxejH/kXjwrKVsntt5sg6HDf2HanlCr2kMTLtrWDs7hw/i+K8P0d5ewsNDHMKZVQPhk2OGo72nc4dYK4qQU4uLJNndTta0asNV9+4r5jGGPpp3wyCzmm3aNxHUQkU4OEnFmqWtzC5pRqw0f8AuBpLkkggCS5vMY9Hro7nmSERu/MbA8DbxUi1qZKi7xPtyz9ptJYax4r5fofSdGYggAQAIASWczJv0ao5Vg9VKSRbY1+9vV0jj0JPd0cksVozRt39pe1UOzm/ej911/JDVFLACAPehq3RSslYbOY4OB6x9l9jJxeKPKtSjWpunPR8Cx2FVzZ4Y5W7HtDu/cn8JKUVJGS3NCVCrKlLVPA2l0eB8IQAjc4+TwpKrSYLRS3c3oafab5Hik11R7OfDRmk7B2i7u3wm/ejwff0ZE1GHoIAm2ajFuSrOSJ5sw0fzC5b9xxUuzqZZ4dSuby2na2vaLWHk9R0puZ4CAIFnWydEsHpLB6yIc74o+vs296hXlHNHOtUWfdvaLo1vZ5/DLTuf7E6lRfwQB9a6xuNoQfGsVgyxeTuIiakhlO10bSe3YfEFPqU80EzJr+37C5nT6NnTXoQwQAIA5mUeENqqaSF3tDmn3XDYe9edWmqkXFkywu5WleNWPLXvXMrtNEWuLXCzmkgjoINiEhaweDNYjJSipR0Zgg6BADpzSVenQaJ/wDHK5vAgO+5TayljTw6Gd7z0sl5mX8kn6ehNlMK6CAInnNwwTUD3e1F6wcPxeF1Fu4Zqb7h5u9cujexXKXD8fcRiTmlAgDZw2pMU0cg2se13cQV1B5ZJnjcU1VpSg+aa+pZSN9wCNhAKsCMgksHgzJB8MZGBwIIuCCCOkHcjU+xbi8UV4yrwn0Wrlh3B12/KdY8PJIa1PJNxNW2bd+1W0KvN6+KOSvMnggCeZM5TGGljjv+HS8XuP3U2lWywSKxtDZirXEp9cPJDjTUoAIAEACAEPnIoxFiMttj9F/eNfjdJbqOWqzTdgVnVsYY8sV9CMKOOQQA2cy7vUTj+I36f7JnYfCyi72L+tTfc/MYynlTBAHhW04kifGdj2OaewghfJLFNHpRqOnUjNcmn9CtMjC0kHaCQeCrz4GwRkpJNGKDoEAWPyfm06SB3TEzyCf0njBMyO+hkuake9nQXZFBACjzzUgFTDIPbjLT+V3/ALJXfx95Mve6lVuhOn0eP1/6F4oJawQBuU/4R/8Ab10iPP4iyasBkIIAEACAEznfb/jm9cTfNyU339w0HdZ/+G/8n6EGUMsoIAbWZcf4ec/xW/Smdh8LKLvY/wCtTXc/MYqnlTBAAgCtmMi1TNb/AJZPqKr8/iZr1r/Yh4LyNNckgEAWIyQ/2FPf/iZ5J7Q/txMo2p/zKvizrr1IAIAV2ep+umG/1p+hLr/+PzLpukuFV/4+osUuLkCAJbgWB8pTsfbbpeDiPspNOlmimIry+7KtKHTDyQ8k5M2BAAgAQAl87sl68DoiZ5uKUXr/AKhoe68cLJvq36EIUQsYIAcmZ6K1C93vTOPc1gTWxX9N+Jn+9M8buK6RXmydqaVkEAYyvDWknYAT3IfA+xTk0kVmqZdN7n+84u7zdV5vF4mxU4ZIKPRHmvh2CALIYDFoUsLeiJn0hP6awgkZFezz3E5d78zfXZGBACXzuV2nXBg2RRtb+YkuPmO5KL2WNTDoaHuxQ7Ozc3/Jt/JcCEKIWMEAPLIXDAMOp772F39TnO+6cW8P6SM12zct31TDrh9EkS1ShGCABAAgBEZy6jTxKX4dFvc0fukt28arNM3fp5LCHfi/uRdRx0CAHrmyp9DDYviLnd7jbwsnNosKSM03hqZ7+fdgvsSpSRICAOFlxX8jQTuvYlhY3tdzfuvG4nlptjPY9v295Tjyxxfy4lfUjNTBAHvQQacsbB7T2t7yAvsVi0jyrTyU5T6Jv6Flo2WAA2AAKwox+TxbbMkHw8K2qbFG+R5s1jS4nqAuvkpKKxZ6UaUqtSNOOraX1K44rXOnnkmdte4u7OgcBqSCcnKTkzW7ahGhSjSjolgaq5Pc+saSQBtJsg+NpLFlk8JpuTgjj91jW9wCsEFlikZDc1O1rSn1bNtdHgCABAHxzgASdQGsoPqTbwRW3GazlqiWX35HOHYTq8LKv1JZpNmu2lHsaEKfRJGmuSQCALGZM0vJUcEfuxM8rp9SjlgkZLtCr2t1Un1bOmvQhggBXZ5MV1xUzT0yP8mg/qPcl19U0gXTdS14TuH4L19BYpcXIEASTN3RcriMItcMJkP5RceNl72sc1VCjbtfsrGb68Pr+sR9p2ZgCAF5ncx3k4W0rDzpOc/qYDqHEjwKg3tXCORcy17sWPaVXcSXCPBeP6Qo0rL2CAO3kXh5nr4GW1B4e75W84+VuK9aEM1RIW7WuFQs6k+7BeL4FhE9MrBAAgAQBF84uMej0L7Gz5PVt4/iPAXUa6qZKb7xzsKz9pu446R4v5afcRCTGmggDdwWjM1TFEBfTka3gSL+F11TjmkkRrusqNCdR8k2WRAsrAZE3ifUAYTShrS5xs1oJJO4DWSvjeCxOoxcpKMdWV2ykxU1NVJMdjnc0dDRqaO5Iqs883I1ewtVa28aS5a+PM5i8yaCAGdmaww3mqCNWqNp6Ttdb9KYWENZFN3ruVhCgvF+S9RopkUs8qqobGxz3mzWtLnE7gBclfG0lizunTlUmoRWLfBFd8o8WdVVMkzvaPNHQ0agO5IqtRzm5Gr2FpG1oRpLlr48zmrzJgIAaGZvCf8AVqXD+GzwLiPAJjY09ZlL3qu/gt14v0GemJTQQAIACUAIjOFlD6XVHQN4o7sZ1+87iR3AJLdVe0nw0Rpmw9n+x2/vfFLi/RfIi6jjoEATfNLhvKVplI1QsJ/M7UPDSUyyhjUx6Fb3mueztFTWsn9lx/A6E2M9BAECzr5QclAKZh58o53wx/3OrgVCvKuWOVcyz7tbP7at28tI6d7/AEJ1Ki/ggDdwXDH1M7IWDW9wF/dG9x6gF3Tg5yUURru5hbUZVZ6L79xYbCMNZTwshjFmsFu07yeslPIQUI5UZVdXM7mrKrPVm4uyOL7O5jnJwNpmnnS639TAfufIqDe1cI5FzLTuxY9pVdxJcI6eP6QoUrL6CANjDqJ00zImC7nuDRx39g28F9jFyaSPGvWjRpyqT0SxLFYNhzaeBkLNjGgdp3k9pun1OChFRRk93cyua0qs9Wbq7I4IAEAQPOhlRyEXo0R9bIOcQfwM/c+V1CvK+VZVqyzbu7L7ep29Re7HTvf6E4lRoAIAEAPLNpgvo9EHOFnynlHX3C3NHdr4lOLSnkp+Jm28F77TdtR0jwXqS1ShEeNbVNijfI82axpcT1AXXyUlFYs9KVKVWapw1fBFd8oMWfVVD5n7XHUPdbub3JDVqOcnJmr2VpC1oRpR5fd9TnLglggBv5qMneShNTILPl1MB9lnTxPgAmllRyxzvmULeXaPa1VbwfCOve/0MBTirHxxsLnYg+pY8EV6yvxf0qsklvzb6LPlGofvxSKvUzzbNV2Xaey2safPV+LOMvIYAgBo5ocA1Oq3jpZHfo9pw8uBTGxpfzfyKXvRf8VawffL0Xr9BnJiU0EACAOVlLjbKSndM/dqa333bmhedWqqcczJuz7Kd5XVKHzfRdSv2I1z55XSyHSe83J+w6AkcpOTxZqdChChTVOmsEjWXJ7AgCQZD4F6XWMYR6tvPk+UbuJ1L3t6XaTw5CrbF97HbOa+J8F49fkP4CydmXan1AC7zvY3oQspmnXJzn9TBsHE/SVAvquEVBcy17r2WerK4lpHgvF/heYpEsL2CAJBkTk+ayqawg8m2zpD8PR2nZ3r2t6XaTw5Cra+0FZ27kvifCPj1+Q/Y2AAACwAsANwTxcDL23J4syQfCM5xMW9HoJLGzpBybennbSOF1HuqmSm+8cbCtPaLyOOkeL+X7EMkppwIA38Cwt1TURws2vcAT7rd7j2C67pwc5KKIt5dRtqMqsuX3fJFiKCkbDEyJgs1jQ0DqCexiorBGUVq0q1R1J6vibC6PIEACANDG8IiqoXRSi7TsO9p3OadxXFSnGccrJVpd1bWqqtN8fPuYicqcm5aKXQeLsP4HganD7HqSWtRlSeDNL2dtKle080Nea5r9HFXkMTKKIucGtBc4mwABJJ6ABtQljwRzKSis0ngh6Zv8mfQ6fnj10lnP8AhG5g7NfElObaj2ceOrM123tP22v7nwR07+/5kpUkSggCN5V5HQVo0nXZKBYSN6Ohw9oKPWt41eL1G+zdsV7H3Y8YvVP06Cqx3IWrprnQMrPejBd3t2hLalrUhyxLtZ7dtLnhmyvpLh99DgUdE+WVsTGkvcQ0Ntrv19C8IxcnghpVrQpU3Um8EuY+8j8nW0VOIxre7nSO953V1DYE7oUVSjgZhtTaMr6vnei4JdF+Wd1ewtBAGliuEw1LNCaNr27r7j0g7QVxOnGawkiRbXda2lnpSaZAsZzVMN3U0pb8EmsdgcNY43UKpYr+DLPab1TXC4hj3rh9iBYzkvVUx9bC7R99o0m/1DZxsoU6E4aos9rtS1ul/Tmsej4P6fgYuaTAOThdVPHOk1MvuYN/E+ACn2VLCOd8yp7z3/aVVbwfCOvj+hhKcVUEACABAAgDTxXDIqiIxTNDmHd0dYO49a5nCM1hI97a5q21RVKTwaE/lfkDJS+sidykNwNZAc2+zS2A9o7kqr2rp8VxRftl7fp3fuVFln9n4fsneQmRbaRolls6dw27RGOhvX0lTLe2VNYvUrO2dtSvJdnT4QX373+CYqWIAQAIAEACANZuHxCTlRGwSWI0g0XsdouuckcccOJ7O4quHZuTy9MeBsro8QQAIAEACAPhF9RQCeAMaALAAAbANyD6228WfUHwEACAP//Z"/>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dirty="0"/>
          </a:p>
        </p:txBody>
      </p:sp>
      <p:sp>
        <p:nvSpPr>
          <p:cNvPr id="8" name="AutoShape 6" descr="data:image/jpeg;base64,/9j/4AAQSkZJRgABAQAAAQABAAD/2wCEAAkGBxQTEBUTExQVFRUXFRYXGBgWGBQYHRUZHhkYGhsXFRgYHCggGBonHRsXIjEiJSkrLi4uGB8zODMsNygtLisBCgoKDg0OGxAQGywkICY1LDQtLCwsLCwsLC8uNCwsNCwsLCwsLCwsLCwsLCwvLCwsLCwsLC0sLCwsLCwsLCwsLP/AABEIAO8AowMBEQACEQEDEQH/xAAcAAACAgMBAQAAAAAAAAAAAAAABwYIAgQFAwH/xABCEAABAwIBBwgIBAQGAwAAAAABAAIDBBEFBgcSITFBgRMiUWFxkaGxFCNCUmJyssEygqLRY3OS4SQlMzRTwkPi8P/EABsBAAIDAQEBAAAAAAAAAAAAAAAFBAYHAgMB/8QANxEAAgECAwUFCAEEAgMAAAAAAAECAwQREjEFBiFBURNhcbHBFCIygZGh0eFCIzNy8DTxJERi/9oADAMBAAIRAxEAPwB4oAEARnLLK9lByQLDIZCdQdo6LR7Ww31kau1R69wqWHDEcbK2RO/ztSyqPPDHF9DVw3OPRS2DnOiPQ9urvFwuY3lOWvA9q+7l7S+FKS7n6Mk1FiMUovFIx/yuB8lIjOMtGJ6tvVovCpFrxRtLo8QQAIAxe8AEnUALnqCD6k28EJ5mc6pbO9wDZIi8lrXCxDb6gHDq6Uq9tmpPoX57sW06UVi1LDi118CXYNnKpZbCXSgd8WtvBw+4Ck07yEteAiu92rqjxp++u7g/oS+mqWSN0o3Ne3paQR4KWpJrFCCpSnTllmmn3nsvpwCABAEDztY1yVO2Bhs+U3NtoY2x8TbxUK9qZY5VzLNuzZdrXdaS4R83+iD4HnAq6ewLuWYPZkuTbqdt81Dp3dSHeWS83ftLjillfVfjQZGTmX1NU2a48jIdWi8ixPwu2HwU+ldQnwfBlRv9gXNrjKKzR6r1RLFKEYIAEACABACAy6xn0qtkeDdjeYz5W7+JuUkuKmeo2ajsaz9ltIwer4vxZH14DU+seQbgkEbCNVkHxpNYMsZk3f0ODSJJ5JlySSTqG0nan1L4EZLf4e01MFgsWdJehEBAEWzkYryFA+x50vq28fxeF1GuqmSm+8dbAtPaLyOOkeL+Wn3ESkxpgIA72Q8cr66FkT3s0nguLSRzRrde23VfvXtbqTqJJivbEqULSc6kU8Fwx6vgiwKeGWggAQAgMu8X9JrpHg3a31bPlbfXxNzxSO4qZ6jZqOxrT2W0jB6vi/FkfXiNQQA+M3NM9mHxco5zi67xpEnRafwtF9gsL2606tU1TWJmW3qsJ3s8iSS4cOb5sk6kCYEACAI3l/jPo1C9wNnv9WztO0jsFyo9zUyU2N9iWftV3FPRcX8v2IRJTTwQBnBEXuaxusuIaO0mwQli8Dic1CLk9EWXpIdCNrB7LWt7hZWFLBYGP1J55uXVtnqvpwCAEznaxflasQtPNhbY/O6xPhohKb2pmnl6Gg7s2nZWzqvWfktPUgyhllBADJzNYbeSaoI1NAjb2nWfC3ep9jDi5FQ3rucIQoLnxfy0GsmZSAQBHcvcW9GoZXA2e4cmztdquOwXK8LmpkptjbYtp7TeRi9FxfyEEkhqAIA3MHoTPURQja97W9gJ1ngLldQjmkoke6rqhRnVfJNlkIIgxrWjY0ADsGpP0sFgZHOTnJyerM19OQQAIATedzFeUq2wg82Fuv5nWJ8A1Kb2pjPL0NA3YteztnVesn9l/rIIoZZgQBKs2mGctiEZI5sXrD2j8PjbuUm0hmqLuEm8Fz2FlJLWXD66/YeqcmaAgDSxnEBT08kztjGF1uk7hxNlxUnki5Ei0t3cVo0lzeBXGpndI9z3G7nOLiekk3KQttvFmt06cacFCOi4Hmvh2CAH7kBhno9BE0jnOHKO7Xa/Kw4J3bQyU0jL9t3XtF5OS0XBfIkS9xSCAFHnjxPSqI6cbI26Z+Z2zuA/Uld9PGSiXvdW2y0ZVnrJ4LwX78heKCWsEAT7NBhmnVPmI1RNsPmdq8r96m2MMZuXQq+9F1kt40l/J/ZfscKalBBAAgDCaQNaXHUGgk9gFyvjeCxOoxcpKK1ZW3FK0zTSSu2ve53Zc7OGxIJyzSbNdt6Ko0o01ySRqrk9wQA4M0GE8nTPnI50rrD5G38yT3BNLGnhFy6lB3ou+0rxorSPm/0T9TirggCBZ4MQ0KRkQOuV+v5W6z4lqhX08IJdSz7rW+e5lUf8V93/AKxOpUX8EAdLJrDTUVcMO5zxpfKNbvAFelKGeaiQ9oXKt7adXouHjy+5YxrbCw2BPjJm8Xiz6g+AgCu2Vdfy9bNJuMhA7BqHkkNaWabZq+zaHYWtOn3efE5K8yeCAHlmxwvkaBpI50pMh7DYNHcB3lOLSGWn4mbbw3Xb3jS0jw/P3JapQiBAAgCPZf13JYfM7e5ugO12peFzLLTY12JQ7a9pro8fpxECkhqIIA9KeEve1jRdznBoHSSbBCWLwRxOahFylouJZHC6IQwRxN2MYG9w2qwQjlikZFc1nXqyqS5vE2l0eIIATueKr0qyOPcyId7iT5AJVfSxmkX/AHVpZbWU+r8iBKEWcEAMbM3hulNLORqY0Mb2u1nwA71PsYYycipb1XOWlCiufF/IbKZlGBAHPygrORpJpd7InkdtjbxsuKsssGyVY0e2uadPq0VwSA1wEAbWFUZmnjiG172t7yBddQjmkkeFzWVGjKo+SbLIwRBjWtGxoAHYBZP0sFgZFObnJyerPRfTkEACAF1nmrLQQRe+9zj2NFvNw7lAv5e6kWzdSjmrVKnRJfX/AKFKlhegQBK82WH8riDCdkYMh7RqHifBSbSGaou4R7w3HZWUktZcB6JyZqCABACDzh1OniU/wuDRwASS6eNVmn7Cp5LGn38fqRxeA3BAD2zbYdyOHx9Ml5Dx2eACc2kMtNd5me37jtr2XSPBfL9kpUkSggCK5zajQw2X4i1ve4KNdvCkx3u9Tz38O7F/YRSTGlggCZZqKLlMQDzsjY53E80eZUqzjjUx6Fe3lr9nZOK/k0vUdqcGdAgAQAIATueKq0qyNnuReLiT9glV9LGaRft1aWW2lPq/IgShFoBADRzLUeqom62Rjhdx82pjYR1kUveytxp0vF+i9RnJiU0EACAK349Pp1U7+mV54aRt4JBUeM2zXLKGS3px6JeRoLglGcERc9rRtcQBxNkJYvA4nJRi5PkWXpIAyNrBsa0NHAWVhisFgY/Vm6k3N83ieq+nAIAgGeOe1JGz3pfANJ/ZQb5+4kWjdWnjcyl0XmxPpWX4EAM7MtBrqH9TG/UUwsF8TKbvbU4UoeL8hopkUsEACABACEziVOniU/wkNHAD73SS6eNVmn7Cp5LGn38fqRteA3BADtzT0+jhwd78j3eOj9k3slhSM53lqZr5rokvX1JkpZXwQBhM+zSegE+C+PQ6gsZJFZHOuSTv1qvGxpYLA+IPp2MjoNOvpm/xWHuOl9l60FjUihftWp2dnVl/8v78Cw6emUggAQAsM9Uuqmb/ADT3aA+6XX7+FeJct0o8asv8fUV6XF0BADazLj1E5/iN+lM7D4WUXex/1qfg/MYqnlTBAAgAQBW7HZ9Oqmf70sh/UbJBUeM2zXbOHZ29OPRLyNFcEkEAPrN0P8tg7D9RTq1/tIzDbr/8+p/vIkqkCgEAaeMvtTTHoikP6SuKnwskWixrwXevMrYkBrwIAkOb8/5nT/Ofpcve2/uxFW2/+BV8PVD+Tsy4EACAFPnpd66nH8N5/UP2Sy/+JF43TX9Ko+9eQuFALcCAGtmWk9VUN+Nh8CPsmVg+DRSN7Y/1KUu5jJTAqAIAEACAKxSm7iTtuVXWbJFYJYGKDoEAPLNdPpYbGPdc9p/qv5EJxZvGkjNt46eS/l3pP7EtUoRAgDnZRf7Oo/kyfSV51fgfgS7D/lU/8o+ZXFITWwQBv4BV8lVQSbmysJ7NIX8LrunLLNMi3tLtbepT6p+RZAFPzIwQAIAUmej/AHEH8p31JXf/ABIvW6f9mp4ryF2oJbAQAwczdVaplj9+MEflP91OsZe+0VXeuljbwn0fmN5NChggAQAIArbjVKYqmaM6tGR44Bxt4Kv1I5ZNGu2lVVaEJrmkaS5JIIAZ+ZnEv9anPVI36Xf9UxsJ6xKZvZbf2668H5r1GgmJTAQBqYtFpU8rR7Ubx3tIXM1jFo97aWWtCXRrzK1qvmvggAQBYPIvFBU0UUm8N0HfM3Uf34p5QnnppmVbWtXbXc4ctV4M7i9hcCAFZnqh51M/daRvi0j7pbfrjFl13Sn7tWHg/MWaXlxBAHcyIxHkK+B5/CXhjux3N8Lg8F7W88lRMWbXt+3s6kFrhivFcSwaeGWAgAQAIASedbDeSrjIBzZWh3Eaj9u9KLyGWpj1NF3aue1s8nOLw+WqIYohYQQB0cnsWdS1MczfZOse832h3LulUcJKSId9aRuqEqUuenc+TLE007ZGNew3a4Ag9IKfJprFGUVKcqcnCSwaPVfTgEAV2yqw30esmitYB5LflOseB8EhrQyTaNY2bc+0WsKnPDj4o5K8ycCAGDmixvk53UzjzZec35wNnEeSnWVXCWR8yq70WXaUlcR1jwfh+n5jeTQoYIAhmdbDjLQ6Y2xOD+Gw+fgol5DNTx6Fh3auVSvMj/ksPnqJNKDRQQAAoPhYPIvGRVUccl+cBoPHQ4AXv2ix4p5QqdpBMyza1m7S6lDlqvB/7gdxewtBAAgCI5y8C9Joy5ovJDd7ekj2m9wB4BRbulnhitUPd3772a5yyfuy4Px5P/eojknNJBAAgBqZpco7tNHIdbedETvHtM4bR2noTKyrfwfyKTvNs7Bq6gteEvRjLTAp4IAWOeHBCeTq2jZ6uT/q7zHcl19T0mi5brXqWa2l4r1XqK5Li6AgDOnmcx7XtNnNIcD0EG4KE8HijicIzi4y0fBlhMlccbWUzZW20vwvHuvG0ffintGqqkMTK9pWMrO4dN6cn1R2F6kA8aymbJG+N4u17S0jqIsV8klJYM9KVSVKanHVPFfIrpjmGOpqiSF21jiAekbjxFkhqQcJOLNYs7mNzQjVjzNFcEoEAS7NzlL6JUaDz6mUgO+F25/ZuKlWtbs5YPRiHb2zfa6GaHxx0710/A8AbpwZvofUACABACMziZN+iVOkweplu5vQ072ft1diTXVHs5YrRmlbC2l7XQyzfvx17+jImow8BAHrSVLopGyMJa5pDgRuIX2MnF4o86tKNWDhNYp6lgMk8fZWU7ZW2Dhqkb7rv2O0J3RqqpHEy3aez52Vd03pyfVHaXsLzXxCjZNE+J4u17S08ejrXMoqSwZ60K06NSNSGq4lecfwh9LUPhftadR95u5w7QkVSm6cnFmrWV3C7oxqw5/Z9DnLglggCTZBZTGiqOdriks2QdHQ8dnkpFtW7OXHRibbWzFe0fd+OOn4+Y945A4BzSCCLgjeOkJ0niZnKLi8HqZIPhAM6uTfLRCqjHPiFnge0zbftbr4EqDeUcyzrVFo3b2l2NT2eb92Wnc/2J9Ky/AgAQA2c1uVfKN9Emdz2j1RPtN9zrI8uxM7OviskvkUXePZPZy9ppLg/iXR9fB+YxlPKmCABAHNyhwdlXTvhfvGo72u3OC86tNVI5WS7G8naVlVhy1XVdCvmKYe+nmdFILOabHr6COkFI5wcHlZqlvcQuKaq03imaq5PcEAd3I3KJ1FUB41xus2RvS3pHWNoXtQrOlLHkLNq7Oje0HD+S+F9/4Y/aadsjGvYQ5rgCCN4KdpprFGX1KcqcnCSwa1PVfTgiOcPJb0uHTjHrowS34xtLD9v7qLdUO0jitUPdhbV9jq5J/BLXufX8iPc0g2OojaDuSc0hNNYo+IPoIAZ+avKrZRyn+ST4x/smNnX/hL5FM3k2V/7VJf5L1/I0ExKYfHC4sdiATw4iOzh5L+iT6cY9RISW/A7ez7jq7EmuqHZyxWjNJ2FtT2yjlm/fjr3rr+SJKMPQQBnDK5jg5pIc0ggjaCNYIQm08UczhGcXGSxTHtkHlN6bT3dYSss14G/oeOo+d06tq3ax46mZ7a2Z7FWwj8L0/HyJMpAnBAAgCD5zMlvSYeXjHrogbge2zaR2jaOKh3dDPHMtUWPd7ans1Xsaj9yX2f75iYSk0MEACAGfmkyj20ch6XRE/qZ9xxTGyrfwfyKZvPs5cLqC7pej9GNBMSmAgBZ5zcjdLSq4G6wLysA2/GOvpS+7t8ffj8y4bvbZy4WtZ8P4v0/ArEtLsCAMopC1wc02IIII3EawQhPDicyipJxejH/kXjwrKVsntt5sg6HDf2HanlCr2kMTLtrWDs7hw/i+K8P0d5ewsNDHMKZVQPhk2OGo72nc4dYK4qQU4uLJNndTta0asNV9+4r5jGGPpp3wyCzmm3aNxHUQkU4OEnFmqWtzC5pRqw0f8AuBpLkkggCS5vMY9Hro7nmSERu/MbA8DbxUi1qZKi7xPtyz9ptJYax4r5fofSdGYggAQAIASWczJv0ao5Vg9VKSRbY1+9vV0jj0JPd0cksVozRt39pe1UOzm/ej911/JDVFLACAPehq3RSslYbOY4OB6x9l9jJxeKPKtSjWpunPR8Cx2FVzZ4Y5W7HtDu/cn8JKUVJGS3NCVCrKlLVPA2l0eB8IQAjc4+TwpKrSYLRS3c3oafab5Hik11R7OfDRmk7B2i7u3wm/ejwff0ZE1GHoIAm2ajFuSrOSJ5sw0fzC5b9xxUuzqZZ4dSuby2na2vaLWHk9R0puZ4CAIFnWydEsHpLB6yIc74o+vs296hXlHNHOtUWfdvaLo1vZ5/DLTuf7E6lRfwQB9a6xuNoQfGsVgyxeTuIiakhlO10bSe3YfEFPqU80EzJr+37C5nT6NnTXoQwQAIA5mUeENqqaSF3tDmn3XDYe9edWmqkXFkywu5WleNWPLXvXMrtNEWuLXCzmkgjoINiEhaweDNYjJSipR0Zgg6BADpzSVenQaJ/wDHK5vAgO+5TayljTw6Gd7z0sl5mX8kn6ehNlMK6CAInnNwwTUD3e1F6wcPxeF1Fu4Zqb7h5u9cujexXKXD8fcRiTmlAgDZw2pMU0cg2se13cQV1B5ZJnjcU1VpSg+aa+pZSN9wCNhAKsCMgksHgzJB8MZGBwIIuCCCOkHcjU+xbi8UV4yrwn0Wrlh3B12/KdY8PJIa1PJNxNW2bd+1W0KvN6+KOSvMnggCeZM5TGGljjv+HS8XuP3U2lWywSKxtDZirXEp9cPJDjTUoAIAEACAEPnIoxFiMttj9F/eNfjdJbqOWqzTdgVnVsYY8sV9CMKOOQQA2cy7vUTj+I36f7JnYfCyi72L+tTfc/MYynlTBAHhW04kifGdj2OaewghfJLFNHpRqOnUjNcmn9CtMjC0kHaCQeCrz4GwRkpJNGKDoEAWPyfm06SB3TEzyCf0njBMyO+hkuake9nQXZFBACjzzUgFTDIPbjLT+V3/ALJXfx95Mve6lVuhOn0eP1/6F4oJawQBuU/4R/8Ab10iPP4iyasBkIIAEACAEznfb/jm9cTfNyU339w0HdZ/+G/8n6EGUMsoIAbWZcf4ec/xW/Smdh8LKLvY/wCtTXc/MYqnlTBAAgCtmMi1TNb/AJZPqKr8/iZr1r/Yh4LyNNckgEAWIyQ/2FPf/iZ5J7Q/txMo2p/zKvizrr1IAIAV2ep+umG/1p+hLr/+PzLpukuFV/4+osUuLkCAJbgWB8pTsfbbpeDiPspNOlmimIry+7KtKHTDyQ8k5M2BAAgAQAl87sl68DoiZ5uKUXr/AKhoe68cLJvq36EIUQsYIAcmZ6K1C93vTOPc1gTWxX9N+Jn+9M8buK6RXmydqaVkEAYyvDWknYAT3IfA+xTk0kVmqZdN7n+84u7zdV5vF4mxU4ZIKPRHmvh2CALIYDFoUsLeiJn0hP6awgkZFezz3E5d78zfXZGBACXzuV2nXBg2RRtb+YkuPmO5KL2WNTDoaHuxQ7Ozc3/Jt/JcCEKIWMEAPLIXDAMOp772F39TnO+6cW8P6SM12zct31TDrh9EkS1ShGCABAAgBEZy6jTxKX4dFvc0fukt28arNM3fp5LCHfi/uRdRx0CAHrmyp9DDYviLnd7jbwsnNosKSM03hqZ7+fdgvsSpSRICAOFlxX8jQTuvYlhY3tdzfuvG4nlptjPY9v295Tjyxxfy4lfUjNTBAHvQQacsbB7T2t7yAvsVi0jyrTyU5T6Jv6Flo2WAA2AAKwox+TxbbMkHw8K2qbFG+R5s1jS4nqAuvkpKKxZ6UaUqtSNOOraX1K44rXOnnkmdte4u7OgcBqSCcnKTkzW7ahGhSjSjolgaq5Pc+saSQBtJsg+NpLFlk8JpuTgjj91jW9wCsEFlikZDc1O1rSn1bNtdHgCABAHxzgASdQGsoPqTbwRW3GazlqiWX35HOHYTq8LKv1JZpNmu2lHsaEKfRJGmuSQCALGZM0vJUcEfuxM8rp9SjlgkZLtCr2t1Un1bOmvQhggBXZ5MV1xUzT0yP8mg/qPcl19U0gXTdS14TuH4L19BYpcXIEASTN3RcriMItcMJkP5RceNl72sc1VCjbtfsrGb68Pr+sR9p2ZgCAF5ncx3k4W0rDzpOc/qYDqHEjwKg3tXCORcy17sWPaVXcSXCPBeP6Qo0rL2CAO3kXh5nr4GW1B4e75W84+VuK9aEM1RIW7WuFQs6k+7BeL4FhE9MrBAAgAQBF84uMej0L7Gz5PVt4/iPAXUa6qZKb7xzsKz9pu446R4v5afcRCTGmggDdwWjM1TFEBfTka3gSL+F11TjmkkRrusqNCdR8k2WRAsrAZE3ifUAYTShrS5xs1oJJO4DWSvjeCxOoxcpKMdWV2ykxU1NVJMdjnc0dDRqaO5Iqs883I1ewtVa28aS5a+PM5i8yaCAGdmaww3mqCNWqNp6Ttdb9KYWENZFN3ruVhCgvF+S9RopkUs8qqobGxz3mzWtLnE7gBclfG0lizunTlUmoRWLfBFd8o8WdVVMkzvaPNHQ0agO5IqtRzm5Gr2FpG1oRpLlr48zmrzJgIAaGZvCf8AVqXD+GzwLiPAJjY09ZlL3qu/gt14v0GemJTQQAIACUAIjOFlD6XVHQN4o7sZ1+87iR3AJLdVe0nw0Rpmw9n+x2/vfFLi/RfIi6jjoEATfNLhvKVplI1QsJ/M7UPDSUyyhjUx6Fb3mueztFTWsn9lx/A6E2M9BAECzr5QclAKZh58o53wx/3OrgVCvKuWOVcyz7tbP7at28tI6d7/AEJ1Ki/ggDdwXDH1M7IWDW9wF/dG9x6gF3Tg5yUURru5hbUZVZ6L79xYbCMNZTwshjFmsFu07yeslPIQUI5UZVdXM7mrKrPVm4uyOL7O5jnJwNpmnnS639TAfufIqDe1cI5FzLTuxY9pVdxJcI6eP6QoUrL6CANjDqJ00zImC7nuDRx39g28F9jFyaSPGvWjRpyqT0SxLFYNhzaeBkLNjGgdp3k9pun1OChFRRk93cyua0qs9Wbq7I4IAEAQPOhlRyEXo0R9bIOcQfwM/c+V1CvK+VZVqyzbu7L7ep29Re7HTvf6E4lRoAIAEAPLNpgvo9EHOFnynlHX3C3NHdr4lOLSnkp+Jm28F77TdtR0jwXqS1ShEeNbVNijfI82axpcT1AXXyUlFYs9KVKVWapw1fBFd8oMWfVVD5n7XHUPdbub3JDVqOcnJmr2VpC1oRpR5fd9TnLglggBv5qMneShNTILPl1MB9lnTxPgAmllRyxzvmULeXaPa1VbwfCOve/0MBTirHxxsLnYg+pY8EV6yvxf0qsklvzb6LPlGofvxSKvUzzbNV2Xaey2safPV+LOMvIYAgBo5ocA1Oq3jpZHfo9pw8uBTGxpfzfyKXvRf8VawffL0Xr9BnJiU0EACAOVlLjbKSndM/dqa333bmhedWqqcczJuz7Kd5XVKHzfRdSv2I1z55XSyHSe83J+w6AkcpOTxZqdChChTVOmsEjWXJ7AgCQZD4F6XWMYR6tvPk+UbuJ1L3t6XaTw5CrbF97HbOa+J8F49fkP4CydmXan1AC7zvY3oQspmnXJzn9TBsHE/SVAvquEVBcy17r2WerK4lpHgvF/heYpEsL2CAJBkTk+ayqawg8m2zpD8PR2nZ3r2t6XaTw5Cra+0FZ27kvifCPj1+Q/Y2AAACwAsANwTxcDL23J4syQfCM5xMW9HoJLGzpBybennbSOF1HuqmSm+8cbCtPaLyOOkeL+X7EMkppwIA38Cwt1TURws2vcAT7rd7j2C67pwc5KKIt5dRtqMqsuX3fJFiKCkbDEyJgs1jQ0DqCexiorBGUVq0q1R1J6vibC6PIEACANDG8IiqoXRSi7TsO9p3OadxXFSnGccrJVpd1bWqqtN8fPuYicqcm5aKXQeLsP4HganD7HqSWtRlSeDNL2dtKle080Nea5r9HFXkMTKKIucGtBc4mwABJJ6ABtQljwRzKSis0ngh6Zv8mfQ6fnj10lnP8AhG5g7NfElObaj2ceOrM123tP22v7nwR07+/5kpUkSggCN5V5HQVo0nXZKBYSN6Ohw9oKPWt41eL1G+zdsV7H3Y8YvVP06Cqx3IWrprnQMrPejBd3t2hLalrUhyxLtZ7dtLnhmyvpLh99DgUdE+WVsTGkvcQ0Ntrv19C8IxcnghpVrQpU3Um8EuY+8j8nW0VOIxre7nSO953V1DYE7oUVSjgZhtTaMr6vnei4JdF+Wd1ewtBAGliuEw1LNCaNr27r7j0g7QVxOnGawkiRbXda2lnpSaZAsZzVMN3U0pb8EmsdgcNY43UKpYr+DLPab1TXC4hj3rh9iBYzkvVUx9bC7R99o0m/1DZxsoU6E4aos9rtS1ul/Tmsej4P6fgYuaTAOThdVPHOk1MvuYN/E+ACn2VLCOd8yp7z3/aVVbwfCOvj+hhKcVUEACABAAgDTxXDIqiIxTNDmHd0dYO49a5nCM1hI97a5q21RVKTwaE/lfkDJS+sidykNwNZAc2+zS2A9o7kqr2rp8VxRftl7fp3fuVFln9n4fsneQmRbaRolls6dw27RGOhvX0lTLe2VNYvUrO2dtSvJdnT4QX373+CYqWIAQAIAEACANZuHxCTlRGwSWI0g0XsdouuckcccOJ7O4quHZuTy9MeBsro8QQAIAEACAPhF9RQCeAMaALAAAbANyD6228WfUHwEACAP//Z"/>
          <p:cNvSpPr>
            <a:spLocks noChangeAspect="1" noChangeArrowheads="1"/>
          </p:cNvSpPr>
          <p:nvPr/>
        </p:nvSpPr>
        <p:spPr bwMode="auto">
          <a:xfrm>
            <a:off x="230981"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dirty="0"/>
          </a:p>
        </p:txBody>
      </p:sp>
      <p:sp>
        <p:nvSpPr>
          <p:cNvPr id="11" name="AutoShape 8" descr="data:image/jpeg;base64,/9j/4AAQSkZJRgABAQAAAQABAAD/2wCEAAkGBxQTEBUTExQVFRUXFRYXGBgWGBQYHRUZHhkYGhsXFRgYHCggGBonHRsXIjEiJSkrLi4uGB8zODMsNygtLisBCgoKDg0OGxAQGywkICY1LDQtLCwsLCwsLC8uNCwsNCwsLCwsLCwsLCwsLCwvLCwsLCwsLC0sLCwsLCwsLCwsLP/AABEIAO8AowMBEQACEQEDEQH/xAAcAAACAgMBAQAAAAAAAAAAAAAABwYIAgQFAwH/xABCEAABAwIBBwgIBAQGAwAAAAABAAIDBBEFBgcSITFBgRMiUWFxkaGxFCNCUmJyssEygqLRY3OS4SQlMzRTwkPi8P/EABsBAAIDAQEBAAAAAAAAAAAAAAAFBAYHAgMB/8QANxEAAgECAwUFCAEEAgMAAAAAAAECAwQREjEFBiFBURNhcbHBFCIygZGh0eFCIzNy8DTxJERi/9oADAMBAAIRAxEAPwB4oAEARnLLK9lByQLDIZCdQdo6LR7Ww31kau1R69wqWHDEcbK2RO/ztSyqPPDHF9DVw3OPRS2DnOiPQ9urvFwuY3lOWvA9q+7l7S+FKS7n6Mk1FiMUovFIx/yuB8lIjOMtGJ6tvVovCpFrxRtLo8QQAIAxe8AEnUALnqCD6k28EJ5mc6pbO9wDZIi8lrXCxDb6gHDq6Uq9tmpPoX57sW06UVi1LDi118CXYNnKpZbCXSgd8WtvBw+4Ck07yEteAiu92rqjxp++u7g/oS+mqWSN0o3Ne3paQR4KWpJrFCCpSnTllmmn3nsvpwCABAEDztY1yVO2Bhs+U3NtoY2x8TbxUK9qZY5VzLNuzZdrXdaS4R83+iD4HnAq6ewLuWYPZkuTbqdt81Dp3dSHeWS83ftLjillfVfjQZGTmX1NU2a48jIdWi8ixPwu2HwU+ldQnwfBlRv9gXNrjKKzR6r1RLFKEYIAEACABACAy6xn0qtkeDdjeYz5W7+JuUkuKmeo2ajsaz9ltIwer4vxZH14DU+seQbgkEbCNVkHxpNYMsZk3f0ODSJJ5JlySSTqG0nan1L4EZLf4e01MFgsWdJehEBAEWzkYryFA+x50vq28fxeF1GuqmSm+8dbAtPaLyOOkeL+Wn3ESkxpgIA72Q8cr66FkT3s0nguLSRzRrde23VfvXtbqTqJJivbEqULSc6kU8Fwx6vgiwKeGWggAQAgMu8X9JrpHg3a31bPlbfXxNzxSO4qZ6jZqOxrT2W0jB6vi/FkfXiNQQA+M3NM9mHxco5zi67xpEnRafwtF9gsL2606tU1TWJmW3qsJ3s8iSS4cOb5sk6kCYEACAI3l/jPo1C9wNnv9WztO0jsFyo9zUyU2N9iWftV3FPRcX8v2IRJTTwQBnBEXuaxusuIaO0mwQli8Dic1CLk9EWXpIdCNrB7LWt7hZWFLBYGP1J55uXVtnqvpwCAEznaxflasQtPNhbY/O6xPhohKb2pmnl6Gg7s2nZWzqvWfktPUgyhllBADJzNYbeSaoI1NAjb2nWfC3ep9jDi5FQ3rucIQoLnxfy0GsmZSAQBHcvcW9GoZXA2e4cmztdquOwXK8LmpkptjbYtp7TeRi9FxfyEEkhqAIA3MHoTPURQja97W9gJ1ngLldQjmkoke6rqhRnVfJNlkIIgxrWjY0ADsGpP0sFgZHOTnJyerM19OQQAIATedzFeUq2wg82Fuv5nWJ8A1Kb2pjPL0NA3YteztnVesn9l/rIIoZZgQBKs2mGctiEZI5sXrD2j8PjbuUm0hmqLuEm8Fz2FlJLWXD66/YeqcmaAgDSxnEBT08kztjGF1uk7hxNlxUnki5Ei0t3cVo0lzeBXGpndI9z3G7nOLiekk3KQttvFmt06cacFCOi4Hmvh2CAH7kBhno9BE0jnOHKO7Xa/Kw4J3bQyU0jL9t3XtF5OS0XBfIkS9xSCAFHnjxPSqI6cbI26Z+Z2zuA/Uld9PGSiXvdW2y0ZVnrJ4LwX78heKCWsEAT7NBhmnVPmI1RNsPmdq8r96m2MMZuXQq+9F1kt40l/J/ZfscKalBBAAgDCaQNaXHUGgk9gFyvjeCxOoxcpKK1ZW3FK0zTSSu2ve53Zc7OGxIJyzSbNdt6Ko0o01ySRqrk9wQA4M0GE8nTPnI50rrD5G38yT3BNLGnhFy6lB3ou+0rxorSPm/0T9TirggCBZ4MQ0KRkQOuV+v5W6z4lqhX08IJdSz7rW+e5lUf8V93/AKxOpUX8EAdLJrDTUVcMO5zxpfKNbvAFelKGeaiQ9oXKt7adXouHjy+5YxrbCw2BPjJm8Xiz6g+AgCu2Vdfy9bNJuMhA7BqHkkNaWabZq+zaHYWtOn3efE5K8yeCAHlmxwvkaBpI50pMh7DYNHcB3lOLSGWn4mbbw3Xb3jS0jw/P3JapQiBAAgCPZf13JYfM7e5ugO12peFzLLTY12JQ7a9pro8fpxECkhqIIA9KeEve1jRdznBoHSSbBCWLwRxOahFylouJZHC6IQwRxN2MYG9w2qwQjlikZFc1nXqyqS5vE2l0eIIATueKr0qyOPcyId7iT5AJVfSxmkX/AHVpZbWU+r8iBKEWcEAMbM3hulNLORqY0Mb2u1nwA71PsYYycipb1XOWlCiufF/IbKZlGBAHPygrORpJpd7InkdtjbxsuKsssGyVY0e2uadPq0VwSA1wEAbWFUZmnjiG172t7yBddQjmkkeFzWVGjKo+SbLIwRBjWtGxoAHYBZP0sFgZFObnJyerPRfTkEACAF1nmrLQQRe+9zj2NFvNw7lAv5e6kWzdSjmrVKnRJfX/AKFKlhegQBK82WH8riDCdkYMh7RqHifBSbSGaou4R7w3HZWUktZcB6JyZqCABACDzh1OniU/wuDRwASS6eNVmn7Cp5LGn38fqRxeA3BAD2zbYdyOHx9Ml5Dx2eACc2kMtNd5me37jtr2XSPBfL9kpUkSggCK5zajQw2X4i1ve4KNdvCkx3u9Tz38O7F/YRSTGlggCZZqKLlMQDzsjY53E80eZUqzjjUx6Fe3lr9nZOK/k0vUdqcGdAgAQAIATueKq0qyNnuReLiT9glV9LGaRft1aWW2lPq/IgShFoBADRzLUeqom62Rjhdx82pjYR1kUveytxp0vF+i9RnJiU0EACAK349Pp1U7+mV54aRt4JBUeM2zXLKGS3px6JeRoLglGcERc9rRtcQBxNkJYvA4nJRi5PkWXpIAyNrBsa0NHAWVhisFgY/Vm6k3N83ieq+nAIAgGeOe1JGz3pfANJ/ZQb5+4kWjdWnjcyl0XmxPpWX4EAM7MtBrqH9TG/UUwsF8TKbvbU4UoeL8hopkUsEACABACEziVOniU/wkNHAD73SS6eNVmn7Cp5LGn38fqRteA3BADtzT0+jhwd78j3eOj9k3slhSM53lqZr5rokvX1JkpZXwQBhM+zSegE+C+PQ6gsZJFZHOuSTv1qvGxpYLA+IPp2MjoNOvpm/xWHuOl9l60FjUihftWp2dnVl/8v78Cw6emUggAQAsM9Uuqmb/ADT3aA+6XX7+FeJct0o8asv8fUV6XF0BADazLj1E5/iN+lM7D4WUXex/1qfg/MYqnlTBAAgAQBW7HZ9Oqmf70sh/UbJBUeM2zXbOHZ29OPRLyNFcEkEAPrN0P8tg7D9RTq1/tIzDbr/8+p/vIkqkCgEAaeMvtTTHoikP6SuKnwskWixrwXevMrYkBrwIAkOb8/5nT/Ofpcve2/uxFW2/+BV8PVD+Tsy4EACAFPnpd66nH8N5/UP2Sy/+JF43TX9Ko+9eQuFALcCAGtmWk9VUN+Nh8CPsmVg+DRSN7Y/1KUu5jJTAqAIAEACAKxSm7iTtuVXWbJFYJYGKDoEAPLNdPpYbGPdc9p/qv5EJxZvGkjNt46eS/l3pP7EtUoRAgDnZRf7Oo/kyfSV51fgfgS7D/lU/8o+ZXFITWwQBv4BV8lVQSbmysJ7NIX8LrunLLNMi3tLtbepT6p+RZAFPzIwQAIAUmej/AHEH8p31JXf/ABIvW6f9mp4ryF2oJbAQAwczdVaplj9+MEflP91OsZe+0VXeuljbwn0fmN5NChggAQAIArbjVKYqmaM6tGR44Bxt4Kv1I5ZNGu2lVVaEJrmkaS5JIIAZ+ZnEv9anPVI36Xf9UxsJ6xKZvZbf2668H5r1GgmJTAQBqYtFpU8rR7Ubx3tIXM1jFo97aWWtCXRrzK1qvmvggAQBYPIvFBU0UUm8N0HfM3Uf34p5QnnppmVbWtXbXc4ctV4M7i9hcCAFZnqh51M/daRvi0j7pbfrjFl13Sn7tWHg/MWaXlxBAHcyIxHkK+B5/CXhjux3N8Lg8F7W88lRMWbXt+3s6kFrhivFcSwaeGWAgAQAIASedbDeSrjIBzZWh3Eaj9u9KLyGWpj1NF3aue1s8nOLw+WqIYohYQQB0cnsWdS1MczfZOse832h3LulUcJKSId9aRuqEqUuenc+TLE007ZGNew3a4Ag9IKfJprFGUVKcqcnCSwaPVfTgEAV2yqw30esmitYB5LflOseB8EhrQyTaNY2bc+0WsKnPDj4o5K8ycCAGDmixvk53UzjzZec35wNnEeSnWVXCWR8yq70WXaUlcR1jwfh+n5jeTQoYIAhmdbDjLQ6Y2xOD+Gw+fgol5DNTx6Fh3auVSvMj/ksPnqJNKDRQQAAoPhYPIvGRVUccl+cBoPHQ4AXv2ix4p5QqdpBMyza1m7S6lDlqvB/7gdxewtBAAgCI5y8C9Joy5ovJDd7ekj2m9wB4BRbulnhitUPd3772a5yyfuy4Px5P/eojknNJBAAgBqZpco7tNHIdbedETvHtM4bR2noTKyrfwfyKTvNs7Bq6gteEvRjLTAp4IAWOeHBCeTq2jZ6uT/q7zHcl19T0mi5brXqWa2l4r1XqK5Li6AgDOnmcx7XtNnNIcD0EG4KE8HijicIzi4y0fBlhMlccbWUzZW20vwvHuvG0ffintGqqkMTK9pWMrO4dN6cn1R2F6kA8aymbJG+N4u17S0jqIsV8klJYM9KVSVKanHVPFfIrpjmGOpqiSF21jiAekbjxFkhqQcJOLNYs7mNzQjVjzNFcEoEAS7NzlL6JUaDz6mUgO+F25/ZuKlWtbs5YPRiHb2zfa6GaHxx0710/A8AbpwZvofUACABACMziZN+iVOkweplu5vQ072ft1diTXVHs5YrRmlbC2l7XQyzfvx17+jImow8BAHrSVLopGyMJa5pDgRuIX2MnF4o86tKNWDhNYp6lgMk8fZWU7ZW2Dhqkb7rv2O0J3RqqpHEy3aez52Vd03pyfVHaXsLzXxCjZNE+J4u17S08ejrXMoqSwZ60K06NSNSGq4lecfwh9LUPhftadR95u5w7QkVSm6cnFmrWV3C7oxqw5/Z9DnLglggCTZBZTGiqOdriks2QdHQ8dnkpFtW7OXHRibbWzFe0fd+OOn4+Y945A4BzSCCLgjeOkJ0niZnKLi8HqZIPhAM6uTfLRCqjHPiFnge0zbftbr4EqDeUcyzrVFo3b2l2NT2eb92Wnc/2J9Ky/AgAQA2c1uVfKN9Emdz2j1RPtN9zrI8uxM7OviskvkUXePZPZy9ppLg/iXR9fB+YxlPKmCABAHNyhwdlXTvhfvGo72u3OC86tNVI5WS7G8naVlVhy1XVdCvmKYe+nmdFILOabHr6COkFI5wcHlZqlvcQuKaq03imaq5PcEAd3I3KJ1FUB41xus2RvS3pHWNoXtQrOlLHkLNq7Oje0HD+S+F9/4Y/aadsjGvYQ5rgCCN4KdpprFGX1KcqcnCSwa1PVfTgiOcPJb0uHTjHrowS34xtLD9v7qLdUO0jitUPdhbV9jq5J/BLXufX8iPc0g2OojaDuSc0hNNYo+IPoIAZ+avKrZRyn+ST4x/smNnX/hL5FM3k2V/7VJf5L1/I0ExKYfHC4sdiATw4iOzh5L+iT6cY9RISW/A7ez7jq7EmuqHZyxWjNJ2FtT2yjlm/fjr3rr+SJKMPQQBnDK5jg5pIc0ggjaCNYIQm08UczhGcXGSxTHtkHlN6bT3dYSss14G/oeOo+d06tq3ax46mZ7a2Z7FWwj8L0/HyJMpAnBAAgCD5zMlvSYeXjHrogbge2zaR2jaOKh3dDPHMtUWPd7ans1Xsaj9yX2f75iYSk0MEACAGfmkyj20ch6XRE/qZ9xxTGyrfwfyKZvPs5cLqC7pej9GNBMSmAgBZ5zcjdLSq4G6wLysA2/GOvpS+7t8ffj8y4bvbZy4WtZ8P4v0/ArEtLsCAMopC1wc02IIII3EawQhPDicyipJxejH/kXjwrKVsntt5sg6HDf2HanlCr2kMTLtrWDs7hw/i+K8P0d5ewsNDHMKZVQPhk2OGo72nc4dYK4qQU4uLJNndTta0asNV9+4r5jGGPpp3wyCzmm3aNxHUQkU4OEnFmqWtzC5pRqw0f8AuBpLkkggCS5vMY9Hro7nmSERu/MbA8DbxUi1qZKi7xPtyz9ptJYax4r5fofSdGYggAQAIASWczJv0ao5Vg9VKSRbY1+9vV0jj0JPd0cksVozRt39pe1UOzm/ej911/JDVFLACAPehq3RSslYbOY4OB6x9l9jJxeKPKtSjWpunPR8Cx2FVzZ4Y5W7HtDu/cn8JKUVJGS3NCVCrKlLVPA2l0eB8IQAjc4+TwpKrSYLRS3c3oafab5Hik11R7OfDRmk7B2i7u3wm/ejwff0ZE1GHoIAm2ajFuSrOSJ5sw0fzC5b9xxUuzqZZ4dSuby2na2vaLWHk9R0puZ4CAIFnWydEsHpLB6yIc74o+vs296hXlHNHOtUWfdvaLo1vZ5/DLTuf7E6lRfwQB9a6xuNoQfGsVgyxeTuIiakhlO10bSe3YfEFPqU80EzJr+37C5nT6NnTXoQwQAIA5mUeENqqaSF3tDmn3XDYe9edWmqkXFkywu5WleNWPLXvXMrtNEWuLXCzmkgjoINiEhaweDNYjJSipR0Zgg6BADpzSVenQaJ/wDHK5vAgO+5TayljTw6Gd7z0sl5mX8kn6ehNlMK6CAInnNwwTUD3e1F6wcPxeF1Fu4Zqb7h5u9cujexXKXD8fcRiTmlAgDZw2pMU0cg2se13cQV1B5ZJnjcU1VpSg+aa+pZSN9wCNhAKsCMgksHgzJB8MZGBwIIuCCCOkHcjU+xbi8UV4yrwn0Wrlh3B12/KdY8PJIa1PJNxNW2bd+1W0KvN6+KOSvMnggCeZM5TGGljjv+HS8XuP3U2lWywSKxtDZirXEp9cPJDjTUoAIAEACAEPnIoxFiMttj9F/eNfjdJbqOWqzTdgVnVsYY8sV9CMKOOQQA2cy7vUTj+I36f7JnYfCyi72L+tTfc/MYynlTBAHhW04kifGdj2OaewghfJLFNHpRqOnUjNcmn9CtMjC0kHaCQeCrz4GwRkpJNGKDoEAWPyfm06SB3TEzyCf0njBMyO+hkuake9nQXZFBACjzzUgFTDIPbjLT+V3/ALJXfx95Mve6lVuhOn0eP1/6F4oJawQBuU/4R/8Ab10iPP4iyasBkIIAEACAEznfb/jm9cTfNyU339w0HdZ/+G/8n6EGUMsoIAbWZcf4ec/xW/Smdh8LKLvY/wCtTXc/MYqnlTBAAgCtmMi1TNb/AJZPqKr8/iZr1r/Yh4LyNNckgEAWIyQ/2FPf/iZ5J7Q/txMo2p/zKvizrr1IAIAV2ep+umG/1p+hLr/+PzLpukuFV/4+osUuLkCAJbgWB8pTsfbbpeDiPspNOlmimIry+7KtKHTDyQ8k5M2BAAgAQAl87sl68DoiZ5uKUXr/AKhoe68cLJvq36EIUQsYIAcmZ6K1C93vTOPc1gTWxX9N+Jn+9M8buK6RXmydqaVkEAYyvDWknYAT3IfA+xTk0kVmqZdN7n+84u7zdV5vF4mxU4ZIKPRHmvh2CALIYDFoUsLeiJn0hP6awgkZFezz3E5d78zfXZGBACXzuV2nXBg2RRtb+YkuPmO5KL2WNTDoaHuxQ7Ozc3/Jt/JcCEKIWMEAPLIXDAMOp772F39TnO+6cW8P6SM12zct31TDrh9EkS1ShGCABAAgBEZy6jTxKX4dFvc0fukt28arNM3fp5LCHfi/uRdRx0CAHrmyp9DDYviLnd7jbwsnNosKSM03hqZ7+fdgvsSpSRICAOFlxX8jQTuvYlhY3tdzfuvG4nlptjPY9v295Tjyxxfy4lfUjNTBAHvQQacsbB7T2t7yAvsVi0jyrTyU5T6Jv6Flo2WAA2AAKwox+TxbbMkHw8K2qbFG+R5s1jS4nqAuvkpKKxZ6UaUqtSNOOraX1K44rXOnnkmdte4u7OgcBqSCcnKTkzW7ahGhSjSjolgaq5Pc+saSQBtJsg+NpLFlk8JpuTgjj91jW9wCsEFlikZDc1O1rSn1bNtdHgCABAHxzgASdQGsoPqTbwRW3GazlqiWX35HOHYTq8LKv1JZpNmu2lHsaEKfRJGmuSQCALGZM0vJUcEfuxM8rp9SjlgkZLtCr2t1Un1bOmvQhggBXZ5MV1xUzT0yP8mg/qPcl19U0gXTdS14TuH4L19BYpcXIEASTN3RcriMItcMJkP5RceNl72sc1VCjbtfsrGb68Pr+sR9p2ZgCAF5ncx3k4W0rDzpOc/qYDqHEjwKg3tXCORcy17sWPaVXcSXCPBeP6Qo0rL2CAO3kXh5nr4GW1B4e75W84+VuK9aEM1RIW7WuFQs6k+7BeL4FhE9MrBAAgAQBF84uMej0L7Gz5PVt4/iPAXUa6qZKb7xzsKz9pu446R4v5afcRCTGmggDdwWjM1TFEBfTka3gSL+F11TjmkkRrusqNCdR8k2WRAsrAZE3ifUAYTShrS5xs1oJJO4DWSvjeCxOoxcpKMdWV2ykxU1NVJMdjnc0dDRqaO5Iqs883I1ewtVa28aS5a+PM5i8yaCAGdmaww3mqCNWqNp6Ttdb9KYWENZFN3ruVhCgvF+S9RopkUs8qqobGxz3mzWtLnE7gBclfG0lizunTlUmoRWLfBFd8o8WdVVMkzvaPNHQ0agO5IqtRzm5Gr2FpG1oRpLlr48zmrzJgIAaGZvCf8AVqXD+GzwLiPAJjY09ZlL3qu/gt14v0GemJTQQAIACUAIjOFlD6XVHQN4o7sZ1+87iR3AJLdVe0nw0Rpmw9n+x2/vfFLi/RfIi6jjoEATfNLhvKVplI1QsJ/M7UPDSUyyhjUx6Fb3mueztFTWsn9lx/A6E2M9BAECzr5QclAKZh58o53wx/3OrgVCvKuWOVcyz7tbP7at28tI6d7/AEJ1Ki/ggDdwXDH1M7IWDW9wF/dG9x6gF3Tg5yUURru5hbUZVZ6L79xYbCMNZTwshjFmsFu07yeslPIQUI5UZVdXM7mrKrPVm4uyOL7O5jnJwNpmnnS639TAfufIqDe1cI5FzLTuxY9pVdxJcI6eP6QoUrL6CANjDqJ00zImC7nuDRx39g28F9jFyaSPGvWjRpyqT0SxLFYNhzaeBkLNjGgdp3k9pun1OChFRRk93cyua0qs9Wbq7I4IAEAQPOhlRyEXo0R9bIOcQfwM/c+V1CvK+VZVqyzbu7L7ep29Re7HTvf6E4lRoAIAEAPLNpgvo9EHOFnynlHX3C3NHdr4lOLSnkp+Jm28F77TdtR0jwXqS1ShEeNbVNijfI82axpcT1AXXyUlFYs9KVKVWapw1fBFd8oMWfVVD5n7XHUPdbub3JDVqOcnJmr2VpC1oRpR5fd9TnLglggBv5qMneShNTILPl1MB9lnTxPgAmllRyxzvmULeXaPa1VbwfCOve/0MBTirHxxsLnYg+pY8EV6yvxf0qsklvzb6LPlGofvxSKvUzzbNV2Xaey2safPV+LOMvIYAgBo5ocA1Oq3jpZHfo9pw8uBTGxpfzfyKXvRf8VawffL0Xr9BnJiU0EACAOVlLjbKSndM/dqa333bmhedWqqcczJuz7Kd5XVKHzfRdSv2I1z55XSyHSe83J+w6AkcpOTxZqdChChTVOmsEjWXJ7AgCQZD4F6XWMYR6tvPk+UbuJ1L3t6XaTw5CrbF97HbOa+J8F49fkP4CydmXan1AC7zvY3oQspmnXJzn9TBsHE/SVAvquEVBcy17r2WerK4lpHgvF/heYpEsL2CAJBkTk+ayqawg8m2zpD8PR2nZ3r2t6XaTw5Cra+0FZ27kvifCPj1+Q/Y2AAACwAsANwTxcDL23J4syQfCM5xMW9HoJLGzpBybennbSOF1HuqmSm+8cbCtPaLyOOkeL+X7EMkppwIA38Cwt1TURws2vcAT7rd7j2C67pwc5KKIt5dRtqMqsuX3fJFiKCkbDEyJgs1jQ0DqCexiorBGUVq0q1R1J6vibC6PIEACANDG8IiqoXRSi7TsO9p3OadxXFSnGccrJVpd1bWqqtN8fPuYicqcm5aKXQeLsP4HganD7HqSWtRlSeDNL2dtKle080Nea5r9HFXkMTKKIucGtBc4mwABJJ6ABtQljwRzKSis0ngh6Zv8mfQ6fnj10lnP8AhG5g7NfElObaj2ceOrM123tP22v7nwR07+/5kpUkSggCN5V5HQVo0nXZKBYSN6Ohw9oKPWt41eL1G+zdsV7H3Y8YvVP06Cqx3IWrprnQMrPejBd3t2hLalrUhyxLtZ7dtLnhmyvpLh99DgUdE+WVsTGkvcQ0Ntrv19C8IxcnghpVrQpU3Um8EuY+8j8nW0VOIxre7nSO953V1DYE7oUVSjgZhtTaMr6vnei4JdF+Wd1ewtBAGliuEw1LNCaNr27r7j0g7QVxOnGawkiRbXda2lnpSaZAsZzVMN3U0pb8EmsdgcNY43UKpYr+DLPab1TXC4hj3rh9iBYzkvVUx9bC7R99o0m/1DZxsoU6E4aos9rtS1ul/Tmsej4P6fgYuaTAOThdVPHOk1MvuYN/E+ACn2VLCOd8yp7z3/aVVbwfCOvj+hhKcVUEACABAAgDTxXDIqiIxTNDmHd0dYO49a5nCM1hI97a5q21RVKTwaE/lfkDJS+sidykNwNZAc2+zS2A9o7kqr2rp8VxRftl7fp3fuVFln9n4fsneQmRbaRolls6dw27RGOhvX0lTLe2VNYvUrO2dtSvJdnT4QX373+CYqWIAQAIAEACANZuHxCTlRGwSWI0g0XsdouuckcccOJ7O4quHZuTy9MeBsro8QQAIAEACAPhF9RQCeAMaALAAAbANyD6228WfUHwEACAP//Z"/>
          <p:cNvSpPr>
            <a:spLocks noChangeAspect="1" noChangeArrowheads="1"/>
          </p:cNvSpPr>
          <p:nvPr/>
        </p:nvSpPr>
        <p:spPr bwMode="auto">
          <a:xfrm>
            <a:off x="345281" y="1202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dirty="0"/>
          </a:p>
        </p:txBody>
      </p:sp>
      <p:sp>
        <p:nvSpPr>
          <p:cNvPr id="12" name="AutoShape 10" descr="data:image/jpeg;base64,/9j/4AAQSkZJRgABAQAAAQABAAD/2wCEAAkGBxQTEBUTExQVFRUXFRYXGBgWGBQYHRUZHhkYGhsXFRgYHCggGBonHRsXIjEiJSkrLi4uGB8zODMsNygtLisBCgoKDg0OGxAQGywkICY1LDQtLCwsLCwsLC8uNCwsNCwsLCwsLCwsLCwsLCwvLCwsLCwsLC0sLCwsLCwsLCwsLP/AABEIAO8AowMBEQACEQEDEQH/xAAcAAACAgMBAQAAAAAAAAAAAAAABwYIAgQFAwH/xABCEAABAwIBBwgIBAQGAwAAAAABAAIDBBEFBgcSITFBgRMiUWFxkaGxFCNCUmJyssEygqLRY3OS4SQlMzRTwkPi8P/EABsBAAIDAQEBAAAAAAAAAAAAAAAFBAYHAgMB/8QANxEAAgECAwUFCAEEAgMAAAAAAAECAwQREjEFBiFBURNhcbHBFCIygZGh0eFCIzNy8DTxJERi/9oADAMBAAIRAxEAPwB4oAEARnLLK9lByQLDIZCdQdo6LR7Ww31kau1R69wqWHDEcbK2RO/ztSyqPPDHF9DVw3OPRS2DnOiPQ9urvFwuY3lOWvA9q+7l7S+FKS7n6Mk1FiMUovFIx/yuB8lIjOMtGJ6tvVovCpFrxRtLo8QQAIAxe8AEnUALnqCD6k28EJ5mc6pbO9wDZIi8lrXCxDb6gHDq6Uq9tmpPoX57sW06UVi1LDi118CXYNnKpZbCXSgd8WtvBw+4Ck07yEteAiu92rqjxp++u7g/oS+mqWSN0o3Ne3paQR4KWpJrFCCpSnTllmmn3nsvpwCABAEDztY1yVO2Bhs+U3NtoY2x8TbxUK9qZY5VzLNuzZdrXdaS4R83+iD4HnAq6ewLuWYPZkuTbqdt81Dp3dSHeWS83ftLjillfVfjQZGTmX1NU2a48jIdWi8ixPwu2HwU+ldQnwfBlRv9gXNrjKKzR6r1RLFKEYIAEACABACAy6xn0qtkeDdjeYz5W7+JuUkuKmeo2ajsaz9ltIwer4vxZH14DU+seQbgkEbCNVkHxpNYMsZk3f0ODSJJ5JlySSTqG0nan1L4EZLf4e01MFgsWdJehEBAEWzkYryFA+x50vq28fxeF1GuqmSm+8dbAtPaLyOOkeL+Wn3ESkxpgIA72Q8cr66FkT3s0nguLSRzRrde23VfvXtbqTqJJivbEqULSc6kU8Fwx6vgiwKeGWggAQAgMu8X9JrpHg3a31bPlbfXxNzxSO4qZ6jZqOxrT2W0jB6vi/FkfXiNQQA+M3NM9mHxco5zi67xpEnRafwtF9gsL2606tU1TWJmW3qsJ3s8iSS4cOb5sk6kCYEACAI3l/jPo1C9wNnv9WztO0jsFyo9zUyU2N9iWftV3FPRcX8v2IRJTTwQBnBEXuaxusuIaO0mwQli8Dic1CLk9EWXpIdCNrB7LWt7hZWFLBYGP1J55uXVtnqvpwCAEznaxflasQtPNhbY/O6xPhohKb2pmnl6Gg7s2nZWzqvWfktPUgyhllBADJzNYbeSaoI1NAjb2nWfC3ep9jDi5FQ3rucIQoLnxfy0GsmZSAQBHcvcW9GoZXA2e4cmztdquOwXK8LmpkptjbYtp7TeRi9FxfyEEkhqAIA3MHoTPURQja97W9gJ1ngLldQjmkoke6rqhRnVfJNlkIIgxrWjY0ADsGpP0sFgZHOTnJyerM19OQQAIATedzFeUq2wg82Fuv5nWJ8A1Kb2pjPL0NA3YteztnVesn9l/rIIoZZgQBKs2mGctiEZI5sXrD2j8PjbuUm0hmqLuEm8Fz2FlJLWXD66/YeqcmaAgDSxnEBT08kztjGF1uk7hxNlxUnki5Ei0t3cVo0lzeBXGpndI9z3G7nOLiekk3KQttvFmt06cacFCOi4Hmvh2CAH7kBhno9BE0jnOHKO7Xa/Kw4J3bQyU0jL9t3XtF5OS0XBfIkS9xSCAFHnjxPSqI6cbI26Z+Z2zuA/Uld9PGSiXvdW2y0ZVnrJ4LwX78heKCWsEAT7NBhmnVPmI1RNsPmdq8r96m2MMZuXQq+9F1kt40l/J/ZfscKalBBAAgDCaQNaXHUGgk9gFyvjeCxOoxcpKK1ZW3FK0zTSSu2ve53Zc7OGxIJyzSbNdt6Ko0o01ySRqrk9wQA4M0GE8nTPnI50rrD5G38yT3BNLGnhFy6lB3ou+0rxorSPm/0T9TirggCBZ4MQ0KRkQOuV+v5W6z4lqhX08IJdSz7rW+e5lUf8V93/AKxOpUX8EAdLJrDTUVcMO5zxpfKNbvAFelKGeaiQ9oXKt7adXouHjy+5YxrbCw2BPjJm8Xiz6g+AgCu2Vdfy9bNJuMhA7BqHkkNaWabZq+zaHYWtOn3efE5K8yeCAHlmxwvkaBpI50pMh7DYNHcB3lOLSGWn4mbbw3Xb3jS0jw/P3JapQiBAAgCPZf13JYfM7e5ugO12peFzLLTY12JQ7a9pro8fpxECkhqIIA9KeEve1jRdznBoHSSbBCWLwRxOahFylouJZHC6IQwRxN2MYG9w2qwQjlikZFc1nXqyqS5vE2l0eIIATueKr0qyOPcyId7iT5AJVfSxmkX/AHVpZbWU+r8iBKEWcEAMbM3hulNLORqY0Mb2u1nwA71PsYYycipb1XOWlCiufF/IbKZlGBAHPygrORpJpd7InkdtjbxsuKsssGyVY0e2uadPq0VwSA1wEAbWFUZmnjiG172t7yBddQjmkkeFzWVGjKo+SbLIwRBjWtGxoAHYBZP0sFgZFObnJyerPRfTkEACAF1nmrLQQRe+9zj2NFvNw7lAv5e6kWzdSjmrVKnRJfX/AKFKlhegQBK82WH8riDCdkYMh7RqHifBSbSGaou4R7w3HZWUktZcB6JyZqCABACDzh1OniU/wuDRwASS6eNVmn7Cp5LGn38fqRxeA3BAD2zbYdyOHx9Ml5Dx2eACc2kMtNd5me37jtr2XSPBfL9kpUkSggCK5zajQw2X4i1ve4KNdvCkx3u9Tz38O7F/YRSTGlggCZZqKLlMQDzsjY53E80eZUqzjjUx6Fe3lr9nZOK/k0vUdqcGdAgAQAIATueKq0qyNnuReLiT9glV9LGaRft1aWW2lPq/IgShFoBADRzLUeqom62Rjhdx82pjYR1kUveytxp0vF+i9RnJiU0EACAK349Pp1U7+mV54aRt4JBUeM2zXLKGS3px6JeRoLglGcERc9rRtcQBxNkJYvA4nJRi5PkWXpIAyNrBsa0NHAWVhisFgY/Vm6k3N83ieq+nAIAgGeOe1JGz3pfANJ/ZQb5+4kWjdWnjcyl0XmxPpWX4EAM7MtBrqH9TG/UUwsF8TKbvbU4UoeL8hopkUsEACABACEziVOniU/wkNHAD73SS6eNVmn7Cp5LGn38fqRteA3BADtzT0+jhwd78j3eOj9k3slhSM53lqZr5rokvX1JkpZXwQBhM+zSegE+C+PQ6gsZJFZHOuSTv1qvGxpYLA+IPp2MjoNOvpm/xWHuOl9l60FjUihftWp2dnVl/8v78Cw6emUggAQAsM9Uuqmb/ADT3aA+6XX7+FeJct0o8asv8fUV6XF0BADazLj1E5/iN+lM7D4WUXex/1qfg/MYqnlTBAAgAQBW7HZ9Oqmf70sh/UbJBUeM2zXbOHZ29OPRLyNFcEkEAPrN0P8tg7D9RTq1/tIzDbr/8+p/vIkqkCgEAaeMvtTTHoikP6SuKnwskWixrwXevMrYkBrwIAkOb8/5nT/Ofpcve2/uxFW2/+BV8PVD+Tsy4EACAFPnpd66nH8N5/UP2Sy/+JF43TX9Ko+9eQuFALcCAGtmWk9VUN+Nh8CPsmVg+DRSN7Y/1KUu5jJTAqAIAEACAKxSm7iTtuVXWbJFYJYGKDoEAPLNdPpYbGPdc9p/qv5EJxZvGkjNt46eS/l3pP7EtUoRAgDnZRf7Oo/kyfSV51fgfgS7D/lU/8o+ZXFITWwQBv4BV8lVQSbmysJ7NIX8LrunLLNMi3tLtbepT6p+RZAFPzIwQAIAUmej/AHEH8p31JXf/ABIvW6f9mp4ryF2oJbAQAwczdVaplj9+MEflP91OsZe+0VXeuljbwn0fmN5NChggAQAIArbjVKYqmaM6tGR44Bxt4Kv1I5ZNGu2lVVaEJrmkaS5JIIAZ+ZnEv9anPVI36Xf9UxsJ6xKZvZbf2668H5r1GgmJTAQBqYtFpU8rR7Ubx3tIXM1jFo97aWWtCXRrzK1qvmvggAQBYPIvFBU0UUm8N0HfM3Uf34p5QnnppmVbWtXbXc4ctV4M7i9hcCAFZnqh51M/daRvi0j7pbfrjFl13Sn7tWHg/MWaXlxBAHcyIxHkK+B5/CXhjux3N8Lg8F7W88lRMWbXt+3s6kFrhivFcSwaeGWAgAQAIASedbDeSrjIBzZWh3Eaj9u9KLyGWpj1NF3aue1s8nOLw+WqIYohYQQB0cnsWdS1MczfZOse832h3LulUcJKSId9aRuqEqUuenc+TLE007ZGNew3a4Ag9IKfJprFGUVKcqcnCSwaPVfTgEAV2yqw30esmitYB5LflOseB8EhrQyTaNY2bc+0WsKnPDj4o5K8ycCAGDmixvk53UzjzZec35wNnEeSnWVXCWR8yq70WXaUlcR1jwfh+n5jeTQoYIAhmdbDjLQ6Y2xOD+Gw+fgol5DNTx6Fh3auVSvMj/ksPnqJNKDRQQAAoPhYPIvGRVUccl+cBoPHQ4AXv2ix4p5QqdpBMyza1m7S6lDlqvB/7gdxewtBAAgCI5y8C9Joy5ovJDd7ekj2m9wB4BRbulnhitUPd3772a5yyfuy4Px5P/eojknNJBAAgBqZpco7tNHIdbedETvHtM4bR2noTKyrfwfyKTvNs7Bq6gteEvRjLTAp4IAWOeHBCeTq2jZ6uT/q7zHcl19T0mi5brXqWa2l4r1XqK5Li6AgDOnmcx7XtNnNIcD0EG4KE8HijicIzi4y0fBlhMlccbWUzZW20vwvHuvG0ffintGqqkMTK9pWMrO4dN6cn1R2F6kA8aymbJG+N4u17S0jqIsV8klJYM9KVSVKanHVPFfIrpjmGOpqiSF21jiAekbjxFkhqQcJOLNYs7mNzQjVjzNFcEoEAS7NzlL6JUaDz6mUgO+F25/ZuKlWtbs5YPRiHb2zfa6GaHxx0710/A8AbpwZvofUACABACMziZN+iVOkweplu5vQ072ft1diTXVHs5YrRmlbC2l7XQyzfvx17+jImow8BAHrSVLopGyMJa5pDgRuIX2MnF4o86tKNWDhNYp6lgMk8fZWU7ZW2Dhqkb7rv2O0J3RqqpHEy3aez52Vd03pyfVHaXsLzXxCjZNE+J4u17S08ejrXMoqSwZ60K06NSNSGq4lecfwh9LUPhftadR95u5w7QkVSm6cnFmrWV3C7oxqw5/Z9DnLglggCTZBZTGiqOdriks2QdHQ8dnkpFtW7OXHRibbWzFe0fd+OOn4+Y945A4BzSCCLgjeOkJ0niZnKLi8HqZIPhAM6uTfLRCqjHPiFnge0zbftbr4EqDeUcyzrVFo3b2l2NT2eb92Wnc/2J9Ky/AgAQA2c1uVfKN9Emdz2j1RPtN9zrI8uxM7OviskvkUXePZPZy9ppLg/iXR9fB+YxlPKmCABAHNyhwdlXTvhfvGo72u3OC86tNVI5WS7G8naVlVhy1XVdCvmKYe+nmdFILOabHr6COkFI5wcHlZqlvcQuKaq03imaq5PcEAd3I3KJ1FUB41xus2RvS3pHWNoXtQrOlLHkLNq7Oje0HD+S+F9/4Y/aadsjGvYQ5rgCCN4KdpprFGX1KcqcnCSwa1PVfTgiOcPJb0uHTjHrowS34xtLD9v7qLdUO0jitUPdhbV9jq5J/BLXufX8iPc0g2OojaDuSc0hNNYo+IPoIAZ+avKrZRyn+ST4x/smNnX/hL5FM3k2V/7VJf5L1/I0ExKYfHC4sdiATw4iOzh5L+iT6cY9RISW/A7ez7jq7EmuqHZyxWjNJ2FtT2yjlm/fjr3rr+SJKMPQQBnDK5jg5pIc0ggjaCNYIQm08UczhGcXGSxTHtkHlN6bT3dYSss14G/oeOo+d06tq3ax46mZ7a2Z7FWwj8L0/HyJMpAnBAAgCD5zMlvSYeXjHrogbge2zaR2jaOKh3dDPHMtUWPd7ans1Xsaj9yX2f75iYSk0MEACAGfmkyj20ch6XRE/qZ9xxTGyrfwfyKZvPs5cLqC7pej9GNBMSmAgBZ5zcjdLSq4G6wLysA2/GOvpS+7t8ffj8y4bvbZy4WtZ8P4v0/ArEtLsCAMopC1wc02IIII3EawQhPDicyipJxejH/kXjwrKVsntt5sg6HDf2HanlCr2kMTLtrWDs7hw/i+K8P0d5ewsNDHMKZVQPhk2OGo72nc4dYK4qQU4uLJNndTta0asNV9+4r5jGGPpp3wyCzmm3aNxHUQkU4OEnFmqWtzC5pRqw0f8AuBpLkkggCS5vMY9Hro7nmSERu/MbA8DbxUi1qZKi7xPtyz9ptJYax4r5fofSdGYggAQAIASWczJv0ao5Vg9VKSRbY1+9vV0jj0JPd0cksVozRt39pe1UOzm/ej911/JDVFLACAPehq3RSslYbOY4OB6x9l9jJxeKPKtSjWpunPR8Cx2FVzZ4Y5W7HtDu/cn8JKUVJGS3NCVCrKlLVPA2l0eB8IQAjc4+TwpKrSYLRS3c3oafab5Hik11R7OfDRmk7B2i7u3wm/ejwff0ZE1GHoIAm2ajFuSrOSJ5sw0fzC5b9xxUuzqZZ4dSuby2na2vaLWHk9R0puZ4CAIFnWydEsHpLB6yIc74o+vs296hXlHNHOtUWfdvaLo1vZ5/DLTuf7E6lRfwQB9a6xuNoQfGsVgyxeTuIiakhlO10bSe3YfEFPqU80EzJr+37C5nT6NnTXoQwQAIA5mUeENqqaSF3tDmn3XDYe9edWmqkXFkywu5WleNWPLXvXMrtNEWuLXCzmkgjoINiEhaweDNYjJSipR0Zgg6BADpzSVenQaJ/wDHK5vAgO+5TayljTw6Gd7z0sl5mX8kn6ehNlMK6CAInnNwwTUD3e1F6wcPxeF1Fu4Zqb7h5u9cujexXKXD8fcRiTmlAgDZw2pMU0cg2se13cQV1B5ZJnjcU1VpSg+aa+pZSN9wCNhAKsCMgksHgzJB8MZGBwIIuCCCOkHcjU+xbi8UV4yrwn0Wrlh3B12/KdY8PJIa1PJNxNW2bd+1W0KvN6+KOSvMnggCeZM5TGGljjv+HS8XuP3U2lWywSKxtDZirXEp9cPJDjTUoAIAEACAEPnIoxFiMttj9F/eNfjdJbqOWqzTdgVnVsYY8sV9CMKOOQQA2cy7vUTj+I36f7JnYfCyi72L+tTfc/MYynlTBAHhW04kifGdj2OaewghfJLFNHpRqOnUjNcmn9CtMjC0kHaCQeCrz4GwRkpJNGKDoEAWPyfm06SB3TEzyCf0njBMyO+hkuake9nQXZFBACjzzUgFTDIPbjLT+V3/ALJXfx95Mve6lVuhOn0eP1/6F4oJawQBuU/4R/8Ab10iPP4iyasBkIIAEACAEznfb/jm9cTfNyU339w0HdZ/+G/8n6EGUMsoIAbWZcf4ec/xW/Smdh8LKLvY/wCtTXc/MYqnlTBAAgCtmMi1TNb/AJZPqKr8/iZr1r/Yh4LyNNckgEAWIyQ/2FPf/iZ5J7Q/txMo2p/zKvizrr1IAIAV2ep+umG/1p+hLr/+PzLpukuFV/4+osUuLkCAJbgWB8pTsfbbpeDiPspNOlmimIry+7KtKHTDyQ8k5M2BAAgAQAl87sl68DoiZ5uKUXr/AKhoe68cLJvq36EIUQsYIAcmZ6K1C93vTOPc1gTWxX9N+Jn+9M8buK6RXmydqaVkEAYyvDWknYAT3IfA+xTk0kVmqZdN7n+84u7zdV5vF4mxU4ZIKPRHmvh2CALIYDFoUsLeiJn0hP6awgkZFezz3E5d78zfXZGBACXzuV2nXBg2RRtb+YkuPmO5KL2WNTDoaHuxQ7Ozc3/Jt/JcCEKIWMEAPLIXDAMOp772F39TnO+6cW8P6SM12zct31TDrh9EkS1ShGCABAAgBEZy6jTxKX4dFvc0fukt28arNM3fp5LCHfi/uRdRx0CAHrmyp9DDYviLnd7jbwsnNosKSM03hqZ7+fdgvsSpSRICAOFlxX8jQTuvYlhY3tdzfuvG4nlptjPY9v295Tjyxxfy4lfUjNTBAHvQQacsbB7T2t7yAvsVi0jyrTyU5T6Jv6Flo2WAA2AAKwox+TxbbMkHw8K2qbFG+R5s1jS4nqAuvkpKKxZ6UaUqtSNOOraX1K44rXOnnkmdte4u7OgcBqSCcnKTkzW7ahGhSjSjolgaq5Pc+saSQBtJsg+NpLFlk8JpuTgjj91jW9wCsEFlikZDc1O1rSn1bNtdHgCABAHxzgASdQGsoPqTbwRW3GazlqiWX35HOHYTq8LKv1JZpNmu2lHsaEKfRJGmuSQCALGZM0vJUcEfuxM8rp9SjlgkZLtCr2t1Un1bOmvQhggBXZ5MV1xUzT0yP8mg/qPcl19U0gXTdS14TuH4L19BYpcXIEASTN3RcriMItcMJkP5RceNl72sc1VCjbtfsrGb68Pr+sR9p2ZgCAF5ncx3k4W0rDzpOc/qYDqHEjwKg3tXCORcy17sWPaVXcSXCPBeP6Qo0rL2CAO3kXh5nr4GW1B4e75W84+VuK9aEM1RIW7WuFQs6k+7BeL4FhE9MrBAAgAQBF84uMej0L7Gz5PVt4/iPAXUa6qZKb7xzsKz9pu446R4v5afcRCTGmggDdwWjM1TFEBfTka3gSL+F11TjmkkRrusqNCdR8k2WRAsrAZE3ifUAYTShrS5xs1oJJO4DWSvjeCxOoxcpKMdWV2ykxU1NVJMdjnc0dDRqaO5Iqs883I1ewtVa28aS5a+PM5i8yaCAGdmaww3mqCNWqNp6Ttdb9KYWENZFN3ruVhCgvF+S9RopkUs8qqobGxz3mzWtLnE7gBclfG0lizunTlUmoRWLfBFd8o8WdVVMkzvaPNHQ0agO5IqtRzm5Gr2FpG1oRpLlr48zmrzJgIAaGZvCf8AVqXD+GzwLiPAJjY09ZlL3qu/gt14v0GemJTQQAIACUAIjOFlD6XVHQN4o7sZ1+87iR3AJLdVe0nw0Rpmw9n+x2/vfFLi/RfIi6jjoEATfNLhvKVplI1QsJ/M7UPDSUyyhjUx6Fb3mueztFTWsn9lx/A6E2M9BAECzr5QclAKZh58o53wx/3OrgVCvKuWOVcyz7tbP7at28tI6d7/AEJ1Ki/ggDdwXDH1M7IWDW9wF/dG9x6gF3Tg5yUURru5hbUZVZ6L79xYbCMNZTwshjFmsFu07yeslPIQUI5UZVdXM7mrKrPVm4uyOL7O5jnJwNpmnnS639TAfufIqDe1cI5FzLTuxY9pVdxJcI6eP6QoUrL6CANjDqJ00zImC7nuDRx39g28F9jFyaSPGvWjRpyqT0SxLFYNhzaeBkLNjGgdp3k9pun1OChFRRk93cyua0qs9Wbq7I4IAEAQPOhlRyEXo0R9bIOcQfwM/c+V1CvK+VZVqyzbu7L7ep29Re7HTvf6E4lRoAIAEAPLNpgvo9EHOFnynlHX3C3NHdr4lOLSnkp+Jm28F77TdtR0jwXqS1ShEeNbVNijfI82axpcT1AXXyUlFYs9KVKVWapw1fBFd8oMWfVVD5n7XHUPdbub3JDVqOcnJmr2VpC1oRpR5fd9TnLglggBv5qMneShNTILPl1MB9lnTxPgAmllRyxzvmULeXaPa1VbwfCOve/0MBTirHxxsLnYg+pY8EV6yvxf0qsklvzb6LPlGofvxSKvUzzbNV2Xaey2safPV+LOMvIYAgBo5ocA1Oq3jpZHfo9pw8uBTGxpfzfyKXvRf8VawffL0Xr9BnJiU0EACAOVlLjbKSndM/dqa333bmhedWqqcczJuz7Kd5XVKHzfRdSv2I1z55XSyHSe83J+w6AkcpOTxZqdChChTVOmsEjWXJ7AgCQZD4F6XWMYR6tvPk+UbuJ1L3t6XaTw5CrbF97HbOa+J8F49fkP4CydmXan1AC7zvY3oQspmnXJzn9TBsHE/SVAvquEVBcy17r2WerK4lpHgvF/heYpEsL2CAJBkTk+ayqawg8m2zpD8PR2nZ3r2t6XaTw5Cra+0FZ27kvifCPj1+Q/Y2AAACwAsANwTxcDL23J4syQfCM5xMW9HoJLGzpBybennbSOF1HuqmSm+8cbCtPaLyOOkeL+X7EMkppwIA38Cwt1TURws2vcAT7rd7j2C67pwc5KKIt5dRtqMqsuX3fJFiKCkbDEyJgs1jQ0DqCexiorBGUVq0q1R1J6vibC6PIEACANDG8IiqoXRSi7TsO9p3OadxXFSnGccrJVpd1bWqqtN8fPuYicqcm5aKXQeLsP4HganD7HqSWtRlSeDNL2dtKle080Nea5r9HFXkMTKKIucGtBc4mwABJJ6ABtQljwRzKSis0ngh6Zv8mfQ6fnj10lnP8AhG5g7NfElObaj2ceOrM123tP22v7nwR07+/5kpUkSggCN5V5HQVo0nXZKBYSN6Ohw9oKPWt41eL1G+zdsV7H3Y8YvVP06Cqx3IWrprnQMrPejBd3t2hLalrUhyxLtZ7dtLnhmyvpLh99DgUdE+WVsTGkvcQ0Ntrv19C8IxcnghpVrQpU3Um8EuY+8j8nW0VOIxre7nSO953V1DYE7oUVSjgZhtTaMr6vnei4JdF+Wd1ewtBAGliuEw1LNCaNr27r7j0g7QVxOnGawkiRbXda2lnpSaZAsZzVMN3U0pb8EmsdgcNY43UKpYr+DLPab1TXC4hj3rh9iBYzkvVUx9bC7R99o0m/1DZxsoU6E4aos9rtS1ul/Tmsej4P6fgYuaTAOThdVPHOk1MvuYN/E+ACn2VLCOd8yp7z3/aVVbwfCOvj+hhKcVUEACABAAgDTxXDIqiIxTNDmHd0dYO49a5nCM1hI97a5q21RVKTwaE/lfkDJS+sidykNwNZAc2+zS2A9o7kqr2rp8VxRftl7fp3fuVFln9n4fsneQmRbaRolls6dw27RGOhvX0lTLe2VNYvUrO2dtSvJdnT4QX373+CYqWIAQAIAEACANZuHxCTlRGwSWI0g0XsdouuckcccOJ7O4quHZuTy9MeBsro8QQAIAEACAPhF9RQCeAMaALAAAbANyD6228WfUHwEACAP//Z"/>
          <p:cNvSpPr>
            <a:spLocks noChangeAspect="1" noChangeArrowheads="1"/>
          </p:cNvSpPr>
          <p:nvPr/>
        </p:nvSpPr>
        <p:spPr bwMode="auto">
          <a:xfrm>
            <a:off x="459581" y="2345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dirty="0"/>
          </a:p>
        </p:txBody>
      </p:sp>
      <p:pic>
        <p:nvPicPr>
          <p:cNvPr id="2066" name="Picture 18" descr="http://www.campesato.it/wp-content/uploads/2014/03/Pixmac000082190939.jpg"/>
          <p:cNvPicPr>
            <a:picLocks noChangeAspect="1" noChangeArrowheads="1"/>
          </p:cNvPicPr>
          <p:nvPr/>
        </p:nvPicPr>
        <p:blipFill rotWithShape="1">
          <a:blip r:embed="rId3">
            <a:extLst>
              <a:ext uri="{28A0092B-C50C-407E-A947-70E740481C1C}">
                <a14:useLocalDpi xmlns:a14="http://schemas.microsoft.com/office/drawing/2010/main" val="0"/>
              </a:ext>
            </a:extLst>
          </a:blip>
          <a:srcRect l="28416" t="18065" r="28839"/>
          <a:stretch/>
        </p:blipFill>
        <p:spPr bwMode="auto">
          <a:xfrm>
            <a:off x="7848600" y="1260758"/>
            <a:ext cx="779318" cy="106753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http://www.thecrosshairstrader.com/wp-content/uploads/2011/05/glass_of_water.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712" t="6052" r="16461" b="5274"/>
          <a:stretch/>
        </p:blipFill>
        <p:spPr bwMode="auto">
          <a:xfrm>
            <a:off x="7855041" y="2884415"/>
            <a:ext cx="772877" cy="1315250"/>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http://www.clipartguide.com/_small/0808-0710-1114-2227.jpg"/>
          <p:cNvPicPr>
            <a:picLocks noChangeAspect="1" noChangeArrowheads="1"/>
          </p:cNvPicPr>
          <p:nvPr/>
        </p:nvPicPr>
        <p:blipFill rotWithShape="1">
          <a:blip r:embed="rId5">
            <a:extLst>
              <a:ext uri="{28A0092B-C50C-407E-A947-70E740481C1C}">
                <a14:useLocalDpi xmlns:a14="http://schemas.microsoft.com/office/drawing/2010/main" val="0"/>
              </a:ext>
            </a:extLst>
          </a:blip>
          <a:srcRect l="8394" t="27035" r="3271" b="36482"/>
          <a:stretch/>
        </p:blipFill>
        <p:spPr bwMode="auto">
          <a:xfrm>
            <a:off x="6512808" y="1541276"/>
            <a:ext cx="1251633" cy="5169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6" descr="http://www.clipartguide.com/_small/0808-0710-1114-2227.jpg"/>
          <p:cNvPicPr>
            <a:picLocks noChangeAspect="1" noChangeArrowheads="1"/>
          </p:cNvPicPr>
          <p:nvPr/>
        </p:nvPicPr>
        <p:blipFill rotWithShape="1">
          <a:blip r:embed="rId5">
            <a:extLst>
              <a:ext uri="{28A0092B-C50C-407E-A947-70E740481C1C}">
                <a14:useLocalDpi xmlns:a14="http://schemas.microsoft.com/office/drawing/2010/main" val="0"/>
              </a:ext>
            </a:extLst>
          </a:blip>
          <a:srcRect l="8394" t="27035" r="3271" b="36482"/>
          <a:stretch/>
        </p:blipFill>
        <p:spPr bwMode="auto">
          <a:xfrm>
            <a:off x="6512808" y="3391164"/>
            <a:ext cx="1251633" cy="5169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ecdn.liveclicker.net/0079A8/cdn/images/client/1062/products/57431601">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3096" y="1041182"/>
            <a:ext cx="1506682" cy="1506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2396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57250"/>
          </a:xfrm>
        </p:spPr>
        <p:txBody>
          <a:bodyPr/>
          <a:lstStyle/>
          <a:p>
            <a:r>
              <a:rPr lang="en-US" smtClean="0"/>
              <a:t>Building Science Concept #5 – Control Water Vapor</a:t>
            </a:r>
            <a:endParaRPr lang="en-US" dirty="0"/>
          </a:p>
        </p:txBody>
      </p:sp>
      <p:sp>
        <p:nvSpPr>
          <p:cNvPr id="3" name="Content Placeholder 2"/>
          <p:cNvSpPr>
            <a:spLocks noGrp="1"/>
          </p:cNvSpPr>
          <p:nvPr>
            <p:ph sz="half" idx="1"/>
          </p:nvPr>
        </p:nvSpPr>
        <p:spPr/>
        <p:txBody>
          <a:bodyPr/>
          <a:lstStyle/>
          <a:p>
            <a:r>
              <a:rPr lang="en-US" dirty="0" smtClean="0"/>
              <a:t>Water vapor control involves two simple concepts:</a:t>
            </a:r>
          </a:p>
          <a:p>
            <a:pPr lvl="1"/>
            <a:r>
              <a:rPr lang="en-US" dirty="0" smtClean="0"/>
              <a:t>Minimize the risk of the assembly getting wet due to moisture vapor diffusion (or condensation)</a:t>
            </a:r>
          </a:p>
          <a:p>
            <a:pPr lvl="1"/>
            <a:r>
              <a:rPr lang="en-US" dirty="0" smtClean="0"/>
              <a:t>Optimize the ability of the assembly to dry in relation to its risk of getting wet</a:t>
            </a:r>
          </a:p>
        </p:txBody>
      </p:sp>
      <p:pic>
        <p:nvPicPr>
          <p:cNvPr id="6" name="Content Placeholder 7"/>
          <p:cNvPicPr>
            <a:picLocks/>
          </p:cNvPicPr>
          <p:nvPr/>
        </p:nvPicPr>
        <p:blipFill>
          <a:blip r:embed="rId2" cstate="print"/>
          <a:srcRect/>
          <a:stretch>
            <a:fillRect/>
          </a:stretch>
        </p:blipFill>
        <p:spPr bwMode="auto">
          <a:xfrm>
            <a:off x="355597" y="2207851"/>
            <a:ext cx="3111818" cy="2014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7"/>
          <p:cNvPicPr>
            <a:picLocks/>
          </p:cNvPicPr>
          <p:nvPr/>
        </p:nvPicPr>
        <p:blipFill>
          <a:blip r:embed="rId3" cstate="print"/>
          <a:srcRect/>
          <a:stretch>
            <a:fillRect/>
          </a:stretch>
        </p:blipFill>
        <p:spPr bwMode="auto">
          <a:xfrm>
            <a:off x="5403783" y="2174052"/>
            <a:ext cx="3074101" cy="201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494454" y="2650092"/>
            <a:ext cx="1909329" cy="1107996"/>
          </a:xfrm>
          <a:prstGeom prst="rect">
            <a:avLst/>
          </a:prstGeom>
          <a:noFill/>
        </p:spPr>
        <p:txBody>
          <a:bodyPr wrap="square" rtlCol="0">
            <a:spAutoFit/>
          </a:bodyPr>
          <a:lstStyle/>
          <a:p>
            <a:r>
              <a:rPr lang="en-US" sz="1100" dirty="0">
                <a:latin typeface="Yu Gothic Medium" panose="020B0500000000000000" pitchFamily="34" charset="-128"/>
                <a:ea typeface="Yu Gothic Medium" panose="020B0500000000000000" pitchFamily="34" charset="-128"/>
              </a:rPr>
              <a:t>Two “Code-Compliant” Walls:</a:t>
            </a:r>
          </a:p>
          <a:p>
            <a:pPr marL="214313" indent="-214313">
              <a:buFont typeface="Arial" panose="020B0604020202020204" pitchFamily="34" charset="0"/>
              <a:buChar char="•"/>
            </a:pPr>
            <a:r>
              <a:rPr lang="en-US" sz="1100" dirty="0">
                <a:latin typeface="Yu Gothic Medium" panose="020B0500000000000000" pitchFamily="34" charset="-128"/>
                <a:ea typeface="Yu Gothic Medium" panose="020B0500000000000000" pitchFamily="34" charset="-128"/>
              </a:rPr>
              <a:t>Left – moisture cycling </a:t>
            </a:r>
            <a:r>
              <a:rPr lang="en-US" sz="1100" u="sng" dirty="0">
                <a:latin typeface="Yu Gothic Medium" panose="020B0500000000000000" pitchFamily="34" charset="-128"/>
                <a:ea typeface="Yu Gothic Medium" panose="020B0500000000000000" pitchFamily="34" charset="-128"/>
              </a:rPr>
              <a:t>below</a:t>
            </a:r>
            <a:r>
              <a:rPr lang="en-US" sz="1100" dirty="0">
                <a:latin typeface="Yu Gothic Medium" panose="020B0500000000000000" pitchFamily="34" charset="-128"/>
                <a:ea typeface="Yu Gothic Medium" panose="020B0500000000000000" pitchFamily="34" charset="-128"/>
              </a:rPr>
              <a:t> 20% MC</a:t>
            </a:r>
          </a:p>
          <a:p>
            <a:pPr marL="214313" indent="-214313">
              <a:buFont typeface="Arial" panose="020B0604020202020204" pitchFamily="34" charset="0"/>
              <a:buChar char="•"/>
            </a:pPr>
            <a:r>
              <a:rPr lang="en-US" sz="1100" dirty="0">
                <a:latin typeface="Yu Gothic Medium" panose="020B0500000000000000" pitchFamily="34" charset="-128"/>
                <a:ea typeface="Yu Gothic Medium" panose="020B0500000000000000" pitchFamily="34" charset="-128"/>
              </a:rPr>
              <a:t>Right – moisture cycling </a:t>
            </a:r>
            <a:r>
              <a:rPr lang="en-US" sz="1100" u="sng" dirty="0">
                <a:latin typeface="Yu Gothic Medium" panose="020B0500000000000000" pitchFamily="34" charset="-128"/>
                <a:ea typeface="Yu Gothic Medium" panose="020B0500000000000000" pitchFamily="34" charset="-128"/>
              </a:rPr>
              <a:t>above</a:t>
            </a:r>
            <a:r>
              <a:rPr lang="en-US" sz="1100" dirty="0">
                <a:latin typeface="Yu Gothic Medium" panose="020B0500000000000000" pitchFamily="34" charset="-128"/>
                <a:ea typeface="Yu Gothic Medium" panose="020B0500000000000000" pitchFamily="34" charset="-128"/>
              </a:rPr>
              <a:t> 20% MC</a:t>
            </a:r>
          </a:p>
        </p:txBody>
      </p:sp>
      <p:pic>
        <p:nvPicPr>
          <p:cNvPr id="7172" name="Picture 4" descr="Thumbs_Up_Down"/>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a:off x="2759531" y="3539752"/>
            <a:ext cx="857250" cy="7772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Thumbs_Up_Down"/>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8153717" y="3538656"/>
            <a:ext cx="857250" cy="777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1022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Building Science Concept #5 – Control Water Vapor</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While simple in concept, this practice involves many design considerations depending on the method used to control water vapor:</a:t>
            </a:r>
          </a:p>
          <a:p>
            <a:pPr lvl="1"/>
            <a:r>
              <a:rPr lang="en-US" dirty="0" smtClean="0"/>
              <a:t>Climate and Indoor RH (boundary conditions)</a:t>
            </a:r>
          </a:p>
          <a:p>
            <a:pPr lvl="1"/>
            <a:r>
              <a:rPr lang="en-US" dirty="0" smtClean="0"/>
              <a:t>Water vapor permeance (WVP) of exterior materials (sheathing, WRB, etc.)</a:t>
            </a:r>
          </a:p>
          <a:p>
            <a:pPr lvl="1"/>
            <a:r>
              <a:rPr lang="en-US" dirty="0" smtClean="0"/>
              <a:t>WVP of interior materials (Interior vapor retarders in cold climates, or interior finishes in warm climates)</a:t>
            </a:r>
          </a:p>
          <a:p>
            <a:pPr lvl="1"/>
            <a:r>
              <a:rPr lang="en-US" dirty="0" smtClean="0"/>
              <a:t>Cavity insulation R-value and its WVP</a:t>
            </a:r>
          </a:p>
          <a:p>
            <a:pPr lvl="1"/>
            <a:r>
              <a:rPr lang="en-US" dirty="0" smtClean="0"/>
              <a:t>Exterior insulation R-value (continuous insulation) and its WVP</a:t>
            </a:r>
          </a:p>
          <a:p>
            <a:endParaRPr lang="en-US" dirty="0"/>
          </a:p>
        </p:txBody>
      </p:sp>
    </p:spTree>
    <p:extLst>
      <p:ext uri="{BB962C8B-B14F-4D97-AF65-F5344CB8AC3E}">
        <p14:creationId xmlns:p14="http://schemas.microsoft.com/office/powerpoint/2010/main" val="4571436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dirty="0" smtClean="0"/>
              <a:t>Ability to dry in at least one direction (inward or outward) is recommended in most conditions</a:t>
            </a:r>
          </a:p>
          <a:p>
            <a:pPr lvl="1"/>
            <a:r>
              <a:rPr lang="en-US" dirty="0" smtClean="0"/>
              <a:t>“Safety factor“ for incidental non-diffusion moisture sources (e.g., rain intrusion or moist air exfiltration)</a:t>
            </a:r>
          </a:p>
          <a:p>
            <a:pPr lvl="1"/>
            <a:r>
              <a:rPr lang="en-US" dirty="0" smtClean="0"/>
              <a:t>FPIS walls can help reduce effect of moist air leakage (the more CI the better)</a:t>
            </a:r>
          </a:p>
          <a:p>
            <a:pPr lvl="1"/>
            <a:r>
              <a:rPr lang="en-US" dirty="0" smtClean="0"/>
              <a:t>Double vapor barrier assemblies should be avoided in areas with severe wind driven rain hazard</a:t>
            </a:r>
          </a:p>
        </p:txBody>
      </p:sp>
      <p:sp>
        <p:nvSpPr>
          <p:cNvPr id="2" name="Title 1"/>
          <p:cNvSpPr>
            <a:spLocks noGrp="1"/>
          </p:cNvSpPr>
          <p:nvPr>
            <p:ph type="title"/>
          </p:nvPr>
        </p:nvSpPr>
        <p:spPr/>
        <p:txBody>
          <a:bodyPr/>
          <a:lstStyle/>
          <a:p>
            <a:r>
              <a:rPr lang="en-US" smtClean="0"/>
              <a:t>Building Science Concept #5 – Control Water Vapor</a:t>
            </a:r>
            <a:endParaRPr lang="en-US" dirty="0"/>
          </a:p>
        </p:txBody>
      </p:sp>
      <p:sp>
        <p:nvSpPr>
          <p:cNvPr id="26" name="AutoShape 12" descr="data:image/jpeg;base64,/9j/4AAQSkZJRgABAQAAAQABAAD/2wCEAAkGBxQTEhQUExIUFhQWFxgYGBcXGBUbGRYYGBwYGBcdFx0gHSgiGB8lHBwYIzEhJSkrLi4uGB8zODMsNygvLisBCgoKDg0OGxAQGzgkICQvLCwsLCwsLCwsLywsLCwsLCwsLDQsLCw0NCwsLCwsLCwsLCwsLCwsLCwsLCwsLCwsLP/AABEIAQMAwgMBIgACEQEDEQH/xAAbAAEAAgMBAQAAAAAAAAAAAAAABAUDBgcBAv/EAEQQAAIBAwIEBAMGBAMGBAcAAAECAwAEERIhBQYTMSJBUWEUcYEHIzJCUpFicqGxFYLBFjRDkqLRM1Ph8BckJURUY3P/xAAaAQEAAwEBAQAAAAAAAAAAAAAAAQIDBAUG/8QALREAAgIBAwMCBQMFAAAAAAAAAAECEQMSITEEQVETYQUicaHhwdHwFCOBkbH/2gAMAwEAAhEDEQA/AO40pSgFKUoBSlKAUpSgFKUoBSlKAUpSgFKUoBSlKAUpSgFKUoBSlKAUpSgFKUoBSlKAUpSgFKUoBSlKAUpSgFKUoBSlKAUpSgFKUoBSlKAUpSgFKUoBSlKAUpSgFKUoBSlKAUpSgIPEbwo0aIuqSQkKCcABRlmY+g2G25LKPPIw3HEW19KJBJIANZzpjiyMjW2CcnuFAJxgnAINTJbbMiSZ3UMvlurYyP3VT9PeotrELeKRnPZpZXbc7FmfPrsuBjyAAHagE/EVt013c8KLnGo4jXOCcZZzk4B/Y7VTXn2jcOQDTdLM7HCxwAyyMfQKmf64FaiGPFLhLyeBBaJGwtYpMMzF2Umd1/CuVXAU5758gavbe0jjJMcUaE9yiIpPzKgZqkppHVi6WU1fBe8vc3212zRxl0mQZaCZDHMo230NuRuNxnuKvga5zxTgdvcMjTRBmT8DhpEdfYMjK2PbOK95HuPh+IT2QeQQvBHPCkju+GBKzdNmJOM6SVJPYkedIzTK5unlj37HRqVBsL7WZtWAIpCmfIgKj5Py1EfSpoNXOc9pSlAKUpQClKUApSlAKUpQClKUApSlAKUpQClYbu5WNGkkZVRQWZmICqBuSSewrmfG/tCluSycPHThyQbuRclsbH4eM/iH8b4Hfb1htLdl8eOWSWmKtnRuJ8Uht01zzRxJ+qRlUf1O9ahf/abYFWCJcXKkaSIbeQqwOxGXCqRj3rQxYqX6khaabzlmPUf6E7IPZQAKkk+tYPP4R6uP4S6+eX+jFyXx9EuHs/vY7bQZLX4sLHKviAMIOsiQAMSpznwkYre5jpAJVu6jZWP4iFHYHbJ3PkMmue3XDkkXS6qy98MAQD6j0PuN6hDl6Lw7ONGyHrT+AdsJ4/CMbVT1Ivdm66TLBaYu17nSILhjnVGyYaRWyVwundGz+l13z5HwnfOMPJ0JvLw3ykfDW6yQQEf8d3I68mf0DSFX13Pz57/svaldJgTGPLUGH+bOf61e8G5lvOHgDU13aKADE2OvEgxkxMB96AM+FvQdtzWkJxs5uq6bqNHld6OsW8JghOFMj5ZiBtrkclmxnZQWPmdhUjhVsYoYoyclEVSfIlQAce1fHB+KxXMKTQOJInGVYftgjuCDsQdwQQam1ueSKUpQClKUApSlAKUpQClKUApSlAKUpQCsVzcLGrO7BUUFmYnAVVGSSfIAVD49xyCzhaa4lWONfM9yfIKO7H2Fcl5m5um4uj28Eb21qHHUllAMk2nxaBH2AzgnLHbGfQw2krZpjxSyS0wVs+OYeNvxWTJ1Lw9TmKHcG5IO0kw76MjKofYmjjSN/COwzgD29hVTJwfM0aPcXLjTI7AylVIXQigBNOnxPnb9NTYOXbUEf/Lxk57uNZPzLE5rknJN22fRdLheKOmMfq2/w/8Apin4xbpnVcQgjuNak/sCTWCPmGBjpjZ5CewjjkbOMZxsBtkedTOAWiJBHpjRTjJIVQScnc4G/l+1ZpifiYic46E4Hz12/wDoKp8t0bf3dKla3rs+/wDn9CIL2Q7rZ3H+cwIf2MmR+1YYru6dSUtYxhmXxzjIKMVOQE9R61fYrBCqqzjUMs5bGRkEhQRjOfLP1omvBaWOVr539v2KHiU99HGZNFmqrjVlpmIBIXJ2AwM5PsDWY2fEMH760VhnARJDkjsMsNt6tOL2ZlgliGAXRlGrOASNs+eM1MY5JPvTXtwR6DcncnVLv33/AAU3LTX9vGxt75Ejmbqlfh1IBcDOlWPg8sjbcVY23MfFm1D4+MMrlWBtY9sYKkHO4KlW+pHlUZ72G38Mk8anU7AMyggOzOBjOcDOM+1fVldRSyFopo3JUBlVgT4SSpxnIxlx2329K09WZyf0PTNq+e6v8lpwXnjiYBEwtJWRtLoRJEx81ZXGpSGXsdA887git45Y5zhu3MJVoblRqMEmNRX9UbA6ZF77j03ArnM0Z6iMo9Uf+TBYH/K4GP529aj8Zs2dQ8R03EJ6kDjurrvj5NjBHbt6VaOd3uY5vhcdDcOV9zulKpuUOOre2kNyuB1Eyyj8rjwuv0YEVc10nhilKUApSlAKUpQClKUAr5kYAEnsNzXpNaJ9ov2g29pFPAjF7oxsqpGNXSdxpQynsu5Bwdz6b0BoMdy3EZ2v5/ENTLaxHdIo1YgHHm7EZz8vbEjgiYt4s/iZA7e7yfeOT82Y188CsOhbxRE5KLg/Mks3/UT9AKnk1wTnqbPrOl6dYoR2p1v9XVkbonr6/wAph0Z9GD6sfUN/01KzVbd8dt4zhpk1fpB1Nn00rk59sV6l/K5Ahsr2TJxqEDqn/O+kD600SfYs8+HHdyRLtYAiKgJIUYycZPucbVlqKlpxJ/w2CoM/8S5i/soNfF3wfiiDU5sUQsiZBuGZeo6xqT2B3Yb1PpSZg/iPTxVJ/ZmbhXBH4lcywmR4rS3CiYxnDzSOMiMHyUL+L/1BG6x/ZpwsLp+Cj2GMkyE/U6sk+9Vf2Ywvavf207K03WWclchWWZFwVB3wGUit+WQHsa7scUo0fNdVnllyuT/iOd8U+zl4Br4bM2AP91nYvG3baNz4oj88j3FapHdSXc0VlDqguZHZZw/47ZIwDIfdiPwkbH27jonOHOXwcoiCwg9JptVxK0SSBTgxxMEYNJjfB9V2Odqfjl8miz47ApXCotwpGS1rKQrZwDlo2wQR3HttVZY4t2a4utzQg4J7P7fQ2ngPKFnaJpit0z+aRwryOfV3Iyd9/T0FZOMco2V0uJbaMnydVCSKe+VdcMpzvTmrjXwkKyeDxSLHrkYrFHqydcjAEhdsDbcso2zkfHJ/MQvYDKoA0yvFlSxSQoR44yQCVORjI75HlWmxx78nN+YLaXhkixzmSeCQ6YJgmqQtnaKUD8T47MPxYO3pAueZEjUu8F2ijGWa3dQM7DJOw3rpH2px54ZcvnDRBZY2GMrJG6shHvnb61ZwtHPH4kVlddLoRkeIeNGHn3IP1rnyYo3Z6mD4lnUdN39TW/sWduhdjpypCblpIeorKdMiIxCg/lB32/UfWujVov2fyG2uLrhpYtHAEmtixJYQS/8ADJ/gYYGfI1vVarg4ZO22KUpUkClKUApSlAKgcYu2jVdABd3WNdWdILfmbG5AAJwO+MZGc1Oqi4g7T3CwLssLRTSv7glo0T1yVyx7AbdzsBO4jxOO1haa5lVEQZZzsPoNzk9goyfnXGb3lqRuGPcRxuZnvPjZEIxJNGHkKKw9oyJAnqT5nFbhzBarPxyKO4y0UVoJ7eMg6DL1Cjs3kzAacemxrapEyCPX+/r+9UlIo56XscesXvLi6W1EfweuEzq0665DGG0bRggK2dXhb0rc7T7Obc4Nw81y3pK5Cef4Y49Kjv56qcz8EkkaGaBljvLZmaFnyUcMMPG/8LDbI3GT2yapL/mhrhpTeRS29vZrH17YEF7i4lP3allIDQhcMBkBs5ORVFFdjql1eTKvnlft2N8s+HQW40wwxx/yKqe++kCocnEA0vRZ7dXbtEZwJypB3CgZGQD2P1qj4lxq9EDPFawQgJkNJcRvoGNiqINzjsM4qxsfs5tejolTqzN4pLkkiVpDuWVs5XfsO3rmrKPkzcvBcRRBRpXOB2GScfLJO3tVdxtRg9Xe3kQxTb46ed45M58KglgTjYsjbBDVZwh+KeJI4oLmJZJokuZZDGw6MjwnrooJkbUh3TGR3wTt7xPjF3YTw/FtbzW7o7zGGFka2VWiTXu7GVA0ig7Zxk+VKYtEbiRmSaKVRm+gVl0nwrxC2O7CM9uoMK+gZKtnYqQa2vgvGIrqPqQvkdmU7PG3msi91YelarzHJYRxH/6hbJCwDrBJpuItzkPCkbCaM98dNwo8gKp7blK7ldLuzv4gHQYlWSRiyjbDExAuAQRiTURjBJIq6dFJRs6ZdW0UyhJ4o5UByBIqtg+oyO9U32m3KR8KuFwMyoIYkA3eRyAioo7kd8Aflqkv+IcQtIwZ7ywOcKpaKfqM38CJjWfkv0FYIOAzXLx3F3cSl1JKL0+j0QQM9JMkq57dR/EuNlzgrLkqKxxtujPwDnjpKbXiMZKxrj4lIy8EsSs0QeRRnQNSMCcFds7ZrZo+dOGKg031oqDYBZIxgeyDcftUG6sYisa6NAhwIjGWRogABiNlOQMAAruDgZBqDFwS3DagrK5OpnQhWZvNiFAUMe50hRneslnidT6Kb3RT82cxniXTggiY2hYSEyKyG86fjUIGGUt1IBklIwNgN8Bts4Xxu0jWOBr2Ey431uI2kd2JZlV8E6nLYA9cCpnB7S2izoRgzY1OzMzvjtrckuwHkCSB5VZ3tjFMhSRFkQj8MgDqfoalyUjP03A1PkScXXE+IXcZBgjWO0jYdpGj8cpB9iRjHcMDXQq5jZ2p4ReW6wMf8PvJeiYGJboXDDKNETk6Wxgjy337Y6aKuuCjPaUpUkClKUArDd3Kxozu2lVGSf8A3uT7Dc1mql5vbFpI/wCaPTLGP1SxsrxLjz1OFXA/VQE/hkrtGGkUqxLkKe4Us2gN76dOfeqrhspluZLhV0RKrQFjsZWjc5Yj8qodagnc6m2AwTb3czLE7rGXdUZljyAWYAkLn3O2ar+X4g9qGLBusGdyowNUmSwUdxjON99t980BpPAnPEeIScSGRbRobe1GT94oYmWXHkGbKj/utbrWqcgr0ElsScmzleEMPzqczRsfQ6XII8ivvW11lLkwlyfMmMbgH51pnHuWmkeSSPQ3WRY5opMhJlTeM6l8UUieTgEbDatwuDsKixSBlDKQVYAgjsQdwRRbExdHP+A2tk1hcW94bOG6i60JeURI64B6TZwpfA04YDcAeu9rDd8KRRp/xGGE/wD3CNxKO2BOBkNqCKpO2dOPpvW1vwiB3WWSCF5V/C7xozD0wSM7eXpWW/lbGkJrBBDLkZIO2MN4SCPUj61bWW1lDa8CWKR+jeXaWhhEgf4jUplkkdncO+QdhqPkdZJ3NVmBNcRfC8WkuJCTDP8A7jIUtisjtt0OxlWNSd/xAelSLTk20D6jZyKM6gkkgaEMd/DGJWXvnYggeQGBVvxXl2OdU7xPGQYpYsJJER+kgYKkbFSCD6VOpFtaKi/5We3j12vwgKOsgT4VFaVoyGVdauMZI32/aotxwjiNlq+GntBDPcRgxCFwIHmdUd4AzsMZOsqx0jGwGd7f/ZGJt7kyXb4xrnctp/kVcLGf4gNXvWGPlVD4Z7i5uIh+CKWRtCDyzpwZSPIuT++9NSGtEDhnCRb8ZkSeaWaV7ZHtpZ2BLHJ64iAAVCPD4QMgZPma2e4qhl5AtpAi9W7RIyWjjW4crG/k0ZcMyEezY9QalPwm+jHgvYp18hcw4f5GSJhq+ZUk71SW5pjyxT3M8prDFnNVvCJ7+5e4RI7ENBKYW1tcgFgAcrgE4IPnivjma24pa20lwfgyI8F0hSZ2Ef53UyMASo30lcYB3rB4JNnpw66CjRs9qDXxxjmi1s1JnnVSAT018UhH8gyQPc4HvVUOBIbZrq54ldz26wmYiNkt43j0691hVWOVGMavPtmtUtOCpHwa2QIqzcVu4A5GrV05ZA4TXktpEajuT+JvM1tHFXJw5eo18I33gXDZbyaG9uU6UUQLWtvqBbLgjrTkeHUUPhQZ05PnW6ivFGBgdhXtbGApSlAKUpQCqLmE6JIJ33hiYh19GkKJHIB+bR4hj/8AYSMkAVe1TcynSkcv/kyo+k9nz93j+bx5X+ICgJfGL7oQyShSxRdlH5m7KPbJIFUHF71+GcMklx1ZlycD8LTzyYHcjCCR/XsPWtjvrQSxsh7HG/oQQQf3Aqs534QLuwuYDjLxNpJzgOvjjJ9gwU0BVcscG+GiwzmSV2Z5ZT3klY/eMfTJGAPJVHvUjmKJ2tLpYs9RreYJg4OsxuFwc7HON6reROO/F2cEx/E6eL+dSUkx8yNX+aon2lySfDworNHDNdQRXMinSY4HbDHV+UE4BJ23x51l3MaeoicO5/s/h7dmm1SdGLWkaPIytpAYNpXAOQds1Tcn8WvJRNFafCmKGWQqLhpRJokdnjBC5wMHAJ9MV0O04dFbIsUEaxRqAAqDHbzJ7sfUnJNBCusvpXWRgvgaioOcFu5GfKptG6xohct8dM5mhmi6N1bsFli1BhhhmN42/MjDf1Hb3qwk3zncH1rWL6QJx+2A7z2MiHGd9DtIuf8Al/pX3cc72aTNC0jqyOUcmNwiMDpOtsbDPn2qK8GUo09i+s7NUfKQoB+sYBH0xn9qsawJKqpqZlC/qJAXftuTjeskjbbe39ahmbPusM0fmK+Y5DnetWvI5LziVxbSTSx21tDC/ThdozM8ozmR1IYquCNI9vTckWjFt0Xdpe5nmiwQYhE3busqsf7q1RIePR/HzWpmjIaGKWMa12bLxSIN+/hibT3yzHzqhPIEZuJCZJBasiAwrNMWlYasiVmYnQM7AHz8sb7HHybw/Rp+AtcY84kz/wA2NX9as6NViKrijtY3a3ij7mcxw3S+jZ0wzDbuM6T7YrpEkYZSrAEEEEHsQdiD9K4nZsr2F8IneS3t7qJ40cs0iQQtHLIMMdQB0vpB9D55rtVvOrorowZWAZWHYg7gj6VdBHFzHILSbgqltX+ILaq2fEtq+bnUcnyQP8xtiryw4Pcw3tjYtG72ttNJPDcYyvR6TqkUh8nR20j1XT6VM4Zy8/8AtFdXWhhEsEeGIIVpXVU8B7MQisD6aveuiaakmgK9pSgFKUoBSlKAVUcx2TSJHp36c8MpX9So4LfPC5OPVRVvSgPBWs/aXxCW34ZdywKTIseBjOVDEK7/AOVSzf5a2esc2MHVjGDnPbHnn2oDS+SuExW1rDHC2pFQEN+vqDWz/JiTj0AA8qxfaLcvHwy8aNQzdIrggEaXKo5we+EZj9KgfZ3AQtw0QK2b3EjWqnO0J81BOyM+WUfM/mrcJIwwKsAysCrKRkMCMEEeYI2rJ7Mwe0iNb2yxwxIhJREVFJOSQoABJ8z70YgAknAG5J7ADvn0rUZw/C5bZTcn/DZGaJllAb4dtDGECU+IRlgB4tlAxnHbLzrzFElvJDG6yXE6mKKJCrMxkBXJAOwAJPvilHUpJqyJxyfg15Mkkt8FmjTQrx3JjwuWOA34e7Ht/pUj7O7RfhrhlZpIJrqcoZGLmSJcQguSPHq0H+3lS65NUpA0LpDcQxCLWY1kjkUqAyyIfxAnfV3B9acC5IuIraO3ficyRxghFtVEJyzO5LyHUz7t28I286najKUk0TIeSOHgkmzjb0DGRlXJzhFLYQewArE3JwUdOO9vYrXORbI4VVJ7hZMawn8Havoct3xPTk4mTb+bJCqXLL+kyA4X0LgZPoPKTbclwRA9CW5gz+LpTv4ye5YPqGr+IAHfvS/cpfuR4eXr6M6LW9+58viYzNJF/I2RrHoG2FVnE4b2xnivZ3juIUQwXEyoYpei7AqZIxlT05MEMpzgsCPOrz/YLh5B6lqsrH8UkjSNIxPcs5bOf7eVahwprC1EkF+/Vnt7h0QzNLMZE2aF0jyyg6GA2XupqU7Lxds6QD6HI8iOx+VSzsv0rUzzjEMMbW/KE41i1fHr2yG/pWW651hwuLe9Opwi5tnXU5yVVdZGTsf2qmlm+pFPxm96N9duYiurh8hTIGLt4g0jbjO6qdO/i77Yxne+X7XpcNt0jlA0W0QEhXUPCi7lc7j2BG3YitRt4bq9ubeSS3Nta27mUCUqZp3KFANCn7tcM2c9/wC1jyVxUQ8Pu9meKxnuYot92ihOpBk+Sg6Mk9kzWiMrV7G38JnaSCKR1Cu6IzKDkAsASAfrUyq7gFm0MCI7AsMk4/CuolgifwqDpHsB27VY1YClKUApSlAKUpQClKUAqv5g4b8TbT2+or1onj1D8utSuffv286sKUBzPkLi0oWWzuUCXFkY4pCv4HUriGRe34lXcewO2dI3KtQ4JGr8S4rIM+K4gjI//jAAf3JatvrKXJhLkw3dsJFKtgg7EEBgQe4YHYitN4nwr4S4hmtrYdMLJFNHbRqrlZNLJIqLjXhlww9Gz5Gt4rwjNQnRCdGoPzSsbr8RFPBE2AJZkVY8nsGZWPTP82Kkz842cbhDd2+T5dRT39cZA+uKvruxWQEEDBGCMAhh6EEYNQYeCxRxmOOCNEPdURApz31KBhvrU2i1o+77j0MKB5ZI0U9i7qoPyJ7/AEzWOXmm0WIStcwiM9m6keCfQHO/yG9QOH8pWcLFktog3rpzgei6s6fpipUPArdZDItvD1D+cRxhv3Cg0pCkY05ttHXUtzCQTgBXVmY98BR4ifbGaoOH8KN3dXV0slzACY406ZaFn0RIWLak1dzjGB2NbhDw1Q5fQoYjGrSurHpnGT9TU5EApdcC0uDUIuVrxjiTik4iHYRxxRTN7PMMkj3CjOfKvX5VmlaNZb2R4I5EkKvHGZXMZ1IDMpXIzjumf9NwJ2JPYdz5D5147ALrJAQDJYkBQPUntj3pbI1M+hnyxnyB7Z8qovsxhJ4PCFP3jLLrL5JErO/U1jvkNnI29NqjLzgkzMljBLeupwWiwsCn0advD5g+HV386t+SOH3MIuTcRxxiaczJGkhk6fUA6gJ0KN3BbbbLmrQVGkE0X3C7Powxxai3TRU1N3OkAZP7VKpSrlxSlKAUpSgFKUoBSlKAUpSgNC4xyPPHcS3nD7sxzStrkhmAa3lIGMYADJ/Nudz2r64facXmGZWsrTAxhY3nZj2ycyBVU9wNz6n03ulRSIpHLeM833lnPHaT2STzShjDLFJ0opcZ2IkB0MMDK6j3GO4FY4uaOJxtqns7aSLzjtnk66A9sazolI7YXue2K3nme2tJhHBeIjJITo17ASKNgrAgo5BOMEE4NaxzFycLaP4ix6+qLxPb9WWVJotuoqq7NiQLuuPMYxvUqMe6KuPg8l53BH3NjeSHz6iLbqPXxSsNR77AHt5VE4x9oqQxMy2V6zgbq8RjRPd5fEoX3XIP9aw2XHLWQgRzRMzdlDoH+WgnWD/DjPtVmoHcAfsK19CPYx1VyjLb8Zv9Gt+FmQMA0bW1zBIrBhkZ1FSB/EMj0oDxmTLR2tjbjBwlxJLK5OfDkxaVXI+dQOH/ABdqpjs7iHo5JSG5idxFk5KxujqwQeSkHGcZrY+UuazcSPbXCLFdxqHKKxKSxnYSQkgErnYg7qdjWTx1yjWOl8FFxybjaxMYrS0DLgs0cjSuy/m6MbBQWHoxOewya1ePnZk8J4sA+wZLqzVWRvRggTR75JHvXbgaw3VokiskiI6sMMrKCGHoQe9FS7FnFHKrnhDXeGvZjcqN1QfdwDbusaN4if1Ox77VEfkOyJ/8E6cg6A8ujb211sf/AMPrmLVHa36x2+T0llgMrwqfyB+oNag5xqBIGBvVdFcPbO9veyRCVBqWTIRJoz2dQxGCDkMoOxGezCt4uD2oykprezNwK9PCsjLvw45JXdnsid9S48Tw77jcrsd963SDnCwcqFv7QsxAVRPDkk9gBqzn2rU7K9SRdcTqy5/EjKw277qSP61En4DauGD2tuQ2dX3UYJz3IZQCD7g5FJYr4EctbM6XczMq5WMucjwgqCQSASNRA2G+M+VYbHiKyF10sjI+hlfTnOlXGMEgjDDsfWucRcY4hYW7Ykt7q3t0LASiVbkxIM6TIvgLKv5tO+Peuh3PC4JhqMaEsBiQAax+kq43BHcEHbasWmuTZST4LGleINhk5Pr617UEilKUApSlAKUpQClKUApSlAV3Eb+2UmKd4lyobTKVAYZI21bNuD27bZ7ioVq8kORFF17djqiMTxZjDd18bKCgOSCG2DBcYAq7eMHuAfnVHb8Nmto0EUzSLGf/AAnSMZjzuFKqCGA7ZyCRg98gCHxbhFnxKOWGSILMoG7R6J4j3R0bGSM9mUlTgj1FaqyX1smLm0kkWMYe4haKRXA7ydMOJFBG5Gk4OceVdOktVLK+PEuQD54buD6jODj1APlUPmHjEVnbS3MxIjiXJxuTkgKB7liAM+tWjJx4KyinyaZbTrIiujBlYAgqcgg9iKjcU4PBcaOtEHKZ0MGdGXOxwyMDg+mcVpnCZJY7mWRmuLK3uXM0IZIpoU6hLNHKoH3BJO267DB7Zre7NXC/ePGzZ/EiFFxt3Bkf33zj+9dCepbo55LS9mV3DbqXhcqsjPLYyvHHJE8jM9u7sEWSEtkshJAZO++fl1cVySwhn4nJCbdOnZR3Ecr3EmMz9BshYE76SwHjOPpgqetiuedXsdELrc9qDxLg1vcaOvBFLoOU6iK2k+eMjby/YVOqHxbicVtE0s8ixxr3Zu2/YDzJPkBuaqWOVfaNZLHM8fCzIl4yo8sMSxCDGcK8hfCxOVzgLu2BkedROUuLzyDQ720jAeIa2guEOBkSwFDuDndPDVtw6UyXN5cCN0SebUmtdLFEjjjVivddRViA2Dg9hmrUmuiEXV2c85K6InFr+OCIvIpdSQnTChjKZPCIwp2OrJG+2M1tfIXDpbeyiin2ddWE1a+khYmOPV+fQpC59q0/hvBHv72QSTlLexnt3WKMDMsoRZcysd8AtjSPfsd66gKzyStmmONKz2lfLOB3IHzrBBfxOSEljYjuFZSR88HaszQk0pSgFKUoBSlKAUpSgFKUoBSleE0AY4rlfMvG34tF0YIunadYF55GGZlhfcQoM7F0/E+Nh2JyBsP2l83NYQLojy0pKCViOlAThdcgGXYDOcKpzpO/rRcvWqR20SxOrxqqqrqQQ2AN8jYEnJx5ZrTHFN7meSVLYsIyR2ODv29yTVRf3M1w01nZRmScJpklYhYbYSrsXY5LvpOQqg/0IpzHxaWARCC3680rMqrq0qNC62LHz28sj5+Ry8q8Zks45AOH3Mkk0rzTSNLZx65H7lV6p0KNgBk4x3q2XKo7WUxY3Lc6HwDhgtraCBTkQxJHnGNWhQCce5GfrVhXPpOb79h4LO0jPrLcyPt7iOLv9TUC4v8AiUn479Ih5i3t19c7PKxPtnSPlXN6kfJ06JHTya5X9tXFo9FksU0LTR3iSdMyRhT01YnqEthACQMn9VQpuX45c/ETXdzknImuJSu5zgIhVQPYDFZo+A2ijAs7XHvDE39WUmqvMuxb0n3MFtzSoVeta3UW2SyoJ4tu+JIidW+d9NYOL86Wot5+lclJhE/T1RTgiTSdGMx4BzgAk7Eio3LkKC8vkhQLAoiJVdlSYg6ggGy5XuB+kegrZDEDsRqHo3iG242O3cA/MVd9TJbFF00XuOWOarWC0jXh9pPPI6iSQ40KZmUFzPPIQGbPfBb0ry64lxGc/eXSWyZP3dqoZyNsBppF2P8AKlZSSe5JrwnHfasHlb4NljSKt+XrdjmVHnb9VxLLMfTszac/IV8z8t2ZU5tIRt3VAjA+RVlwQc+hqVxHisMC6pZFQeWo4z8h3b6A1hsuHXvEdoUe0tid7iUaZWG+fh4+4J2xI2NjkYIpFSkS3FF99kl5KyXcDzPNHb3BjidzqYKVDFC/5tJON+3ywB0Cq3l7gcNnAkECaUX6lidyzHzYnzqyrpOcUpSgFKUoBSlKAUpSgKrmjib21rPPHEZWjQsIx+Yj/QdzjfAON65JBxSa/AefixIIBMNo4hRdQ3ViD1G9PFjt5128iqPiXJthOS01lbuzEEt01DnGwywAY7e9Q02SnRzeHlm1GWWBGYnJeRWmYn3Z87+9G5chDF01wSHu9uXhY/PT4W+qmt0n+y/hTjBsox/KZF/s1Y4/sr4Yv4YZF+Vxcj+0lZ+m/JfWvBo/+JWyXA6/ENUsKvGEmVI9PU0MzErGoYlVUA+lWsPFrd/wXEDfyyxn+xrdeB8kWdo7vDG2qRQr65ZZAwUgrlXYgkY2OMgEgd6lXfKdjKS0llaux7s0MRP76c0eO92wp1skaN8XH/5if8wqPccZt0/HPEvzkQf3Nbefs34X/wDgQ/sf+9Zbb7PuGIciwtz/ADIH/o2cVHo+5Pq+xzafna0BCRs88h7JCjOzfLsP61Km4Xxi6jzBbLapkbzSATMPMqACIj/NkjuK65Z2EUS6Yo0jUADCKqjA7DAHlUgCrLHFFXNs4xJybxFbZ4IbJIgclXW98YkyD1CemCzEgZORttsKubTkK/6SMvEXViiaormKOVkfHjBlVhq389/nXT6VbSiupnNW5I4kR/vtr8+hIf7yY/pX1b/ZtcN/vHFJMEDK20UcJzn9eSxGPlXSKU0rwNTNa4DyLZWrdSOANLnPWlJklzjGQzZK7fpx51smK9pViBSlKAUpSgFKUoBSlKAUpSgFKUoBSlKAUpSgFKUoDwmvahlvGAWydWdIxhVAO5+eR3p1G0K2ob774A3GwB8h/WgJlKi9Xsda4wdxjxN7e2xr5aY+RxtH9Cx3/pQEyviViAcDJqO0+2AfEWIHmcA7n9qMcNgsdyNhpyRjcttQGS3m1bHuAM/X61nqCsuBsQAFkbYDyO3071kMhw24yCNzj0BPsD/3oCVSoyT7Lkglj5YwM9u539Pevk3o9D5+nkCT/Y/WgJdKUoBSlKAUpSgFKUoBSlKAUpSgFKUoBSlKAUxSlAeYr2lKA8xXuKUoDzFMUpQDFMUpQHtKUoD/2Q=="/>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dirty="0"/>
          </a:p>
        </p:txBody>
      </p:sp>
      <p:sp>
        <p:nvSpPr>
          <p:cNvPr id="28" name="AutoShape 14" descr="data:image/jpeg;base64,/9j/4AAQSkZJRgABAQAAAQABAAD/2wCEAAkGBxQTEhQUExIUFhQWFxgYGBcXGBUbGRYYGBwYGBcdFx0gHSgiGB8lHBwYIzEhJSkrLi4uGB8zODMsNygvLisBCgoKDg0OGxAQGzgkICQvLCwsLCwsLCwsLywsLCwsLCwsLDQsLCw0NCwsLCwsLCwsLCwsLCwsLCwsLCwsLCwsLP/AABEIAQMAwgMBIgACEQEDEQH/xAAbAAEAAgMBAQAAAAAAAAAAAAAABAUDBgcBAv/EAEQQAAIBAwIEBAMGBAMGBAcAAAECAwAEERIhBQYTMSJBUWEUcYEHIzJCUpFicqGxFYLBFjRDkqLRM1Ph8BckJURUY3P/xAAaAQEAAwEBAQAAAAAAAAAAAAAAAQIDBAUG/8QALREAAgIBAwMCBQMFAAAAAAAAAAECEQMSITEEQVETYQUicaHhwdHwFCOBkbH/2gAMAwEAAhEDEQA/AO40pSgFKUoBSlKAUpSgFKUoBSlKAUpSgFKUoBSlKAUpSgFKUoBSlKAUpSgFKUoBSlKAUpSgFKUoBSlKAUpSgFKUoBSlKAUpSgFKUoBSlKAUpSgFKUoBSlKAUpSgFKUoBSlKAUpSgIPEbwo0aIuqSQkKCcABRlmY+g2G25LKPPIw3HEW19KJBJIANZzpjiyMjW2CcnuFAJxgnAINTJbbMiSZ3UMvlurYyP3VT9PeotrELeKRnPZpZXbc7FmfPrsuBjyAAHagE/EVt013c8KLnGo4jXOCcZZzk4B/Y7VTXn2jcOQDTdLM7HCxwAyyMfQKmf64FaiGPFLhLyeBBaJGwtYpMMzF2Umd1/CuVXAU5758gavbe0jjJMcUaE9yiIpPzKgZqkppHVi6WU1fBe8vc3212zRxl0mQZaCZDHMo230NuRuNxnuKvga5zxTgdvcMjTRBmT8DhpEdfYMjK2PbOK95HuPh+IT2QeQQvBHPCkju+GBKzdNmJOM6SVJPYkedIzTK5unlj37HRqVBsL7WZtWAIpCmfIgKj5Py1EfSpoNXOc9pSlAKUpQClKUApSlAKUpQClKUApSlAKUpQClYbu5WNGkkZVRQWZmICqBuSSewrmfG/tCluSycPHThyQbuRclsbH4eM/iH8b4Hfb1htLdl8eOWSWmKtnRuJ8Uht01zzRxJ+qRlUf1O9ahf/abYFWCJcXKkaSIbeQqwOxGXCqRj3rQxYqX6khaabzlmPUf6E7IPZQAKkk+tYPP4R6uP4S6+eX+jFyXx9EuHs/vY7bQZLX4sLHKviAMIOsiQAMSpznwkYre5jpAJVu6jZWP4iFHYHbJ3PkMmue3XDkkXS6qy98MAQD6j0PuN6hDl6Lw7ONGyHrT+AdsJ4/CMbVT1Ivdm66TLBaYu17nSILhjnVGyYaRWyVwundGz+l13z5HwnfOMPJ0JvLw3ykfDW6yQQEf8d3I68mf0DSFX13Pz57/svaldJgTGPLUGH+bOf61e8G5lvOHgDU13aKADE2OvEgxkxMB96AM+FvQdtzWkJxs5uq6bqNHld6OsW8JghOFMj5ZiBtrkclmxnZQWPmdhUjhVsYoYoyclEVSfIlQAce1fHB+KxXMKTQOJInGVYftgjuCDsQdwQQam1ueSKUpQClKUApSlAKUpQClKUApSlAKUpQCsVzcLGrO7BUUFmYnAVVGSSfIAVD49xyCzhaa4lWONfM9yfIKO7H2Fcl5m5um4uj28Eb21qHHUllAMk2nxaBH2AzgnLHbGfQw2krZpjxSyS0wVs+OYeNvxWTJ1Lw9TmKHcG5IO0kw76MjKofYmjjSN/COwzgD29hVTJwfM0aPcXLjTI7AylVIXQigBNOnxPnb9NTYOXbUEf/Lxk57uNZPzLE5rknJN22fRdLheKOmMfq2/w/8Apin4xbpnVcQgjuNak/sCTWCPmGBjpjZ5CewjjkbOMZxsBtkedTOAWiJBHpjRTjJIVQScnc4G/l+1ZpifiYic46E4Hz12/wDoKp8t0bf3dKla3rs+/wDn9CIL2Q7rZ3H+cwIf2MmR+1YYru6dSUtYxhmXxzjIKMVOQE9R61fYrBCqqzjUMs5bGRkEhQRjOfLP1omvBaWOVr539v2KHiU99HGZNFmqrjVlpmIBIXJ2AwM5PsDWY2fEMH760VhnARJDkjsMsNt6tOL2ZlgliGAXRlGrOASNs+eM1MY5JPvTXtwR6DcncnVLv33/AAU3LTX9vGxt75Ejmbqlfh1IBcDOlWPg8sjbcVY23MfFm1D4+MMrlWBtY9sYKkHO4KlW+pHlUZ72G38Mk8anU7AMyggOzOBjOcDOM+1fVldRSyFopo3JUBlVgT4SSpxnIxlx2329K09WZyf0PTNq+e6v8lpwXnjiYBEwtJWRtLoRJEx81ZXGpSGXsdA887git45Y5zhu3MJVoblRqMEmNRX9UbA6ZF77j03ArnM0Z6iMo9Uf+TBYH/K4GP529aj8Zs2dQ8R03EJ6kDjurrvj5NjBHbt6VaOd3uY5vhcdDcOV9zulKpuUOOre2kNyuB1Eyyj8rjwuv0YEVc10nhilKUApSlAKUpQClKUAr5kYAEnsNzXpNaJ9ov2g29pFPAjF7oxsqpGNXSdxpQynsu5Bwdz6b0BoMdy3EZ2v5/ENTLaxHdIo1YgHHm7EZz8vbEjgiYt4s/iZA7e7yfeOT82Y188CsOhbxRE5KLg/Mks3/UT9AKnk1wTnqbPrOl6dYoR2p1v9XVkbonr6/wAph0Z9GD6sfUN/01KzVbd8dt4zhpk1fpB1Nn00rk59sV6l/K5Ahsr2TJxqEDqn/O+kD600SfYs8+HHdyRLtYAiKgJIUYycZPucbVlqKlpxJ/w2CoM/8S5i/soNfF3wfiiDU5sUQsiZBuGZeo6xqT2B3Yb1PpSZg/iPTxVJ/ZmbhXBH4lcywmR4rS3CiYxnDzSOMiMHyUL+L/1BG6x/ZpwsLp+Cj2GMkyE/U6sk+9Vf2Ywvavf207K03WWclchWWZFwVB3wGUit+WQHsa7scUo0fNdVnllyuT/iOd8U+zl4Br4bM2AP91nYvG3baNz4oj88j3FapHdSXc0VlDqguZHZZw/47ZIwDIfdiPwkbH27jonOHOXwcoiCwg9JptVxK0SSBTgxxMEYNJjfB9V2Odqfjl8miz47ApXCotwpGS1rKQrZwDlo2wQR3HttVZY4t2a4utzQg4J7P7fQ2ngPKFnaJpit0z+aRwryOfV3Iyd9/T0FZOMco2V0uJbaMnydVCSKe+VdcMpzvTmrjXwkKyeDxSLHrkYrFHqydcjAEhdsDbcso2zkfHJ/MQvYDKoA0yvFlSxSQoR44yQCVORjI75HlWmxx78nN+YLaXhkixzmSeCQ6YJgmqQtnaKUD8T47MPxYO3pAueZEjUu8F2ijGWa3dQM7DJOw3rpH2px54ZcvnDRBZY2GMrJG6shHvnb61ZwtHPH4kVlddLoRkeIeNGHn3IP1rnyYo3Z6mD4lnUdN39TW/sWduhdjpypCblpIeorKdMiIxCg/lB32/UfWujVov2fyG2uLrhpYtHAEmtixJYQS/8ADJ/gYYGfI1vVarg4ZO22KUpUkClKUApSlAKgcYu2jVdABd3WNdWdILfmbG5AAJwO+MZGc1Oqi4g7T3CwLssLRTSv7glo0T1yVyx7AbdzsBO4jxOO1haa5lVEQZZzsPoNzk9goyfnXGb3lqRuGPcRxuZnvPjZEIxJNGHkKKw9oyJAnqT5nFbhzBarPxyKO4y0UVoJ7eMg6DL1Cjs3kzAacemxrapEyCPX+/r+9UlIo56XscesXvLi6W1EfweuEzq0665DGG0bRggK2dXhb0rc7T7Obc4Nw81y3pK5Cef4Y49Kjv56qcz8EkkaGaBljvLZmaFnyUcMMPG/8LDbI3GT2yapL/mhrhpTeRS29vZrH17YEF7i4lP3allIDQhcMBkBs5ORVFFdjql1eTKvnlft2N8s+HQW40wwxx/yKqe++kCocnEA0vRZ7dXbtEZwJypB3CgZGQD2P1qj4lxq9EDPFawQgJkNJcRvoGNiqINzjsM4qxsfs5tejolTqzN4pLkkiVpDuWVs5XfsO3rmrKPkzcvBcRRBRpXOB2GScfLJO3tVdxtRg9Xe3kQxTb46ed45M58KglgTjYsjbBDVZwh+KeJI4oLmJZJokuZZDGw6MjwnrooJkbUh3TGR3wTt7xPjF3YTw/FtbzW7o7zGGFka2VWiTXu7GVA0ig7Zxk+VKYtEbiRmSaKVRm+gVl0nwrxC2O7CM9uoMK+gZKtnYqQa2vgvGIrqPqQvkdmU7PG3msi91YelarzHJYRxH/6hbJCwDrBJpuItzkPCkbCaM98dNwo8gKp7blK7ldLuzv4gHQYlWSRiyjbDExAuAQRiTURjBJIq6dFJRs6ZdW0UyhJ4o5UByBIqtg+oyO9U32m3KR8KuFwMyoIYkA3eRyAioo7kd8Aflqkv+IcQtIwZ7ywOcKpaKfqM38CJjWfkv0FYIOAzXLx3F3cSl1JKL0+j0QQM9JMkq57dR/EuNlzgrLkqKxxtujPwDnjpKbXiMZKxrj4lIy8EsSs0QeRRnQNSMCcFds7ZrZo+dOGKg031oqDYBZIxgeyDcftUG6sYisa6NAhwIjGWRogABiNlOQMAAruDgZBqDFwS3DagrK5OpnQhWZvNiFAUMe50hRneslnidT6Kb3RT82cxniXTggiY2hYSEyKyG86fjUIGGUt1IBklIwNgN8Bts4Xxu0jWOBr2Ey431uI2kd2JZlV8E6nLYA9cCpnB7S2izoRgzY1OzMzvjtrckuwHkCSB5VZ3tjFMhSRFkQj8MgDqfoalyUjP03A1PkScXXE+IXcZBgjWO0jYdpGj8cpB9iRjHcMDXQq5jZ2p4ReW6wMf8PvJeiYGJboXDDKNETk6Wxgjy337Y6aKuuCjPaUpUkClKUArDd3Kxozu2lVGSf8A3uT7Dc1mql5vbFpI/wCaPTLGP1SxsrxLjz1OFXA/VQE/hkrtGGkUqxLkKe4Us2gN76dOfeqrhspluZLhV0RKrQFjsZWjc5Yj8qodagnc6m2AwTb3czLE7rGXdUZljyAWYAkLn3O2ar+X4g9qGLBusGdyowNUmSwUdxjON99t980BpPAnPEeIScSGRbRobe1GT94oYmWXHkGbKj/utbrWqcgr0ElsScmzleEMPzqczRsfQ6XII8ivvW11lLkwlyfMmMbgH51pnHuWmkeSSPQ3WRY5opMhJlTeM6l8UUieTgEbDatwuDsKixSBlDKQVYAgjsQdwRRbExdHP+A2tk1hcW94bOG6i60JeURI64B6TZwpfA04YDcAeu9rDd8KRRp/xGGE/wD3CNxKO2BOBkNqCKpO2dOPpvW1vwiB3WWSCF5V/C7xozD0wSM7eXpWW/lbGkJrBBDLkZIO2MN4SCPUj61bWW1lDa8CWKR+jeXaWhhEgf4jUplkkdncO+QdhqPkdZJ3NVmBNcRfC8WkuJCTDP8A7jIUtisjtt0OxlWNSd/xAelSLTk20D6jZyKM6gkkgaEMd/DGJWXvnYggeQGBVvxXl2OdU7xPGQYpYsJJER+kgYKkbFSCD6VOpFtaKi/5We3j12vwgKOsgT4VFaVoyGVdauMZI32/aotxwjiNlq+GntBDPcRgxCFwIHmdUd4AzsMZOsqx0jGwGd7f/ZGJt7kyXb4xrnctp/kVcLGf4gNXvWGPlVD4Z7i5uIh+CKWRtCDyzpwZSPIuT++9NSGtEDhnCRb8ZkSeaWaV7ZHtpZ2BLHJ64iAAVCPD4QMgZPma2e4qhl5AtpAi9W7RIyWjjW4crG/k0ZcMyEezY9QalPwm+jHgvYp18hcw4f5GSJhq+ZUk71SW5pjyxT3M8prDFnNVvCJ7+5e4RI7ENBKYW1tcgFgAcrgE4IPnivjma24pa20lwfgyI8F0hSZ2Ef53UyMASo30lcYB3rB4JNnpw66CjRs9qDXxxjmi1s1JnnVSAT018UhH8gyQPc4HvVUOBIbZrq54ldz26wmYiNkt43j0691hVWOVGMavPtmtUtOCpHwa2QIqzcVu4A5GrV05ZA4TXktpEajuT+JvM1tHFXJw5eo18I33gXDZbyaG9uU6UUQLWtvqBbLgjrTkeHUUPhQZ05PnW6ivFGBgdhXtbGApSlAKUpQCqLmE6JIJ33hiYh19GkKJHIB+bR4hj/8AYSMkAVe1TcynSkcv/kyo+k9nz93j+bx5X+ICgJfGL7oQyShSxRdlH5m7KPbJIFUHF71+GcMklx1ZlycD8LTzyYHcjCCR/XsPWtjvrQSxsh7HG/oQQQf3Aqs534QLuwuYDjLxNpJzgOvjjJ9gwU0BVcscG+GiwzmSV2Z5ZT3klY/eMfTJGAPJVHvUjmKJ2tLpYs9RreYJg4OsxuFwc7HON6reROO/F2cEx/E6eL+dSUkx8yNX+aon2lySfDworNHDNdQRXMinSY4HbDHV+UE4BJ23x51l3MaeoicO5/s/h7dmm1SdGLWkaPIytpAYNpXAOQds1Tcn8WvJRNFafCmKGWQqLhpRJokdnjBC5wMHAJ9MV0O04dFbIsUEaxRqAAqDHbzJ7sfUnJNBCusvpXWRgvgaioOcFu5GfKptG6xohct8dM5mhmi6N1bsFli1BhhhmN42/MjDf1Hb3qwk3zncH1rWL6QJx+2A7z2MiHGd9DtIuf8Al/pX3cc72aTNC0jqyOUcmNwiMDpOtsbDPn2qK8GUo09i+s7NUfKQoB+sYBH0xn9qsawJKqpqZlC/qJAXftuTjeskjbbe39ahmbPusM0fmK+Y5DnetWvI5LziVxbSTSx21tDC/ThdozM8ozmR1IYquCNI9vTckWjFt0Xdpe5nmiwQYhE3busqsf7q1RIePR/HzWpmjIaGKWMa12bLxSIN+/hibT3yzHzqhPIEZuJCZJBasiAwrNMWlYasiVmYnQM7AHz8sb7HHybw/Rp+AtcY84kz/wA2NX9as6NViKrijtY3a3ij7mcxw3S+jZ0wzDbuM6T7YrpEkYZSrAEEEEHsQdiD9K4nZsr2F8IneS3t7qJ40cs0iQQtHLIMMdQB0vpB9D55rtVvOrorowZWAZWHYg7gj6VdBHFzHILSbgqltX+ILaq2fEtq+bnUcnyQP8xtiryw4Pcw3tjYtG72ttNJPDcYyvR6TqkUh8nR20j1XT6VM4Zy8/8AtFdXWhhEsEeGIIVpXVU8B7MQisD6aveuiaakmgK9pSgFKUoBSlKAVUcx2TSJHp36c8MpX9So4LfPC5OPVRVvSgPBWs/aXxCW34ZdywKTIseBjOVDEK7/AOVSzf5a2esc2MHVjGDnPbHnn2oDS+SuExW1rDHC2pFQEN+vqDWz/JiTj0AA8qxfaLcvHwy8aNQzdIrggEaXKo5we+EZj9KgfZ3AQtw0QK2b3EjWqnO0J81BOyM+WUfM/mrcJIwwKsAysCrKRkMCMEEeYI2rJ7Mwe0iNb2yxwxIhJREVFJOSQoABJ8z70YgAknAG5J7ADvn0rUZw/C5bZTcn/DZGaJllAb4dtDGECU+IRlgB4tlAxnHbLzrzFElvJDG6yXE6mKKJCrMxkBXJAOwAJPvilHUpJqyJxyfg15Mkkt8FmjTQrx3JjwuWOA34e7Ht/pUj7O7RfhrhlZpIJrqcoZGLmSJcQguSPHq0H+3lS65NUpA0LpDcQxCLWY1kjkUqAyyIfxAnfV3B9acC5IuIraO3ficyRxghFtVEJyzO5LyHUz7t28I286najKUk0TIeSOHgkmzjb0DGRlXJzhFLYQewArE3JwUdOO9vYrXORbI4VVJ7hZMawn8Havoct3xPTk4mTb+bJCqXLL+kyA4X0LgZPoPKTbclwRA9CW5gz+LpTv4ye5YPqGr+IAHfvS/cpfuR4eXr6M6LW9+58viYzNJF/I2RrHoG2FVnE4b2xnivZ3juIUQwXEyoYpei7AqZIxlT05MEMpzgsCPOrz/YLh5B6lqsrH8UkjSNIxPcs5bOf7eVahwprC1EkF+/Vnt7h0QzNLMZE2aF0jyyg6GA2XupqU7Lxds6QD6HI8iOx+VSzsv0rUzzjEMMbW/KE41i1fHr2yG/pWW651hwuLe9Opwi5tnXU5yVVdZGTsf2qmlm+pFPxm96N9duYiurh8hTIGLt4g0jbjO6qdO/i77Yxne+X7XpcNt0jlA0W0QEhXUPCi7lc7j2BG3YitRt4bq9ubeSS3Nta27mUCUqZp3KFANCn7tcM2c9/wC1jyVxUQ8Pu9meKxnuYot92ihOpBk+Sg6Mk9kzWiMrV7G38JnaSCKR1Cu6IzKDkAsASAfrUyq7gFm0MCI7AsMk4/CuolgifwqDpHsB27VY1YClKUApSlAKUpQClKUAqv5g4b8TbT2+or1onj1D8utSuffv286sKUBzPkLi0oWWzuUCXFkY4pCv4HUriGRe34lXcewO2dI3KtQ4JGr8S4rIM+K4gjI//jAAf3JatvrKXJhLkw3dsJFKtgg7EEBgQe4YHYitN4nwr4S4hmtrYdMLJFNHbRqrlZNLJIqLjXhlww9Gz5Gt4rwjNQnRCdGoPzSsbr8RFPBE2AJZkVY8nsGZWPTP82Kkz842cbhDd2+T5dRT39cZA+uKvruxWQEEDBGCMAhh6EEYNQYeCxRxmOOCNEPdURApz31KBhvrU2i1o+77j0MKB5ZI0U9i7qoPyJ7/AEzWOXmm0WIStcwiM9m6keCfQHO/yG9QOH8pWcLFktog3rpzgei6s6fpipUPArdZDItvD1D+cRxhv3Cg0pCkY05ttHXUtzCQTgBXVmY98BR4ifbGaoOH8KN3dXV0slzACY406ZaFn0RIWLak1dzjGB2NbhDw1Q5fQoYjGrSurHpnGT9TU5EApdcC0uDUIuVrxjiTik4iHYRxxRTN7PMMkj3CjOfKvX5VmlaNZb2R4I5EkKvHGZXMZ1IDMpXIzjumf9NwJ2JPYdz5D5147ALrJAQDJYkBQPUntj3pbI1M+hnyxnyB7Z8qovsxhJ4PCFP3jLLrL5JErO/U1jvkNnI29NqjLzgkzMljBLeupwWiwsCn0advD5g+HV386t+SOH3MIuTcRxxiaczJGkhk6fUA6gJ0KN3BbbbLmrQVGkE0X3C7Powxxai3TRU1N3OkAZP7VKpSrlxSlKAUpSgFKUoBSlKAUpSgNC4xyPPHcS3nD7sxzStrkhmAa3lIGMYADJ/Nudz2r64facXmGZWsrTAxhY3nZj2ycyBVU9wNz6n03ulRSIpHLeM833lnPHaT2STzShjDLFJ0opcZ2IkB0MMDK6j3GO4FY4uaOJxtqns7aSLzjtnk66A9sazolI7YXue2K3nme2tJhHBeIjJITo17ASKNgrAgo5BOMEE4NaxzFycLaP4ix6+qLxPb9WWVJotuoqq7NiQLuuPMYxvUqMe6KuPg8l53BH3NjeSHz6iLbqPXxSsNR77AHt5VE4x9oqQxMy2V6zgbq8RjRPd5fEoX3XIP9aw2XHLWQgRzRMzdlDoH+WgnWD/DjPtVmoHcAfsK19CPYx1VyjLb8Zv9Gt+FmQMA0bW1zBIrBhkZ1FSB/EMj0oDxmTLR2tjbjBwlxJLK5OfDkxaVXI+dQOH/ABdqpjs7iHo5JSG5idxFk5KxujqwQeSkHGcZrY+UuazcSPbXCLFdxqHKKxKSxnYSQkgErnYg7qdjWTx1yjWOl8FFxybjaxMYrS0DLgs0cjSuy/m6MbBQWHoxOewya1ePnZk8J4sA+wZLqzVWRvRggTR75JHvXbgaw3VokiskiI6sMMrKCGHoQe9FS7FnFHKrnhDXeGvZjcqN1QfdwDbusaN4if1Ox77VEfkOyJ/8E6cg6A8ujb211sf/AMPrmLVHa36x2+T0llgMrwqfyB+oNag5xqBIGBvVdFcPbO9veyRCVBqWTIRJoz2dQxGCDkMoOxGezCt4uD2oykprezNwK9PCsjLvw45JXdnsid9S48Tw77jcrsd963SDnCwcqFv7QsxAVRPDkk9gBqzn2rU7K9SRdcTqy5/EjKw277qSP61En4DauGD2tuQ2dX3UYJz3IZQCD7g5FJYr4EctbM6XczMq5WMucjwgqCQSASNRA2G+M+VYbHiKyF10sjI+hlfTnOlXGMEgjDDsfWucRcY4hYW7Ykt7q3t0LASiVbkxIM6TIvgLKv5tO+Peuh3PC4JhqMaEsBiQAax+kq43BHcEHbasWmuTZST4LGleINhk5Pr617UEilKUApSlAKUpQClKUApSlAV3Eb+2UmKd4lyobTKVAYZI21bNuD27bZ7ioVq8kORFF17djqiMTxZjDd18bKCgOSCG2DBcYAq7eMHuAfnVHb8Nmto0EUzSLGf/AAnSMZjzuFKqCGA7ZyCRg98gCHxbhFnxKOWGSILMoG7R6J4j3R0bGSM9mUlTgj1FaqyX1smLm0kkWMYe4haKRXA7ydMOJFBG5Gk4OceVdOktVLK+PEuQD54buD6jODj1APlUPmHjEVnbS3MxIjiXJxuTkgKB7liAM+tWjJx4KyinyaZbTrIiujBlYAgqcgg9iKjcU4PBcaOtEHKZ0MGdGXOxwyMDg+mcVpnCZJY7mWRmuLK3uXM0IZIpoU6hLNHKoH3BJO267DB7Zre7NXC/ePGzZ/EiFFxt3Bkf33zj+9dCepbo55LS9mV3DbqXhcqsjPLYyvHHJE8jM9u7sEWSEtkshJAZO++fl1cVySwhn4nJCbdOnZR3Ecr3EmMz9BshYE76SwHjOPpgqetiuedXsdELrc9qDxLg1vcaOvBFLoOU6iK2k+eMjby/YVOqHxbicVtE0s8ixxr3Zu2/YDzJPkBuaqWOVfaNZLHM8fCzIl4yo8sMSxCDGcK8hfCxOVzgLu2BkedROUuLzyDQ720jAeIa2guEOBkSwFDuDndPDVtw6UyXN5cCN0SebUmtdLFEjjjVivddRViA2Dg9hmrUmuiEXV2c85K6InFr+OCIvIpdSQnTChjKZPCIwp2OrJG+2M1tfIXDpbeyiin2ddWE1a+khYmOPV+fQpC59q0/hvBHv72QSTlLexnt3WKMDMsoRZcysd8AtjSPfsd66gKzyStmmONKz2lfLOB3IHzrBBfxOSEljYjuFZSR88HaszQk0pSgFKUoBSlKAUpSgFKUoBSleE0AY4rlfMvG34tF0YIunadYF55GGZlhfcQoM7F0/E+Nh2JyBsP2l83NYQLojy0pKCViOlAThdcgGXYDOcKpzpO/rRcvWqR20SxOrxqqqrqQQ2AN8jYEnJx5ZrTHFN7meSVLYsIyR2ODv29yTVRf3M1w01nZRmScJpklYhYbYSrsXY5LvpOQqg/0IpzHxaWARCC3680rMqrq0qNC62LHz28sj5+Ry8q8Zks45AOH3Mkk0rzTSNLZx65H7lV6p0KNgBk4x3q2XKo7WUxY3Lc6HwDhgtraCBTkQxJHnGNWhQCce5GfrVhXPpOb79h4LO0jPrLcyPt7iOLv9TUC4v8AiUn479Ih5i3t19c7PKxPtnSPlXN6kfJ06JHTya5X9tXFo9FksU0LTR3iSdMyRhT01YnqEthACQMn9VQpuX45c/ETXdzknImuJSu5zgIhVQPYDFZo+A2ijAs7XHvDE39WUmqvMuxb0n3MFtzSoVeta3UW2SyoJ4tu+JIidW+d9NYOL86Wot5+lclJhE/T1RTgiTSdGMx4BzgAk7Eio3LkKC8vkhQLAoiJVdlSYg6ggGy5XuB+kegrZDEDsRqHo3iG242O3cA/MVd9TJbFF00XuOWOarWC0jXh9pPPI6iSQ40KZmUFzPPIQGbPfBb0ry64lxGc/eXSWyZP3dqoZyNsBppF2P8AKlZSSe5JrwnHfasHlb4NljSKt+XrdjmVHnb9VxLLMfTszac/IV8z8t2ZU5tIRt3VAjA+RVlwQc+hqVxHisMC6pZFQeWo4z8h3b6A1hsuHXvEdoUe0tid7iUaZWG+fh4+4J2xI2NjkYIpFSkS3FF99kl5KyXcDzPNHb3BjidzqYKVDFC/5tJON+3ywB0Cq3l7gcNnAkECaUX6lidyzHzYnzqyrpOcUpSgFKUoBSlKAUpSgKrmjib21rPPHEZWjQsIx+Yj/QdzjfAON65JBxSa/AefixIIBMNo4hRdQ3ViD1G9PFjt5128iqPiXJthOS01lbuzEEt01DnGwywAY7e9Q02SnRzeHlm1GWWBGYnJeRWmYn3Z87+9G5chDF01wSHu9uXhY/PT4W+qmt0n+y/hTjBsox/KZF/s1Y4/sr4Yv4YZF+Vxcj+0lZ+m/JfWvBo/+JWyXA6/ENUsKvGEmVI9PU0MzErGoYlVUA+lWsPFrd/wXEDfyyxn+xrdeB8kWdo7vDG2qRQr65ZZAwUgrlXYgkY2OMgEgd6lXfKdjKS0llaux7s0MRP76c0eO92wp1skaN8XH/5if8wqPccZt0/HPEvzkQf3Nbefs34X/wDgQ/sf+9Zbb7PuGIciwtz/ADIH/o2cVHo+5Pq+xzafna0BCRs88h7JCjOzfLsP61Km4Xxi6jzBbLapkbzSATMPMqACIj/NkjuK65Z2EUS6Yo0jUADCKqjA7DAHlUgCrLHFFXNs4xJybxFbZ4IbJIgclXW98YkyD1CemCzEgZORttsKubTkK/6SMvEXViiaormKOVkfHjBlVhq389/nXT6VbSiupnNW5I4kR/vtr8+hIf7yY/pX1b/ZtcN/vHFJMEDK20UcJzn9eSxGPlXSKU0rwNTNa4DyLZWrdSOANLnPWlJklzjGQzZK7fpx51smK9pViBSlKAUpSgFKUoBSlKAUpSgFKUoBSlKAUpSgFKUoDwmvahlvGAWydWdIxhVAO5+eR3p1G0K2ob774A3GwB8h/WgJlKi9Xsda4wdxjxN7e2xr5aY+RxtH9Cx3/pQEyviViAcDJqO0+2AfEWIHmcA7n9qMcNgsdyNhpyRjcttQGS3m1bHuAM/X61nqCsuBsQAFkbYDyO3071kMhw24yCNzj0BPsD/3oCVSoyT7Lkglj5YwM9u539Pevk3o9D5+nkCT/Y/WgJdKUoBSlKAUpSgFKUoBSlKAUpSgFKUoBSlKAUxSlAeYr2lKA8xXuKUoDzFMUpQDFMUpQHtKUoD/2Q=="/>
          <p:cNvSpPr>
            <a:spLocks noChangeAspect="1" noChangeArrowheads="1"/>
          </p:cNvSpPr>
          <p:nvPr/>
        </p:nvSpPr>
        <p:spPr bwMode="auto">
          <a:xfrm>
            <a:off x="230981"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dirty="0"/>
          </a:p>
        </p:txBody>
      </p:sp>
      <p:sp>
        <p:nvSpPr>
          <p:cNvPr id="29" name="AutoShape 16" descr="data:image/jpeg;base64,/9j/4AAQSkZJRgABAQAAAQABAAD/2wCEAAkGBxQTEhQUExIUFhQWFxgYGBcXGBUbGRYYGBwYGBcdFx0gHSgiGB8lHBwYIzEhJSkrLi4uGB8zODMsNygvLisBCgoKDg0OGxAQGzgkICQvLCwsLCwsLCwsLywsLCwsLCwsLDQsLCw0NCwsLCwsLCwsLCwsLCwsLCwsLCwsLCwsLP/AABEIAQMAwgMBIgACEQEDEQH/xAAbAAEAAgMBAQAAAAAAAAAAAAAABAUDBgcBAv/EAEQQAAIBAwIEBAMGBAMGBAcAAAECAwAEERIhBQYTMSJBUWEUcYEHIzJCUpFicqGxFYLBFjRDkqLRM1Ph8BckJURUY3P/xAAaAQEAAwEBAQAAAAAAAAAAAAAAAQIDBAUG/8QALREAAgIBAwMCBQMFAAAAAAAAAAECEQMSITEEQVETYQUicaHhwdHwFCOBkbH/2gAMAwEAAhEDEQA/AO40pSgFKUoBSlKAUpSgFKUoBSlKAUpSgFKUoBSlKAUpSgFKUoBSlKAUpSgFKUoBSlKAUpSgFKUoBSlKAUpSgFKUoBSlKAUpSgFKUoBSlKAUpSgFKUoBSlKAUpSgFKUoBSlKAUpSgIPEbwo0aIuqSQkKCcABRlmY+g2G25LKPPIw3HEW19KJBJIANZzpjiyMjW2CcnuFAJxgnAINTJbbMiSZ3UMvlurYyP3VT9PeotrELeKRnPZpZXbc7FmfPrsuBjyAAHagE/EVt013c8KLnGo4jXOCcZZzk4B/Y7VTXn2jcOQDTdLM7HCxwAyyMfQKmf64FaiGPFLhLyeBBaJGwtYpMMzF2Umd1/CuVXAU5758gavbe0jjJMcUaE9yiIpPzKgZqkppHVi6WU1fBe8vc3212zRxl0mQZaCZDHMo230NuRuNxnuKvga5zxTgdvcMjTRBmT8DhpEdfYMjK2PbOK95HuPh+IT2QeQQvBHPCkju+GBKzdNmJOM6SVJPYkedIzTK5unlj37HRqVBsL7WZtWAIpCmfIgKj5Py1EfSpoNXOc9pSlAKUpQClKUApSlAKUpQClKUApSlAKUpQClYbu5WNGkkZVRQWZmICqBuSSewrmfG/tCluSycPHThyQbuRclsbH4eM/iH8b4Hfb1htLdl8eOWSWmKtnRuJ8Uht01zzRxJ+qRlUf1O9ahf/abYFWCJcXKkaSIbeQqwOxGXCqRj3rQxYqX6khaabzlmPUf6E7IPZQAKkk+tYPP4R6uP4S6+eX+jFyXx9EuHs/vY7bQZLX4sLHKviAMIOsiQAMSpznwkYre5jpAJVu6jZWP4iFHYHbJ3PkMmue3XDkkXS6qy98MAQD6j0PuN6hDl6Lw7ONGyHrT+AdsJ4/CMbVT1Ivdm66TLBaYu17nSILhjnVGyYaRWyVwundGz+l13z5HwnfOMPJ0JvLw3ykfDW6yQQEf8d3I68mf0DSFX13Pz57/svaldJgTGPLUGH+bOf61e8G5lvOHgDU13aKADE2OvEgxkxMB96AM+FvQdtzWkJxs5uq6bqNHld6OsW8JghOFMj5ZiBtrkclmxnZQWPmdhUjhVsYoYoyclEVSfIlQAce1fHB+KxXMKTQOJInGVYftgjuCDsQdwQQam1ueSKUpQClKUApSlAKUpQClKUApSlAKUpQCsVzcLGrO7BUUFmYnAVVGSSfIAVD49xyCzhaa4lWONfM9yfIKO7H2Fcl5m5um4uj28Eb21qHHUllAMk2nxaBH2AzgnLHbGfQw2krZpjxSyS0wVs+OYeNvxWTJ1Lw9TmKHcG5IO0kw76MjKofYmjjSN/COwzgD29hVTJwfM0aPcXLjTI7AylVIXQigBNOnxPnb9NTYOXbUEf/Lxk57uNZPzLE5rknJN22fRdLheKOmMfq2/w/8Apin4xbpnVcQgjuNak/sCTWCPmGBjpjZ5CewjjkbOMZxsBtkedTOAWiJBHpjRTjJIVQScnc4G/l+1ZpifiYic46E4Hz12/wDoKp8t0bf3dKla3rs+/wDn9CIL2Q7rZ3H+cwIf2MmR+1YYru6dSUtYxhmXxzjIKMVOQE9R61fYrBCqqzjUMs5bGRkEhQRjOfLP1omvBaWOVr539v2KHiU99HGZNFmqrjVlpmIBIXJ2AwM5PsDWY2fEMH760VhnARJDkjsMsNt6tOL2ZlgliGAXRlGrOASNs+eM1MY5JPvTXtwR6DcncnVLv33/AAU3LTX9vGxt75Ejmbqlfh1IBcDOlWPg8sjbcVY23MfFm1D4+MMrlWBtY9sYKkHO4KlW+pHlUZ72G38Mk8anU7AMyggOzOBjOcDOM+1fVldRSyFopo3JUBlVgT4SSpxnIxlx2329K09WZyf0PTNq+e6v8lpwXnjiYBEwtJWRtLoRJEx81ZXGpSGXsdA887git45Y5zhu3MJVoblRqMEmNRX9UbA6ZF77j03ArnM0Z6iMo9Uf+TBYH/K4GP529aj8Zs2dQ8R03EJ6kDjurrvj5NjBHbt6VaOd3uY5vhcdDcOV9zulKpuUOOre2kNyuB1Eyyj8rjwuv0YEVc10nhilKUApSlAKUpQClKUAr5kYAEnsNzXpNaJ9ov2g29pFPAjF7oxsqpGNXSdxpQynsu5Bwdz6b0BoMdy3EZ2v5/ENTLaxHdIo1YgHHm7EZz8vbEjgiYt4s/iZA7e7yfeOT82Y188CsOhbxRE5KLg/Mks3/UT9AKnk1wTnqbPrOl6dYoR2p1v9XVkbonr6/wAph0Z9GD6sfUN/01KzVbd8dt4zhpk1fpB1Nn00rk59sV6l/K5Ahsr2TJxqEDqn/O+kD600SfYs8+HHdyRLtYAiKgJIUYycZPucbVlqKlpxJ/w2CoM/8S5i/soNfF3wfiiDU5sUQsiZBuGZeo6xqT2B3Yb1PpSZg/iPTxVJ/ZmbhXBH4lcywmR4rS3CiYxnDzSOMiMHyUL+L/1BG6x/ZpwsLp+Cj2GMkyE/U6sk+9Vf2Ywvavf207K03WWclchWWZFwVB3wGUit+WQHsa7scUo0fNdVnllyuT/iOd8U+zl4Br4bM2AP91nYvG3baNz4oj88j3FapHdSXc0VlDqguZHZZw/47ZIwDIfdiPwkbH27jonOHOXwcoiCwg9JptVxK0SSBTgxxMEYNJjfB9V2Odqfjl8miz47ApXCotwpGS1rKQrZwDlo2wQR3HttVZY4t2a4utzQg4J7P7fQ2ngPKFnaJpit0z+aRwryOfV3Iyd9/T0FZOMco2V0uJbaMnydVCSKe+VdcMpzvTmrjXwkKyeDxSLHrkYrFHqydcjAEhdsDbcso2zkfHJ/MQvYDKoA0yvFlSxSQoR44yQCVORjI75HlWmxx78nN+YLaXhkixzmSeCQ6YJgmqQtnaKUD8T47MPxYO3pAueZEjUu8F2ijGWa3dQM7DJOw3rpH2px54ZcvnDRBZY2GMrJG6shHvnb61ZwtHPH4kVlddLoRkeIeNGHn3IP1rnyYo3Z6mD4lnUdN39TW/sWduhdjpypCblpIeorKdMiIxCg/lB32/UfWujVov2fyG2uLrhpYtHAEmtixJYQS/8ADJ/gYYGfI1vVarg4ZO22KUpUkClKUApSlAKgcYu2jVdABd3WNdWdILfmbG5AAJwO+MZGc1Oqi4g7T3CwLssLRTSv7glo0T1yVyx7AbdzsBO4jxOO1haa5lVEQZZzsPoNzk9goyfnXGb3lqRuGPcRxuZnvPjZEIxJNGHkKKw9oyJAnqT5nFbhzBarPxyKO4y0UVoJ7eMg6DL1Cjs3kzAacemxrapEyCPX+/r+9UlIo56XscesXvLi6W1EfweuEzq0665DGG0bRggK2dXhb0rc7T7Obc4Nw81y3pK5Cef4Y49Kjv56qcz8EkkaGaBljvLZmaFnyUcMMPG/8LDbI3GT2yapL/mhrhpTeRS29vZrH17YEF7i4lP3allIDQhcMBkBs5ORVFFdjql1eTKvnlft2N8s+HQW40wwxx/yKqe++kCocnEA0vRZ7dXbtEZwJypB3CgZGQD2P1qj4lxq9EDPFawQgJkNJcRvoGNiqINzjsM4qxsfs5tejolTqzN4pLkkiVpDuWVs5XfsO3rmrKPkzcvBcRRBRpXOB2GScfLJO3tVdxtRg9Xe3kQxTb46ed45M58KglgTjYsjbBDVZwh+KeJI4oLmJZJokuZZDGw6MjwnrooJkbUh3TGR3wTt7xPjF3YTw/FtbzW7o7zGGFka2VWiTXu7GVA0ig7Zxk+VKYtEbiRmSaKVRm+gVl0nwrxC2O7CM9uoMK+gZKtnYqQa2vgvGIrqPqQvkdmU7PG3msi91YelarzHJYRxH/6hbJCwDrBJpuItzkPCkbCaM98dNwo8gKp7blK7ldLuzv4gHQYlWSRiyjbDExAuAQRiTURjBJIq6dFJRs6ZdW0UyhJ4o5UByBIqtg+oyO9U32m3KR8KuFwMyoIYkA3eRyAioo7kd8Aflqkv+IcQtIwZ7ywOcKpaKfqM38CJjWfkv0FYIOAzXLx3F3cSl1JKL0+j0QQM9JMkq57dR/EuNlzgrLkqKxxtujPwDnjpKbXiMZKxrj4lIy8EsSs0QeRRnQNSMCcFds7ZrZo+dOGKg031oqDYBZIxgeyDcftUG6sYisa6NAhwIjGWRogABiNlOQMAAruDgZBqDFwS3DagrK5OpnQhWZvNiFAUMe50hRneslnidT6Kb3RT82cxniXTggiY2hYSEyKyG86fjUIGGUt1IBklIwNgN8Bts4Xxu0jWOBr2Ey431uI2kd2JZlV8E6nLYA9cCpnB7S2izoRgzY1OzMzvjtrckuwHkCSB5VZ3tjFMhSRFkQj8MgDqfoalyUjP03A1PkScXXE+IXcZBgjWO0jYdpGj8cpB9iRjHcMDXQq5jZ2p4ReW6wMf8PvJeiYGJboXDDKNETk6Wxgjy337Y6aKuuCjPaUpUkClKUArDd3Kxozu2lVGSf8A3uT7Dc1mql5vbFpI/wCaPTLGP1SxsrxLjz1OFXA/VQE/hkrtGGkUqxLkKe4Us2gN76dOfeqrhspluZLhV0RKrQFjsZWjc5Yj8qodagnc6m2AwTb3czLE7rGXdUZljyAWYAkLn3O2ar+X4g9qGLBusGdyowNUmSwUdxjON99t980BpPAnPEeIScSGRbRobe1GT94oYmWXHkGbKj/utbrWqcgr0ElsScmzleEMPzqczRsfQ6XII8ivvW11lLkwlyfMmMbgH51pnHuWmkeSSPQ3WRY5opMhJlTeM6l8UUieTgEbDatwuDsKixSBlDKQVYAgjsQdwRRbExdHP+A2tk1hcW94bOG6i60JeURI64B6TZwpfA04YDcAeu9rDd8KRRp/xGGE/wD3CNxKO2BOBkNqCKpO2dOPpvW1vwiB3WWSCF5V/C7xozD0wSM7eXpWW/lbGkJrBBDLkZIO2MN4SCPUj61bWW1lDa8CWKR+jeXaWhhEgf4jUplkkdncO+QdhqPkdZJ3NVmBNcRfC8WkuJCTDP8A7jIUtisjtt0OxlWNSd/xAelSLTk20D6jZyKM6gkkgaEMd/DGJWXvnYggeQGBVvxXl2OdU7xPGQYpYsJJER+kgYKkbFSCD6VOpFtaKi/5We3j12vwgKOsgT4VFaVoyGVdauMZI32/aotxwjiNlq+GntBDPcRgxCFwIHmdUd4AzsMZOsqx0jGwGd7f/ZGJt7kyXb4xrnctp/kVcLGf4gNXvWGPlVD4Z7i5uIh+CKWRtCDyzpwZSPIuT++9NSGtEDhnCRb8ZkSeaWaV7ZHtpZ2BLHJ64iAAVCPD4QMgZPma2e4qhl5AtpAi9W7RIyWjjW4crG/k0ZcMyEezY9QalPwm+jHgvYp18hcw4f5GSJhq+ZUk71SW5pjyxT3M8prDFnNVvCJ7+5e4RI7ENBKYW1tcgFgAcrgE4IPnivjma24pa20lwfgyI8F0hSZ2Ef53UyMASo30lcYB3rB4JNnpw66CjRs9qDXxxjmi1s1JnnVSAT018UhH8gyQPc4HvVUOBIbZrq54ldz26wmYiNkt43j0691hVWOVGMavPtmtUtOCpHwa2QIqzcVu4A5GrV05ZA4TXktpEajuT+JvM1tHFXJw5eo18I33gXDZbyaG9uU6UUQLWtvqBbLgjrTkeHUUPhQZ05PnW6ivFGBgdhXtbGApSlAKUpQCqLmE6JIJ33hiYh19GkKJHIB+bR4hj/8AYSMkAVe1TcynSkcv/kyo+k9nz93j+bx5X+ICgJfGL7oQyShSxRdlH5m7KPbJIFUHF71+GcMklx1ZlycD8LTzyYHcjCCR/XsPWtjvrQSxsh7HG/oQQQf3Aqs534QLuwuYDjLxNpJzgOvjjJ9gwU0BVcscG+GiwzmSV2Z5ZT3klY/eMfTJGAPJVHvUjmKJ2tLpYs9RreYJg4OsxuFwc7HON6reROO/F2cEx/E6eL+dSUkx8yNX+aon2lySfDworNHDNdQRXMinSY4HbDHV+UE4BJ23x51l3MaeoicO5/s/h7dmm1SdGLWkaPIytpAYNpXAOQds1Tcn8WvJRNFafCmKGWQqLhpRJokdnjBC5wMHAJ9MV0O04dFbIsUEaxRqAAqDHbzJ7sfUnJNBCusvpXWRgvgaioOcFu5GfKptG6xohct8dM5mhmi6N1bsFli1BhhhmN42/MjDf1Hb3qwk3zncH1rWL6QJx+2A7z2MiHGd9DtIuf8Al/pX3cc72aTNC0jqyOUcmNwiMDpOtsbDPn2qK8GUo09i+s7NUfKQoB+sYBH0xn9qsawJKqpqZlC/qJAXftuTjeskjbbe39ahmbPusM0fmK+Y5DnetWvI5LziVxbSTSx21tDC/ThdozM8ozmR1IYquCNI9vTckWjFt0Xdpe5nmiwQYhE3busqsf7q1RIePR/HzWpmjIaGKWMa12bLxSIN+/hibT3yzHzqhPIEZuJCZJBasiAwrNMWlYasiVmYnQM7AHz8sb7HHybw/Rp+AtcY84kz/wA2NX9as6NViKrijtY3a3ij7mcxw3S+jZ0wzDbuM6T7YrpEkYZSrAEEEEHsQdiD9K4nZsr2F8IneS3t7qJ40cs0iQQtHLIMMdQB0vpB9D55rtVvOrorowZWAZWHYg7gj6VdBHFzHILSbgqltX+ILaq2fEtq+bnUcnyQP8xtiryw4Pcw3tjYtG72ttNJPDcYyvR6TqkUh8nR20j1XT6VM4Zy8/8AtFdXWhhEsEeGIIVpXVU8B7MQisD6aveuiaakmgK9pSgFKUoBSlKAVUcx2TSJHp36c8MpX9So4LfPC5OPVRVvSgPBWs/aXxCW34ZdywKTIseBjOVDEK7/AOVSzf5a2esc2MHVjGDnPbHnn2oDS+SuExW1rDHC2pFQEN+vqDWz/JiTj0AA8qxfaLcvHwy8aNQzdIrggEaXKo5we+EZj9KgfZ3AQtw0QK2b3EjWqnO0J81BOyM+WUfM/mrcJIwwKsAysCrKRkMCMEEeYI2rJ7Mwe0iNb2yxwxIhJREVFJOSQoABJ8z70YgAknAG5J7ADvn0rUZw/C5bZTcn/DZGaJllAb4dtDGECU+IRlgB4tlAxnHbLzrzFElvJDG6yXE6mKKJCrMxkBXJAOwAJPvilHUpJqyJxyfg15Mkkt8FmjTQrx3JjwuWOA34e7Ht/pUj7O7RfhrhlZpIJrqcoZGLmSJcQguSPHq0H+3lS65NUpA0LpDcQxCLWY1kjkUqAyyIfxAnfV3B9acC5IuIraO3ficyRxghFtVEJyzO5LyHUz7t28I286najKUk0TIeSOHgkmzjb0DGRlXJzhFLYQewArE3JwUdOO9vYrXORbI4VVJ7hZMawn8Havoct3xPTk4mTb+bJCqXLL+kyA4X0LgZPoPKTbclwRA9CW5gz+LpTv4ye5YPqGr+IAHfvS/cpfuR4eXr6M6LW9+58viYzNJF/I2RrHoG2FVnE4b2xnivZ3juIUQwXEyoYpei7AqZIxlT05MEMpzgsCPOrz/YLh5B6lqsrH8UkjSNIxPcs5bOf7eVahwprC1EkF+/Vnt7h0QzNLMZE2aF0jyyg6GA2XupqU7Lxds6QD6HI8iOx+VSzsv0rUzzjEMMbW/KE41i1fHr2yG/pWW651hwuLe9Opwi5tnXU5yVVdZGTsf2qmlm+pFPxm96N9duYiurh8hTIGLt4g0jbjO6qdO/i77Yxne+X7XpcNt0jlA0W0QEhXUPCi7lc7j2BG3YitRt4bq9ubeSS3Nta27mUCUqZp3KFANCn7tcM2c9/wC1jyVxUQ8Pu9meKxnuYot92ihOpBk+Sg6Mk9kzWiMrV7G38JnaSCKR1Cu6IzKDkAsASAfrUyq7gFm0MCI7AsMk4/CuolgifwqDpHsB27VY1YClKUApSlAKUpQClKUAqv5g4b8TbT2+or1onj1D8utSuffv286sKUBzPkLi0oWWzuUCXFkY4pCv4HUriGRe34lXcewO2dI3KtQ4JGr8S4rIM+K4gjI//jAAf3JatvrKXJhLkw3dsJFKtgg7EEBgQe4YHYitN4nwr4S4hmtrYdMLJFNHbRqrlZNLJIqLjXhlww9Gz5Gt4rwjNQnRCdGoPzSsbr8RFPBE2AJZkVY8nsGZWPTP82Kkz842cbhDd2+T5dRT39cZA+uKvruxWQEEDBGCMAhh6EEYNQYeCxRxmOOCNEPdURApz31KBhvrU2i1o+77j0MKB5ZI0U9i7qoPyJ7/AEzWOXmm0WIStcwiM9m6keCfQHO/yG9QOH8pWcLFktog3rpzgei6s6fpipUPArdZDItvD1D+cRxhv3Cg0pCkY05ttHXUtzCQTgBXVmY98BR4ifbGaoOH8KN3dXV0slzACY406ZaFn0RIWLak1dzjGB2NbhDw1Q5fQoYjGrSurHpnGT9TU5EApdcC0uDUIuVrxjiTik4iHYRxxRTN7PMMkj3CjOfKvX5VmlaNZb2R4I5EkKvHGZXMZ1IDMpXIzjumf9NwJ2JPYdz5D5147ALrJAQDJYkBQPUntj3pbI1M+hnyxnyB7Z8qovsxhJ4PCFP3jLLrL5JErO/U1jvkNnI29NqjLzgkzMljBLeupwWiwsCn0advD5g+HV386t+SOH3MIuTcRxxiaczJGkhk6fUA6gJ0KN3BbbbLmrQVGkE0X3C7Powxxai3TRU1N3OkAZP7VKpSrlxSlKAUpSgFKUoBSlKAUpSgNC4xyPPHcS3nD7sxzStrkhmAa3lIGMYADJ/Nudz2r64facXmGZWsrTAxhY3nZj2ycyBVU9wNz6n03ulRSIpHLeM833lnPHaT2STzShjDLFJ0opcZ2IkB0MMDK6j3GO4FY4uaOJxtqns7aSLzjtnk66A9sazolI7YXue2K3nme2tJhHBeIjJITo17ASKNgrAgo5BOMEE4NaxzFycLaP4ix6+qLxPb9WWVJotuoqq7NiQLuuPMYxvUqMe6KuPg8l53BH3NjeSHz6iLbqPXxSsNR77AHt5VE4x9oqQxMy2V6zgbq8RjRPd5fEoX3XIP9aw2XHLWQgRzRMzdlDoH+WgnWD/DjPtVmoHcAfsK19CPYx1VyjLb8Zv9Gt+FmQMA0bW1zBIrBhkZ1FSB/EMj0oDxmTLR2tjbjBwlxJLK5OfDkxaVXI+dQOH/ABdqpjs7iHo5JSG5idxFk5KxujqwQeSkHGcZrY+UuazcSPbXCLFdxqHKKxKSxnYSQkgErnYg7qdjWTx1yjWOl8FFxybjaxMYrS0DLgs0cjSuy/m6MbBQWHoxOewya1ePnZk8J4sA+wZLqzVWRvRggTR75JHvXbgaw3VokiskiI6sMMrKCGHoQe9FS7FnFHKrnhDXeGvZjcqN1QfdwDbusaN4if1Ox77VEfkOyJ/8E6cg6A8ujb211sf/AMPrmLVHa36x2+T0llgMrwqfyB+oNag5xqBIGBvVdFcPbO9veyRCVBqWTIRJoz2dQxGCDkMoOxGezCt4uD2oykprezNwK9PCsjLvw45JXdnsid9S48Tw77jcrsd963SDnCwcqFv7QsxAVRPDkk9gBqzn2rU7K9SRdcTqy5/EjKw277qSP61En4DauGD2tuQ2dX3UYJz3IZQCD7g5FJYr4EctbM6XczMq5WMucjwgqCQSASNRA2G+M+VYbHiKyF10sjI+hlfTnOlXGMEgjDDsfWucRcY4hYW7Ykt7q3t0LASiVbkxIM6TIvgLKv5tO+Peuh3PC4JhqMaEsBiQAax+kq43BHcEHbasWmuTZST4LGleINhk5Pr617UEilKUApSlAKUpQClKUApSlAV3Eb+2UmKd4lyobTKVAYZI21bNuD27bZ7ioVq8kORFF17djqiMTxZjDd18bKCgOSCG2DBcYAq7eMHuAfnVHb8Nmto0EUzSLGf/AAnSMZjzuFKqCGA7ZyCRg98gCHxbhFnxKOWGSILMoG7R6J4j3R0bGSM9mUlTgj1FaqyX1smLm0kkWMYe4haKRXA7ydMOJFBG5Gk4OceVdOktVLK+PEuQD54buD6jODj1APlUPmHjEVnbS3MxIjiXJxuTkgKB7liAM+tWjJx4KyinyaZbTrIiujBlYAgqcgg9iKjcU4PBcaOtEHKZ0MGdGXOxwyMDg+mcVpnCZJY7mWRmuLK3uXM0IZIpoU6hLNHKoH3BJO267DB7Zre7NXC/ePGzZ/EiFFxt3Bkf33zj+9dCepbo55LS9mV3DbqXhcqsjPLYyvHHJE8jM9u7sEWSEtkshJAZO++fl1cVySwhn4nJCbdOnZR3Ecr3EmMz9BshYE76SwHjOPpgqetiuedXsdELrc9qDxLg1vcaOvBFLoOU6iK2k+eMjby/YVOqHxbicVtE0s8ixxr3Zu2/YDzJPkBuaqWOVfaNZLHM8fCzIl4yo8sMSxCDGcK8hfCxOVzgLu2BkedROUuLzyDQ720jAeIa2guEOBkSwFDuDndPDVtw6UyXN5cCN0SebUmtdLFEjjjVivddRViA2Dg9hmrUmuiEXV2c85K6InFr+OCIvIpdSQnTChjKZPCIwp2OrJG+2M1tfIXDpbeyiin2ddWE1a+khYmOPV+fQpC59q0/hvBHv72QSTlLexnt3WKMDMsoRZcysd8AtjSPfsd66gKzyStmmONKz2lfLOB3IHzrBBfxOSEljYjuFZSR88HaszQk0pSgFKUoBSlKAUpSgFKUoBSleE0AY4rlfMvG34tF0YIunadYF55GGZlhfcQoM7F0/E+Nh2JyBsP2l83NYQLojy0pKCViOlAThdcgGXYDOcKpzpO/rRcvWqR20SxOrxqqqrqQQ2AN8jYEnJx5ZrTHFN7meSVLYsIyR2ODv29yTVRf3M1w01nZRmScJpklYhYbYSrsXY5LvpOQqg/0IpzHxaWARCC3680rMqrq0qNC62LHz28sj5+Ry8q8Zks45AOH3Mkk0rzTSNLZx65H7lV6p0KNgBk4x3q2XKo7WUxY3Lc6HwDhgtraCBTkQxJHnGNWhQCce5GfrVhXPpOb79h4LO0jPrLcyPt7iOLv9TUC4v8AiUn479Ih5i3t19c7PKxPtnSPlXN6kfJ06JHTya5X9tXFo9FksU0LTR3iSdMyRhT01YnqEthACQMn9VQpuX45c/ETXdzknImuJSu5zgIhVQPYDFZo+A2ijAs7XHvDE39WUmqvMuxb0n3MFtzSoVeta3UW2SyoJ4tu+JIidW+d9NYOL86Wot5+lclJhE/T1RTgiTSdGMx4BzgAk7Eio3LkKC8vkhQLAoiJVdlSYg6ggGy5XuB+kegrZDEDsRqHo3iG242O3cA/MVd9TJbFF00XuOWOarWC0jXh9pPPI6iSQ40KZmUFzPPIQGbPfBb0ry64lxGc/eXSWyZP3dqoZyNsBppF2P8AKlZSSe5JrwnHfasHlb4NljSKt+XrdjmVHnb9VxLLMfTszac/IV8z8t2ZU5tIRt3VAjA+RVlwQc+hqVxHisMC6pZFQeWo4z8h3b6A1hsuHXvEdoUe0tid7iUaZWG+fh4+4J2xI2NjkYIpFSkS3FF99kl5KyXcDzPNHb3BjidzqYKVDFC/5tJON+3ywB0Cq3l7gcNnAkECaUX6lidyzHzYnzqyrpOcUpSgFKUoBSlKAUpSgKrmjib21rPPHEZWjQsIx+Yj/QdzjfAON65JBxSa/AefixIIBMNo4hRdQ3ViD1G9PFjt5128iqPiXJthOS01lbuzEEt01DnGwywAY7e9Q02SnRzeHlm1GWWBGYnJeRWmYn3Z87+9G5chDF01wSHu9uXhY/PT4W+qmt0n+y/hTjBsox/KZF/s1Y4/sr4Yv4YZF+Vxcj+0lZ+m/JfWvBo/+JWyXA6/ENUsKvGEmVI9PU0MzErGoYlVUA+lWsPFrd/wXEDfyyxn+xrdeB8kWdo7vDG2qRQr65ZZAwUgrlXYgkY2OMgEgd6lXfKdjKS0llaux7s0MRP76c0eO92wp1skaN8XH/5if8wqPccZt0/HPEvzkQf3Nbefs34X/wDgQ/sf+9Zbb7PuGIciwtz/ADIH/o2cVHo+5Pq+xzafna0BCRs88h7JCjOzfLsP61Km4Xxi6jzBbLapkbzSATMPMqACIj/NkjuK65Z2EUS6Yo0jUADCKqjA7DAHlUgCrLHFFXNs4xJybxFbZ4IbJIgclXW98YkyD1CemCzEgZORttsKubTkK/6SMvEXViiaormKOVkfHjBlVhq389/nXT6VbSiupnNW5I4kR/vtr8+hIf7yY/pX1b/ZtcN/vHFJMEDK20UcJzn9eSxGPlXSKU0rwNTNa4DyLZWrdSOANLnPWlJklzjGQzZK7fpx51smK9pViBSlKAUpSgFKUoBSlKAUpSgFKUoBSlKAUpSgFKUoDwmvahlvGAWydWdIxhVAO5+eR3p1G0K2ob774A3GwB8h/WgJlKi9Xsda4wdxjxN7e2xr5aY+RxtH9Cx3/pQEyviViAcDJqO0+2AfEWIHmcA7n9qMcNgsdyNhpyRjcttQGS3m1bHuAM/X61nqCsuBsQAFkbYDyO3071kMhw24yCNzj0BPsD/3oCVSoyT7Lkglj5YwM9u539Pevk3o9D5+nkCT/Y/WgJdKUoBSlKAUpSgFKUoBSlKAUpSgFKUoBSlKAUxSlAeYr2lKA8xXuKUoDzFMUpQDFMUpQHtKUoD/2Q=="/>
          <p:cNvSpPr>
            <a:spLocks noChangeAspect="1" noChangeArrowheads="1"/>
          </p:cNvSpPr>
          <p:nvPr/>
        </p:nvSpPr>
        <p:spPr bwMode="auto">
          <a:xfrm>
            <a:off x="345281" y="1202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dirty="0"/>
          </a:p>
        </p:txBody>
      </p:sp>
      <p:pic>
        <p:nvPicPr>
          <p:cNvPr id="6" name="Picture 5"/>
          <p:cNvPicPr>
            <a:picLocks noChangeAspect="1"/>
          </p:cNvPicPr>
          <p:nvPr/>
        </p:nvPicPr>
        <p:blipFill rotWithShape="1">
          <a:blip r:embed="rId2"/>
          <a:srcRect l="61977" t="32450" r="10704" b="20909"/>
          <a:stretch/>
        </p:blipFill>
        <p:spPr>
          <a:xfrm>
            <a:off x="6858000" y="2204456"/>
            <a:ext cx="2026283" cy="1945956"/>
          </a:xfrm>
          <a:prstGeom prst="rect">
            <a:avLst/>
          </a:prstGeom>
        </p:spPr>
      </p:pic>
      <p:pic>
        <p:nvPicPr>
          <p:cNvPr id="12" name="Content Placeholder 11"/>
          <p:cNvPicPr>
            <a:picLocks noGrp="1" noChangeAspect="1"/>
          </p:cNvPicPr>
          <p:nvPr>
            <p:ph sz="half" idx="2"/>
          </p:nvPr>
        </p:nvPicPr>
        <p:blipFill rotWithShape="1">
          <a:blip r:embed="rId3"/>
          <a:srcRect l="20813" t="35550" r="52091" b="21151"/>
          <a:stretch/>
        </p:blipFill>
        <p:spPr>
          <a:xfrm>
            <a:off x="4607456" y="1047750"/>
            <a:ext cx="2052867" cy="1845254"/>
          </a:xfrm>
          <a:prstGeom prst="rect">
            <a:avLst/>
          </a:prstGeom>
        </p:spPr>
      </p:pic>
    </p:spTree>
    <p:extLst>
      <p:ext uri="{BB962C8B-B14F-4D97-AF65-F5344CB8AC3E}">
        <p14:creationId xmlns:p14="http://schemas.microsoft.com/office/powerpoint/2010/main" val="20340240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93085" y="1200150"/>
            <a:ext cx="394883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half" idx="1"/>
          </p:nvPr>
        </p:nvSpPr>
        <p:spPr/>
        <p:txBody>
          <a:bodyPr>
            <a:normAutofit fontScale="92500"/>
          </a:bodyPr>
          <a:lstStyle/>
          <a:p>
            <a:r>
              <a:rPr lang="en-US" dirty="0" smtClean="0"/>
              <a:t>It is truly a balancing act!</a:t>
            </a:r>
          </a:p>
          <a:p>
            <a:pPr lvl="1"/>
            <a:r>
              <a:rPr lang="en-US" dirty="0" smtClean="0"/>
              <a:t>Risk of rain water wetting</a:t>
            </a:r>
          </a:p>
          <a:p>
            <a:pPr lvl="1"/>
            <a:r>
              <a:rPr lang="en-US" dirty="0" smtClean="0"/>
              <a:t>Risk of air-leakage wetting</a:t>
            </a:r>
          </a:p>
          <a:p>
            <a:pPr lvl="1"/>
            <a:r>
              <a:rPr lang="en-US" dirty="0" smtClean="0"/>
              <a:t>Wetting and drying by water vapor diffusion</a:t>
            </a:r>
          </a:p>
          <a:p>
            <a:r>
              <a:rPr lang="en-US" dirty="0" smtClean="0"/>
              <a:t>R-value and relative WVP of materials and their location within the assembly matters</a:t>
            </a:r>
          </a:p>
          <a:p>
            <a:pPr lvl="1"/>
            <a:r>
              <a:rPr lang="en-US" dirty="0" smtClean="0"/>
              <a:t>The ability of materials to store and tolerate moisture also matters</a:t>
            </a:r>
          </a:p>
          <a:p>
            <a:r>
              <a:rPr lang="en-US" dirty="0" smtClean="0"/>
              <a:t>GOAL:  Drying &gt; wetting to control risk of mold or water-sensitive material degradation</a:t>
            </a:r>
            <a:endParaRPr lang="en-US" dirty="0"/>
          </a:p>
        </p:txBody>
      </p:sp>
      <p:sp>
        <p:nvSpPr>
          <p:cNvPr id="2" name="Title 1"/>
          <p:cNvSpPr>
            <a:spLocks noGrp="1"/>
          </p:cNvSpPr>
          <p:nvPr>
            <p:ph type="title"/>
          </p:nvPr>
        </p:nvSpPr>
        <p:spPr/>
        <p:txBody>
          <a:bodyPr/>
          <a:lstStyle/>
          <a:p>
            <a:r>
              <a:rPr lang="en-US" dirty="0"/>
              <a:t>Building Science Concept #</a:t>
            </a:r>
            <a:r>
              <a:rPr lang="en-US" dirty="0" smtClean="0"/>
              <a:t>5 – Control Water Vapor</a:t>
            </a:r>
            <a:endParaRPr lang="en-US" dirty="0"/>
          </a:p>
        </p:txBody>
      </p:sp>
      <p:sp>
        <p:nvSpPr>
          <p:cNvPr id="7" name="TextBox 6"/>
          <p:cNvSpPr txBox="1"/>
          <p:nvPr/>
        </p:nvSpPr>
        <p:spPr>
          <a:xfrm>
            <a:off x="5410200" y="4031218"/>
            <a:ext cx="2651204" cy="369332"/>
          </a:xfrm>
          <a:prstGeom prst="rect">
            <a:avLst/>
          </a:prstGeom>
          <a:noFill/>
        </p:spPr>
        <p:txBody>
          <a:bodyPr wrap="square" rtlCol="0">
            <a:spAutoFit/>
          </a:bodyPr>
          <a:lstStyle/>
          <a:p>
            <a:r>
              <a:rPr lang="en-US" sz="900" dirty="0" smtClean="0">
                <a:latin typeface="Yu Gothic Medium" panose="020B0500000000000000" pitchFamily="34" charset="-128"/>
                <a:ea typeface="Yu Gothic Medium" panose="020B0500000000000000" pitchFamily="34" charset="-128"/>
                <a:hlinkClick r:id="rId3"/>
              </a:rPr>
              <a:t>BSD-114: Interior Insulation Retrofits of Load-Bearing Masonry Walls In Cold Climates</a:t>
            </a:r>
            <a:r>
              <a:rPr lang="en-US" sz="900" dirty="0" smtClean="0">
                <a:latin typeface="Yu Gothic Medium" panose="020B0500000000000000" pitchFamily="34" charset="-128"/>
                <a:ea typeface="Yu Gothic Medium" panose="020B0500000000000000" pitchFamily="34" charset="-128"/>
              </a:rPr>
              <a:t> </a:t>
            </a:r>
            <a:endParaRPr lang="en-US" sz="900" dirty="0">
              <a:latin typeface="Yu Gothic Medium" panose="020B0500000000000000" pitchFamily="34" charset="-128"/>
              <a:ea typeface="Yu Gothic Medium" panose="020B0500000000000000" pitchFamily="34" charset="-128"/>
            </a:endParaRPr>
          </a:p>
        </p:txBody>
      </p:sp>
    </p:spTree>
    <p:extLst>
      <p:ext uri="{BB962C8B-B14F-4D97-AF65-F5344CB8AC3E}">
        <p14:creationId xmlns:p14="http://schemas.microsoft.com/office/powerpoint/2010/main" val="42193658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lnSpcReduction="10000"/>
          </a:bodyPr>
          <a:lstStyle/>
          <a:p>
            <a:r>
              <a:rPr lang="en-US" dirty="0" smtClean="0"/>
              <a:t>The key to water vapor control is balancing drying potential and wetting potential.</a:t>
            </a:r>
          </a:p>
          <a:p>
            <a:pPr lvl="1"/>
            <a:r>
              <a:rPr lang="en-US" dirty="0" smtClean="0"/>
              <a:t>It’s a matter of optimization, more is not always better (and neither is less always better)</a:t>
            </a:r>
          </a:p>
          <a:p>
            <a:r>
              <a:rPr lang="en-US" dirty="0" smtClean="0"/>
              <a:t>For example, it is often said that more vapor permeance is needed on the exterior to promote increased drying rates (see chart)</a:t>
            </a:r>
          </a:p>
          <a:p>
            <a:r>
              <a:rPr lang="en-US" dirty="0" smtClean="0"/>
              <a:t>But, this is not a balanced or complete design recommendation…it is only part of the story…(next slide)</a:t>
            </a:r>
          </a:p>
          <a:p>
            <a:pPr lvl="1"/>
            <a:endParaRPr lang="en-US" dirty="0"/>
          </a:p>
        </p:txBody>
      </p:sp>
      <p:pic>
        <p:nvPicPr>
          <p:cNvPr id="9" name="Content Placeholder 8"/>
          <p:cNvPicPr>
            <a:picLocks noGrp="1" noChangeAspect="1"/>
          </p:cNvPicPr>
          <p:nvPr>
            <p:ph sz="half" idx="2"/>
          </p:nvPr>
        </p:nvPicPr>
        <p:blipFill rotWithShape="1">
          <a:blip r:embed="rId2"/>
          <a:srcRect l="29487" t="33618" r="55609" b="46830"/>
          <a:stretch/>
        </p:blipFill>
        <p:spPr>
          <a:xfrm>
            <a:off x="5340329" y="1064457"/>
            <a:ext cx="3325513" cy="2453972"/>
          </a:xfrm>
        </p:spPr>
      </p:pic>
      <p:sp>
        <p:nvSpPr>
          <p:cNvPr id="2" name="Title 1"/>
          <p:cNvSpPr>
            <a:spLocks noGrp="1"/>
          </p:cNvSpPr>
          <p:nvPr>
            <p:ph type="title"/>
          </p:nvPr>
        </p:nvSpPr>
        <p:spPr/>
        <p:txBody>
          <a:bodyPr/>
          <a:lstStyle/>
          <a:p>
            <a:r>
              <a:rPr lang="en-US" dirty="0"/>
              <a:t>Building Science Concept #</a:t>
            </a:r>
            <a:r>
              <a:rPr lang="en-US" dirty="0" smtClean="0"/>
              <a:t>5 – Control Water Vapor </a:t>
            </a:r>
            <a:br>
              <a:rPr lang="en-US" dirty="0" smtClean="0"/>
            </a:br>
            <a:r>
              <a:rPr lang="en-US" dirty="0" smtClean="0"/>
              <a:t>(Addressing Common Misconceptions)</a:t>
            </a:r>
            <a:endParaRPr lang="en-US" dirty="0"/>
          </a:p>
        </p:txBody>
      </p:sp>
      <p:sp>
        <p:nvSpPr>
          <p:cNvPr id="5" name="TextBox 4"/>
          <p:cNvSpPr txBox="1"/>
          <p:nvPr/>
        </p:nvSpPr>
        <p:spPr>
          <a:xfrm>
            <a:off x="5340329" y="3518429"/>
            <a:ext cx="3346471" cy="784830"/>
          </a:xfrm>
          <a:prstGeom prst="rect">
            <a:avLst/>
          </a:prstGeom>
          <a:noFill/>
        </p:spPr>
        <p:txBody>
          <a:bodyPr wrap="square" rtlCol="0">
            <a:spAutoFit/>
          </a:bodyPr>
          <a:lstStyle/>
          <a:p>
            <a:r>
              <a:rPr lang="en-US" sz="900" dirty="0">
                <a:latin typeface="Yu Gothic Medium" panose="020B0500000000000000" pitchFamily="34" charset="-128"/>
                <a:ea typeface="Yu Gothic Medium" panose="020B0500000000000000" pitchFamily="34" charset="-128"/>
              </a:rPr>
              <a:t>Slide shown at Green Build AIA/CEU presentation indicating a lower permeance insulation material (XPS) on the exterior has a slower drying rate than a higher permeance material (MW) with a high perm building wrap underneath.</a:t>
            </a:r>
          </a:p>
        </p:txBody>
      </p:sp>
    </p:spTree>
    <p:extLst>
      <p:ext uri="{BB962C8B-B14F-4D97-AF65-F5344CB8AC3E}">
        <p14:creationId xmlns:p14="http://schemas.microsoft.com/office/powerpoint/2010/main" val="30758125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p:cNvPicPr>
            <a:picLocks noGrp="1"/>
          </p:cNvPicPr>
          <p:nvPr>
            <p:ph sz="half" idx="2"/>
          </p:nvPr>
        </p:nvPicPr>
        <p:blipFill rotWithShape="1">
          <a:blip r:embed="rId2"/>
          <a:srcRect l="25000" t="18518" r="8654" b="17664"/>
          <a:stretch/>
        </p:blipFill>
        <p:spPr bwMode="auto">
          <a:xfrm>
            <a:off x="4520014" y="1171196"/>
            <a:ext cx="4605923" cy="2382224"/>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US" dirty="0"/>
              <a:t>Building Science Concept #</a:t>
            </a:r>
            <a:r>
              <a:rPr lang="en-US" dirty="0" smtClean="0"/>
              <a:t>5 – Control Water Vapor </a:t>
            </a:r>
            <a:br>
              <a:rPr lang="en-US" dirty="0" smtClean="0"/>
            </a:br>
            <a:r>
              <a:rPr lang="en-US" dirty="0" smtClean="0"/>
              <a:t>(Addressing Common Misconceptions)</a:t>
            </a:r>
            <a:endParaRPr lang="en-US" dirty="0"/>
          </a:p>
        </p:txBody>
      </p:sp>
      <p:sp>
        <p:nvSpPr>
          <p:cNvPr id="3" name="Content Placeholder 2"/>
          <p:cNvSpPr>
            <a:spLocks noGrp="1"/>
          </p:cNvSpPr>
          <p:nvPr>
            <p:ph sz="half" idx="1"/>
          </p:nvPr>
        </p:nvSpPr>
        <p:spPr>
          <a:xfrm>
            <a:off x="457200" y="1200151"/>
            <a:ext cx="3929063" cy="2971799"/>
          </a:xfrm>
        </p:spPr>
        <p:txBody>
          <a:bodyPr/>
          <a:lstStyle/>
          <a:p>
            <a:r>
              <a:rPr lang="en-US" dirty="0" smtClean="0"/>
              <a:t>When conditions change seasonally to reverse vapor drives, the wall that dries fast at one time of the year can become saturated at another time of the year (see chart)</a:t>
            </a:r>
          </a:p>
          <a:p>
            <a:r>
              <a:rPr lang="en-US" dirty="0" smtClean="0"/>
              <a:t>Clearly, optimizing the insulation strategy and vapor retarder and WRB properties is important!</a:t>
            </a:r>
          </a:p>
        </p:txBody>
      </p:sp>
      <p:sp>
        <p:nvSpPr>
          <p:cNvPr id="5" name="TextBox 4"/>
          <p:cNvSpPr txBox="1"/>
          <p:nvPr/>
        </p:nvSpPr>
        <p:spPr>
          <a:xfrm>
            <a:off x="4572001" y="3553420"/>
            <a:ext cx="4114800" cy="923330"/>
          </a:xfrm>
          <a:prstGeom prst="rect">
            <a:avLst/>
          </a:prstGeom>
          <a:noFill/>
        </p:spPr>
        <p:txBody>
          <a:bodyPr wrap="square" rtlCol="0">
            <a:spAutoFit/>
          </a:bodyPr>
          <a:lstStyle/>
          <a:p>
            <a:r>
              <a:rPr lang="en-US" sz="900" dirty="0">
                <a:latin typeface="Yu Gothic Medium" panose="020B0500000000000000" pitchFamily="34" charset="-128"/>
                <a:ea typeface="Yu Gothic Medium" panose="020B0500000000000000" pitchFamily="34" charset="-128"/>
              </a:rPr>
              <a:t>Peak moisture content (wetting) of exterior sheathing increases as the permeance of the exterior insulation and/or WRB approaches and exceeds ~ 10 perm</a:t>
            </a:r>
          </a:p>
          <a:p>
            <a:r>
              <a:rPr lang="en-US" sz="900" dirty="0">
                <a:latin typeface="Yu Gothic Medium" panose="020B0500000000000000" pitchFamily="34" charset="-128"/>
                <a:ea typeface="Yu Gothic Medium" panose="020B0500000000000000" pitchFamily="34" charset="-128"/>
              </a:rPr>
              <a:t>(</a:t>
            </a:r>
            <a:r>
              <a:rPr lang="en-US" sz="900" i="1" dirty="0">
                <a:latin typeface="Yu Gothic Medium" panose="020B0500000000000000" pitchFamily="34" charset="-128"/>
                <a:ea typeface="Yu Gothic Medium" panose="020B0500000000000000" pitchFamily="34" charset="-128"/>
              </a:rPr>
              <a:t>Source: Lepage &amp; Lstiburek (2013). Moisture Durability with Vapor-Permeable Insulating Sheathing. US DOE, Building Technologies Office, Building America Program</a:t>
            </a:r>
            <a:r>
              <a:rPr lang="en-US" sz="900" dirty="0">
                <a:latin typeface="Yu Gothic Medium" panose="020B0500000000000000" pitchFamily="34" charset="-128"/>
                <a:ea typeface="Yu Gothic Medium" panose="020B0500000000000000" pitchFamily="34" charset="-128"/>
              </a:rPr>
              <a:t>)</a:t>
            </a:r>
          </a:p>
        </p:txBody>
      </p:sp>
      <p:sp>
        <p:nvSpPr>
          <p:cNvPr id="7" name="Cloud Callout 6"/>
          <p:cNvSpPr/>
          <p:nvPr/>
        </p:nvSpPr>
        <p:spPr>
          <a:xfrm>
            <a:off x="7696200" y="562564"/>
            <a:ext cx="1300553" cy="830935"/>
          </a:xfrm>
          <a:prstGeom prst="cloudCallout">
            <a:avLst/>
          </a:prstGeom>
          <a:ln/>
        </p:spPr>
        <p:style>
          <a:lnRef idx="0">
            <a:schemeClr val="accent3"/>
          </a:lnRef>
          <a:fillRef idx="1001">
            <a:schemeClr val="dk2"/>
          </a:fillRef>
          <a:effectRef idx="3">
            <a:schemeClr val="accent3"/>
          </a:effectRef>
          <a:fontRef idx="minor">
            <a:schemeClr val="lt1"/>
          </a:fontRef>
        </p:style>
        <p:txBody>
          <a:bodyPr rtlCol="0" anchor="ctr"/>
          <a:lstStyle/>
          <a:p>
            <a:pPr algn="ctr"/>
            <a:r>
              <a:rPr lang="en-US" sz="1050" b="1" dirty="0">
                <a:solidFill>
                  <a:schemeClr val="bg1"/>
                </a:solidFill>
                <a:latin typeface="Yu Gothic Medium" panose="020B0500000000000000" pitchFamily="34" charset="-128"/>
                <a:ea typeface="Yu Gothic Medium" panose="020B0500000000000000" pitchFamily="34" charset="-128"/>
              </a:rPr>
              <a:t>High sheathing moisture content</a:t>
            </a:r>
          </a:p>
        </p:txBody>
      </p:sp>
      <p:sp>
        <p:nvSpPr>
          <p:cNvPr id="9" name="Rounded Rectangle 8"/>
          <p:cNvSpPr/>
          <p:nvPr/>
        </p:nvSpPr>
        <p:spPr>
          <a:xfrm>
            <a:off x="6722157" y="1534372"/>
            <a:ext cx="1637033" cy="747650"/>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9229418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Science Concept #</a:t>
            </a:r>
            <a:r>
              <a:rPr lang="en-US" dirty="0" smtClean="0"/>
              <a:t>5 – Control Water Vapor </a:t>
            </a:r>
            <a:br>
              <a:rPr lang="en-US" dirty="0" smtClean="0"/>
            </a:br>
            <a:r>
              <a:rPr lang="en-US" dirty="0" smtClean="0"/>
              <a:t>(Addressing </a:t>
            </a:r>
            <a:r>
              <a:rPr lang="en-US" dirty="0"/>
              <a:t>Common Misconceptions)</a:t>
            </a:r>
          </a:p>
        </p:txBody>
      </p:sp>
      <p:sp>
        <p:nvSpPr>
          <p:cNvPr id="3" name="Content Placeholder 2"/>
          <p:cNvSpPr>
            <a:spLocks noGrp="1"/>
          </p:cNvSpPr>
          <p:nvPr>
            <p:ph idx="1"/>
          </p:nvPr>
        </p:nvSpPr>
        <p:spPr>
          <a:xfrm>
            <a:off x="457200" y="1123951"/>
            <a:ext cx="8229600" cy="1371599"/>
          </a:xfrm>
        </p:spPr>
        <p:txBody>
          <a:bodyPr>
            <a:normAutofit fontScale="77500" lnSpcReduction="20000"/>
          </a:bodyPr>
          <a:lstStyle/>
          <a:p>
            <a:r>
              <a:rPr lang="en-US" dirty="0" smtClean="0"/>
              <a:t>Also, there are differences in consequences for the two types of the wetting:</a:t>
            </a:r>
          </a:p>
          <a:p>
            <a:pPr lvl="1"/>
            <a:r>
              <a:rPr lang="en-US" dirty="0" smtClean="0"/>
              <a:t>The first chart (drying rate) deals with localized wetting from a leak and affirms the need for good flashing practices</a:t>
            </a:r>
          </a:p>
          <a:p>
            <a:pPr lvl="1"/>
            <a:r>
              <a:rPr lang="en-US" dirty="0" smtClean="0"/>
              <a:t>The second deals with wetting over large areas that can occur due to inward moisture drives (too vapor permeable on the exterior) or inadequate wintertime condensation control (sheathing too cold, poor VR, poor AB, etc.).</a:t>
            </a:r>
          </a:p>
        </p:txBody>
      </p:sp>
      <p:pic>
        <p:nvPicPr>
          <p:cNvPr id="8" name="Content Placeholder 8"/>
          <p:cNvPicPr>
            <a:picLocks noChangeAspect="1"/>
          </p:cNvPicPr>
          <p:nvPr/>
        </p:nvPicPr>
        <p:blipFill rotWithShape="1">
          <a:blip r:embed="rId2"/>
          <a:srcRect l="29487" t="33618" r="55609" b="46830"/>
          <a:stretch/>
        </p:blipFill>
        <p:spPr>
          <a:xfrm>
            <a:off x="1219200" y="2571750"/>
            <a:ext cx="2498507" cy="1843705"/>
          </a:xfrm>
          <a:prstGeom prst="rect">
            <a:avLst/>
          </a:prstGeom>
        </p:spPr>
      </p:pic>
      <p:pic>
        <p:nvPicPr>
          <p:cNvPr id="9" name="Content Placeholder 13"/>
          <p:cNvPicPr>
            <a:picLocks/>
          </p:cNvPicPr>
          <p:nvPr/>
        </p:nvPicPr>
        <p:blipFill rotWithShape="1">
          <a:blip r:embed="rId3"/>
          <a:srcRect l="25000" t="18518" r="8654" b="17664"/>
          <a:stretch/>
        </p:blipFill>
        <p:spPr bwMode="auto">
          <a:xfrm>
            <a:off x="4495800" y="2571123"/>
            <a:ext cx="3565934" cy="18443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453998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Learning Objectives</a:t>
            </a:r>
            <a:endParaRPr lang="en-US" dirty="0"/>
          </a:p>
        </p:txBody>
      </p:sp>
      <p:sp>
        <p:nvSpPr>
          <p:cNvPr id="3" name="Content Placeholder 2"/>
          <p:cNvSpPr>
            <a:spLocks noGrp="1"/>
          </p:cNvSpPr>
          <p:nvPr>
            <p:ph idx="1"/>
          </p:nvPr>
        </p:nvSpPr>
        <p:spPr/>
        <p:txBody>
          <a:bodyPr/>
          <a:lstStyle/>
          <a:p>
            <a:r>
              <a:rPr lang="en-US" dirty="0" smtClean="0"/>
              <a:t>Review key building science concepts</a:t>
            </a:r>
          </a:p>
          <a:p>
            <a:r>
              <a:rPr lang="en-US" dirty="0" smtClean="0"/>
              <a:t>Recall current U.S. &amp; Canadian code requirements</a:t>
            </a:r>
          </a:p>
          <a:p>
            <a:r>
              <a:rPr lang="en-US" dirty="0" smtClean="0"/>
              <a:t>Explain accepted methods of design to control water vapor</a:t>
            </a:r>
          </a:p>
          <a:p>
            <a:r>
              <a:rPr lang="en-US" dirty="0" smtClean="0"/>
              <a:t>Apply prescriptive design solutions:</a:t>
            </a:r>
          </a:p>
          <a:p>
            <a:pPr lvl="1"/>
            <a:r>
              <a:rPr lang="en-US" dirty="0" smtClean="0"/>
              <a:t>Framework of prescriptive solutions for all climate zones</a:t>
            </a:r>
          </a:p>
          <a:p>
            <a:pPr lvl="1"/>
            <a:r>
              <a:rPr lang="en-US" dirty="0" smtClean="0"/>
              <a:t>Example solutions for walls with Continuous Insulation</a:t>
            </a:r>
          </a:p>
          <a:p>
            <a:pPr lvl="1"/>
            <a:r>
              <a:rPr lang="en-US" dirty="0" smtClean="0"/>
              <a:t>Example solutions for walls without Continuous Insulation</a:t>
            </a:r>
          </a:p>
        </p:txBody>
      </p:sp>
    </p:spTree>
    <p:extLst>
      <p:ext uri="{BB962C8B-B14F-4D97-AF65-F5344CB8AC3E}">
        <p14:creationId xmlns:p14="http://schemas.microsoft.com/office/powerpoint/2010/main" val="15167291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Science Concept #</a:t>
            </a:r>
            <a:r>
              <a:rPr lang="en-US" dirty="0" smtClean="0"/>
              <a:t>5 – Control Water Vapor </a:t>
            </a:r>
            <a:br>
              <a:rPr lang="en-US" dirty="0" smtClean="0"/>
            </a:br>
            <a:r>
              <a:rPr lang="en-US" dirty="0" smtClean="0"/>
              <a:t>(Addressing </a:t>
            </a:r>
            <a:r>
              <a:rPr lang="en-US" dirty="0"/>
              <a:t>Common Misconceptions)</a:t>
            </a:r>
          </a:p>
        </p:txBody>
      </p:sp>
      <p:sp>
        <p:nvSpPr>
          <p:cNvPr id="3" name="Content Placeholder 2"/>
          <p:cNvSpPr>
            <a:spLocks noGrp="1"/>
          </p:cNvSpPr>
          <p:nvPr>
            <p:ph idx="1"/>
          </p:nvPr>
        </p:nvSpPr>
        <p:spPr/>
        <p:txBody>
          <a:bodyPr>
            <a:normAutofit/>
          </a:bodyPr>
          <a:lstStyle/>
          <a:p>
            <a:r>
              <a:rPr lang="en-US" dirty="0" smtClean="0"/>
              <a:t>Neither consequence is good.</a:t>
            </a:r>
          </a:p>
          <a:p>
            <a:pPr lvl="1"/>
            <a:r>
              <a:rPr lang="en-US" dirty="0" smtClean="0"/>
              <a:t>FPIS when properly installed can help prevent both localized wetting and wetting over large areas</a:t>
            </a:r>
          </a:p>
          <a:p>
            <a:endParaRPr lang="en-US" dirty="0"/>
          </a:p>
        </p:txBody>
      </p:sp>
      <p:pic>
        <p:nvPicPr>
          <p:cNvPr id="10" name="Content Placeholder 9"/>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1371600" y="2218289"/>
            <a:ext cx="2626413" cy="207091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1" y="2235006"/>
            <a:ext cx="2752834" cy="2054197"/>
          </a:xfrm>
          <a:prstGeom prst="rect">
            <a:avLst/>
          </a:prstGeom>
        </p:spPr>
      </p:pic>
      <p:sp>
        <p:nvSpPr>
          <p:cNvPr id="6" name="TextBox 5"/>
          <p:cNvSpPr txBox="1"/>
          <p:nvPr/>
        </p:nvSpPr>
        <p:spPr>
          <a:xfrm>
            <a:off x="4912412" y="4281350"/>
            <a:ext cx="2793423" cy="253916"/>
          </a:xfrm>
          <a:prstGeom prst="rect">
            <a:avLst/>
          </a:prstGeom>
          <a:noFill/>
        </p:spPr>
        <p:txBody>
          <a:bodyPr wrap="square" rtlCol="0">
            <a:spAutoFit/>
          </a:bodyPr>
          <a:lstStyle/>
          <a:p>
            <a:pPr algn="r"/>
            <a:r>
              <a:rPr lang="en-US" sz="1050" dirty="0" smtClean="0">
                <a:latin typeface="Yu Gothic Medium" panose="020B0500000000000000" pitchFamily="34" charset="-128"/>
                <a:ea typeface="Yu Gothic Medium" panose="020B0500000000000000" pitchFamily="34" charset="-128"/>
                <a:hlinkClick r:id="rId4"/>
              </a:rPr>
              <a:t>Green Building Advisor: All About Wall Rot</a:t>
            </a:r>
            <a:r>
              <a:rPr lang="en-US" sz="1050" dirty="0" smtClean="0">
                <a:latin typeface="Yu Gothic Medium" panose="020B0500000000000000" pitchFamily="34" charset="-128"/>
                <a:ea typeface="Yu Gothic Medium" panose="020B0500000000000000" pitchFamily="34" charset="-128"/>
              </a:rPr>
              <a:t> </a:t>
            </a:r>
            <a:endParaRPr lang="en-US" sz="1050" dirty="0">
              <a:latin typeface="Yu Gothic Medium" panose="020B0500000000000000" pitchFamily="34" charset="-128"/>
              <a:ea typeface="Yu Gothic Medium" panose="020B0500000000000000" pitchFamily="34" charset="-128"/>
            </a:endParaRPr>
          </a:p>
        </p:txBody>
      </p:sp>
    </p:spTree>
    <p:extLst>
      <p:ext uri="{BB962C8B-B14F-4D97-AF65-F5344CB8AC3E}">
        <p14:creationId xmlns:p14="http://schemas.microsoft.com/office/powerpoint/2010/main" val="13995541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Vapor Control: Putting </a:t>
            </a:r>
            <a:r>
              <a:rPr lang="en-US" dirty="0"/>
              <a:t>Building Science </a:t>
            </a:r>
            <a:r>
              <a:rPr lang="en-US" dirty="0" smtClean="0"/>
              <a:t>Concepts to Practice</a:t>
            </a:r>
            <a:endParaRPr lang="en-US" dirty="0"/>
          </a:p>
        </p:txBody>
      </p:sp>
      <p:sp>
        <p:nvSpPr>
          <p:cNvPr id="3" name="Content Placeholder 2"/>
          <p:cNvSpPr>
            <a:spLocks noGrp="1"/>
          </p:cNvSpPr>
          <p:nvPr>
            <p:ph idx="1"/>
          </p:nvPr>
        </p:nvSpPr>
        <p:spPr/>
        <p:txBody>
          <a:bodyPr/>
          <a:lstStyle/>
          <a:p>
            <a:r>
              <a:rPr lang="en-US" dirty="0" smtClean="0"/>
              <a:t>The remainder of this presentation addresses the following water vapor control topics:</a:t>
            </a:r>
          </a:p>
          <a:p>
            <a:pPr lvl="1"/>
            <a:r>
              <a:rPr lang="en-US" dirty="0" smtClean="0"/>
              <a:t>Terms to know</a:t>
            </a:r>
          </a:p>
          <a:p>
            <a:pPr lvl="1"/>
            <a:r>
              <a:rPr lang="en-US" dirty="0" smtClean="0"/>
              <a:t>Current building code requirements (e.g., use of vapor retarders)</a:t>
            </a:r>
          </a:p>
          <a:p>
            <a:pPr lvl="1"/>
            <a:r>
              <a:rPr lang="en-US" dirty="0" smtClean="0"/>
              <a:t>Appropriate design methods and tools</a:t>
            </a:r>
          </a:p>
          <a:p>
            <a:pPr lvl="1"/>
            <a:r>
              <a:rPr lang="en-US" dirty="0" smtClean="0"/>
              <a:t>Appropriate use of vapor retarders (with and without CI) </a:t>
            </a:r>
          </a:p>
          <a:p>
            <a:pPr lvl="1"/>
            <a:r>
              <a:rPr lang="en-US" dirty="0" smtClean="0"/>
              <a:t>Additional resources</a:t>
            </a:r>
            <a:endParaRPr lang="en-US" dirty="0"/>
          </a:p>
        </p:txBody>
      </p:sp>
    </p:spTree>
    <p:extLst>
      <p:ext uri="{BB962C8B-B14F-4D97-AF65-F5344CB8AC3E}">
        <p14:creationId xmlns:p14="http://schemas.microsoft.com/office/powerpoint/2010/main" val="16744152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Terms to Know</a:t>
            </a:r>
            <a:endParaRPr lang="en-US" dirty="0"/>
          </a:p>
        </p:txBody>
      </p:sp>
      <p:sp>
        <p:nvSpPr>
          <p:cNvPr id="3" name="Content Placeholder 2"/>
          <p:cNvSpPr>
            <a:spLocks noGrp="1"/>
          </p:cNvSpPr>
          <p:nvPr>
            <p:ph idx="1"/>
          </p:nvPr>
        </p:nvSpPr>
        <p:spPr/>
        <p:txBody>
          <a:bodyPr/>
          <a:lstStyle/>
          <a:p>
            <a:r>
              <a:rPr lang="en-US" b="1" i="1" smtClean="0"/>
              <a:t>Water vapor permeance </a:t>
            </a:r>
            <a:r>
              <a:rPr lang="en-US" smtClean="0"/>
              <a:t>(WVP): </a:t>
            </a:r>
            <a:r>
              <a:rPr lang="en-US" i="1" smtClean="0"/>
              <a:t>The property of a building material related to the ability of water vapor to diffuse through it; measured in “</a:t>
            </a:r>
            <a:r>
              <a:rPr lang="en-US" b="1" i="1" smtClean="0"/>
              <a:t>perms</a:t>
            </a:r>
            <a:r>
              <a:rPr lang="en-US" i="1" smtClean="0"/>
              <a:t>”.</a:t>
            </a:r>
          </a:p>
          <a:p>
            <a:pPr lvl="2"/>
            <a:r>
              <a:rPr lang="en-US" smtClean="0"/>
              <a:t>This property may vary depending on moisture content of the material as related to its surrounding conditions (e.g., relative humidity) – “smart vapor retarders” fall into this category (usually organic materials like Kraft paper, wood structural panels, or proprietary vapor retarder membranes). </a:t>
            </a:r>
          </a:p>
          <a:p>
            <a:r>
              <a:rPr lang="en-US" smtClean="0"/>
              <a:t>Low perm = relatively high resistance to water vapor flow</a:t>
            </a:r>
          </a:p>
          <a:p>
            <a:r>
              <a:rPr lang="en-US" smtClean="0"/>
              <a:t>High perm = relatively low resistance to water vapor flow</a:t>
            </a:r>
            <a:endParaRPr lang="en-US" dirty="0"/>
          </a:p>
        </p:txBody>
      </p:sp>
    </p:spTree>
    <p:extLst>
      <p:ext uri="{BB962C8B-B14F-4D97-AF65-F5344CB8AC3E}">
        <p14:creationId xmlns:p14="http://schemas.microsoft.com/office/powerpoint/2010/main" val="36068905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Terms to Know</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Don’t confuse </a:t>
            </a:r>
            <a:r>
              <a:rPr lang="en-US" i="1" dirty="0" smtClean="0"/>
              <a:t>water vapor permeance </a:t>
            </a:r>
            <a:r>
              <a:rPr lang="en-US" dirty="0" smtClean="0"/>
              <a:t>with </a:t>
            </a:r>
            <a:r>
              <a:rPr lang="en-US" i="1" dirty="0" smtClean="0"/>
              <a:t>water vapor permeability</a:t>
            </a:r>
          </a:p>
          <a:p>
            <a:r>
              <a:rPr lang="en-US" b="1" dirty="0" smtClean="0"/>
              <a:t>Water vapor permeability </a:t>
            </a:r>
            <a:r>
              <a:rPr lang="en-US" dirty="0" smtClean="0"/>
              <a:t>is a measure of WVP for a unit thickness of homogenous material  </a:t>
            </a:r>
          </a:p>
          <a:p>
            <a:pPr lvl="1"/>
            <a:r>
              <a:rPr lang="en-US" dirty="0" smtClean="0"/>
              <a:t>Permeability/thickness = WVP </a:t>
            </a:r>
          </a:p>
          <a:p>
            <a:pPr lvl="1"/>
            <a:r>
              <a:rPr lang="en-US" dirty="0" smtClean="0"/>
              <a:t>But, this math only applies to homogenous materials – not composites, not materials with surface films, etc.!</a:t>
            </a:r>
          </a:p>
          <a:p>
            <a:r>
              <a:rPr lang="en-US" dirty="0" smtClean="0"/>
              <a:t>Water vapor permeability (more scientific definition): </a:t>
            </a:r>
          </a:p>
          <a:p>
            <a:r>
              <a:rPr lang="en-US" dirty="0" smtClean="0"/>
              <a:t>The water vapor permeability is the time rate of water vapor transmission through unit area of flat material of unit thickness induced by unit vapor pressure difference between two specific surfaces, under specified temperature and humidity conditions</a:t>
            </a:r>
            <a:endParaRPr lang="en-US" dirty="0"/>
          </a:p>
        </p:txBody>
      </p:sp>
    </p:spTree>
    <p:extLst>
      <p:ext uri="{BB962C8B-B14F-4D97-AF65-F5344CB8AC3E}">
        <p14:creationId xmlns:p14="http://schemas.microsoft.com/office/powerpoint/2010/main" val="38140301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smtClean="0"/>
              <a:t>Water vapor permeance </a:t>
            </a:r>
          </a:p>
          <a:p>
            <a:pPr lvl="1"/>
            <a:r>
              <a:rPr lang="en-US" smtClean="0"/>
              <a:t>WVP is usually measured by ASTM E96 (dry cup) method which relates to 25% average relative humidity at room temperature.</a:t>
            </a:r>
          </a:p>
          <a:p>
            <a:pPr lvl="1"/>
            <a:r>
              <a:rPr lang="en-US" smtClean="0"/>
              <a:t>ASTM E96 (wet cup) method relates to 75% average relative humidity condition and may be more relevant to some applications (e.g., materials on the exterior)</a:t>
            </a:r>
            <a:endParaRPr lang="en-US" dirty="0" smtClean="0"/>
          </a:p>
        </p:txBody>
      </p:sp>
      <p:pic>
        <p:nvPicPr>
          <p:cNvPr id="8" name="Content Placeholder 7"/>
          <p:cNvPicPr>
            <a:picLocks noGrp="1" noChangeAspect="1"/>
          </p:cNvPicPr>
          <p:nvPr>
            <p:ph sz="half" idx="2"/>
          </p:nvPr>
        </p:nvPicPr>
        <p:blipFill>
          <a:blip r:embed="rId2"/>
          <a:stretch>
            <a:fillRect/>
          </a:stretch>
        </p:blipFill>
        <p:spPr>
          <a:xfrm>
            <a:off x="4648200" y="1303005"/>
            <a:ext cx="4038600" cy="2766090"/>
          </a:xfrm>
          <a:prstGeom prst="rect">
            <a:avLst/>
          </a:prstGeom>
        </p:spPr>
      </p:pic>
      <p:sp>
        <p:nvSpPr>
          <p:cNvPr id="2" name="Title 1"/>
          <p:cNvSpPr>
            <a:spLocks noGrp="1"/>
          </p:cNvSpPr>
          <p:nvPr>
            <p:ph type="title"/>
          </p:nvPr>
        </p:nvSpPr>
        <p:spPr/>
        <p:txBody>
          <a:bodyPr/>
          <a:lstStyle/>
          <a:p>
            <a:r>
              <a:rPr lang="en-US" smtClean="0"/>
              <a:t>Terms to Know</a:t>
            </a:r>
            <a:endParaRPr lang="en-US" dirty="0"/>
          </a:p>
        </p:txBody>
      </p:sp>
      <p:sp>
        <p:nvSpPr>
          <p:cNvPr id="9" name="TextBox 8"/>
          <p:cNvSpPr txBox="1"/>
          <p:nvPr/>
        </p:nvSpPr>
        <p:spPr>
          <a:xfrm>
            <a:off x="4724400" y="4069095"/>
            <a:ext cx="2676459" cy="415498"/>
          </a:xfrm>
          <a:prstGeom prst="rect">
            <a:avLst/>
          </a:prstGeom>
          <a:noFill/>
        </p:spPr>
        <p:txBody>
          <a:bodyPr wrap="square" rtlCol="0">
            <a:spAutoFit/>
          </a:bodyPr>
          <a:lstStyle/>
          <a:p>
            <a:r>
              <a:rPr lang="en-US" sz="1000" dirty="0" smtClean="0">
                <a:latin typeface="Yu Gothic Medium" panose="020B0500000000000000" pitchFamily="34" charset="-128"/>
                <a:ea typeface="Yu Gothic Medium" panose="020B0500000000000000" pitchFamily="34" charset="-128"/>
                <a:hlinkClick r:id="rId3"/>
              </a:rPr>
              <a:t>An Outline of Standard ASTM E96 for Cup Method Water Vapor Permeability Testing</a:t>
            </a:r>
            <a:r>
              <a:rPr lang="en-US" sz="1000" dirty="0" smtClean="0">
                <a:latin typeface="Yu Gothic Medium" panose="020B0500000000000000" pitchFamily="34" charset="-128"/>
                <a:ea typeface="Yu Gothic Medium" panose="020B0500000000000000" pitchFamily="34" charset="-128"/>
              </a:rPr>
              <a:t> </a:t>
            </a:r>
            <a:endParaRPr lang="en-US" sz="1000" dirty="0">
              <a:latin typeface="Yu Gothic Medium" panose="020B0500000000000000" pitchFamily="34" charset="-128"/>
              <a:ea typeface="Yu Gothic Medium" panose="020B0500000000000000" pitchFamily="34" charset="-128"/>
            </a:endParaRPr>
          </a:p>
        </p:txBody>
      </p:sp>
    </p:spTree>
    <p:extLst>
      <p:ext uri="{BB962C8B-B14F-4D97-AF65-F5344CB8AC3E}">
        <p14:creationId xmlns:p14="http://schemas.microsoft.com/office/powerpoint/2010/main" val="13461652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dirty="0" smtClean="0"/>
              <a:t>Water Vapor Permeance</a:t>
            </a:r>
          </a:p>
          <a:p>
            <a:pPr lvl="1"/>
            <a:r>
              <a:rPr lang="en-US" dirty="0" smtClean="0"/>
              <a:t>Materials that are not </a:t>
            </a:r>
            <a:r>
              <a:rPr lang="en-US" dirty="0" err="1" smtClean="0"/>
              <a:t>hygrophyllic</a:t>
            </a:r>
            <a:r>
              <a:rPr lang="en-US" dirty="0" smtClean="0"/>
              <a:t> (non-organic) tend to have WVP that changes little with the ambient humidity </a:t>
            </a:r>
            <a:r>
              <a:rPr lang="en-US" b="1" dirty="0" smtClean="0">
                <a:solidFill>
                  <a:srgbClr val="FF0000"/>
                </a:solidFill>
              </a:rPr>
              <a:t>(A)</a:t>
            </a:r>
          </a:p>
          <a:p>
            <a:pPr lvl="1"/>
            <a:r>
              <a:rPr lang="en-US" dirty="0" smtClean="0"/>
              <a:t>Materials that are </a:t>
            </a:r>
            <a:r>
              <a:rPr lang="en-US" dirty="0" err="1" smtClean="0"/>
              <a:t>hygrophyllic</a:t>
            </a:r>
            <a:r>
              <a:rPr lang="en-US" dirty="0" smtClean="0"/>
              <a:t> (organic) tend to have WVP that changes significantly with the ambient relative humidity </a:t>
            </a:r>
            <a:r>
              <a:rPr lang="en-US" b="1" dirty="0" smtClean="0">
                <a:solidFill>
                  <a:schemeClr val="accent1"/>
                </a:solidFill>
              </a:rPr>
              <a:t>(B)</a:t>
            </a:r>
          </a:p>
          <a:p>
            <a:r>
              <a:rPr lang="en-US" dirty="0" smtClean="0"/>
              <a:t>Thus, wet-cup and dry-cup WVP per ASTM E96 can better inform material selection and design for water vapor control</a:t>
            </a:r>
            <a:endParaRPr lang="en-US" dirty="0"/>
          </a:p>
        </p:txBody>
      </p:sp>
      <p:pic>
        <p:nvPicPr>
          <p:cNvPr id="15" name="Content Placeholder 14"/>
          <p:cNvPicPr>
            <a:picLocks noGrp="1" noChangeAspect="1"/>
          </p:cNvPicPr>
          <p:nvPr>
            <p:ph sz="half" idx="2"/>
          </p:nvPr>
        </p:nvPicPr>
        <p:blipFill>
          <a:blip r:embed="rId2"/>
          <a:stretch>
            <a:fillRect/>
          </a:stretch>
        </p:blipFill>
        <p:spPr>
          <a:xfrm>
            <a:off x="4680031" y="1445406"/>
            <a:ext cx="3974937" cy="2481287"/>
          </a:xfrm>
          <a:prstGeom prst="rect">
            <a:avLst/>
          </a:prstGeom>
        </p:spPr>
      </p:pic>
      <p:sp>
        <p:nvSpPr>
          <p:cNvPr id="2" name="Title 1"/>
          <p:cNvSpPr>
            <a:spLocks noGrp="1"/>
          </p:cNvSpPr>
          <p:nvPr>
            <p:ph type="title"/>
          </p:nvPr>
        </p:nvSpPr>
        <p:spPr/>
        <p:txBody>
          <a:bodyPr/>
          <a:lstStyle/>
          <a:p>
            <a:r>
              <a:rPr lang="en-US" smtClean="0"/>
              <a:t>Terms to Know</a:t>
            </a:r>
            <a:endParaRPr lang="en-US" dirty="0"/>
          </a:p>
        </p:txBody>
      </p:sp>
    </p:spTree>
    <p:extLst>
      <p:ext uri="{BB962C8B-B14F-4D97-AF65-F5344CB8AC3E}">
        <p14:creationId xmlns:p14="http://schemas.microsoft.com/office/powerpoint/2010/main" val="37390501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Terms to Know</a:t>
            </a:r>
            <a:endParaRPr lang="en-US" dirty="0"/>
          </a:p>
        </p:txBody>
      </p:sp>
      <p:sp>
        <p:nvSpPr>
          <p:cNvPr id="3" name="Content Placeholder 2"/>
          <p:cNvSpPr>
            <a:spLocks noGrp="1"/>
          </p:cNvSpPr>
          <p:nvPr>
            <p:ph idx="1"/>
          </p:nvPr>
        </p:nvSpPr>
        <p:spPr/>
        <p:txBody>
          <a:bodyPr/>
          <a:lstStyle/>
          <a:p>
            <a:r>
              <a:rPr lang="en-US" b="1" i="1" dirty="0"/>
              <a:t>[</a:t>
            </a:r>
            <a:r>
              <a:rPr lang="en-US" b="1" i="1" dirty="0" smtClean="0"/>
              <a:t>2018 </a:t>
            </a:r>
            <a:r>
              <a:rPr lang="en-US" b="1" i="1" dirty="0"/>
              <a:t>IBC/IRC] VAPOR PERMEABLE. </a:t>
            </a:r>
            <a:r>
              <a:rPr lang="en-US" i="1" dirty="0"/>
              <a:t>The property of having a moisture vapor permeance rating of 5 perms (2.9 x 10-10 kg/Pa </a:t>
            </a:r>
            <a:r>
              <a:rPr lang="en-US" b="1" i="1" dirty="0"/>
              <a:t>· </a:t>
            </a:r>
            <a:r>
              <a:rPr lang="en-US" i="1" dirty="0"/>
              <a:t>s </a:t>
            </a:r>
            <a:r>
              <a:rPr lang="en-US" b="1" i="1" dirty="0"/>
              <a:t>· </a:t>
            </a:r>
            <a:r>
              <a:rPr lang="en-US" i="1" dirty="0"/>
              <a:t>m2) or greater, where tested in accordance with the desiccant method using Procedure A of ASTM E 96. A vapor permeable material permits the passage of moisture vapor.</a:t>
            </a:r>
          </a:p>
          <a:p>
            <a:r>
              <a:rPr lang="en-US" dirty="0"/>
              <a:t>Other classifications:  semi-permeable, semi-impermeable, impermeable (varying degrees of vapor retardance)</a:t>
            </a:r>
          </a:p>
        </p:txBody>
      </p:sp>
    </p:spTree>
    <p:extLst>
      <p:ext uri="{BB962C8B-B14F-4D97-AF65-F5344CB8AC3E}">
        <p14:creationId xmlns:p14="http://schemas.microsoft.com/office/powerpoint/2010/main" val="31199471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Terms to Know</a:t>
            </a:r>
            <a:endParaRPr lang="en-US" dirty="0"/>
          </a:p>
        </p:txBody>
      </p:sp>
      <p:sp>
        <p:nvSpPr>
          <p:cNvPr id="3" name="Content Placeholder 2"/>
          <p:cNvSpPr>
            <a:spLocks noGrp="1"/>
          </p:cNvSpPr>
          <p:nvPr>
            <p:ph idx="1"/>
          </p:nvPr>
        </p:nvSpPr>
        <p:spPr>
          <a:xfrm>
            <a:off x="457200" y="1200151"/>
            <a:ext cx="8229600" cy="1785937"/>
          </a:xfrm>
        </p:spPr>
        <p:txBody>
          <a:bodyPr>
            <a:normAutofit/>
          </a:bodyPr>
          <a:lstStyle/>
          <a:p>
            <a:r>
              <a:rPr lang="en-US" dirty="0" smtClean="0"/>
              <a:t>All materials, regardless of what they are called, have some measure of resistance to water vapor flow. </a:t>
            </a:r>
          </a:p>
          <a:p>
            <a:r>
              <a:rPr lang="en-US" dirty="0" smtClean="0"/>
              <a:t>Some “generic” examples of perm rated materials:</a:t>
            </a:r>
          </a:p>
          <a:p>
            <a:endParaRPr lang="en-US" dirty="0" smtClean="0"/>
          </a:p>
        </p:txBody>
      </p:sp>
      <p:sp>
        <p:nvSpPr>
          <p:cNvPr id="4" name="Rectangle 3"/>
          <p:cNvSpPr/>
          <p:nvPr/>
        </p:nvSpPr>
        <p:spPr>
          <a:xfrm>
            <a:off x="835816" y="2685380"/>
            <a:ext cx="1371600" cy="1028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5" name="TextBox 4"/>
          <p:cNvSpPr txBox="1"/>
          <p:nvPr/>
        </p:nvSpPr>
        <p:spPr>
          <a:xfrm>
            <a:off x="432195" y="3762311"/>
            <a:ext cx="2178844" cy="732958"/>
          </a:xfrm>
          <a:prstGeom prst="rect">
            <a:avLst/>
          </a:prstGeom>
          <a:noFill/>
        </p:spPr>
        <p:txBody>
          <a:bodyPr wrap="square" rtlCol="0">
            <a:spAutoFit/>
          </a:bodyPr>
          <a:lstStyle/>
          <a:p>
            <a:pPr algn="ctr"/>
            <a:r>
              <a:rPr lang="en-US" sz="1013" dirty="0">
                <a:latin typeface="Yu Gothic Medium" panose="020B0500000000000000" pitchFamily="34" charset="-128"/>
                <a:ea typeface="Yu Gothic Medium" panose="020B0500000000000000" pitchFamily="34" charset="-128"/>
              </a:rPr>
              <a:t>Air film = 120+ perm</a:t>
            </a:r>
          </a:p>
          <a:p>
            <a:pPr marL="0" lvl="1" algn="ctr"/>
            <a:r>
              <a:rPr lang="en-US" sz="1050" dirty="0">
                <a:latin typeface="Yu Gothic Medium" panose="020B0500000000000000" pitchFamily="34" charset="-128"/>
                <a:ea typeface="Yu Gothic Medium" panose="020B0500000000000000" pitchFamily="34" charset="-128"/>
              </a:rPr>
              <a:t>(Still air, 1” thick – most air is “moving”, so effective permeance is much higher</a:t>
            </a:r>
            <a:r>
              <a:rPr lang="en-US" sz="900" dirty="0">
                <a:latin typeface="Yu Gothic Medium" panose="020B0500000000000000" pitchFamily="34" charset="-128"/>
                <a:ea typeface="Yu Gothic Medium" panose="020B0500000000000000" pitchFamily="34" charset="-128"/>
              </a:rPr>
              <a:t>)</a:t>
            </a:r>
            <a:endParaRPr lang="en-US" sz="1050" dirty="0">
              <a:latin typeface="Yu Gothic Medium" panose="020B0500000000000000" pitchFamily="34" charset="-128"/>
              <a:ea typeface="Yu Gothic Medium" panose="020B0500000000000000" pitchFamily="34" charset="-128"/>
            </a:endParaRPr>
          </a:p>
        </p:txBody>
      </p:sp>
      <p:sp>
        <p:nvSpPr>
          <p:cNvPr id="8" name="TextBox 7"/>
          <p:cNvSpPr txBox="1"/>
          <p:nvPr/>
        </p:nvSpPr>
        <p:spPr>
          <a:xfrm>
            <a:off x="2658417" y="3762311"/>
            <a:ext cx="2171700" cy="727250"/>
          </a:xfrm>
          <a:prstGeom prst="rect">
            <a:avLst/>
          </a:prstGeom>
          <a:noFill/>
        </p:spPr>
        <p:txBody>
          <a:bodyPr wrap="square" rtlCol="0">
            <a:spAutoFit/>
          </a:bodyPr>
          <a:lstStyle/>
          <a:p>
            <a:pPr algn="ctr"/>
            <a:r>
              <a:rPr lang="en-US" sz="1013" dirty="0">
                <a:latin typeface="Yu Gothic Medium" panose="020B0500000000000000" pitchFamily="34" charset="-128"/>
                <a:ea typeface="Yu Gothic Medium" panose="020B0500000000000000" pitchFamily="34" charset="-128"/>
              </a:rPr>
              <a:t>Fiberglass/mineral fiber = 116 perms </a:t>
            </a:r>
          </a:p>
          <a:p>
            <a:pPr algn="ctr"/>
            <a:r>
              <a:rPr lang="en-US" sz="1050" dirty="0">
                <a:latin typeface="Yu Gothic Medium" panose="020B0500000000000000" pitchFamily="34" charset="-128"/>
                <a:ea typeface="Yu Gothic Medium" panose="020B0500000000000000" pitchFamily="34" charset="-128"/>
              </a:rPr>
              <a:t>Batt insulation (without facer), 1” thick</a:t>
            </a:r>
          </a:p>
        </p:txBody>
      </p:sp>
      <p:pic>
        <p:nvPicPr>
          <p:cNvPr id="1028" name="Picture 4" descr="Image result for drywall"/>
          <p:cNvPicPr>
            <a:picLocks noChangeAspect="1" noChangeArrowheads="1"/>
          </p:cNvPicPr>
          <p:nvPr/>
        </p:nvPicPr>
        <p:blipFill rotWithShape="1">
          <a:blip r:embed="rId2">
            <a:extLst>
              <a:ext uri="{28A0092B-C50C-407E-A947-70E740481C1C}">
                <a14:useLocalDpi xmlns:a14="http://schemas.microsoft.com/office/drawing/2010/main" val="0"/>
              </a:ext>
            </a:extLst>
          </a:blip>
          <a:srcRect l="27221" t="8299"/>
          <a:stretch/>
        </p:blipFill>
        <p:spPr bwMode="auto">
          <a:xfrm>
            <a:off x="5072064" y="2679483"/>
            <a:ext cx="1371600" cy="104049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643440" y="3762311"/>
            <a:ext cx="2228849" cy="409792"/>
          </a:xfrm>
          <a:prstGeom prst="rect">
            <a:avLst/>
          </a:prstGeom>
        </p:spPr>
        <p:txBody>
          <a:bodyPr wrap="square">
            <a:spAutoFit/>
          </a:bodyPr>
          <a:lstStyle/>
          <a:p>
            <a:pPr algn="ctr"/>
            <a:r>
              <a:rPr lang="en-US" sz="1013" dirty="0">
                <a:latin typeface="Yu Gothic Medium" panose="020B0500000000000000" pitchFamily="34" charset="-128"/>
                <a:ea typeface="Yu Gothic Medium" panose="020B0500000000000000" pitchFamily="34" charset="-128"/>
              </a:rPr>
              <a:t>Drywall = 50 perm</a:t>
            </a:r>
          </a:p>
          <a:p>
            <a:pPr algn="ctr"/>
            <a:r>
              <a:rPr lang="en-US" sz="1050" dirty="0">
                <a:latin typeface="Yu Gothic Medium" panose="020B0500000000000000" pitchFamily="34" charset="-128"/>
                <a:ea typeface="Yu Gothic Medium" panose="020B0500000000000000" pitchFamily="34" charset="-128"/>
              </a:rPr>
              <a:t>(unpainted)</a:t>
            </a:r>
          </a:p>
        </p:txBody>
      </p:sp>
      <p:sp>
        <p:nvSpPr>
          <p:cNvPr id="9" name="Rectangle 8"/>
          <p:cNvSpPr/>
          <p:nvPr/>
        </p:nvSpPr>
        <p:spPr>
          <a:xfrm>
            <a:off x="6586539" y="3762310"/>
            <a:ext cx="2464593" cy="415498"/>
          </a:xfrm>
          <a:prstGeom prst="rect">
            <a:avLst/>
          </a:prstGeom>
        </p:spPr>
        <p:txBody>
          <a:bodyPr wrap="square">
            <a:spAutoFit/>
          </a:bodyPr>
          <a:lstStyle/>
          <a:p>
            <a:pPr marL="0" lvl="1" algn="ctr"/>
            <a:r>
              <a:rPr lang="en-US" sz="1013" dirty="0">
                <a:latin typeface="Yu Gothic Medium" panose="020B0500000000000000" pitchFamily="34" charset="-128"/>
                <a:ea typeface="Yu Gothic Medium" panose="020B0500000000000000" pitchFamily="34" charset="-128"/>
              </a:rPr>
              <a:t>Lap siding = 10 perm </a:t>
            </a:r>
            <a:r>
              <a:rPr lang="en-US" sz="1050" dirty="0">
                <a:latin typeface="Yu Gothic Medium" panose="020B0500000000000000" pitchFamily="34" charset="-128"/>
                <a:ea typeface="Yu Gothic Medium" panose="020B0500000000000000" pitchFamily="34" charset="-128"/>
              </a:rPr>
              <a:t>(wood/pained) </a:t>
            </a:r>
            <a:r>
              <a:rPr lang="en-US" sz="1013" dirty="0">
                <a:latin typeface="Yu Gothic Medium" panose="020B0500000000000000" pitchFamily="34" charset="-128"/>
                <a:ea typeface="Yu Gothic Medium" panose="020B0500000000000000" pitchFamily="34" charset="-128"/>
              </a:rPr>
              <a:t>to 40 perm </a:t>
            </a:r>
            <a:r>
              <a:rPr lang="en-US" sz="1050" dirty="0">
                <a:latin typeface="Yu Gothic Medium" panose="020B0500000000000000" pitchFamily="34" charset="-128"/>
                <a:ea typeface="Yu Gothic Medium" panose="020B0500000000000000" pitchFamily="34" charset="-128"/>
              </a:rPr>
              <a:t>(vinyl/vented)</a:t>
            </a:r>
          </a:p>
        </p:txBody>
      </p:sp>
      <p:pic>
        <p:nvPicPr>
          <p:cNvPr id="1030" name="Picture 6" descr="http://www.scottspainting.com/images/Siding/Hardboard%20Siding.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3036" y="2625369"/>
            <a:ext cx="1371600" cy="10771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8520" y="2565599"/>
            <a:ext cx="1431495" cy="1196712"/>
          </a:xfrm>
          <a:prstGeom prst="rect">
            <a:avLst/>
          </a:prstGeom>
        </p:spPr>
      </p:pic>
    </p:spTree>
    <p:extLst>
      <p:ext uri="{BB962C8B-B14F-4D97-AF65-F5344CB8AC3E}">
        <p14:creationId xmlns:p14="http://schemas.microsoft.com/office/powerpoint/2010/main" val="12255862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Terms to Know</a:t>
            </a:r>
            <a:endParaRPr lang="en-US" dirty="0"/>
          </a:p>
        </p:txBody>
      </p:sp>
      <p:sp>
        <p:nvSpPr>
          <p:cNvPr id="3" name="Content Placeholder 2"/>
          <p:cNvSpPr>
            <a:spLocks noGrp="1"/>
          </p:cNvSpPr>
          <p:nvPr>
            <p:ph idx="1"/>
          </p:nvPr>
        </p:nvSpPr>
        <p:spPr>
          <a:xfrm>
            <a:off x="457200" y="1200151"/>
            <a:ext cx="8229600" cy="850106"/>
          </a:xfrm>
        </p:spPr>
        <p:txBody>
          <a:bodyPr>
            <a:normAutofit/>
          </a:bodyPr>
          <a:lstStyle/>
          <a:p>
            <a:r>
              <a:rPr lang="en-US" dirty="0" smtClean="0"/>
              <a:t>Some more “generic” examples </a:t>
            </a:r>
            <a:r>
              <a:rPr lang="en-US" dirty="0"/>
              <a:t>of perm rated </a:t>
            </a:r>
            <a:r>
              <a:rPr lang="en-US" dirty="0" smtClean="0"/>
              <a:t>materials:</a:t>
            </a:r>
          </a:p>
        </p:txBody>
      </p:sp>
      <p:sp>
        <p:nvSpPr>
          <p:cNvPr id="4" name="Content Placeholder 3"/>
          <p:cNvSpPr>
            <a:spLocks noGrp="1"/>
          </p:cNvSpPr>
          <p:nvPr>
            <p:ph sz="half" idx="4294967295"/>
          </p:nvPr>
        </p:nvSpPr>
        <p:spPr>
          <a:xfrm>
            <a:off x="6622186" y="3195537"/>
            <a:ext cx="2521814" cy="864826"/>
          </a:xfrm>
        </p:spPr>
        <p:txBody>
          <a:bodyPr/>
          <a:lstStyle/>
          <a:p>
            <a:pPr marL="0" indent="0" algn="ctr">
              <a:buNone/>
            </a:pPr>
            <a:r>
              <a:rPr lang="en-US" sz="1200" dirty="0">
                <a:latin typeface="Yu Gothic Medium" panose="020B0500000000000000" pitchFamily="34" charset="-128"/>
                <a:ea typeface="Yu Gothic Medium" panose="020B0500000000000000" pitchFamily="34" charset="-128"/>
              </a:rPr>
              <a:t>1” thick polystyrene insulation ≈ 1 perm to 5 perm </a:t>
            </a:r>
          </a:p>
          <a:p>
            <a:pPr marL="0" indent="0" algn="ctr">
              <a:buNone/>
            </a:pPr>
            <a:r>
              <a:rPr lang="en-US" sz="1050" dirty="0">
                <a:latin typeface="Yu Gothic Medium" panose="020B0500000000000000" pitchFamily="34" charset="-128"/>
                <a:ea typeface="Yu Gothic Medium" panose="020B0500000000000000" pitchFamily="34" charset="-128"/>
              </a:rPr>
              <a:t>No facer. Depending on type/density. Decreases with increased thickness or added facers</a:t>
            </a:r>
          </a:p>
          <a:p>
            <a:pPr marL="0" indent="0">
              <a:buNone/>
            </a:pPr>
            <a:endParaRPr lang="en-US" sz="1050" dirty="0">
              <a:latin typeface="Yu Gothic Medium" panose="020B0500000000000000" pitchFamily="34" charset="-128"/>
              <a:ea typeface="Yu Gothic Medium" panose="020B0500000000000000" pitchFamily="34" charset="-128"/>
            </a:endParaRPr>
          </a:p>
        </p:txBody>
      </p:sp>
      <p:pic>
        <p:nvPicPr>
          <p:cNvPr id="2050" name="Picture 2" descr="http://www.co.eau-claire.wi.us/Home/ShowImage?id=521&amp;t=635482701841000000"/>
          <p:cNvPicPr>
            <a:picLocks noChangeAspect="1" noChangeArrowheads="1"/>
          </p:cNvPicPr>
          <p:nvPr/>
        </p:nvPicPr>
        <p:blipFill rotWithShape="1">
          <a:blip r:embed="rId2">
            <a:extLst>
              <a:ext uri="{28A0092B-C50C-407E-A947-70E740481C1C}">
                <a14:useLocalDpi xmlns:a14="http://schemas.microsoft.com/office/drawing/2010/main" val="0"/>
              </a:ext>
            </a:extLst>
          </a:blip>
          <a:srcRect l="9333" t="10980" r="9810" b="11656"/>
          <a:stretch/>
        </p:blipFill>
        <p:spPr bwMode="auto">
          <a:xfrm>
            <a:off x="564356" y="2013147"/>
            <a:ext cx="1371600" cy="11098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9989" y="3189368"/>
            <a:ext cx="2280335" cy="409792"/>
          </a:xfrm>
          <a:prstGeom prst="rect">
            <a:avLst/>
          </a:prstGeom>
        </p:spPr>
        <p:txBody>
          <a:bodyPr wrap="square">
            <a:spAutoFit/>
          </a:bodyPr>
          <a:lstStyle/>
          <a:p>
            <a:pPr algn="ctr"/>
            <a:r>
              <a:rPr lang="en-US" sz="1013" dirty="0">
                <a:latin typeface="Yu Gothic Medium" panose="020B0500000000000000" pitchFamily="34" charset="-128"/>
                <a:ea typeface="Yu Gothic Medium" panose="020B0500000000000000" pitchFamily="34" charset="-128"/>
              </a:rPr>
              <a:t>Latex paint film = 3 to 30 perm</a:t>
            </a:r>
          </a:p>
          <a:p>
            <a:pPr algn="ctr"/>
            <a:r>
              <a:rPr lang="en-US" sz="1050" dirty="0">
                <a:latin typeface="Yu Gothic Medium" panose="020B0500000000000000" pitchFamily="34" charset="-128"/>
                <a:ea typeface="Yu Gothic Medium" panose="020B0500000000000000" pitchFamily="34" charset="-128"/>
              </a:rPr>
              <a:t>(primer + 1-2 coats)</a:t>
            </a:r>
          </a:p>
        </p:txBody>
      </p:sp>
      <p:sp>
        <p:nvSpPr>
          <p:cNvPr id="6" name="Rectangle 5"/>
          <p:cNvSpPr/>
          <p:nvPr/>
        </p:nvSpPr>
        <p:spPr>
          <a:xfrm>
            <a:off x="2390323" y="3189368"/>
            <a:ext cx="2097464" cy="409792"/>
          </a:xfrm>
          <a:prstGeom prst="rect">
            <a:avLst/>
          </a:prstGeom>
        </p:spPr>
        <p:txBody>
          <a:bodyPr wrap="square">
            <a:spAutoFit/>
          </a:bodyPr>
          <a:lstStyle/>
          <a:p>
            <a:pPr algn="ctr"/>
            <a:r>
              <a:rPr lang="en-US" sz="1013" dirty="0">
                <a:latin typeface="Yu Gothic Medium" panose="020B0500000000000000" pitchFamily="34" charset="-128"/>
                <a:ea typeface="Yu Gothic Medium" panose="020B0500000000000000" pitchFamily="34" charset="-128"/>
              </a:rPr>
              <a:t>House wraps = 5 to 50 perm </a:t>
            </a:r>
          </a:p>
          <a:p>
            <a:pPr algn="ctr"/>
            <a:r>
              <a:rPr lang="en-US" sz="1050" dirty="0">
                <a:latin typeface="Yu Gothic Medium" panose="020B0500000000000000" pitchFamily="34" charset="-128"/>
                <a:ea typeface="Yu Gothic Medium" panose="020B0500000000000000" pitchFamily="34" charset="-128"/>
              </a:rPr>
              <a:t>(depending on type)</a:t>
            </a:r>
          </a:p>
        </p:txBody>
      </p:sp>
      <p:sp>
        <p:nvSpPr>
          <p:cNvPr id="7" name="Rectangle 6"/>
          <p:cNvSpPr/>
          <p:nvPr/>
        </p:nvSpPr>
        <p:spPr>
          <a:xfrm>
            <a:off x="4487787" y="3189367"/>
            <a:ext cx="2048368" cy="577081"/>
          </a:xfrm>
          <a:prstGeom prst="rect">
            <a:avLst/>
          </a:prstGeom>
        </p:spPr>
        <p:txBody>
          <a:bodyPr wrap="square">
            <a:spAutoFit/>
          </a:bodyPr>
          <a:lstStyle/>
          <a:p>
            <a:pPr algn="ctr"/>
            <a:r>
              <a:rPr lang="en-US" sz="1013" dirty="0">
                <a:latin typeface="Yu Gothic Medium" panose="020B0500000000000000" pitchFamily="34" charset="-128"/>
                <a:ea typeface="Yu Gothic Medium" panose="020B0500000000000000" pitchFamily="34" charset="-128"/>
              </a:rPr>
              <a:t>No.15 asphalt felt paper = 1 perm</a:t>
            </a:r>
            <a:r>
              <a:rPr lang="en-US" sz="1050" dirty="0">
                <a:latin typeface="Yu Gothic Medium" panose="020B0500000000000000" pitchFamily="34" charset="-128"/>
                <a:ea typeface="Yu Gothic Medium" panose="020B0500000000000000" pitchFamily="34" charset="-128"/>
              </a:rPr>
              <a:t> (dry cup) to </a:t>
            </a:r>
          </a:p>
          <a:p>
            <a:pPr algn="ctr"/>
            <a:r>
              <a:rPr lang="en-US" sz="1013" dirty="0">
                <a:latin typeface="Yu Gothic Medium" panose="020B0500000000000000" pitchFamily="34" charset="-128"/>
                <a:ea typeface="Yu Gothic Medium" panose="020B0500000000000000" pitchFamily="34" charset="-128"/>
              </a:rPr>
              <a:t>5 perm </a:t>
            </a:r>
            <a:r>
              <a:rPr lang="en-US" sz="1050" dirty="0">
                <a:latin typeface="Yu Gothic Medium" panose="020B0500000000000000" pitchFamily="34" charset="-128"/>
                <a:ea typeface="Yu Gothic Medium" panose="020B0500000000000000" pitchFamily="34" charset="-128"/>
              </a:rPr>
              <a:t>(wet cup)</a:t>
            </a:r>
          </a:p>
        </p:txBody>
      </p:sp>
      <p:pic>
        <p:nvPicPr>
          <p:cNvPr id="2052" name="Picture 4" descr="http://www.norandexpro.com/sites/default/files/imagecache/sec_page_image/sec_page_images/Housewrap_Mai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3255" y="2083233"/>
            <a:ext cx="1371600" cy="10397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powerscastle.ca/sites/castlepowerscastle/images/products/felt_pap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1896" y="1885950"/>
            <a:ext cx="1200150" cy="123707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mg.edilportale.com/products/prodotti-10205-rel12b3a7118a394f13bff7378b5ba8c82c.jpg"/>
          <p:cNvPicPr>
            <a:picLocks noChangeAspect="1" noChangeArrowheads="1"/>
          </p:cNvPicPr>
          <p:nvPr/>
        </p:nvPicPr>
        <p:blipFill rotWithShape="1">
          <a:blip r:embed="rId5">
            <a:extLst>
              <a:ext uri="{28A0092B-C50C-407E-A947-70E740481C1C}">
                <a14:useLocalDpi xmlns:a14="http://schemas.microsoft.com/office/drawing/2010/main" val="0"/>
              </a:ext>
            </a:extLst>
          </a:blip>
          <a:srcRect l="4820" t="7981" r="9746" b="9100"/>
          <a:stretch/>
        </p:blipFill>
        <p:spPr bwMode="auto">
          <a:xfrm>
            <a:off x="7090913" y="1999816"/>
            <a:ext cx="1543050" cy="1123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9934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Terms to Know</a:t>
            </a:r>
            <a:endParaRPr lang="en-US" dirty="0"/>
          </a:p>
        </p:txBody>
      </p:sp>
      <p:sp>
        <p:nvSpPr>
          <p:cNvPr id="3" name="Content Placeholder 2"/>
          <p:cNvSpPr>
            <a:spLocks noGrp="1"/>
          </p:cNvSpPr>
          <p:nvPr>
            <p:ph idx="1"/>
          </p:nvPr>
        </p:nvSpPr>
        <p:spPr>
          <a:xfrm>
            <a:off x="457200" y="1200152"/>
            <a:ext cx="8229600" cy="1148391"/>
          </a:xfrm>
        </p:spPr>
        <p:txBody>
          <a:bodyPr>
            <a:normAutofit/>
          </a:bodyPr>
          <a:lstStyle/>
          <a:p>
            <a:r>
              <a:rPr lang="en-US" dirty="0" smtClean="0"/>
              <a:t>Even more “generic” examples of perm rated materials:</a:t>
            </a:r>
          </a:p>
        </p:txBody>
      </p:sp>
      <p:sp>
        <p:nvSpPr>
          <p:cNvPr id="4" name="Content Placeholder 3"/>
          <p:cNvSpPr>
            <a:spLocks noGrp="1"/>
          </p:cNvSpPr>
          <p:nvPr>
            <p:ph sz="half" idx="4294967295"/>
          </p:nvPr>
        </p:nvSpPr>
        <p:spPr>
          <a:xfrm>
            <a:off x="6644496" y="3385208"/>
            <a:ext cx="2128569" cy="802903"/>
          </a:xfrm>
        </p:spPr>
        <p:txBody>
          <a:bodyPr/>
          <a:lstStyle/>
          <a:p>
            <a:pPr marL="0" indent="0" algn="ctr">
              <a:buNone/>
            </a:pPr>
            <a:r>
              <a:rPr lang="en-US" sz="1200" dirty="0">
                <a:latin typeface="Yu Gothic Medium" panose="020B0500000000000000" pitchFamily="34" charset="-128"/>
                <a:ea typeface="Yu Gothic Medium" panose="020B0500000000000000" pitchFamily="34" charset="-128"/>
              </a:rPr>
              <a:t> Foil faced polyiso insulation &lt; 0.1 perm</a:t>
            </a:r>
          </a:p>
          <a:p>
            <a:endParaRPr lang="en-US" sz="1500" dirty="0">
              <a:latin typeface="Yu Gothic Medium" panose="020B0500000000000000" pitchFamily="34" charset="-128"/>
              <a:ea typeface="Yu Gothic Medium" panose="020B0500000000000000" pitchFamily="34" charset="-128"/>
            </a:endParaRPr>
          </a:p>
          <a:p>
            <a:endParaRPr lang="en-US" sz="1800" dirty="0">
              <a:latin typeface="Yu Gothic Medium" panose="020B0500000000000000" pitchFamily="34" charset="-128"/>
              <a:ea typeface="Yu Gothic Medium" panose="020B0500000000000000" pitchFamily="34" charset="-128"/>
            </a:endParaRPr>
          </a:p>
        </p:txBody>
      </p:sp>
      <p:sp>
        <p:nvSpPr>
          <p:cNvPr id="5" name="Rectangle 4"/>
          <p:cNvSpPr/>
          <p:nvPr/>
        </p:nvSpPr>
        <p:spPr>
          <a:xfrm>
            <a:off x="189780" y="3385208"/>
            <a:ext cx="2935139" cy="577081"/>
          </a:xfrm>
          <a:prstGeom prst="rect">
            <a:avLst/>
          </a:prstGeom>
        </p:spPr>
        <p:txBody>
          <a:bodyPr wrap="square">
            <a:spAutoFit/>
          </a:bodyPr>
          <a:lstStyle/>
          <a:p>
            <a:pPr algn="ctr"/>
            <a:r>
              <a:rPr lang="en-US" sz="1013" dirty="0">
                <a:latin typeface="Yu Gothic Medium" panose="020B0500000000000000" pitchFamily="34" charset="-128"/>
                <a:ea typeface="Yu Gothic Medium" panose="020B0500000000000000" pitchFamily="34" charset="-128"/>
              </a:rPr>
              <a:t>OSB or plywood = 0.7 to 1 perm </a:t>
            </a:r>
            <a:r>
              <a:rPr lang="en-US" sz="1050" dirty="0">
                <a:latin typeface="Yu Gothic Medium" panose="020B0500000000000000" pitchFamily="34" charset="-128"/>
                <a:ea typeface="Yu Gothic Medium" panose="020B0500000000000000" pitchFamily="34" charset="-128"/>
              </a:rPr>
              <a:t>(dry cup)</a:t>
            </a:r>
          </a:p>
          <a:p>
            <a:pPr algn="ctr"/>
            <a:r>
              <a:rPr lang="en-US" sz="1050" dirty="0">
                <a:latin typeface="Yu Gothic Medium" panose="020B0500000000000000" pitchFamily="34" charset="-128"/>
                <a:ea typeface="Yu Gothic Medium" panose="020B0500000000000000" pitchFamily="34" charset="-128"/>
              </a:rPr>
              <a:t> </a:t>
            </a:r>
            <a:r>
              <a:rPr lang="en-US" sz="1013" dirty="0">
                <a:latin typeface="Yu Gothic Medium" panose="020B0500000000000000" pitchFamily="34" charset="-128"/>
                <a:ea typeface="Yu Gothic Medium" panose="020B0500000000000000" pitchFamily="34" charset="-128"/>
              </a:rPr>
              <a:t>or 1.5 to 10 perm </a:t>
            </a:r>
            <a:r>
              <a:rPr lang="en-US" sz="1050" dirty="0">
                <a:latin typeface="Yu Gothic Medium" panose="020B0500000000000000" pitchFamily="34" charset="-128"/>
                <a:ea typeface="Yu Gothic Medium" panose="020B0500000000000000" pitchFamily="34" charset="-128"/>
              </a:rPr>
              <a:t>(wet cup) </a:t>
            </a:r>
          </a:p>
          <a:p>
            <a:pPr algn="ctr"/>
            <a:r>
              <a:rPr lang="en-US" sz="1050" dirty="0">
                <a:latin typeface="Yu Gothic Medium" panose="020B0500000000000000" pitchFamily="34" charset="-128"/>
                <a:ea typeface="Yu Gothic Medium" panose="020B0500000000000000" pitchFamily="34" charset="-128"/>
              </a:rPr>
              <a:t>OSB is lower perm than plywood</a:t>
            </a:r>
          </a:p>
        </p:txBody>
      </p:sp>
      <p:sp>
        <p:nvSpPr>
          <p:cNvPr id="6" name="Rectangle 5"/>
          <p:cNvSpPr/>
          <p:nvPr/>
        </p:nvSpPr>
        <p:spPr>
          <a:xfrm>
            <a:off x="3420059" y="3385208"/>
            <a:ext cx="2648624" cy="415498"/>
          </a:xfrm>
          <a:prstGeom prst="rect">
            <a:avLst/>
          </a:prstGeom>
        </p:spPr>
        <p:txBody>
          <a:bodyPr wrap="square">
            <a:spAutoFit/>
          </a:bodyPr>
          <a:lstStyle/>
          <a:p>
            <a:pPr algn="ctr"/>
            <a:r>
              <a:rPr lang="en-US" sz="1013" dirty="0">
                <a:latin typeface="Yu Gothic Medium" panose="020B0500000000000000" pitchFamily="34" charset="-128"/>
                <a:ea typeface="Yu Gothic Medium" panose="020B0500000000000000" pitchFamily="34" charset="-128"/>
              </a:rPr>
              <a:t>Kraft paper = 0.3 perm </a:t>
            </a:r>
            <a:r>
              <a:rPr lang="en-US" sz="1050" dirty="0">
                <a:latin typeface="Yu Gothic Medium" panose="020B0500000000000000" pitchFamily="34" charset="-128"/>
                <a:ea typeface="Yu Gothic Medium" panose="020B0500000000000000" pitchFamily="34" charset="-128"/>
              </a:rPr>
              <a:t>(dry cup) </a:t>
            </a:r>
            <a:r>
              <a:rPr lang="en-US" sz="1013" dirty="0">
                <a:latin typeface="Yu Gothic Medium" panose="020B0500000000000000" pitchFamily="34" charset="-128"/>
                <a:ea typeface="Yu Gothic Medium" panose="020B0500000000000000" pitchFamily="34" charset="-128"/>
              </a:rPr>
              <a:t>or 1.8 perm </a:t>
            </a:r>
            <a:r>
              <a:rPr lang="en-US" sz="1050" dirty="0">
                <a:latin typeface="Yu Gothic Medium" panose="020B0500000000000000" pitchFamily="34" charset="-128"/>
                <a:ea typeface="Yu Gothic Medium" panose="020B0500000000000000" pitchFamily="34" charset="-128"/>
              </a:rPr>
              <a:t>(wet cup)</a:t>
            </a:r>
          </a:p>
        </p:txBody>
      </p:sp>
      <p:pic>
        <p:nvPicPr>
          <p:cNvPr id="3074" name="Picture 2" descr="http://www.valleyroofing.org/images/Plywoo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549" y="2384732"/>
            <a:ext cx="1371600" cy="91843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cdn3.notonthehighstreet.com/system/product_images/images/000/824/177/original_kraft-brown-gift-wrapping-pap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293"/>
          <a:stretch/>
        </p:blipFill>
        <p:spPr bwMode="auto">
          <a:xfrm>
            <a:off x="4050326" y="2311643"/>
            <a:ext cx="1200150" cy="106461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img.archiexpo.com/images_ae/photo-g/thermal-insulation-rigid-panel-polyisocyanurate-pir-foam-interior-59603-4589611.jpg"/>
          <p:cNvPicPr>
            <a:picLocks noChangeAspect="1" noChangeArrowheads="1"/>
          </p:cNvPicPr>
          <p:nvPr/>
        </p:nvPicPr>
        <p:blipFill rotWithShape="1">
          <a:blip r:embed="rId4">
            <a:extLst>
              <a:ext uri="{28A0092B-C50C-407E-A947-70E740481C1C}">
                <a14:useLocalDpi xmlns:a14="http://schemas.microsoft.com/office/drawing/2010/main" val="0"/>
              </a:ext>
            </a:extLst>
          </a:blip>
          <a:srcRect l="18228" r="23910"/>
          <a:stretch/>
        </p:blipFill>
        <p:spPr bwMode="auto">
          <a:xfrm>
            <a:off x="7065033" y="2384732"/>
            <a:ext cx="1371600" cy="934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0378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Building Science Concepts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Successful moisture control requires an integrated approach to 5 key building science concepts:</a:t>
            </a:r>
          </a:p>
          <a:p>
            <a:pPr marL="914400" lvl="1" indent="-457200">
              <a:buFont typeface="+mj-lt"/>
              <a:buAutoNum type="arabicPeriod"/>
            </a:pPr>
            <a:r>
              <a:rPr lang="en-US" dirty="0" smtClean="0"/>
              <a:t>Control Rain Water Intrusion  (e.g., continuous water-resistive barrier)</a:t>
            </a:r>
          </a:p>
          <a:p>
            <a:pPr marL="914400" lvl="1" indent="-457200">
              <a:buFont typeface="+mj-lt"/>
              <a:buAutoNum type="arabicPeriod"/>
            </a:pPr>
            <a:r>
              <a:rPr lang="en-US" dirty="0" smtClean="0"/>
              <a:t>Control Air Leakage  (e.g., continuous air barrier)</a:t>
            </a:r>
          </a:p>
          <a:p>
            <a:pPr marL="914400" lvl="1" indent="-457200">
              <a:buFont typeface="+mj-lt"/>
              <a:buAutoNum type="arabicPeriod"/>
            </a:pPr>
            <a:r>
              <a:rPr lang="en-US" dirty="0" smtClean="0"/>
              <a:t>Control Indoor Relative Humidity (e.g., building ventilation &amp; de-humidification)</a:t>
            </a:r>
          </a:p>
          <a:p>
            <a:pPr marL="914400" lvl="1" indent="-457200">
              <a:buFont typeface="+mj-lt"/>
              <a:buAutoNum type="arabicPeriod"/>
            </a:pPr>
            <a:r>
              <a:rPr lang="en-US" dirty="0" smtClean="0"/>
              <a:t>Control Initial Construction Moisture (e.g., prevent enclosure of wet materials)</a:t>
            </a:r>
          </a:p>
          <a:p>
            <a:pPr marL="914400" lvl="1" indent="-457200">
              <a:buFont typeface="+mj-lt"/>
              <a:buAutoNum type="arabicPeriod"/>
            </a:pPr>
            <a:r>
              <a:rPr lang="en-US" dirty="0" smtClean="0"/>
              <a:t>Control Water Vapor (e.g., optimized balance of wetting and drying through strategic use of insulation and vapor retarders)  </a:t>
            </a:r>
          </a:p>
          <a:p>
            <a:r>
              <a:rPr lang="en-US" dirty="0" smtClean="0"/>
              <a:t>All are important, all vary in importance, all have inter-dependencies.</a:t>
            </a:r>
            <a:endParaRPr lang="en-US" dirty="0"/>
          </a:p>
        </p:txBody>
      </p:sp>
    </p:spTree>
    <p:extLst>
      <p:ext uri="{BB962C8B-B14F-4D97-AF65-F5344CB8AC3E}">
        <p14:creationId xmlns:p14="http://schemas.microsoft.com/office/powerpoint/2010/main" val="32620365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Terms to Know</a:t>
            </a:r>
            <a:endParaRPr lang="en-US" dirty="0"/>
          </a:p>
        </p:txBody>
      </p:sp>
      <p:sp>
        <p:nvSpPr>
          <p:cNvPr id="3" name="Content Placeholder 2"/>
          <p:cNvSpPr>
            <a:spLocks noGrp="1"/>
          </p:cNvSpPr>
          <p:nvPr>
            <p:ph idx="1"/>
          </p:nvPr>
        </p:nvSpPr>
        <p:spPr/>
        <p:txBody>
          <a:bodyPr/>
          <a:lstStyle/>
          <a:p>
            <a:r>
              <a:rPr lang="en-US" b="1" i="1" dirty="0" smtClean="0"/>
              <a:t>Vapor Retarder (VR): </a:t>
            </a:r>
            <a:r>
              <a:rPr lang="en-US" i="1" dirty="0" smtClean="0"/>
              <a:t>A material in an assembly </a:t>
            </a:r>
            <a:r>
              <a:rPr lang="en-US" i="1" u="sng" dirty="0" smtClean="0"/>
              <a:t>designated</a:t>
            </a:r>
            <a:r>
              <a:rPr lang="en-US" i="1" dirty="0" smtClean="0"/>
              <a:t> for purpose of serving as means to limit water vapor flow into or through the assembly</a:t>
            </a:r>
          </a:p>
          <a:p>
            <a:pPr lvl="1"/>
            <a:r>
              <a:rPr lang="en-US" dirty="0" smtClean="0"/>
              <a:t>Also known as a “</a:t>
            </a:r>
            <a:r>
              <a:rPr lang="en-US" dirty="0" err="1" smtClean="0"/>
              <a:t>vapour</a:t>
            </a:r>
            <a:r>
              <a:rPr lang="en-US" dirty="0" smtClean="0"/>
              <a:t> barrier” in Canada (material used as a vapor retarder having permeance of 1 perm or less)</a:t>
            </a:r>
          </a:p>
          <a:p>
            <a:pPr lvl="1"/>
            <a:r>
              <a:rPr lang="en-US" dirty="0" smtClean="0"/>
              <a:t>In the U.S., the term “vapor barrier” is reserved for Class I vapor retarders (very low perm, 0.1 perm or less)</a:t>
            </a:r>
          </a:p>
          <a:p>
            <a:r>
              <a:rPr lang="en-US" dirty="0" smtClean="0"/>
              <a:t>This definition does not mean that the vapor permeance and location of other materials in an assembly is not important!</a:t>
            </a:r>
            <a:endParaRPr lang="en-US" dirty="0"/>
          </a:p>
        </p:txBody>
      </p:sp>
    </p:spTree>
    <p:extLst>
      <p:ext uri="{BB962C8B-B14F-4D97-AF65-F5344CB8AC3E}">
        <p14:creationId xmlns:p14="http://schemas.microsoft.com/office/powerpoint/2010/main" val="8608067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Terms to Know</a:t>
            </a:r>
            <a:endParaRPr lang="en-US" dirty="0"/>
          </a:p>
        </p:txBody>
      </p:sp>
      <p:sp>
        <p:nvSpPr>
          <p:cNvPr id="3" name="Content Placeholder 2"/>
          <p:cNvSpPr>
            <a:spLocks noGrp="1"/>
          </p:cNvSpPr>
          <p:nvPr>
            <p:ph idx="1"/>
          </p:nvPr>
        </p:nvSpPr>
        <p:spPr/>
        <p:txBody>
          <a:bodyPr/>
          <a:lstStyle/>
          <a:p>
            <a:r>
              <a:rPr lang="en-US" b="1" dirty="0" smtClean="0"/>
              <a:t>[2018 IBC/IRC] VAPOR RETARDER CLASS. </a:t>
            </a:r>
            <a:r>
              <a:rPr lang="en-US" dirty="0" smtClean="0"/>
              <a:t>A measure of the ability of a material or assembly to limit the amount of moisture that passes through that material or assembly. Vapor retarder class shall be defined using the desiccant method with Procedure A of ASTM E 96 as follows:</a:t>
            </a:r>
          </a:p>
          <a:p>
            <a:pPr lvl="2"/>
            <a:r>
              <a:rPr lang="en-US" dirty="0" smtClean="0"/>
              <a:t>Class I: 0.1 perm or less  (e.g., polyethylene, foil facing)</a:t>
            </a:r>
          </a:p>
          <a:p>
            <a:pPr lvl="2"/>
            <a:r>
              <a:rPr lang="en-US" dirty="0" smtClean="0"/>
              <a:t>Class II: 0.1 &lt; perm &lt;= 1.0 perm (e.g., Kraft paper, VR paints)</a:t>
            </a:r>
          </a:p>
          <a:p>
            <a:pPr lvl="2"/>
            <a:r>
              <a:rPr lang="en-US" dirty="0" smtClean="0"/>
              <a:t>Class III: 1.0 &lt; perm &lt;= 10 perm  (e.g., latex paint)</a:t>
            </a:r>
            <a:endParaRPr lang="en-US" dirty="0"/>
          </a:p>
        </p:txBody>
      </p:sp>
    </p:spTree>
    <p:extLst>
      <p:ext uri="{BB962C8B-B14F-4D97-AF65-F5344CB8AC3E}">
        <p14:creationId xmlns:p14="http://schemas.microsoft.com/office/powerpoint/2010/main" val="22390552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Terms to Know</a:t>
            </a:r>
            <a:endParaRPr lang="en-US" dirty="0"/>
          </a:p>
        </p:txBody>
      </p:sp>
      <p:sp>
        <p:nvSpPr>
          <p:cNvPr id="3" name="Content Placeholder 2"/>
          <p:cNvSpPr>
            <a:spLocks noGrp="1"/>
          </p:cNvSpPr>
          <p:nvPr>
            <p:ph idx="1"/>
          </p:nvPr>
        </p:nvSpPr>
        <p:spPr/>
        <p:txBody>
          <a:bodyPr/>
          <a:lstStyle/>
          <a:p>
            <a:r>
              <a:rPr lang="en-US" smtClean="0"/>
              <a:t>Vapor retarder classes in the codes are fairly crude (e.g., a factor of 10 difference within a given class).  </a:t>
            </a:r>
          </a:p>
          <a:p>
            <a:r>
              <a:rPr lang="en-US" smtClean="0"/>
              <a:t>But, they serve a purpose in communicating broad recommendations or generic building code requirements.  </a:t>
            </a:r>
          </a:p>
          <a:p>
            <a:r>
              <a:rPr lang="en-US" smtClean="0"/>
              <a:t>Specific analyses using specific material properties (rather than classes) will give more precise answers.</a:t>
            </a:r>
            <a:endParaRPr lang="en-US" dirty="0"/>
          </a:p>
        </p:txBody>
      </p:sp>
    </p:spTree>
    <p:extLst>
      <p:ext uri="{BB962C8B-B14F-4D97-AF65-F5344CB8AC3E}">
        <p14:creationId xmlns:p14="http://schemas.microsoft.com/office/powerpoint/2010/main" val="7943311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smtClean="0"/>
              <a:t>Building codes and construction practice often tend to rely on old conventions…Should this be ignored?</a:t>
            </a:r>
          </a:p>
          <a:p>
            <a:r>
              <a:rPr lang="en-US" smtClean="0"/>
              <a:t>No!  (short answer). Keep the old and bring in the new to make the old more complete and up to date with the 21st century! </a:t>
            </a:r>
          </a:p>
          <a:p>
            <a:r>
              <a:rPr lang="en-US" smtClean="0"/>
              <a:t>In proper context, conventional wisdom has generally worked, but now is incomplete.</a:t>
            </a:r>
            <a:endParaRPr lang="en-US" dirty="0" smtClean="0"/>
          </a:p>
        </p:txBody>
      </p:sp>
      <p:pic>
        <p:nvPicPr>
          <p:cNvPr id="6" name="Picture 2" descr="http://www.todayifoundout.com/wp-content/uploads/2013/09/calendar.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5143500" y="1669542"/>
            <a:ext cx="3048000" cy="2033016"/>
          </a:xfrm>
        </p:spPr>
      </p:pic>
      <p:sp>
        <p:nvSpPr>
          <p:cNvPr id="2" name="Title 1"/>
          <p:cNvSpPr>
            <a:spLocks noGrp="1"/>
          </p:cNvSpPr>
          <p:nvPr>
            <p:ph type="title"/>
          </p:nvPr>
        </p:nvSpPr>
        <p:spPr/>
        <p:txBody>
          <a:bodyPr/>
          <a:lstStyle/>
          <a:p>
            <a:r>
              <a:rPr lang="en-US" dirty="0" smtClean="0"/>
              <a:t>Building Codes:</a:t>
            </a:r>
            <a:r>
              <a:rPr lang="en-US" dirty="0"/>
              <a:t> </a:t>
            </a:r>
            <a:r>
              <a:rPr lang="en-US" dirty="0" smtClean="0"/>
              <a:t>Out with the old... in with the new?</a:t>
            </a:r>
            <a:endParaRPr lang="en-US" dirty="0"/>
          </a:p>
        </p:txBody>
      </p:sp>
    </p:spTree>
    <p:extLst>
      <p:ext uri="{BB962C8B-B14F-4D97-AF65-F5344CB8AC3E}">
        <p14:creationId xmlns:p14="http://schemas.microsoft.com/office/powerpoint/2010/main" val="34516108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smtClean="0"/>
              <a:t>Conventional wisdom: VR is placed on the “warm-in-winter” side of assembly in colder climates</a:t>
            </a:r>
          </a:p>
          <a:p>
            <a:pPr lvl="1"/>
            <a:r>
              <a:rPr lang="en-US" smtClean="0"/>
              <a:t>Conventional wisdom still holds true in cold climates</a:t>
            </a:r>
          </a:p>
          <a:p>
            <a:pPr lvl="1"/>
            <a:r>
              <a:rPr lang="en-US" smtClean="0"/>
              <a:t>Don’t do this in hot/humid climates!  -- better to have lower permeance (vapor retarder materials) on the exterior, not the interior (see photo)</a:t>
            </a:r>
          </a:p>
          <a:p>
            <a:r>
              <a:rPr lang="en-US" smtClean="0"/>
              <a:t>The simplicity of conventional wisdom worked with “old” buildings, old materials, etc.  Doesn’t always work so well or reliably today!</a:t>
            </a:r>
            <a:endParaRPr lang="en-US" dirty="0" smtClean="0"/>
          </a:p>
        </p:txBody>
      </p:sp>
      <p:pic>
        <p:nvPicPr>
          <p:cNvPr id="10" name="Content Placeholder 8" descr="mold growing on the back side of wallpape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35416"/>
          <a:stretch/>
        </p:blipFill>
        <p:spPr>
          <a:xfrm>
            <a:off x="5715000" y="942975"/>
            <a:ext cx="2535555" cy="2751106"/>
          </a:xfrm>
        </p:spPr>
      </p:pic>
      <p:sp>
        <p:nvSpPr>
          <p:cNvPr id="2" name="Title 1"/>
          <p:cNvSpPr>
            <a:spLocks noGrp="1"/>
          </p:cNvSpPr>
          <p:nvPr>
            <p:ph type="title"/>
          </p:nvPr>
        </p:nvSpPr>
        <p:spPr/>
        <p:txBody>
          <a:bodyPr/>
          <a:lstStyle/>
          <a:p>
            <a:r>
              <a:rPr lang="en-US" dirty="0" smtClean="0"/>
              <a:t>Building Codes: Out with the old... in with the new?</a:t>
            </a:r>
            <a:endParaRPr lang="en-US" dirty="0"/>
          </a:p>
        </p:txBody>
      </p:sp>
      <p:sp>
        <p:nvSpPr>
          <p:cNvPr id="11" name="TextBox 10"/>
          <p:cNvSpPr txBox="1"/>
          <p:nvPr/>
        </p:nvSpPr>
        <p:spPr>
          <a:xfrm>
            <a:off x="5638800" y="3694081"/>
            <a:ext cx="2611755" cy="715837"/>
          </a:xfrm>
          <a:prstGeom prst="rect">
            <a:avLst/>
          </a:prstGeom>
          <a:noFill/>
        </p:spPr>
        <p:txBody>
          <a:bodyPr wrap="square" rtlCol="0">
            <a:spAutoFit/>
          </a:bodyPr>
          <a:lstStyle/>
          <a:p>
            <a:r>
              <a:rPr lang="en-US" sz="1013" dirty="0">
                <a:latin typeface="Yu Gothic Medium" panose="020B0500000000000000" pitchFamily="34" charset="-128"/>
                <a:ea typeface="Yu Gothic Medium" panose="020B0500000000000000" pitchFamily="34" charset="-128"/>
              </a:rPr>
              <a:t>Low perm interior finish on interior (warm-in-winter) side of wall in hot/humid climate – perfect for culturing mold colonies! </a:t>
            </a:r>
          </a:p>
        </p:txBody>
      </p:sp>
    </p:spTree>
    <p:extLst>
      <p:ext uri="{BB962C8B-B14F-4D97-AF65-F5344CB8AC3E}">
        <p14:creationId xmlns:p14="http://schemas.microsoft.com/office/powerpoint/2010/main" val="28212848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dirty="0" smtClean="0"/>
              <a:t>Use of outdated, incomplete, or over-simplified conventions (rules-of-thumb) can result in unexpected moisture problems.  </a:t>
            </a:r>
          </a:p>
          <a:p>
            <a:pPr lvl="1"/>
            <a:r>
              <a:rPr lang="en-US" dirty="0" smtClean="0"/>
              <a:t>When taken out of context, they also can be misused to give perception of advantage of one option or material over another. </a:t>
            </a:r>
            <a:endParaRPr lang="en-US" dirty="0"/>
          </a:p>
        </p:txBody>
      </p:sp>
      <p:sp>
        <p:nvSpPr>
          <p:cNvPr id="2" name="Title 1"/>
          <p:cNvSpPr>
            <a:spLocks noGrp="1"/>
          </p:cNvSpPr>
          <p:nvPr>
            <p:ph type="title"/>
          </p:nvPr>
        </p:nvSpPr>
        <p:spPr/>
        <p:txBody>
          <a:bodyPr/>
          <a:lstStyle/>
          <a:p>
            <a:r>
              <a:rPr lang="en-US" smtClean="0"/>
              <a:t>Caution</a:t>
            </a:r>
            <a:endParaRPr lang="en-US" dirty="0"/>
          </a:p>
        </p:txBody>
      </p:sp>
      <p:pic>
        <p:nvPicPr>
          <p:cNvPr id="8" name="Picture 2" descr="http://sederegitim.org/inc/images/warning-icon.p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448300" y="1466850"/>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5739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Why must “new” be added to the “old”?</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Conventional wisdom only applies to a “permeance controlled” design approach (more on this later) and it is incomplete in view of newer construction materials and practices</a:t>
            </a:r>
          </a:p>
          <a:p>
            <a:r>
              <a:rPr lang="en-US" dirty="0" smtClean="0"/>
              <a:t>U.S. building codes don’t include the conventional wisdom of having a permeance ratio (i.e. higher perm on outside than inside in cold climates; reverse in hot/humid climates)</a:t>
            </a:r>
          </a:p>
          <a:p>
            <a:r>
              <a:rPr lang="en-US" dirty="0" smtClean="0"/>
              <a:t>Vapor permeance of materials on the exterior side of the assembly is generally ignored (but is nearly as important as the VR) – REMEMBER: water vapor control is a balance of letting water in and letting it out</a:t>
            </a:r>
          </a:p>
        </p:txBody>
      </p:sp>
    </p:spTree>
    <p:extLst>
      <p:ext uri="{BB962C8B-B14F-4D97-AF65-F5344CB8AC3E}">
        <p14:creationId xmlns:p14="http://schemas.microsoft.com/office/powerpoint/2010/main" val="384142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must “new” be added to the “old”?</a:t>
            </a:r>
            <a:endParaRPr lang="en-US" dirty="0"/>
          </a:p>
        </p:txBody>
      </p:sp>
      <p:sp>
        <p:nvSpPr>
          <p:cNvPr id="3" name="Content Placeholder 2"/>
          <p:cNvSpPr>
            <a:spLocks noGrp="1"/>
          </p:cNvSpPr>
          <p:nvPr>
            <p:ph idx="1"/>
          </p:nvPr>
        </p:nvSpPr>
        <p:spPr/>
        <p:txBody>
          <a:bodyPr/>
          <a:lstStyle/>
          <a:p>
            <a:r>
              <a:rPr lang="en-US" dirty="0" smtClean="0"/>
              <a:t>Absence of exterior permeance control and design property control of these materials which are not “designated” vapor retarders creates uncertainties in performance outcome.</a:t>
            </a:r>
          </a:p>
          <a:p>
            <a:r>
              <a:rPr lang="en-US" dirty="0" smtClean="0"/>
              <a:t>More cavity insulation creates colder exterior sheathing/siding/membrane surfaces which are more prone to condensation and moisture accumulation and some may be less durable or tolerant.</a:t>
            </a:r>
            <a:endParaRPr lang="en-US" dirty="0"/>
          </a:p>
        </p:txBody>
      </p:sp>
    </p:spTree>
    <p:extLst>
      <p:ext uri="{BB962C8B-B14F-4D97-AF65-F5344CB8AC3E}">
        <p14:creationId xmlns:p14="http://schemas.microsoft.com/office/powerpoint/2010/main" val="34697438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Why must “new” be added to the “old”?</a:t>
            </a:r>
            <a:endParaRPr lang="en-US" dirty="0"/>
          </a:p>
        </p:txBody>
      </p:sp>
      <p:sp>
        <p:nvSpPr>
          <p:cNvPr id="3" name="Content Placeholder 2"/>
          <p:cNvSpPr>
            <a:spLocks noGrp="1"/>
          </p:cNvSpPr>
          <p:nvPr>
            <p:ph idx="1"/>
          </p:nvPr>
        </p:nvSpPr>
        <p:spPr/>
        <p:txBody>
          <a:bodyPr/>
          <a:lstStyle/>
          <a:p>
            <a:r>
              <a:rPr lang="en-US" dirty="0" smtClean="0"/>
              <a:t>Newer energy codes and insulation requirements have created a need for a “temperature controlled” design approach using exterior continuous insulation (more on this later)</a:t>
            </a:r>
          </a:p>
          <a:p>
            <a:pPr lvl="1"/>
            <a:r>
              <a:rPr lang="en-US" dirty="0" smtClean="0"/>
              <a:t>Some requirements are in the 2009 through 2018 IRC and IBC.  But, these are not complete</a:t>
            </a:r>
          </a:p>
          <a:p>
            <a:pPr lvl="1"/>
            <a:r>
              <a:rPr lang="en-US" dirty="0" smtClean="0"/>
              <a:t>Some requirements are in the 1995 through 2015 NBCC (Canada). But, these are not complete</a:t>
            </a:r>
          </a:p>
          <a:p>
            <a:pPr lvl="1"/>
            <a:r>
              <a:rPr lang="en-US" dirty="0" smtClean="0"/>
              <a:t>Both together provide a more complete set of solutions.  There is a need to unify the knowledge and experience in U.S. and Canada!</a:t>
            </a:r>
            <a:endParaRPr lang="en-US" dirty="0"/>
          </a:p>
        </p:txBody>
      </p:sp>
      <p:pic>
        <p:nvPicPr>
          <p:cNvPr id="3074" name="Picture 2" descr="http://barbaradenny.com/wp-content/uploads/2013/07/American-Canadian-flags-togeth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4800" y="337947"/>
            <a:ext cx="1028700" cy="709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5540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dirty="0" smtClean="0"/>
              <a:t>2018 IBC and IRC provisions are similar (IBC a bit more precise)</a:t>
            </a:r>
          </a:p>
          <a:p>
            <a:r>
              <a:rPr lang="en-US" dirty="0" smtClean="0"/>
              <a:t>2018 IRC (one and two family dwellings):</a:t>
            </a:r>
          </a:p>
          <a:p>
            <a:pPr lvl="1"/>
            <a:r>
              <a:rPr lang="en-US" dirty="0" smtClean="0"/>
              <a:t>R702.7 doesn’t say not to put a Class I or II VR on the interior side in CZ 1-3!</a:t>
            </a:r>
          </a:p>
          <a:p>
            <a:endParaRPr lang="en-US" dirty="0" smtClean="0"/>
          </a:p>
        </p:txBody>
      </p:sp>
      <p:pic>
        <p:nvPicPr>
          <p:cNvPr id="11" name="Content Placeholder 10"/>
          <p:cNvPicPr>
            <a:picLocks noGrp="1" noChangeAspect="1"/>
          </p:cNvPicPr>
          <p:nvPr>
            <p:ph sz="half" idx="2"/>
          </p:nvPr>
        </p:nvPicPr>
        <p:blipFill>
          <a:blip r:embed="rId2"/>
          <a:stretch>
            <a:fillRect/>
          </a:stretch>
        </p:blipFill>
        <p:spPr>
          <a:xfrm>
            <a:off x="4648200" y="1766242"/>
            <a:ext cx="4038600" cy="1839617"/>
          </a:xfrm>
        </p:spPr>
      </p:pic>
      <p:sp>
        <p:nvSpPr>
          <p:cNvPr id="2" name="Title 1"/>
          <p:cNvSpPr>
            <a:spLocks noGrp="1"/>
          </p:cNvSpPr>
          <p:nvPr>
            <p:ph type="title"/>
          </p:nvPr>
        </p:nvSpPr>
        <p:spPr/>
        <p:txBody>
          <a:bodyPr/>
          <a:lstStyle/>
          <a:p>
            <a:r>
              <a:rPr lang="en-US" smtClean="0"/>
              <a:t>Current U.S. Building Code Requirements</a:t>
            </a:r>
            <a:endParaRPr lang="en-US" dirty="0"/>
          </a:p>
        </p:txBody>
      </p:sp>
    </p:spTree>
    <p:extLst>
      <p:ext uri="{BB962C8B-B14F-4D97-AF65-F5344CB8AC3E}">
        <p14:creationId xmlns:p14="http://schemas.microsoft.com/office/powerpoint/2010/main" val="38189381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Science Concept #1 – Rain Water Control</a:t>
            </a:r>
            <a:endParaRPr lang="en-US" dirty="0"/>
          </a:p>
        </p:txBody>
      </p:sp>
      <p:sp>
        <p:nvSpPr>
          <p:cNvPr id="3" name="Content Placeholder 2"/>
          <p:cNvSpPr>
            <a:spLocks noGrp="1"/>
          </p:cNvSpPr>
          <p:nvPr>
            <p:ph sz="half" idx="1"/>
          </p:nvPr>
        </p:nvSpPr>
        <p:spPr/>
        <p:txBody>
          <a:bodyPr/>
          <a:lstStyle/>
          <a:p>
            <a:r>
              <a:rPr lang="en-US" dirty="0" smtClean="0"/>
              <a:t>Rain water control is often the primary factor associated with observed failure or success of moisture control</a:t>
            </a:r>
          </a:p>
          <a:p>
            <a:r>
              <a:rPr lang="en-US" dirty="0" smtClean="0"/>
              <a:t>Concept is simple:  Keep water out!</a:t>
            </a:r>
          </a:p>
          <a:p>
            <a:r>
              <a:rPr lang="en-US" dirty="0" smtClean="0"/>
              <a:t>Wind driven rain is the primary environmental hazard (see map)</a:t>
            </a:r>
          </a:p>
          <a:p>
            <a:endParaRPr lang="en-US" dirty="0" smtClean="0"/>
          </a:p>
          <a:p>
            <a:pPr lvl="1"/>
            <a:endParaRPr lang="en-US" dirty="0" smtClean="0"/>
          </a:p>
        </p:txBody>
      </p:sp>
      <p:pic>
        <p:nvPicPr>
          <p:cNvPr id="8" name="Content Placeholder 7" descr="\\NEWPORT\Newport\Projects\HUD Durability by Design\Chapter 4 - Moisture\Graphics\Wind driven rain map inches per year.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572000" y="971550"/>
            <a:ext cx="4114800" cy="3177767"/>
          </a:xfrm>
        </p:spPr>
      </p:pic>
    </p:spTree>
    <p:extLst>
      <p:ext uri="{BB962C8B-B14F-4D97-AF65-F5344CB8AC3E}">
        <p14:creationId xmlns:p14="http://schemas.microsoft.com/office/powerpoint/2010/main" val="13599445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Climate Zones</a:t>
            </a:r>
            <a:endParaRPr lang="en-US" dirty="0"/>
          </a:p>
        </p:txBody>
      </p:sp>
      <p:pic>
        <p:nvPicPr>
          <p:cNvPr id="4" name="Content Placeholder 3"/>
          <p:cNvPicPr>
            <a:picLocks noGrp="1"/>
          </p:cNvPicPr>
          <p:nvPr>
            <p:ph idx="1"/>
          </p:nvPr>
        </p:nvPicPr>
        <p:blipFill rotWithShape="1">
          <a:blip r:embed="rId2"/>
          <a:srcRect l="6176" t="13576" r="33415" b="20534"/>
          <a:stretch/>
        </p:blipFill>
        <p:spPr>
          <a:xfrm>
            <a:off x="2150139" y="974572"/>
            <a:ext cx="4843722" cy="2971800"/>
          </a:xfrm>
        </p:spPr>
      </p:pic>
    </p:spTree>
    <p:extLst>
      <p:ext uri="{BB962C8B-B14F-4D97-AF65-F5344CB8AC3E}">
        <p14:creationId xmlns:p14="http://schemas.microsoft.com/office/powerpoint/2010/main" val="11221661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Zone Definitions (2018 IECC)</a:t>
            </a:r>
            <a:endParaRPr lang="en-US" dirty="0"/>
          </a:p>
        </p:txBody>
      </p:sp>
      <p:pic>
        <p:nvPicPr>
          <p:cNvPr id="6" name="Content Placeholder 5"/>
          <p:cNvPicPr>
            <a:picLocks noGrp="1"/>
          </p:cNvPicPr>
          <p:nvPr>
            <p:ph idx="1"/>
          </p:nvPr>
        </p:nvPicPr>
        <p:blipFill rotWithShape="1">
          <a:blip r:embed="rId2"/>
          <a:srcRect l="23561" t="23402" r="8653" b="33278"/>
          <a:stretch/>
        </p:blipFill>
        <p:spPr>
          <a:xfrm>
            <a:off x="457200" y="1130674"/>
            <a:ext cx="8229600" cy="2958351"/>
          </a:xfrm>
        </p:spPr>
      </p:pic>
    </p:spTree>
    <p:extLst>
      <p:ext uri="{BB962C8B-B14F-4D97-AF65-F5344CB8AC3E}">
        <p14:creationId xmlns:p14="http://schemas.microsoft.com/office/powerpoint/2010/main" val="28318131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smtClean="0"/>
              <a:t>IBC and IRC allow for use of a Class III vapor retarder as an alternative to use of a Class I or II vapor retarder.</a:t>
            </a:r>
          </a:p>
          <a:p>
            <a:r>
              <a:rPr lang="en-US" smtClean="0"/>
              <a:t>Provides requirements for use with vented cladding and some sheathing materials (permeance controlled design)</a:t>
            </a:r>
          </a:p>
          <a:p>
            <a:r>
              <a:rPr lang="en-US" smtClean="0"/>
              <a:t>Provides requirements for use with exterior continuous insulation (temperature controlled design)</a:t>
            </a:r>
            <a:endParaRPr lang="en-US" dirty="0" smtClean="0"/>
          </a:p>
        </p:txBody>
      </p:sp>
      <p:pic>
        <p:nvPicPr>
          <p:cNvPr id="6" name="Content Placeholder 5"/>
          <p:cNvPicPr>
            <a:picLocks noGrp="1" noChangeAspect="1"/>
          </p:cNvPicPr>
          <p:nvPr>
            <p:ph sz="half" idx="2"/>
          </p:nvPr>
        </p:nvPicPr>
        <p:blipFill>
          <a:blip r:embed="rId2"/>
          <a:stretch>
            <a:fillRect/>
          </a:stretch>
        </p:blipFill>
        <p:spPr>
          <a:xfrm>
            <a:off x="5469356" y="1200150"/>
            <a:ext cx="2396287" cy="2971800"/>
          </a:xfrm>
        </p:spPr>
      </p:pic>
      <p:sp>
        <p:nvSpPr>
          <p:cNvPr id="2" name="Title 1"/>
          <p:cNvSpPr>
            <a:spLocks noGrp="1"/>
          </p:cNvSpPr>
          <p:nvPr>
            <p:ph type="title"/>
          </p:nvPr>
        </p:nvSpPr>
        <p:spPr/>
        <p:txBody>
          <a:bodyPr/>
          <a:lstStyle/>
          <a:p>
            <a:r>
              <a:rPr lang="en-US" smtClean="0"/>
              <a:t>Current U.S. Building Code Requirements</a:t>
            </a:r>
            <a:endParaRPr lang="en-US" dirty="0"/>
          </a:p>
        </p:txBody>
      </p:sp>
    </p:spTree>
    <p:extLst>
      <p:ext uri="{BB962C8B-B14F-4D97-AF65-F5344CB8AC3E}">
        <p14:creationId xmlns:p14="http://schemas.microsoft.com/office/powerpoint/2010/main" val="24042970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smtClean="0"/>
              <a:t>BUT, now this reveals some gaps in the code!</a:t>
            </a:r>
          </a:p>
          <a:p>
            <a:pPr lvl="1"/>
            <a:r>
              <a:rPr lang="en-US" smtClean="0"/>
              <a:t>How much continuous insulation is needed if a Class I or II vapor retarder is used?</a:t>
            </a:r>
          </a:p>
          <a:p>
            <a:pPr lvl="1"/>
            <a:r>
              <a:rPr lang="en-US" smtClean="0"/>
              <a:t>Under what condition should vented cladding or a higher perm exterior sheathing be required for use of a Class II vapor retarder?</a:t>
            </a:r>
          </a:p>
          <a:p>
            <a:pPr lvl="1"/>
            <a:r>
              <a:rPr lang="en-US" smtClean="0"/>
              <a:t>What about “double vapor barriers”?</a:t>
            </a:r>
            <a:endParaRPr lang="en-US" dirty="0"/>
          </a:p>
        </p:txBody>
      </p:sp>
      <p:pic>
        <p:nvPicPr>
          <p:cNvPr id="6" name="Content Placeholder 5"/>
          <p:cNvPicPr>
            <a:picLocks noGrp="1" noChangeAspect="1"/>
          </p:cNvPicPr>
          <p:nvPr>
            <p:ph sz="half" idx="2"/>
          </p:nvPr>
        </p:nvPicPr>
        <p:blipFill>
          <a:blip r:embed="rId2"/>
          <a:stretch>
            <a:fillRect/>
          </a:stretch>
        </p:blipFill>
        <p:spPr>
          <a:xfrm>
            <a:off x="5469356" y="1200150"/>
            <a:ext cx="2396287" cy="2971800"/>
          </a:xfrm>
        </p:spPr>
      </p:pic>
      <p:sp>
        <p:nvSpPr>
          <p:cNvPr id="2" name="Title 1"/>
          <p:cNvSpPr>
            <a:spLocks noGrp="1"/>
          </p:cNvSpPr>
          <p:nvPr>
            <p:ph type="title"/>
          </p:nvPr>
        </p:nvSpPr>
        <p:spPr/>
        <p:txBody>
          <a:bodyPr/>
          <a:lstStyle/>
          <a:p>
            <a:r>
              <a:rPr lang="en-US" smtClean="0"/>
              <a:t>Current U.S. Building Code Requirements</a:t>
            </a:r>
            <a:endParaRPr lang="en-US" dirty="0"/>
          </a:p>
        </p:txBody>
      </p:sp>
    </p:spTree>
    <p:extLst>
      <p:ext uri="{BB962C8B-B14F-4D97-AF65-F5344CB8AC3E}">
        <p14:creationId xmlns:p14="http://schemas.microsoft.com/office/powerpoint/2010/main" val="29373786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Canadian Building Code (2015 NBC)</a:t>
            </a:r>
            <a:endParaRPr lang="en-US" dirty="0"/>
          </a:p>
        </p:txBody>
      </p:sp>
      <p:sp>
        <p:nvSpPr>
          <p:cNvPr id="3" name="Content Placeholder 2"/>
          <p:cNvSpPr>
            <a:spLocks noGrp="1"/>
          </p:cNvSpPr>
          <p:nvPr>
            <p:ph idx="1"/>
          </p:nvPr>
        </p:nvSpPr>
        <p:spPr/>
        <p:txBody>
          <a:bodyPr/>
          <a:lstStyle/>
          <a:p>
            <a:r>
              <a:rPr lang="en-US" smtClean="0"/>
              <a:t>Only recognizes use of 1 perm or less vapor retarder on inside (warm-in-winter side) of assembly.</a:t>
            </a:r>
          </a:p>
          <a:p>
            <a:pPr lvl="1"/>
            <a:r>
              <a:rPr lang="en-US" smtClean="0"/>
              <a:t>Same as Class I or Class II vapor retarder in U.S. codes</a:t>
            </a:r>
          </a:p>
          <a:p>
            <a:pPr lvl="1"/>
            <a:r>
              <a:rPr lang="en-US" smtClean="0"/>
              <a:t>Polyethylene VR and AB commonly used</a:t>
            </a:r>
          </a:p>
          <a:p>
            <a:r>
              <a:rPr lang="en-US" smtClean="0"/>
              <a:t>Recognizes special design needed for buildings with high internal moisture loads (e.g., high indoor RH)</a:t>
            </a:r>
            <a:endParaRPr lang="en-US" dirty="0" smtClean="0"/>
          </a:p>
        </p:txBody>
      </p:sp>
    </p:spTree>
    <p:extLst>
      <p:ext uri="{BB962C8B-B14F-4D97-AF65-F5344CB8AC3E}">
        <p14:creationId xmlns:p14="http://schemas.microsoft.com/office/powerpoint/2010/main" val="7916055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Canadian Building Code (2015 NBC)</a:t>
            </a:r>
            <a:endParaRPr lang="en-US" dirty="0"/>
          </a:p>
        </p:txBody>
      </p:sp>
      <p:sp>
        <p:nvSpPr>
          <p:cNvPr id="3" name="Content Placeholder 2"/>
          <p:cNvSpPr>
            <a:spLocks noGrp="1"/>
          </p:cNvSpPr>
          <p:nvPr>
            <p:ph idx="1"/>
          </p:nvPr>
        </p:nvSpPr>
        <p:spPr>
          <a:xfrm>
            <a:off x="457200" y="1123951"/>
            <a:ext cx="8229600" cy="1142999"/>
          </a:xfrm>
        </p:spPr>
        <p:txBody>
          <a:bodyPr>
            <a:normAutofit fontScale="77500" lnSpcReduction="20000"/>
          </a:bodyPr>
          <a:lstStyle/>
          <a:p>
            <a:r>
              <a:rPr lang="en-US" dirty="0" smtClean="0"/>
              <a:t>NBC Part 9 (housing and light-commercial) includes requirements for use of low perm (less than 1 perm) material layers on the exterior side (Section 9.25.5.2)</a:t>
            </a:r>
          </a:p>
          <a:p>
            <a:pPr lvl="1"/>
            <a:r>
              <a:rPr lang="en-US" dirty="0" smtClean="0"/>
              <a:t>Requires use of exterior  insulation meeting minimum insulation ratio (ci R-value / Cavity R-value)</a:t>
            </a:r>
          </a:p>
          <a:p>
            <a:endParaRPr lang="en-US" dirty="0"/>
          </a:p>
        </p:txBody>
      </p:sp>
      <p:pic>
        <p:nvPicPr>
          <p:cNvPr id="5" name="Content Placeholder 4"/>
          <p:cNvPicPr>
            <a:picLocks noGrp="1" noChangeAspect="1"/>
          </p:cNvPicPr>
          <p:nvPr>
            <p:ph sz="half" idx="4294967295"/>
          </p:nvPr>
        </p:nvPicPr>
        <p:blipFill>
          <a:blip r:embed="rId2"/>
          <a:stretch>
            <a:fillRect/>
          </a:stretch>
        </p:blipFill>
        <p:spPr>
          <a:xfrm>
            <a:off x="1752600" y="2038350"/>
            <a:ext cx="5375377" cy="2396100"/>
          </a:xfrm>
          <a:prstGeom prst="rect">
            <a:avLst/>
          </a:prstGeom>
        </p:spPr>
      </p:pic>
    </p:spTree>
    <p:extLst>
      <p:ext uri="{BB962C8B-B14F-4D97-AF65-F5344CB8AC3E}">
        <p14:creationId xmlns:p14="http://schemas.microsoft.com/office/powerpoint/2010/main" val="41261907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smtClean="0"/>
              <a:t>Keep the inside of the wall warm in the winter!</a:t>
            </a:r>
          </a:p>
          <a:p>
            <a:r>
              <a:rPr lang="en-US" smtClean="0"/>
              <a:t>This is the key concept of the “temperature controlled” design approach to manage water vapor.</a:t>
            </a:r>
          </a:p>
          <a:p>
            <a:r>
              <a:rPr lang="en-US" smtClean="0"/>
              <a:t>The insulation ratio keeps the inside of the exterior sheathing warm enough to control condensation/diffusion wetting when used together with &lt;1 perm vapour barrier (Canada).  </a:t>
            </a:r>
          </a:p>
          <a:p>
            <a:endParaRPr lang="en-US" dirty="0"/>
          </a:p>
        </p:txBody>
      </p:sp>
      <p:pic>
        <p:nvPicPr>
          <p:cNvPr id="8" name="Content Placeholder 7"/>
          <p:cNvPicPr>
            <a:picLocks noGrp="1" noChangeAspect="1"/>
          </p:cNvPicPr>
          <p:nvPr>
            <p:ph sz="half" idx="2"/>
          </p:nvPr>
        </p:nvPicPr>
        <p:blipFill rotWithShape="1">
          <a:blip r:embed="rId2"/>
          <a:srcRect l="36372" t="21660" r="37395" b="30588"/>
          <a:stretch/>
        </p:blipFill>
        <p:spPr>
          <a:xfrm>
            <a:off x="5216313" y="1200150"/>
            <a:ext cx="2902374" cy="2971800"/>
          </a:xfrm>
        </p:spPr>
      </p:pic>
      <p:sp>
        <p:nvSpPr>
          <p:cNvPr id="2" name="Title 1"/>
          <p:cNvSpPr>
            <a:spLocks noGrp="1"/>
          </p:cNvSpPr>
          <p:nvPr>
            <p:ph type="title"/>
          </p:nvPr>
        </p:nvSpPr>
        <p:spPr/>
        <p:txBody>
          <a:bodyPr/>
          <a:lstStyle/>
          <a:p>
            <a:r>
              <a:rPr lang="en-US" smtClean="0"/>
              <a:t>The Insulation Ratio Concept</a:t>
            </a:r>
            <a:endParaRPr lang="en-US" dirty="0"/>
          </a:p>
        </p:txBody>
      </p:sp>
    </p:spTree>
    <p:extLst>
      <p:ext uri="{BB962C8B-B14F-4D97-AF65-F5344CB8AC3E}">
        <p14:creationId xmlns:p14="http://schemas.microsoft.com/office/powerpoint/2010/main" val="22194250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dirty="0" smtClean="0"/>
              <a:t>Can be applied to use with Class I or II interior vapor retarder in US codes.</a:t>
            </a:r>
          </a:p>
          <a:p>
            <a:r>
              <a:rPr lang="en-US" dirty="0" smtClean="0"/>
              <a:t>Insulation ratio = Re/</a:t>
            </a:r>
            <a:r>
              <a:rPr lang="en-US" dirty="0" err="1" smtClean="0"/>
              <a:t>Ri</a:t>
            </a:r>
            <a:r>
              <a:rPr lang="en-US" dirty="0" smtClean="0"/>
              <a:t>, where:</a:t>
            </a:r>
          </a:p>
          <a:p>
            <a:pPr lvl="1"/>
            <a:r>
              <a:rPr lang="en-US" dirty="0" smtClean="0"/>
              <a:t>Re = exterior ci R-value</a:t>
            </a:r>
          </a:p>
          <a:p>
            <a:pPr lvl="1"/>
            <a:r>
              <a:rPr lang="en-US" dirty="0" err="1" smtClean="0"/>
              <a:t>Ri</a:t>
            </a:r>
            <a:r>
              <a:rPr lang="en-US" dirty="0" smtClean="0"/>
              <a:t> = cavity insulation R-value</a:t>
            </a:r>
          </a:p>
          <a:p>
            <a:pPr lvl="1"/>
            <a:endParaRPr lang="en-US" dirty="0"/>
          </a:p>
        </p:txBody>
      </p:sp>
      <p:pic>
        <p:nvPicPr>
          <p:cNvPr id="8" name="Content Placeholder 7"/>
          <p:cNvPicPr>
            <a:picLocks noGrp="1" noChangeAspect="1"/>
          </p:cNvPicPr>
          <p:nvPr>
            <p:ph sz="half" idx="2"/>
          </p:nvPr>
        </p:nvPicPr>
        <p:blipFill rotWithShape="1">
          <a:blip r:embed="rId2"/>
          <a:srcRect l="36372" t="21660" r="37395" b="30588"/>
          <a:stretch/>
        </p:blipFill>
        <p:spPr>
          <a:xfrm>
            <a:off x="5216313" y="1200150"/>
            <a:ext cx="2902374" cy="2971800"/>
          </a:xfrm>
        </p:spPr>
      </p:pic>
      <p:sp>
        <p:nvSpPr>
          <p:cNvPr id="2" name="Title 1"/>
          <p:cNvSpPr>
            <a:spLocks noGrp="1"/>
          </p:cNvSpPr>
          <p:nvPr>
            <p:ph type="title"/>
          </p:nvPr>
        </p:nvSpPr>
        <p:spPr/>
        <p:txBody>
          <a:bodyPr/>
          <a:lstStyle/>
          <a:p>
            <a:r>
              <a:rPr lang="en-US" smtClean="0"/>
              <a:t>The Insulation Ratio Concept</a:t>
            </a:r>
            <a:endParaRPr lang="en-US" dirty="0"/>
          </a:p>
        </p:txBody>
      </p:sp>
    </p:spTree>
    <p:extLst>
      <p:ext uri="{BB962C8B-B14F-4D97-AF65-F5344CB8AC3E}">
        <p14:creationId xmlns:p14="http://schemas.microsoft.com/office/powerpoint/2010/main" val="22310510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Insulation Ratio Concept</a:t>
            </a:r>
            <a:endParaRPr lang="en-US" dirty="0"/>
          </a:p>
        </p:txBody>
      </p:sp>
      <p:sp>
        <p:nvSpPr>
          <p:cNvPr id="3" name="Content Placeholder 2"/>
          <p:cNvSpPr>
            <a:spLocks noGrp="1"/>
          </p:cNvSpPr>
          <p:nvPr>
            <p:ph sz="half" idx="1"/>
          </p:nvPr>
        </p:nvSpPr>
        <p:spPr/>
        <p:txBody>
          <a:bodyPr/>
          <a:lstStyle/>
          <a:p>
            <a:r>
              <a:rPr lang="en-US" dirty="0" smtClean="0"/>
              <a:t>Same principle as insulation ratios (exterior ci R-value) used for Class III VR in U.S. codes (see adjacent table as basis for IRC Table R702.7.1).</a:t>
            </a:r>
          </a:p>
          <a:p>
            <a:r>
              <a:rPr lang="en-US" dirty="0" smtClean="0"/>
              <a:t>Same principle used for above-deck roof insulation in millions of square feet of low-slope commercial building roofs.</a:t>
            </a:r>
          </a:p>
        </p:txBody>
      </p:sp>
      <p:pic>
        <p:nvPicPr>
          <p:cNvPr id="5" name="Picture 4"/>
          <p:cNvPicPr>
            <a:picLocks noChangeAspect="1"/>
          </p:cNvPicPr>
          <p:nvPr/>
        </p:nvPicPr>
        <p:blipFill rotWithShape="1">
          <a:blip r:embed="rId2"/>
          <a:srcRect l="31120" t="26854" r="29640" b="35387"/>
          <a:stretch/>
        </p:blipFill>
        <p:spPr>
          <a:xfrm>
            <a:off x="4762939" y="1741932"/>
            <a:ext cx="4029017" cy="2180844"/>
          </a:xfrm>
          <a:prstGeom prst="rect">
            <a:avLst/>
          </a:prstGeom>
        </p:spPr>
      </p:pic>
    </p:spTree>
    <p:extLst>
      <p:ext uri="{BB962C8B-B14F-4D97-AF65-F5344CB8AC3E}">
        <p14:creationId xmlns:p14="http://schemas.microsoft.com/office/powerpoint/2010/main" val="20836809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smtClean="0"/>
              <a:t>Successful performance for nearly 20 years in Canada, even with use of a Class I vapor retarder/barrier on the interior side (e.g., double vapor barrier assembly)</a:t>
            </a:r>
          </a:p>
          <a:p>
            <a:r>
              <a:rPr lang="en-US" smtClean="0"/>
              <a:t>For the purpose of this presentation, however, double vapor barriers are not recommended in coastal climates with severe wind-driven rain hazard (high potential of non-diffusion sources of moisture entering wall).</a:t>
            </a:r>
          </a:p>
          <a:p>
            <a:endParaRPr lang="en-US" dirty="0"/>
          </a:p>
        </p:txBody>
      </p:sp>
      <p:sp>
        <p:nvSpPr>
          <p:cNvPr id="2" name="Title 1"/>
          <p:cNvSpPr>
            <a:spLocks noGrp="1"/>
          </p:cNvSpPr>
          <p:nvPr>
            <p:ph type="title"/>
          </p:nvPr>
        </p:nvSpPr>
        <p:spPr/>
        <p:txBody>
          <a:bodyPr/>
          <a:lstStyle/>
          <a:p>
            <a:r>
              <a:rPr lang="en-US" smtClean="0"/>
              <a:t>The Insulation Ratio Concept</a:t>
            </a:r>
            <a:endParaRPr lang="en-US" dirty="0"/>
          </a:p>
        </p:txBody>
      </p:sp>
      <p:pic>
        <p:nvPicPr>
          <p:cNvPr id="8" name="Content Placeholder 7"/>
          <p:cNvPicPr>
            <a:picLocks noGrp="1" noChangeAspect="1"/>
          </p:cNvPicPr>
          <p:nvPr>
            <p:ph sz="half" idx="2"/>
          </p:nvPr>
        </p:nvPicPr>
        <p:blipFill rotWithShape="1">
          <a:blip r:embed="rId2"/>
          <a:srcRect l="31120" t="26854" r="29640" b="35387"/>
          <a:stretch/>
        </p:blipFill>
        <p:spPr>
          <a:xfrm>
            <a:off x="4648200" y="1593063"/>
            <a:ext cx="4038600" cy="2185973"/>
          </a:xfrm>
          <a:prstGeom prst="rect">
            <a:avLst/>
          </a:prstGeom>
        </p:spPr>
      </p:pic>
    </p:spTree>
    <p:extLst>
      <p:ext uri="{BB962C8B-B14F-4D97-AF65-F5344CB8AC3E}">
        <p14:creationId xmlns:p14="http://schemas.microsoft.com/office/powerpoint/2010/main" val="33758968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dirty="0" smtClean="0"/>
              <a:t>How to control or mitigate rain water hazard?</a:t>
            </a:r>
          </a:p>
          <a:p>
            <a:r>
              <a:rPr lang="en-US" dirty="0" smtClean="0"/>
              <a:t>Two main ways: </a:t>
            </a:r>
          </a:p>
          <a:p>
            <a:pPr lvl="1"/>
            <a:r>
              <a:rPr lang="en-US" dirty="0" smtClean="0"/>
              <a:t>Select materials and methods appropriate to local environment</a:t>
            </a:r>
          </a:p>
          <a:p>
            <a:pPr lvl="1"/>
            <a:r>
              <a:rPr lang="en-US" dirty="0" smtClean="0"/>
              <a:t>Ensure a continuous drainage plane behind the cladding </a:t>
            </a:r>
          </a:p>
          <a:p>
            <a:pPr lvl="1"/>
            <a:endParaRPr lang="en-US" dirty="0"/>
          </a:p>
        </p:txBody>
      </p:sp>
      <p:pic>
        <p:nvPicPr>
          <p:cNvPr id="1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a:xfrm>
            <a:off x="5298309" y="1200150"/>
            <a:ext cx="2738382" cy="2971800"/>
          </a:xfrm>
        </p:spPr>
      </p:pic>
      <p:sp>
        <p:nvSpPr>
          <p:cNvPr id="2" name="Title 1"/>
          <p:cNvSpPr>
            <a:spLocks noGrp="1"/>
          </p:cNvSpPr>
          <p:nvPr>
            <p:ph type="title"/>
          </p:nvPr>
        </p:nvSpPr>
        <p:spPr/>
        <p:txBody>
          <a:bodyPr/>
          <a:lstStyle/>
          <a:p>
            <a:r>
              <a:rPr lang="en-US" dirty="0"/>
              <a:t>Building Science Concept </a:t>
            </a:r>
            <a:r>
              <a:rPr lang="en-US" dirty="0" smtClean="0"/>
              <a:t>#1 – Rain Water Control</a:t>
            </a:r>
            <a:endParaRPr lang="en-US" dirty="0"/>
          </a:p>
        </p:txBody>
      </p:sp>
      <p:pic>
        <p:nvPicPr>
          <p:cNvPr id="1026" name="Picture 2" descr="http://mastic.plygem.com/wps/wcm/connect/8daf9cf2-e6e0-494c-a78c-d7cb427e7e13/1/Cladding-Chooses-90.png?MOD=AJPERES&amp;CACHEID=8daf9cf2-e6e0-494c-a78c-d7cb427e7e1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2784" y="3105150"/>
            <a:ext cx="3429000" cy="1351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16009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ight Arrow 27"/>
          <p:cNvSpPr/>
          <p:nvPr/>
        </p:nvSpPr>
        <p:spPr>
          <a:xfrm rot="10800000">
            <a:off x="173024" y="2930161"/>
            <a:ext cx="1806054" cy="1228061"/>
          </a:xfrm>
          <a:prstGeom prst="rightArrow">
            <a:avLst/>
          </a:prstGeom>
          <a:gradFill flip="none" rotWithShape="1">
            <a:gsLst>
              <a:gs pos="0">
                <a:srgbClr val="FFF200">
                  <a:alpha val="50000"/>
                </a:srgbClr>
              </a:gs>
              <a:gs pos="45000">
                <a:srgbClr val="FF7A00">
                  <a:alpha val="50000"/>
                </a:srgbClr>
              </a:gs>
              <a:gs pos="70000">
                <a:srgbClr val="FF0300">
                  <a:alpha val="50000"/>
                </a:srgbClr>
              </a:gs>
              <a:gs pos="100000">
                <a:srgbClr val="4D0808">
                  <a:alpha val="5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Yu Gothic Medium" panose="020B0500000000000000" pitchFamily="34" charset="-128"/>
              <a:ea typeface="Yu Gothic Medium" panose="020B0500000000000000" pitchFamily="34" charset="-128"/>
            </a:endParaRPr>
          </a:p>
        </p:txBody>
      </p:sp>
      <p:sp>
        <p:nvSpPr>
          <p:cNvPr id="25" name="Right Arrow 24"/>
          <p:cNvSpPr/>
          <p:nvPr/>
        </p:nvSpPr>
        <p:spPr>
          <a:xfrm>
            <a:off x="6631146" y="2945572"/>
            <a:ext cx="1926418" cy="1228061"/>
          </a:xfrm>
          <a:prstGeom prst="rightArrow">
            <a:avLst/>
          </a:prstGeom>
          <a:gradFill flip="none" rotWithShape="1">
            <a:gsLst>
              <a:gs pos="0">
                <a:srgbClr val="FFF200">
                  <a:alpha val="50000"/>
                </a:srgbClr>
              </a:gs>
              <a:gs pos="45000">
                <a:srgbClr val="FF7A00">
                  <a:alpha val="50000"/>
                </a:srgbClr>
              </a:gs>
              <a:gs pos="70000">
                <a:srgbClr val="FF0300">
                  <a:alpha val="50000"/>
                </a:srgbClr>
              </a:gs>
              <a:gs pos="100000">
                <a:srgbClr val="4D0808">
                  <a:alpha val="5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Yu Gothic Medium" panose="020B0500000000000000" pitchFamily="34" charset="-128"/>
              <a:ea typeface="Yu Gothic Medium" panose="020B0500000000000000" pitchFamily="34" charset="-128"/>
            </a:endParaRPr>
          </a:p>
        </p:txBody>
      </p:sp>
      <p:sp>
        <p:nvSpPr>
          <p:cNvPr id="2" name="Title 1"/>
          <p:cNvSpPr>
            <a:spLocks noGrp="1"/>
          </p:cNvSpPr>
          <p:nvPr>
            <p:ph type="title"/>
          </p:nvPr>
        </p:nvSpPr>
        <p:spPr/>
        <p:txBody>
          <a:bodyPr/>
          <a:lstStyle/>
          <a:p>
            <a:r>
              <a:rPr lang="en-US" dirty="0" smtClean="0">
                <a:latin typeface="Yu Gothic Medium" panose="020B0500000000000000" pitchFamily="34" charset="-128"/>
                <a:ea typeface="Yu Gothic Medium" panose="020B0500000000000000" pitchFamily="34" charset="-128"/>
              </a:rPr>
              <a:t>Two Design Approaches for Cold Climates</a:t>
            </a:r>
            <a:endParaRPr lang="en-US" dirty="0">
              <a:latin typeface="Yu Gothic Medium" panose="020B0500000000000000" pitchFamily="34" charset="-128"/>
              <a:ea typeface="Yu Gothic Medium" panose="020B0500000000000000" pitchFamily="34" charset="-128"/>
            </a:endParaRPr>
          </a:p>
        </p:txBody>
      </p:sp>
      <p:sp>
        <p:nvSpPr>
          <p:cNvPr id="3" name="Isosceles Triangle 2"/>
          <p:cNvSpPr>
            <a:spLocks noChangeAspect="1"/>
          </p:cNvSpPr>
          <p:nvPr/>
        </p:nvSpPr>
        <p:spPr>
          <a:xfrm>
            <a:off x="3324771" y="2079414"/>
            <a:ext cx="2057400" cy="1783080"/>
          </a:xfrm>
          <a:prstGeom prst="triangle">
            <a:avLst/>
          </a:prstGeom>
          <a:solidFill>
            <a:schemeClr val="accent4">
              <a:lumMod val="75000"/>
            </a:schemeClr>
          </a:solidFill>
          <a:ln w="101600" cap="sq">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4" name="TextBox 3"/>
          <p:cNvSpPr txBox="1"/>
          <p:nvPr/>
        </p:nvSpPr>
        <p:spPr>
          <a:xfrm>
            <a:off x="3476469" y="1108707"/>
            <a:ext cx="1754006" cy="773417"/>
          </a:xfrm>
          <a:prstGeom prst="rect">
            <a:avLst/>
          </a:prstGeom>
          <a:noFill/>
        </p:spPr>
        <p:txBody>
          <a:bodyPr wrap="none" rtlCol="0">
            <a:spAutoFit/>
          </a:bodyPr>
          <a:lstStyle/>
          <a:p>
            <a:pPr algn="ctr"/>
            <a:r>
              <a:rPr lang="en-US" sz="1013" dirty="0">
                <a:solidFill>
                  <a:schemeClr val="accent4">
                    <a:lumMod val="50000"/>
                  </a:schemeClr>
                </a:solidFill>
                <a:latin typeface="Yu Gothic Medium" panose="020B0500000000000000" pitchFamily="34" charset="-128"/>
                <a:ea typeface="Yu Gothic Medium" panose="020B0500000000000000" pitchFamily="34" charset="-128"/>
              </a:rPr>
              <a:t>Water Vapor </a:t>
            </a:r>
          </a:p>
          <a:p>
            <a:pPr algn="ctr"/>
            <a:r>
              <a:rPr lang="en-US" sz="1013" dirty="0">
                <a:solidFill>
                  <a:schemeClr val="accent4">
                    <a:lumMod val="50000"/>
                  </a:schemeClr>
                </a:solidFill>
                <a:latin typeface="Yu Gothic Medium" panose="020B0500000000000000" pitchFamily="34" charset="-128"/>
                <a:ea typeface="Yu Gothic Medium" panose="020B0500000000000000" pitchFamily="34" charset="-128"/>
              </a:rPr>
              <a:t>Source</a:t>
            </a:r>
          </a:p>
          <a:p>
            <a:pPr algn="ctr"/>
            <a:r>
              <a:rPr lang="en-US" sz="1200" dirty="0">
                <a:solidFill>
                  <a:schemeClr val="accent4">
                    <a:lumMod val="50000"/>
                  </a:schemeClr>
                </a:solidFill>
                <a:latin typeface="Yu Gothic Medium" panose="020B0500000000000000" pitchFamily="34" charset="-128"/>
                <a:ea typeface="Yu Gothic Medium" panose="020B0500000000000000" pitchFamily="34" charset="-128"/>
              </a:rPr>
              <a:t>Indoor RH (winter)</a:t>
            </a:r>
          </a:p>
          <a:p>
            <a:pPr algn="ctr"/>
            <a:r>
              <a:rPr lang="en-US" sz="1200" dirty="0">
                <a:solidFill>
                  <a:schemeClr val="accent4">
                    <a:lumMod val="50000"/>
                  </a:schemeClr>
                </a:solidFill>
                <a:latin typeface="Yu Gothic Medium" panose="020B0500000000000000" pitchFamily="34" charset="-128"/>
                <a:ea typeface="Yu Gothic Medium" panose="020B0500000000000000" pitchFamily="34" charset="-128"/>
              </a:rPr>
              <a:t>Outdoor RH (summer)</a:t>
            </a:r>
          </a:p>
        </p:txBody>
      </p:sp>
      <p:sp>
        <p:nvSpPr>
          <p:cNvPr id="6" name="TextBox 5"/>
          <p:cNvSpPr txBox="1"/>
          <p:nvPr/>
        </p:nvSpPr>
        <p:spPr>
          <a:xfrm>
            <a:off x="5218752" y="3956722"/>
            <a:ext cx="3533228" cy="586764"/>
          </a:xfrm>
          <a:prstGeom prst="rect">
            <a:avLst/>
          </a:prstGeom>
          <a:noFill/>
        </p:spPr>
        <p:txBody>
          <a:bodyPr wrap="square" rtlCol="0">
            <a:spAutoFit/>
          </a:bodyPr>
          <a:lstStyle/>
          <a:p>
            <a:r>
              <a:rPr lang="en-US" sz="1000" dirty="0">
                <a:solidFill>
                  <a:schemeClr val="accent4">
                    <a:lumMod val="50000"/>
                  </a:schemeClr>
                </a:solidFill>
                <a:latin typeface="Yu Gothic Medium" panose="020B0500000000000000" pitchFamily="34" charset="-128"/>
                <a:ea typeface="Yu Gothic Medium" panose="020B0500000000000000" pitchFamily="34" charset="-128"/>
              </a:rPr>
              <a:t>Control Internal </a:t>
            </a:r>
            <a:r>
              <a:rPr lang="en-US" sz="1000" dirty="0" smtClean="0">
                <a:solidFill>
                  <a:schemeClr val="accent4">
                    <a:lumMod val="50000"/>
                  </a:schemeClr>
                </a:solidFill>
                <a:latin typeface="Yu Gothic Medium" panose="020B0500000000000000" pitchFamily="34" charset="-128"/>
                <a:ea typeface="Yu Gothic Medium" panose="020B0500000000000000" pitchFamily="34" charset="-128"/>
              </a:rPr>
              <a:t>Surface </a:t>
            </a:r>
            <a:r>
              <a:rPr lang="en-US" sz="1000" dirty="0">
                <a:solidFill>
                  <a:schemeClr val="accent4">
                    <a:lumMod val="50000"/>
                  </a:schemeClr>
                </a:solidFill>
                <a:latin typeface="Yu Gothic Medium" panose="020B0500000000000000" pitchFamily="34" charset="-128"/>
                <a:ea typeface="Yu Gothic Medium" panose="020B0500000000000000" pitchFamily="34" charset="-128"/>
              </a:rPr>
              <a:t>Temperatures</a:t>
            </a:r>
          </a:p>
          <a:p>
            <a:r>
              <a:rPr lang="en-US" sz="1050" dirty="0">
                <a:solidFill>
                  <a:schemeClr val="accent4">
                    <a:lumMod val="50000"/>
                  </a:schemeClr>
                </a:solidFill>
                <a:latin typeface="Yu Gothic Medium" panose="020B0500000000000000" pitchFamily="34" charset="-128"/>
                <a:ea typeface="Yu Gothic Medium" panose="020B0500000000000000" pitchFamily="34" charset="-128"/>
              </a:rPr>
              <a:t>Control surface temperatures to prevent moisture condensation or high surface humidities</a:t>
            </a:r>
          </a:p>
        </p:txBody>
      </p:sp>
      <p:sp>
        <p:nvSpPr>
          <p:cNvPr id="8" name="TextBox 7"/>
          <p:cNvSpPr txBox="1"/>
          <p:nvPr/>
        </p:nvSpPr>
        <p:spPr>
          <a:xfrm>
            <a:off x="192279" y="3953693"/>
            <a:ext cx="3248571" cy="569387"/>
          </a:xfrm>
          <a:prstGeom prst="rect">
            <a:avLst/>
          </a:prstGeom>
          <a:noFill/>
        </p:spPr>
        <p:txBody>
          <a:bodyPr wrap="square" rtlCol="0">
            <a:spAutoFit/>
          </a:bodyPr>
          <a:lstStyle/>
          <a:p>
            <a:pPr algn="r"/>
            <a:r>
              <a:rPr lang="en-US" sz="1000" dirty="0">
                <a:solidFill>
                  <a:schemeClr val="accent4">
                    <a:lumMod val="50000"/>
                  </a:schemeClr>
                </a:solidFill>
                <a:latin typeface="Yu Gothic Medium" panose="020B0500000000000000" pitchFamily="34" charset="-128"/>
                <a:ea typeface="Yu Gothic Medium" panose="020B0500000000000000" pitchFamily="34" charset="-128"/>
              </a:rPr>
              <a:t>Control Moisture </a:t>
            </a:r>
            <a:r>
              <a:rPr lang="en-US" sz="1000" dirty="0" smtClean="0">
                <a:solidFill>
                  <a:schemeClr val="accent4">
                    <a:lumMod val="50000"/>
                  </a:schemeClr>
                </a:solidFill>
                <a:latin typeface="Yu Gothic Medium" panose="020B0500000000000000" pitchFamily="34" charset="-128"/>
                <a:ea typeface="Yu Gothic Medium" panose="020B0500000000000000" pitchFamily="34" charset="-128"/>
              </a:rPr>
              <a:t>Vapor </a:t>
            </a:r>
            <a:r>
              <a:rPr lang="en-US" sz="1000" dirty="0">
                <a:solidFill>
                  <a:schemeClr val="accent4">
                    <a:lumMod val="50000"/>
                  </a:schemeClr>
                </a:solidFill>
                <a:latin typeface="Yu Gothic Medium" panose="020B0500000000000000" pitchFamily="34" charset="-128"/>
                <a:ea typeface="Yu Gothic Medium" panose="020B0500000000000000" pitchFamily="34" charset="-128"/>
              </a:rPr>
              <a:t>Diffusion</a:t>
            </a:r>
          </a:p>
          <a:p>
            <a:pPr algn="r"/>
            <a:r>
              <a:rPr lang="en-US" sz="1050" dirty="0">
                <a:solidFill>
                  <a:schemeClr val="accent4">
                    <a:lumMod val="50000"/>
                  </a:schemeClr>
                </a:solidFill>
                <a:latin typeface="Yu Gothic Medium" panose="020B0500000000000000" pitchFamily="34" charset="-128"/>
                <a:ea typeface="Yu Gothic Medium" panose="020B0500000000000000" pitchFamily="34" charset="-128"/>
              </a:rPr>
              <a:t>Control of vapor flow into and out of an assembly (flow direction changes with seasons</a:t>
            </a:r>
            <a:r>
              <a:rPr lang="en-US" sz="1050" dirty="0" smtClean="0">
                <a:solidFill>
                  <a:schemeClr val="accent4">
                    <a:lumMod val="50000"/>
                  </a:schemeClr>
                </a:solidFill>
                <a:latin typeface="Yu Gothic Medium" panose="020B0500000000000000" pitchFamily="34" charset="-128"/>
                <a:ea typeface="Yu Gothic Medium" panose="020B0500000000000000" pitchFamily="34" charset="-128"/>
              </a:rPr>
              <a:t>)</a:t>
            </a:r>
            <a:endParaRPr lang="en-US" sz="1050" dirty="0">
              <a:solidFill>
                <a:schemeClr val="accent4">
                  <a:lumMod val="50000"/>
                </a:schemeClr>
              </a:solidFill>
              <a:latin typeface="Yu Gothic Medium" panose="020B0500000000000000" pitchFamily="34" charset="-128"/>
              <a:ea typeface="Yu Gothic Medium" panose="020B0500000000000000" pitchFamily="34" charset="-128"/>
            </a:endParaRPr>
          </a:p>
        </p:txBody>
      </p:sp>
      <p:sp>
        <p:nvSpPr>
          <p:cNvPr id="10" name="Rectangle 9"/>
          <p:cNvSpPr/>
          <p:nvPr/>
        </p:nvSpPr>
        <p:spPr>
          <a:xfrm>
            <a:off x="6494930" y="1303008"/>
            <a:ext cx="129869" cy="1753123"/>
          </a:xfrm>
          <a:prstGeom prst="rect">
            <a:avLst/>
          </a:prstGeom>
          <a:solidFill>
            <a:srgbClr val="FBB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Yu Gothic Medium" panose="020B0500000000000000" pitchFamily="34" charset="-128"/>
              <a:ea typeface="Yu Gothic Medium" panose="020B0500000000000000" pitchFamily="34" charset="-128"/>
            </a:endParaRPr>
          </a:p>
        </p:txBody>
      </p:sp>
      <p:cxnSp>
        <p:nvCxnSpPr>
          <p:cNvPr id="13" name="Straight Connector 12"/>
          <p:cNvCxnSpPr/>
          <p:nvPr/>
        </p:nvCxnSpPr>
        <p:spPr>
          <a:xfrm>
            <a:off x="7020414" y="1274834"/>
            <a:ext cx="0" cy="1781298"/>
          </a:xfrm>
          <a:prstGeom prst="line">
            <a:avLst/>
          </a:prstGeom>
          <a:ln w="31750">
            <a:solidFill>
              <a:schemeClr val="tx2"/>
            </a:solidFill>
            <a:prstDash val="sysDash"/>
          </a:ln>
        </p:spPr>
        <p:style>
          <a:lnRef idx="1">
            <a:schemeClr val="accent1"/>
          </a:lnRef>
          <a:fillRef idx="0">
            <a:schemeClr val="accent1"/>
          </a:fillRef>
          <a:effectRef idx="0">
            <a:schemeClr val="accent1"/>
          </a:effectRef>
          <a:fontRef idx="minor">
            <a:schemeClr val="tx1"/>
          </a:fontRef>
        </p:style>
      </p:cxnSp>
      <p:pic>
        <p:nvPicPr>
          <p:cNvPr id="1026" name="Picture 2" descr="http://i.stack.imgur.com/dbEI3.png"/>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5941865" y="2007605"/>
            <a:ext cx="1781298" cy="36568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7040229" y="1274834"/>
            <a:ext cx="37369" cy="1781299"/>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sz="1013" dirty="0">
              <a:latin typeface="Yu Gothic Medium" panose="020B0500000000000000" pitchFamily="34" charset="-128"/>
              <a:ea typeface="Yu Gothic Medium" panose="020B0500000000000000" pitchFamily="34" charset="-128"/>
            </a:endParaRPr>
          </a:p>
        </p:txBody>
      </p:sp>
      <p:sp>
        <p:nvSpPr>
          <p:cNvPr id="17" name="TextBox 16"/>
          <p:cNvSpPr txBox="1"/>
          <p:nvPr/>
        </p:nvSpPr>
        <p:spPr>
          <a:xfrm>
            <a:off x="7194802" y="1490588"/>
            <a:ext cx="1466762" cy="415498"/>
          </a:xfrm>
          <a:prstGeom prst="rect">
            <a:avLst/>
          </a:prstGeom>
          <a:noFill/>
        </p:spPr>
        <p:txBody>
          <a:bodyPr wrap="square" rtlCol="0">
            <a:spAutoFit/>
          </a:bodyPr>
          <a:lstStyle/>
          <a:p>
            <a:r>
              <a:rPr lang="en-US" sz="1050" dirty="0">
                <a:latin typeface="Yu Gothic Medium" panose="020B0500000000000000" pitchFamily="34" charset="-128"/>
                <a:ea typeface="Yu Gothic Medium" panose="020B0500000000000000" pitchFamily="34" charset="-128"/>
              </a:rPr>
              <a:t>‘Modest’ vapor retarder</a:t>
            </a:r>
          </a:p>
        </p:txBody>
      </p:sp>
      <p:sp>
        <p:nvSpPr>
          <p:cNvPr id="21" name="Rectangle 20"/>
          <p:cNvSpPr/>
          <p:nvPr/>
        </p:nvSpPr>
        <p:spPr>
          <a:xfrm>
            <a:off x="1540342" y="1303008"/>
            <a:ext cx="68507" cy="1760826"/>
          </a:xfrm>
          <a:prstGeom prst="rect">
            <a:avLst/>
          </a:prstGeom>
          <a:solidFill>
            <a:schemeClr val="accent2">
              <a:lumMod val="25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Yu Gothic Medium" panose="020B0500000000000000" pitchFamily="34" charset="-128"/>
              <a:ea typeface="Yu Gothic Medium" panose="020B0500000000000000" pitchFamily="34" charset="-128"/>
            </a:endParaRPr>
          </a:p>
        </p:txBody>
      </p:sp>
      <p:cxnSp>
        <p:nvCxnSpPr>
          <p:cNvPr id="22" name="Straight Connector 21"/>
          <p:cNvCxnSpPr/>
          <p:nvPr/>
        </p:nvCxnSpPr>
        <p:spPr>
          <a:xfrm>
            <a:off x="1997321" y="1282536"/>
            <a:ext cx="0" cy="1781298"/>
          </a:xfrm>
          <a:prstGeom prst="line">
            <a:avLst/>
          </a:prstGeom>
          <a:ln w="31750">
            <a:solidFill>
              <a:schemeClr val="tx2"/>
            </a:solidFill>
            <a:prstDash val="sysDash"/>
          </a:ln>
        </p:spPr>
        <p:style>
          <a:lnRef idx="1">
            <a:schemeClr val="accent1"/>
          </a:lnRef>
          <a:fillRef idx="0">
            <a:schemeClr val="accent1"/>
          </a:fillRef>
          <a:effectRef idx="0">
            <a:schemeClr val="accent1"/>
          </a:effectRef>
          <a:fontRef idx="minor">
            <a:schemeClr val="tx1"/>
          </a:fontRef>
        </p:style>
      </p:cxnSp>
      <p:pic>
        <p:nvPicPr>
          <p:cNvPr id="23" name="Picture 2" descr="http://i.stack.imgur.com/dbEI3.png"/>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901044" y="1990342"/>
            <a:ext cx="1781298" cy="365687"/>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2017137" y="1282536"/>
            <a:ext cx="37369" cy="1781299"/>
          </a:xfrm>
          <a:prstGeom prst="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sz="1013" dirty="0">
              <a:latin typeface="Yu Gothic Medium" panose="020B0500000000000000" pitchFamily="34" charset="-128"/>
              <a:ea typeface="Yu Gothic Medium" panose="020B0500000000000000" pitchFamily="34" charset="-128"/>
            </a:endParaRPr>
          </a:p>
        </p:txBody>
      </p:sp>
      <p:sp>
        <p:nvSpPr>
          <p:cNvPr id="20" name="TextBox 19"/>
          <p:cNvSpPr txBox="1"/>
          <p:nvPr/>
        </p:nvSpPr>
        <p:spPr>
          <a:xfrm>
            <a:off x="6599022" y="3241930"/>
            <a:ext cx="2011578" cy="646331"/>
          </a:xfrm>
          <a:prstGeom prst="rect">
            <a:avLst/>
          </a:prstGeom>
          <a:noFill/>
        </p:spPr>
        <p:txBody>
          <a:bodyPr wrap="square" rtlCol="0">
            <a:spAutoFit/>
          </a:bodyPr>
          <a:lstStyle/>
          <a:p>
            <a:r>
              <a:rPr lang="en-US" sz="1200" dirty="0">
                <a:latin typeface="Yu Gothic Medium" panose="020B0500000000000000" pitchFamily="34" charset="-128"/>
                <a:ea typeface="Yu Gothic Medium" panose="020B0500000000000000" pitchFamily="34" charset="-128"/>
              </a:rPr>
              <a:t>Tendency to dry to </a:t>
            </a:r>
          </a:p>
          <a:p>
            <a:r>
              <a:rPr lang="en-US" sz="1200" dirty="0">
                <a:latin typeface="Yu Gothic Medium" panose="020B0500000000000000" pitchFamily="34" charset="-128"/>
                <a:ea typeface="Yu Gothic Medium" panose="020B0500000000000000" pitchFamily="34" charset="-128"/>
              </a:rPr>
              <a:t>the interior during </a:t>
            </a:r>
          </a:p>
          <a:p>
            <a:r>
              <a:rPr lang="en-US" sz="1200" dirty="0">
                <a:latin typeface="Yu Gothic Medium" panose="020B0500000000000000" pitchFamily="34" charset="-128"/>
                <a:ea typeface="Yu Gothic Medium" panose="020B0500000000000000" pitchFamily="34" charset="-128"/>
              </a:rPr>
              <a:t>Spring, Summer, &amp; Fall</a:t>
            </a:r>
          </a:p>
        </p:txBody>
      </p:sp>
      <p:sp>
        <p:nvSpPr>
          <p:cNvPr id="26" name="TextBox 25"/>
          <p:cNvSpPr txBox="1"/>
          <p:nvPr/>
        </p:nvSpPr>
        <p:spPr>
          <a:xfrm>
            <a:off x="434160" y="3238511"/>
            <a:ext cx="1567080" cy="646331"/>
          </a:xfrm>
          <a:prstGeom prst="rect">
            <a:avLst/>
          </a:prstGeom>
          <a:noFill/>
        </p:spPr>
        <p:txBody>
          <a:bodyPr wrap="square" rtlCol="0">
            <a:spAutoFit/>
          </a:bodyPr>
          <a:lstStyle/>
          <a:p>
            <a:pPr algn="r"/>
            <a:r>
              <a:rPr lang="en-US" sz="1200" dirty="0">
                <a:latin typeface="Yu Gothic Medium" panose="020B0500000000000000" pitchFamily="34" charset="-128"/>
                <a:ea typeface="Yu Gothic Medium" panose="020B0500000000000000" pitchFamily="34" charset="-128"/>
              </a:rPr>
              <a:t>Tendency to dry to the exterior during Winter</a:t>
            </a:r>
          </a:p>
        </p:txBody>
      </p:sp>
      <p:sp>
        <p:nvSpPr>
          <p:cNvPr id="29" name="TextBox 28"/>
          <p:cNvSpPr txBox="1"/>
          <p:nvPr/>
        </p:nvSpPr>
        <p:spPr>
          <a:xfrm>
            <a:off x="143301" y="1336708"/>
            <a:ext cx="1300207" cy="1384995"/>
          </a:xfrm>
          <a:prstGeom prst="rect">
            <a:avLst/>
          </a:prstGeom>
          <a:noFill/>
        </p:spPr>
        <p:txBody>
          <a:bodyPr wrap="square" rtlCol="0">
            <a:spAutoFit/>
          </a:bodyPr>
          <a:lstStyle/>
          <a:p>
            <a:pPr algn="r"/>
            <a:endParaRPr lang="en-US" sz="1050" dirty="0">
              <a:latin typeface="Yu Gothic Medium" panose="020B0500000000000000" pitchFamily="34" charset="-128"/>
              <a:ea typeface="Yu Gothic Medium" panose="020B0500000000000000" pitchFamily="34" charset="-128"/>
            </a:endParaRPr>
          </a:p>
          <a:p>
            <a:pPr algn="r"/>
            <a:r>
              <a:rPr lang="en-US" sz="1050" dirty="0">
                <a:latin typeface="Yu Gothic Medium" panose="020B0500000000000000" pitchFamily="34" charset="-128"/>
                <a:ea typeface="Yu Gothic Medium" panose="020B0500000000000000" pitchFamily="34" charset="-128"/>
              </a:rPr>
              <a:t>Condensation plane (winter)</a:t>
            </a:r>
          </a:p>
          <a:p>
            <a:pPr algn="r"/>
            <a:endParaRPr lang="en-US" sz="1050" dirty="0">
              <a:latin typeface="Yu Gothic Medium" panose="020B0500000000000000" pitchFamily="34" charset="-128"/>
              <a:ea typeface="Yu Gothic Medium" panose="020B0500000000000000" pitchFamily="34" charset="-128"/>
            </a:endParaRPr>
          </a:p>
          <a:p>
            <a:pPr algn="ctr"/>
            <a:r>
              <a:rPr lang="en-US" sz="1000" dirty="0">
                <a:latin typeface="Yu Gothic Medium" panose="020B0500000000000000" pitchFamily="34" charset="-128"/>
                <a:ea typeface="Yu Gothic Medium" panose="020B0500000000000000" pitchFamily="34" charset="-128"/>
              </a:rPr>
              <a:t>Vapor permeable exterior </a:t>
            </a:r>
          </a:p>
          <a:p>
            <a:pPr algn="ctr"/>
            <a:r>
              <a:rPr lang="en-US" sz="1000" dirty="0">
                <a:latin typeface="Yu Gothic Medium" panose="020B0500000000000000" pitchFamily="34" charset="-128"/>
                <a:ea typeface="Yu Gothic Medium" panose="020B0500000000000000" pitchFamily="34" charset="-128"/>
              </a:rPr>
              <a:t>(non-insulated)</a:t>
            </a:r>
          </a:p>
          <a:p>
            <a:pPr algn="ctr"/>
            <a:endParaRPr lang="en-US" sz="1000" dirty="0">
              <a:latin typeface="Yu Gothic Medium" panose="020B0500000000000000" pitchFamily="34" charset="-128"/>
              <a:ea typeface="Yu Gothic Medium" panose="020B0500000000000000" pitchFamily="34" charset="-128"/>
            </a:endParaRPr>
          </a:p>
        </p:txBody>
      </p:sp>
      <p:sp>
        <p:nvSpPr>
          <p:cNvPr id="30" name="TextBox 29"/>
          <p:cNvSpPr txBox="1"/>
          <p:nvPr/>
        </p:nvSpPr>
        <p:spPr>
          <a:xfrm>
            <a:off x="5121238" y="1321906"/>
            <a:ext cx="1279106" cy="1546577"/>
          </a:xfrm>
          <a:prstGeom prst="rect">
            <a:avLst/>
          </a:prstGeom>
          <a:noFill/>
        </p:spPr>
        <p:txBody>
          <a:bodyPr wrap="square" rtlCol="0">
            <a:spAutoFit/>
          </a:bodyPr>
          <a:lstStyle/>
          <a:p>
            <a:pPr algn="r"/>
            <a:r>
              <a:rPr lang="en-US" sz="1050" dirty="0">
                <a:latin typeface="Yu Gothic Medium" panose="020B0500000000000000" pitchFamily="34" charset="-128"/>
                <a:ea typeface="Yu Gothic Medium" panose="020B0500000000000000" pitchFamily="34" charset="-128"/>
              </a:rPr>
              <a:t>Exterior CI </a:t>
            </a:r>
          </a:p>
          <a:p>
            <a:pPr algn="r"/>
            <a:r>
              <a:rPr lang="en-US" sz="1050" dirty="0">
                <a:latin typeface="Yu Gothic Medium" panose="020B0500000000000000" pitchFamily="34" charset="-128"/>
                <a:ea typeface="Yu Gothic Medium" panose="020B0500000000000000" pitchFamily="34" charset="-128"/>
              </a:rPr>
              <a:t>(low perm)</a:t>
            </a:r>
          </a:p>
          <a:p>
            <a:pPr algn="r"/>
            <a:endParaRPr lang="en-US" sz="1050" dirty="0">
              <a:latin typeface="Yu Gothic Medium" panose="020B0500000000000000" pitchFamily="34" charset="-128"/>
              <a:ea typeface="Yu Gothic Medium" panose="020B0500000000000000" pitchFamily="34" charset="-128"/>
            </a:endParaRPr>
          </a:p>
          <a:p>
            <a:pPr algn="r"/>
            <a:r>
              <a:rPr lang="en-US" sz="1050" dirty="0">
                <a:latin typeface="Yu Gothic Medium" panose="020B0500000000000000" pitchFamily="34" charset="-128"/>
                <a:ea typeface="Yu Gothic Medium" panose="020B0500000000000000" pitchFamily="34" charset="-128"/>
              </a:rPr>
              <a:t>Warm surface</a:t>
            </a:r>
          </a:p>
          <a:p>
            <a:pPr algn="r"/>
            <a:r>
              <a:rPr lang="en-US" sz="1050" dirty="0">
                <a:latin typeface="Yu Gothic Medium" panose="020B0500000000000000" pitchFamily="34" charset="-128"/>
                <a:ea typeface="Yu Gothic Medium" panose="020B0500000000000000" pitchFamily="34" charset="-128"/>
              </a:rPr>
              <a:t>(restrict dew point occurrences)</a:t>
            </a:r>
          </a:p>
          <a:p>
            <a:endParaRPr lang="en-US" sz="1050" dirty="0">
              <a:latin typeface="Yu Gothic Medium" panose="020B0500000000000000" pitchFamily="34" charset="-128"/>
              <a:ea typeface="Yu Gothic Medium" panose="020B0500000000000000" pitchFamily="34" charset="-128"/>
            </a:endParaRPr>
          </a:p>
          <a:p>
            <a:endParaRPr lang="en-US" sz="1050" dirty="0">
              <a:latin typeface="Yu Gothic Medium" panose="020B0500000000000000" pitchFamily="34" charset="-128"/>
              <a:ea typeface="Yu Gothic Medium" panose="020B0500000000000000" pitchFamily="34" charset="-128"/>
            </a:endParaRPr>
          </a:p>
        </p:txBody>
      </p:sp>
      <p:sp>
        <p:nvSpPr>
          <p:cNvPr id="31" name="TextBox 30"/>
          <p:cNvSpPr txBox="1"/>
          <p:nvPr/>
        </p:nvSpPr>
        <p:spPr>
          <a:xfrm>
            <a:off x="2164429" y="1417499"/>
            <a:ext cx="1466762" cy="1061829"/>
          </a:xfrm>
          <a:prstGeom prst="rect">
            <a:avLst/>
          </a:prstGeom>
          <a:noFill/>
        </p:spPr>
        <p:txBody>
          <a:bodyPr wrap="square" rtlCol="0">
            <a:spAutoFit/>
          </a:bodyPr>
          <a:lstStyle/>
          <a:p>
            <a:r>
              <a:rPr lang="en-US" sz="1050" dirty="0">
                <a:latin typeface="Yu Gothic Medium" panose="020B0500000000000000" pitchFamily="34" charset="-128"/>
                <a:ea typeface="Yu Gothic Medium" panose="020B0500000000000000" pitchFamily="34" charset="-128"/>
              </a:rPr>
              <a:t>Condensation plane </a:t>
            </a:r>
          </a:p>
          <a:p>
            <a:r>
              <a:rPr lang="en-US" sz="1050" dirty="0">
                <a:latin typeface="Yu Gothic Medium" panose="020B0500000000000000" pitchFamily="34" charset="-128"/>
                <a:ea typeface="Yu Gothic Medium" panose="020B0500000000000000" pitchFamily="34" charset="-128"/>
              </a:rPr>
              <a:t>(summer)</a:t>
            </a:r>
          </a:p>
          <a:p>
            <a:endParaRPr lang="en-US" sz="1050" dirty="0">
              <a:latin typeface="Yu Gothic Medium" panose="020B0500000000000000" pitchFamily="34" charset="-128"/>
              <a:ea typeface="Yu Gothic Medium" panose="020B0500000000000000" pitchFamily="34" charset="-128"/>
            </a:endParaRPr>
          </a:p>
          <a:p>
            <a:r>
              <a:rPr lang="en-US" sz="1050" dirty="0">
                <a:latin typeface="Yu Gothic Medium" panose="020B0500000000000000" pitchFamily="34" charset="-128"/>
                <a:ea typeface="Yu Gothic Medium" panose="020B0500000000000000" pitchFamily="34" charset="-128"/>
              </a:rPr>
              <a:t>‘Strong’ vapor retarder</a:t>
            </a:r>
          </a:p>
          <a:p>
            <a:endParaRPr lang="en-US" sz="1050" dirty="0">
              <a:latin typeface="Yu Gothic Medium" panose="020B0500000000000000" pitchFamily="34" charset="-128"/>
              <a:ea typeface="Yu Gothic Medium" panose="020B0500000000000000" pitchFamily="34" charset="-128"/>
            </a:endParaRPr>
          </a:p>
        </p:txBody>
      </p:sp>
      <p:cxnSp>
        <p:nvCxnSpPr>
          <p:cNvPr id="32" name="Straight Connector 31"/>
          <p:cNvCxnSpPr/>
          <p:nvPr/>
        </p:nvCxnSpPr>
        <p:spPr>
          <a:xfrm flipV="1">
            <a:off x="6642178" y="1059232"/>
            <a:ext cx="0" cy="1988820"/>
          </a:xfrm>
          <a:prstGeom prst="line">
            <a:avLst/>
          </a:prstGeom>
        </p:spPr>
        <p:style>
          <a:lnRef idx="1">
            <a:schemeClr val="dk1"/>
          </a:lnRef>
          <a:fillRef idx="0">
            <a:schemeClr val="dk1"/>
          </a:fillRef>
          <a:effectRef idx="0">
            <a:schemeClr val="dk1"/>
          </a:effectRef>
          <a:fontRef idx="minor">
            <a:schemeClr val="tx1"/>
          </a:fontRef>
        </p:style>
      </p:cxnSp>
      <p:sp>
        <p:nvSpPr>
          <p:cNvPr id="34" name="Right Arrow 33"/>
          <p:cNvSpPr/>
          <p:nvPr/>
        </p:nvSpPr>
        <p:spPr>
          <a:xfrm rot="10800000">
            <a:off x="7020409" y="2264286"/>
            <a:ext cx="1544297" cy="783765"/>
          </a:xfrm>
          <a:prstGeom prst="rightArrow">
            <a:avLst/>
          </a:prstGeom>
          <a:gradFill flip="none" rotWithShape="1">
            <a:gsLst>
              <a:gs pos="0">
                <a:srgbClr val="03D4A8">
                  <a:alpha val="50000"/>
                </a:srgbClr>
              </a:gs>
              <a:gs pos="25000">
                <a:srgbClr val="21D6E0">
                  <a:alpha val="50000"/>
                </a:srgbClr>
              </a:gs>
              <a:gs pos="75000">
                <a:srgbClr val="0087E6">
                  <a:alpha val="50000"/>
                </a:srgbClr>
              </a:gs>
              <a:gs pos="100000">
                <a:srgbClr val="005CBF">
                  <a:alpha val="50000"/>
                </a:srgbClr>
              </a:gs>
            </a:gsLst>
            <a:lin ang="0" scaled="0"/>
            <a:tileRect/>
          </a:gradFill>
          <a:ln w="12700">
            <a:solidFill>
              <a:schemeClr val="tx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Yu Gothic Medium" panose="020B0500000000000000" pitchFamily="34" charset="-128"/>
              <a:ea typeface="Yu Gothic Medium" panose="020B0500000000000000" pitchFamily="34" charset="-128"/>
            </a:endParaRPr>
          </a:p>
        </p:txBody>
      </p:sp>
      <p:sp>
        <p:nvSpPr>
          <p:cNvPr id="35" name="TextBox 34"/>
          <p:cNvSpPr txBox="1"/>
          <p:nvPr/>
        </p:nvSpPr>
        <p:spPr>
          <a:xfrm>
            <a:off x="7376779" y="2456299"/>
            <a:ext cx="1310021" cy="415498"/>
          </a:xfrm>
          <a:prstGeom prst="rect">
            <a:avLst/>
          </a:prstGeom>
          <a:noFill/>
        </p:spPr>
        <p:txBody>
          <a:bodyPr wrap="square" rtlCol="0">
            <a:spAutoFit/>
          </a:bodyPr>
          <a:lstStyle/>
          <a:p>
            <a:r>
              <a:rPr lang="en-US" sz="1050" dirty="0">
                <a:latin typeface="Yu Gothic Medium" panose="020B0500000000000000" pitchFamily="34" charset="-128"/>
                <a:ea typeface="Yu Gothic Medium" panose="020B0500000000000000" pitchFamily="34" charset="-128"/>
              </a:rPr>
              <a:t>Moderated vapor </a:t>
            </a:r>
            <a:r>
              <a:rPr lang="en-US" sz="1050" dirty="0" smtClean="0">
                <a:latin typeface="Yu Gothic Medium" panose="020B0500000000000000" pitchFamily="34" charset="-128"/>
                <a:ea typeface="Yu Gothic Medium" panose="020B0500000000000000" pitchFamily="34" charset="-128"/>
              </a:rPr>
              <a:t>flow in </a:t>
            </a:r>
            <a:r>
              <a:rPr lang="en-US" sz="1050" dirty="0">
                <a:latin typeface="Yu Gothic Medium" panose="020B0500000000000000" pitchFamily="34" charset="-128"/>
                <a:ea typeface="Yu Gothic Medium" panose="020B0500000000000000" pitchFamily="34" charset="-128"/>
              </a:rPr>
              <a:t>winter</a:t>
            </a:r>
          </a:p>
        </p:txBody>
      </p:sp>
      <p:sp>
        <p:nvSpPr>
          <p:cNvPr id="33" name="TextBox 32"/>
          <p:cNvSpPr txBox="1"/>
          <p:nvPr/>
        </p:nvSpPr>
        <p:spPr>
          <a:xfrm>
            <a:off x="6340807" y="1010744"/>
            <a:ext cx="319318" cy="248209"/>
          </a:xfrm>
          <a:prstGeom prst="rect">
            <a:avLst/>
          </a:prstGeom>
          <a:noFill/>
        </p:spPr>
        <p:txBody>
          <a:bodyPr wrap="none" rtlCol="0">
            <a:spAutoFit/>
          </a:bodyPr>
          <a:lstStyle/>
          <a:p>
            <a:r>
              <a:rPr lang="en-US" sz="1013" dirty="0">
                <a:latin typeface="Yu Gothic Medium" panose="020B0500000000000000" pitchFamily="34" charset="-128"/>
                <a:ea typeface="Yu Gothic Medium" panose="020B0500000000000000" pitchFamily="34" charset="-128"/>
              </a:rPr>
              <a:t>R</a:t>
            </a:r>
            <a:r>
              <a:rPr lang="en-US" sz="1013" baseline="-25000" dirty="0">
                <a:latin typeface="Yu Gothic Medium" panose="020B0500000000000000" pitchFamily="34" charset="-128"/>
                <a:ea typeface="Yu Gothic Medium" panose="020B0500000000000000" pitchFamily="34" charset="-128"/>
              </a:rPr>
              <a:t>e</a:t>
            </a:r>
          </a:p>
        </p:txBody>
      </p:sp>
      <p:sp>
        <p:nvSpPr>
          <p:cNvPr id="37" name="TextBox 36"/>
          <p:cNvSpPr txBox="1"/>
          <p:nvPr/>
        </p:nvSpPr>
        <p:spPr>
          <a:xfrm>
            <a:off x="6706276" y="1015629"/>
            <a:ext cx="293670" cy="248209"/>
          </a:xfrm>
          <a:prstGeom prst="rect">
            <a:avLst/>
          </a:prstGeom>
          <a:noFill/>
        </p:spPr>
        <p:txBody>
          <a:bodyPr wrap="none" rtlCol="0">
            <a:spAutoFit/>
          </a:bodyPr>
          <a:lstStyle/>
          <a:p>
            <a:r>
              <a:rPr lang="en-US" sz="1013" dirty="0">
                <a:latin typeface="Yu Gothic Medium" panose="020B0500000000000000" pitchFamily="34" charset="-128"/>
                <a:ea typeface="Yu Gothic Medium" panose="020B0500000000000000" pitchFamily="34" charset="-128"/>
              </a:rPr>
              <a:t>R</a:t>
            </a:r>
            <a:r>
              <a:rPr lang="en-US" sz="1013" baseline="-25000" dirty="0">
                <a:latin typeface="Yu Gothic Medium" panose="020B0500000000000000" pitchFamily="34" charset="-128"/>
                <a:ea typeface="Yu Gothic Medium" panose="020B0500000000000000" pitchFamily="34" charset="-128"/>
              </a:rPr>
              <a:t>i</a:t>
            </a:r>
          </a:p>
        </p:txBody>
      </p:sp>
      <p:cxnSp>
        <p:nvCxnSpPr>
          <p:cNvPr id="38" name="Straight Connector 37"/>
          <p:cNvCxnSpPr/>
          <p:nvPr/>
        </p:nvCxnSpPr>
        <p:spPr>
          <a:xfrm>
            <a:off x="1399451" y="1623723"/>
            <a:ext cx="167765" cy="95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247780" y="2000327"/>
            <a:ext cx="1065110" cy="527921"/>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Yu Gothic Medium" panose="020B0500000000000000" pitchFamily="34" charset="-128"/>
              <a:ea typeface="Yu Gothic Medium" panose="020B0500000000000000" pitchFamily="34" charset="-128"/>
            </a:endParaRPr>
          </a:p>
        </p:txBody>
      </p:sp>
      <p:cxnSp>
        <p:nvCxnSpPr>
          <p:cNvPr id="43" name="Straight Connector 42"/>
          <p:cNvCxnSpPr/>
          <p:nvPr/>
        </p:nvCxnSpPr>
        <p:spPr>
          <a:xfrm flipV="1">
            <a:off x="7049591" y="1611384"/>
            <a:ext cx="205094" cy="1309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2017450" y="2010564"/>
            <a:ext cx="205094" cy="1309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2018236" y="1540314"/>
            <a:ext cx="205094" cy="1309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ight Arrow 49"/>
          <p:cNvSpPr/>
          <p:nvPr/>
        </p:nvSpPr>
        <p:spPr>
          <a:xfrm rot="10800000">
            <a:off x="1996609" y="2349273"/>
            <a:ext cx="1520237" cy="792643"/>
          </a:xfrm>
          <a:prstGeom prst="rightArrow">
            <a:avLst/>
          </a:prstGeom>
          <a:gradFill flip="none" rotWithShape="1">
            <a:gsLst>
              <a:gs pos="0">
                <a:srgbClr val="03D4A8">
                  <a:alpha val="50000"/>
                </a:srgbClr>
              </a:gs>
              <a:gs pos="25000">
                <a:srgbClr val="21D6E0">
                  <a:alpha val="50000"/>
                </a:srgbClr>
              </a:gs>
              <a:gs pos="75000">
                <a:srgbClr val="0087E6">
                  <a:alpha val="50000"/>
                </a:srgbClr>
              </a:gs>
              <a:gs pos="100000">
                <a:srgbClr val="005CBF">
                  <a:alpha val="50000"/>
                </a:srgbClr>
              </a:gs>
            </a:gsLst>
            <a:lin ang="0" scaled="0"/>
            <a:tileRect/>
          </a:gradFill>
          <a:ln w="12700">
            <a:solidFill>
              <a:schemeClr val="tx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Yu Gothic Medium" panose="020B0500000000000000" pitchFamily="34" charset="-128"/>
              <a:ea typeface="Yu Gothic Medium" panose="020B0500000000000000" pitchFamily="34" charset="-128"/>
            </a:endParaRPr>
          </a:p>
        </p:txBody>
      </p:sp>
      <p:sp>
        <p:nvSpPr>
          <p:cNvPr id="47" name="Rectangle 46"/>
          <p:cNvSpPr/>
          <p:nvPr/>
        </p:nvSpPr>
        <p:spPr>
          <a:xfrm>
            <a:off x="2057400" y="2552836"/>
            <a:ext cx="1522209" cy="415498"/>
          </a:xfrm>
          <a:prstGeom prst="rect">
            <a:avLst/>
          </a:prstGeom>
        </p:spPr>
        <p:txBody>
          <a:bodyPr wrap="square">
            <a:spAutoFit/>
          </a:bodyPr>
          <a:lstStyle/>
          <a:p>
            <a:r>
              <a:rPr lang="en-US" sz="1050" dirty="0">
                <a:latin typeface="Yu Gothic Medium" panose="020B0500000000000000" pitchFamily="34" charset="-128"/>
                <a:ea typeface="Yu Gothic Medium" panose="020B0500000000000000" pitchFamily="34" charset="-128"/>
              </a:rPr>
              <a:t>Restricted vapor flow </a:t>
            </a:r>
            <a:r>
              <a:rPr lang="en-US" sz="1050" dirty="0" smtClean="0">
                <a:latin typeface="Yu Gothic Medium" panose="020B0500000000000000" pitchFamily="34" charset="-128"/>
                <a:ea typeface="Yu Gothic Medium" panose="020B0500000000000000" pitchFamily="34" charset="-128"/>
              </a:rPr>
              <a:t>to </a:t>
            </a:r>
            <a:r>
              <a:rPr lang="en-US" sz="1050" dirty="0">
                <a:latin typeface="Yu Gothic Medium" panose="020B0500000000000000" pitchFamily="34" charset="-128"/>
                <a:ea typeface="Yu Gothic Medium" panose="020B0500000000000000" pitchFamily="34" charset="-128"/>
              </a:rPr>
              <a:t>cold </a:t>
            </a:r>
            <a:r>
              <a:rPr lang="en-US" sz="1050" dirty="0" smtClean="0">
                <a:latin typeface="Yu Gothic Medium" panose="020B0500000000000000" pitchFamily="34" charset="-128"/>
                <a:ea typeface="Yu Gothic Medium" panose="020B0500000000000000" pitchFamily="34" charset="-128"/>
              </a:rPr>
              <a:t>surfaces</a:t>
            </a:r>
            <a:endParaRPr lang="en-US" sz="1050" dirty="0">
              <a:latin typeface="Yu Gothic Medium" panose="020B0500000000000000" pitchFamily="34" charset="-128"/>
              <a:ea typeface="Yu Gothic Medium" panose="020B0500000000000000" pitchFamily="34" charset="-128"/>
            </a:endParaRPr>
          </a:p>
        </p:txBody>
      </p:sp>
      <p:cxnSp>
        <p:nvCxnSpPr>
          <p:cNvPr id="52" name="Straight Connector 51"/>
          <p:cNvCxnSpPr/>
          <p:nvPr/>
        </p:nvCxnSpPr>
        <p:spPr>
          <a:xfrm>
            <a:off x="6354352" y="1432659"/>
            <a:ext cx="223295" cy="95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382136" y="1914576"/>
            <a:ext cx="245625" cy="95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3369099" y="2246303"/>
            <a:ext cx="1968748" cy="168379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1650"/>
              </a:lnSpc>
            </a:pPr>
            <a:r>
              <a:rPr lang="en-US" sz="1125" dirty="0">
                <a:solidFill>
                  <a:schemeClr val="bg1"/>
                </a:solidFill>
                <a:latin typeface="Arial Rounded MT Bold" panose="020F0704030504030204" pitchFamily="34" charset="0"/>
              </a:rPr>
              <a:t>The</a:t>
            </a:r>
          </a:p>
          <a:p>
            <a:pPr algn="ctr">
              <a:lnSpc>
                <a:spcPts val="1800"/>
              </a:lnSpc>
            </a:pPr>
            <a:r>
              <a:rPr lang="en-US" sz="1275" dirty="0">
                <a:solidFill>
                  <a:schemeClr val="bg1"/>
                </a:solidFill>
                <a:latin typeface="Arial Rounded MT Bold" panose="020F0704030504030204" pitchFamily="34" charset="0"/>
              </a:rPr>
              <a:t>Water</a:t>
            </a:r>
          </a:p>
          <a:p>
            <a:pPr algn="ctr"/>
            <a:r>
              <a:rPr lang="en-US" sz="1950" dirty="0">
                <a:solidFill>
                  <a:schemeClr val="bg1"/>
                </a:solidFill>
                <a:latin typeface="Arial Rounded MT Bold" panose="020F0704030504030204" pitchFamily="34" charset="0"/>
              </a:rPr>
              <a:t>Vapor</a:t>
            </a:r>
          </a:p>
          <a:p>
            <a:pPr algn="ctr"/>
            <a:r>
              <a:rPr lang="en-US" sz="2475" dirty="0">
                <a:solidFill>
                  <a:schemeClr val="bg1"/>
                </a:solidFill>
                <a:latin typeface="Arial Rounded MT Bold" panose="020F0704030504030204" pitchFamily="34" charset="0"/>
              </a:rPr>
              <a:t>Control</a:t>
            </a:r>
          </a:p>
          <a:p>
            <a:pPr algn="ctr"/>
            <a:r>
              <a:rPr lang="en-US" sz="3000" dirty="0">
                <a:solidFill>
                  <a:schemeClr val="bg1"/>
                </a:solidFill>
                <a:latin typeface="Arial Rounded MT Bold" panose="020F0704030504030204" pitchFamily="34" charset="0"/>
              </a:rPr>
              <a:t>Triangle</a:t>
            </a:r>
            <a:endParaRPr lang="en-US" sz="1500"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298754111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sz="half" idx="1"/>
          </p:nvPr>
        </p:nvSpPr>
        <p:spPr/>
        <p:txBody>
          <a:bodyPr/>
          <a:lstStyle/>
          <a:p>
            <a:r>
              <a:rPr lang="en-US" b="1" dirty="0" smtClean="0"/>
              <a:t>Permeance controlled design </a:t>
            </a:r>
            <a:r>
              <a:rPr lang="en-US" dirty="0" smtClean="0"/>
              <a:t>applies to walls: </a:t>
            </a:r>
          </a:p>
          <a:p>
            <a:pPr lvl="1"/>
            <a:r>
              <a:rPr lang="en-US" dirty="0" smtClean="0"/>
              <a:t>Without exterior insulation </a:t>
            </a:r>
          </a:p>
          <a:p>
            <a:pPr lvl="1"/>
            <a:r>
              <a:rPr lang="en-US" dirty="0" smtClean="0"/>
              <a:t>Or, with vapor-permeable exterior insulation</a:t>
            </a:r>
          </a:p>
          <a:p>
            <a:r>
              <a:rPr lang="en-US" dirty="0" smtClean="0"/>
              <a:t>Relies on permeance of all interior and exterior layers</a:t>
            </a:r>
          </a:p>
          <a:p>
            <a:pPr lvl="1"/>
            <a:r>
              <a:rPr lang="en-US" dirty="0" smtClean="0"/>
              <a:t>Both must be checked!</a:t>
            </a:r>
          </a:p>
          <a:p>
            <a:endParaRPr lang="en-US" dirty="0"/>
          </a:p>
        </p:txBody>
      </p:sp>
      <p:sp>
        <p:nvSpPr>
          <p:cNvPr id="3" name="Content Placeholder 2"/>
          <p:cNvSpPr>
            <a:spLocks noGrp="1"/>
          </p:cNvSpPr>
          <p:nvPr>
            <p:ph sz="half" idx="2"/>
          </p:nvPr>
        </p:nvSpPr>
        <p:spPr/>
        <p:txBody>
          <a:bodyPr/>
          <a:lstStyle/>
          <a:p>
            <a:r>
              <a:rPr lang="en-US" b="1" dirty="0" smtClean="0"/>
              <a:t>Temperature controlled design </a:t>
            </a:r>
            <a:r>
              <a:rPr lang="en-US" dirty="0" smtClean="0"/>
              <a:t>applies to walls: </a:t>
            </a:r>
          </a:p>
          <a:p>
            <a:pPr lvl="1"/>
            <a:r>
              <a:rPr lang="en-US" dirty="0" smtClean="0"/>
              <a:t>With exterior insulation of any permeance, (including very low perm)</a:t>
            </a:r>
          </a:p>
          <a:p>
            <a:r>
              <a:rPr lang="en-US" dirty="0" smtClean="0"/>
              <a:t>Only requires control of water vapor permeance of interior layers (e.g., vapor retarder) </a:t>
            </a:r>
          </a:p>
          <a:p>
            <a:endParaRPr lang="en-US" dirty="0" smtClean="0"/>
          </a:p>
          <a:p>
            <a:endParaRPr lang="en-US" dirty="0" smtClean="0"/>
          </a:p>
        </p:txBody>
      </p:sp>
      <p:sp>
        <p:nvSpPr>
          <p:cNvPr id="2" name="Title 1"/>
          <p:cNvSpPr>
            <a:spLocks noGrp="1"/>
          </p:cNvSpPr>
          <p:nvPr>
            <p:ph type="title"/>
          </p:nvPr>
        </p:nvSpPr>
        <p:spPr/>
        <p:txBody>
          <a:bodyPr/>
          <a:lstStyle/>
          <a:p>
            <a:r>
              <a:rPr lang="en-US" smtClean="0"/>
              <a:t>Two Design Approaches </a:t>
            </a:r>
            <a:endParaRPr lang="en-US" dirty="0"/>
          </a:p>
        </p:txBody>
      </p:sp>
    </p:spTree>
    <p:extLst>
      <p:ext uri="{BB962C8B-B14F-4D97-AF65-F5344CB8AC3E}">
        <p14:creationId xmlns:p14="http://schemas.microsoft.com/office/powerpoint/2010/main" val="41699983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dirty="0"/>
              <a:t>The two approaches define a continuum of solutions, combining more or less of one or the other design methodology</a:t>
            </a:r>
          </a:p>
          <a:p>
            <a:pPr lvl="1"/>
            <a:r>
              <a:rPr lang="en-US" dirty="0"/>
              <a:t>For example, a wall with </a:t>
            </a:r>
            <a:r>
              <a:rPr lang="en-US" u="sng" dirty="0"/>
              <a:t>all exterior insulation </a:t>
            </a:r>
            <a:r>
              <a:rPr lang="en-US" dirty="0"/>
              <a:t>of a very low to moderately low permeance and </a:t>
            </a:r>
            <a:r>
              <a:rPr lang="en-US" u="sng" dirty="0"/>
              <a:t>no interior vapor retarder </a:t>
            </a:r>
            <a:r>
              <a:rPr lang="en-US" dirty="0"/>
              <a:t>would be the </a:t>
            </a:r>
            <a:r>
              <a:rPr lang="en-US" b="1" dirty="0"/>
              <a:t>extreme </a:t>
            </a:r>
            <a:r>
              <a:rPr lang="en-US" dirty="0"/>
              <a:t>“perfect wall” under the temperature controlled design approach.  </a:t>
            </a:r>
          </a:p>
          <a:p>
            <a:pPr lvl="1"/>
            <a:r>
              <a:rPr lang="en-US" dirty="0"/>
              <a:t>In this case, more exterior insulation is always better for moisture and thermal control!</a:t>
            </a:r>
          </a:p>
          <a:p>
            <a:endParaRPr lang="en-US" dirty="0" smtClean="0"/>
          </a:p>
          <a:p>
            <a:endParaRPr lang="en-US" dirty="0" smtClean="0"/>
          </a:p>
        </p:txBody>
      </p:sp>
      <p:pic>
        <p:nvPicPr>
          <p:cNvPr id="8" name="Picture 4"/>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648200" y="1567836"/>
            <a:ext cx="4038600" cy="2236429"/>
          </a:xfrm>
        </p:spPr>
      </p:pic>
      <p:sp>
        <p:nvSpPr>
          <p:cNvPr id="2" name="Title 1"/>
          <p:cNvSpPr>
            <a:spLocks noGrp="1"/>
          </p:cNvSpPr>
          <p:nvPr>
            <p:ph type="title"/>
          </p:nvPr>
        </p:nvSpPr>
        <p:spPr/>
        <p:txBody>
          <a:bodyPr/>
          <a:lstStyle/>
          <a:p>
            <a:r>
              <a:rPr lang="en-US" dirty="0" smtClean="0"/>
              <a:t>Two Approaches – Many </a:t>
            </a:r>
            <a:r>
              <a:rPr lang="en-US" dirty="0"/>
              <a:t>A</a:t>
            </a:r>
            <a:r>
              <a:rPr lang="en-US" dirty="0" smtClean="0"/>
              <a:t>pplications</a:t>
            </a:r>
            <a:endParaRPr lang="en-US" dirty="0"/>
          </a:p>
        </p:txBody>
      </p:sp>
    </p:spTree>
    <p:extLst>
      <p:ext uri="{BB962C8B-B14F-4D97-AF65-F5344CB8AC3E}">
        <p14:creationId xmlns:p14="http://schemas.microsoft.com/office/powerpoint/2010/main" val="281232540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dirty="0" smtClean="0"/>
              <a:t>On the other hand, a wall with </a:t>
            </a:r>
            <a:r>
              <a:rPr lang="en-US" u="sng" dirty="0" smtClean="0"/>
              <a:t>cavity only insulation</a:t>
            </a:r>
            <a:r>
              <a:rPr lang="en-US" dirty="0" smtClean="0"/>
              <a:t> and a </a:t>
            </a:r>
            <a:r>
              <a:rPr lang="en-US" u="sng" dirty="0" smtClean="0"/>
              <a:t>Class I</a:t>
            </a:r>
            <a:r>
              <a:rPr lang="en-US" dirty="0" smtClean="0"/>
              <a:t> vapor barrier on the interior and </a:t>
            </a:r>
            <a:r>
              <a:rPr lang="en-US" u="sng" dirty="0" smtClean="0"/>
              <a:t>100% vapor open</a:t>
            </a:r>
            <a:r>
              <a:rPr lang="en-US" dirty="0" smtClean="0"/>
              <a:t> on the exterior would be the </a:t>
            </a:r>
            <a:r>
              <a:rPr lang="en-US" b="1" dirty="0" smtClean="0"/>
              <a:t>extreme</a:t>
            </a:r>
            <a:r>
              <a:rPr lang="en-US" dirty="0" smtClean="0"/>
              <a:t> permeance controlled wall for a cold climate</a:t>
            </a:r>
          </a:p>
          <a:p>
            <a:pPr lvl="1"/>
            <a:r>
              <a:rPr lang="en-US" dirty="0" smtClean="0"/>
              <a:t>Can pose problems during summer AC operation due to high inward water vapor movement.  </a:t>
            </a:r>
          </a:p>
          <a:p>
            <a:r>
              <a:rPr lang="en-US" dirty="0" smtClean="0"/>
              <a:t>In this case, more exterior permeance is not always better!</a:t>
            </a:r>
          </a:p>
          <a:p>
            <a:endParaRPr lang="en-US" dirty="0" smtClean="0"/>
          </a:p>
          <a:p>
            <a:endParaRPr lang="en-US" dirty="0" smtClean="0"/>
          </a:p>
        </p:txBody>
      </p:sp>
      <p:pic>
        <p:nvPicPr>
          <p:cNvPr id="11"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649372" y="1246530"/>
            <a:ext cx="4038600" cy="2879041"/>
          </a:xfrm>
        </p:spPr>
      </p:pic>
      <p:sp>
        <p:nvSpPr>
          <p:cNvPr id="2" name="Title 1"/>
          <p:cNvSpPr>
            <a:spLocks noGrp="1"/>
          </p:cNvSpPr>
          <p:nvPr>
            <p:ph type="title"/>
          </p:nvPr>
        </p:nvSpPr>
        <p:spPr/>
        <p:txBody>
          <a:bodyPr/>
          <a:lstStyle/>
          <a:p>
            <a:r>
              <a:rPr lang="en-US" dirty="0" smtClean="0"/>
              <a:t>Two Approaches – Many </a:t>
            </a:r>
            <a:r>
              <a:rPr lang="en-US" dirty="0"/>
              <a:t>A</a:t>
            </a:r>
            <a:r>
              <a:rPr lang="en-US" dirty="0" smtClean="0"/>
              <a:t>pplications</a:t>
            </a:r>
            <a:endParaRPr lang="en-US" dirty="0"/>
          </a:p>
        </p:txBody>
      </p:sp>
      <mc:AlternateContent xmlns:mc="http://schemas.openxmlformats.org/markup-compatibility/2006" xmlns:a14="http://schemas.microsoft.com/office/drawing/2010/main">
        <mc:Choice Requires="a14">
          <p:sp>
            <p:nvSpPr>
              <p:cNvPr id="8" name="TextBox 7"/>
              <p:cNvSpPr txBox="1"/>
              <p:nvPr/>
            </p:nvSpPr>
            <p:spPr>
              <a:xfrm>
                <a:off x="7239000" y="2114550"/>
                <a:ext cx="1259897" cy="4288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825" i="1">
                              <a:latin typeface="Cambria Math" panose="02040503050406030204" pitchFamily="18" charset="0"/>
                            </a:rPr>
                          </m:ctrlPr>
                        </m:fPr>
                        <m:num>
                          <m:r>
                            <a:rPr lang="en-US" sz="825" i="1">
                              <a:latin typeface="Cambria Math"/>
                            </a:rPr>
                            <m:t>1</m:t>
                          </m:r>
                        </m:num>
                        <m:den>
                          <m:d>
                            <m:dPr>
                              <m:begChr m:val="["/>
                              <m:endChr m:val="]"/>
                              <m:ctrlPr>
                                <a:rPr lang="en-US" sz="825" i="1">
                                  <a:latin typeface="Cambria Math" panose="02040503050406030204" pitchFamily="18" charset="0"/>
                                </a:rPr>
                              </m:ctrlPr>
                            </m:dPr>
                            <m:e>
                              <m:d>
                                <m:dPr>
                                  <m:ctrlPr>
                                    <a:rPr lang="en-US" sz="825" i="1">
                                      <a:latin typeface="Cambria Math" panose="02040503050406030204" pitchFamily="18" charset="0"/>
                                    </a:rPr>
                                  </m:ctrlPr>
                                </m:dPr>
                                <m:e>
                                  <m:f>
                                    <m:fPr>
                                      <m:type m:val="skw"/>
                                      <m:ctrlPr>
                                        <a:rPr lang="en-US" sz="825" i="1">
                                          <a:latin typeface="Cambria Math" panose="02040503050406030204" pitchFamily="18" charset="0"/>
                                        </a:rPr>
                                      </m:ctrlPr>
                                    </m:fPr>
                                    <m:num>
                                      <m:r>
                                        <a:rPr lang="en-US" sz="825" i="1">
                                          <a:latin typeface="Cambria Math"/>
                                        </a:rPr>
                                        <m:t>1</m:t>
                                      </m:r>
                                    </m:num>
                                    <m:den>
                                      <m:sSub>
                                        <m:sSubPr>
                                          <m:ctrlPr>
                                            <a:rPr lang="en-US" sz="825" i="1">
                                              <a:latin typeface="Cambria Math" panose="02040503050406030204" pitchFamily="18" charset="0"/>
                                            </a:rPr>
                                          </m:ctrlPr>
                                        </m:sSubPr>
                                        <m:e>
                                          <m:r>
                                            <a:rPr lang="en-US" sz="825" i="1">
                                              <a:latin typeface="Cambria Math"/>
                                            </a:rPr>
                                            <m:t>𝑃</m:t>
                                          </m:r>
                                        </m:e>
                                        <m:sub>
                                          <m:r>
                                            <a:rPr lang="en-US" sz="825" i="1">
                                              <a:latin typeface="Cambria Math"/>
                                            </a:rPr>
                                            <m:t>1</m:t>
                                          </m:r>
                                        </m:sub>
                                      </m:sSub>
                                    </m:den>
                                  </m:f>
                                </m:e>
                              </m:d>
                              <m:r>
                                <a:rPr lang="en-US" sz="825" i="1">
                                  <a:latin typeface="Cambria Math"/>
                                </a:rPr>
                                <m:t>+</m:t>
                              </m:r>
                              <m:d>
                                <m:dPr>
                                  <m:ctrlPr>
                                    <a:rPr lang="en-US" sz="825" i="1">
                                      <a:latin typeface="Cambria Math" panose="02040503050406030204" pitchFamily="18" charset="0"/>
                                    </a:rPr>
                                  </m:ctrlPr>
                                </m:dPr>
                                <m:e>
                                  <m:f>
                                    <m:fPr>
                                      <m:type m:val="skw"/>
                                      <m:ctrlPr>
                                        <a:rPr lang="en-US" sz="825" i="1">
                                          <a:latin typeface="Cambria Math" panose="02040503050406030204" pitchFamily="18" charset="0"/>
                                        </a:rPr>
                                      </m:ctrlPr>
                                    </m:fPr>
                                    <m:num>
                                      <m:r>
                                        <a:rPr lang="en-US" sz="825" i="1">
                                          <a:latin typeface="Cambria Math"/>
                                        </a:rPr>
                                        <m:t>1</m:t>
                                      </m:r>
                                    </m:num>
                                    <m:den>
                                      <m:sSub>
                                        <m:sSubPr>
                                          <m:ctrlPr>
                                            <a:rPr lang="en-US" sz="825" i="1">
                                              <a:latin typeface="Cambria Math" panose="02040503050406030204" pitchFamily="18" charset="0"/>
                                            </a:rPr>
                                          </m:ctrlPr>
                                        </m:sSubPr>
                                        <m:e>
                                          <m:r>
                                            <a:rPr lang="en-US" sz="825" i="1">
                                              <a:latin typeface="Cambria Math"/>
                                            </a:rPr>
                                            <m:t>𝑃</m:t>
                                          </m:r>
                                        </m:e>
                                        <m:sub>
                                          <m:r>
                                            <a:rPr lang="en-US" sz="825" i="1">
                                              <a:latin typeface="Cambria Math"/>
                                            </a:rPr>
                                            <m:t>2</m:t>
                                          </m:r>
                                        </m:sub>
                                      </m:sSub>
                                    </m:den>
                                  </m:f>
                                </m:e>
                              </m:d>
                              <m:r>
                                <a:rPr lang="en-US" sz="825" i="1">
                                  <a:latin typeface="Cambria Math"/>
                                </a:rPr>
                                <m:t>+…</m:t>
                              </m:r>
                            </m:e>
                          </m:d>
                        </m:den>
                      </m:f>
                    </m:oMath>
                  </m:oMathPara>
                </a14:m>
                <a:endParaRPr lang="en-US" sz="825" dirty="0"/>
              </a:p>
            </p:txBody>
          </p:sp>
        </mc:Choice>
        <mc:Fallback xmlns="">
          <p:sp>
            <p:nvSpPr>
              <p:cNvPr id="8" name="TextBox 7"/>
              <p:cNvSpPr txBox="1">
                <a:spLocks noRot="1" noChangeAspect="1" noMove="1" noResize="1" noEditPoints="1" noAdjustHandles="1" noChangeArrowheads="1" noChangeShapeType="1" noTextEdit="1"/>
              </p:cNvSpPr>
              <p:nvPr/>
            </p:nvSpPr>
            <p:spPr>
              <a:xfrm>
                <a:off x="7239000" y="2114550"/>
                <a:ext cx="1259897" cy="428835"/>
              </a:xfrm>
              <a:prstGeom prst="rect">
                <a:avLst/>
              </a:prstGeom>
              <a:blipFill>
                <a:blip r:embed="rId3"/>
                <a:stretch>
                  <a:fillRect t="-12857" b="-78571"/>
                </a:stretch>
              </a:blipFill>
            </p:spPr>
            <p:txBody>
              <a:bodyPr/>
              <a:lstStyle/>
              <a:p>
                <a:r>
                  <a:rPr lang="en-US">
                    <a:noFill/>
                  </a:rPr>
                  <a:t> </a:t>
                </a:r>
              </a:p>
            </p:txBody>
          </p:sp>
        </mc:Fallback>
      </mc:AlternateContent>
    </p:spTree>
    <p:extLst>
      <p:ext uri="{BB962C8B-B14F-4D97-AF65-F5344CB8AC3E}">
        <p14:creationId xmlns:p14="http://schemas.microsoft.com/office/powerpoint/2010/main" val="324556626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dirty="0" smtClean="0"/>
              <a:t>Thus, a temperature controlled wall can work in any climate with success and is improved with increasing amount of exterior insulation relative to cavity insulation.</a:t>
            </a:r>
          </a:p>
          <a:p>
            <a:r>
              <a:rPr lang="en-US" dirty="0" smtClean="0"/>
              <a:t>The permeance control approach can be a bit trickier to strike the right balance.  </a:t>
            </a:r>
          </a:p>
          <a:p>
            <a:endParaRPr lang="en-US" dirty="0" smtClean="0"/>
          </a:p>
          <a:p>
            <a:endParaRPr lang="en-US" dirty="0"/>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71646" y="1520792"/>
            <a:ext cx="4038600" cy="2330518"/>
          </a:xfrm>
        </p:spPr>
      </p:pic>
      <p:sp>
        <p:nvSpPr>
          <p:cNvPr id="2" name="Title 1"/>
          <p:cNvSpPr>
            <a:spLocks noGrp="1"/>
          </p:cNvSpPr>
          <p:nvPr>
            <p:ph type="title"/>
          </p:nvPr>
        </p:nvSpPr>
        <p:spPr/>
        <p:txBody>
          <a:bodyPr/>
          <a:lstStyle/>
          <a:p>
            <a:r>
              <a:rPr lang="en-US" dirty="0" smtClean="0"/>
              <a:t>Two Approaches – Many </a:t>
            </a:r>
            <a:r>
              <a:rPr lang="en-US" dirty="0"/>
              <a:t>A</a:t>
            </a:r>
            <a:r>
              <a:rPr lang="en-US" dirty="0" smtClean="0"/>
              <a:t>pplications</a:t>
            </a:r>
            <a:endParaRPr lang="en-US" dirty="0"/>
          </a:p>
        </p:txBody>
      </p:sp>
    </p:spTree>
    <p:extLst>
      <p:ext uri="{BB962C8B-B14F-4D97-AF65-F5344CB8AC3E}">
        <p14:creationId xmlns:p14="http://schemas.microsoft.com/office/powerpoint/2010/main" val="3269575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Approaches – Many </a:t>
            </a:r>
            <a:r>
              <a:rPr lang="en-US" dirty="0"/>
              <a:t>A</a:t>
            </a:r>
            <a:r>
              <a:rPr lang="en-US" dirty="0" smtClean="0"/>
              <a:t>pplications</a:t>
            </a:r>
            <a:endParaRPr lang="en-US" dirty="0"/>
          </a:p>
        </p:txBody>
      </p:sp>
      <p:sp>
        <p:nvSpPr>
          <p:cNvPr id="3" name="Content Placeholder 2"/>
          <p:cNvSpPr>
            <a:spLocks noGrp="1"/>
          </p:cNvSpPr>
          <p:nvPr>
            <p:ph idx="1"/>
          </p:nvPr>
        </p:nvSpPr>
        <p:spPr/>
        <p:txBody>
          <a:bodyPr/>
          <a:lstStyle/>
          <a:p>
            <a:r>
              <a:rPr lang="en-US" dirty="0" smtClean="0"/>
              <a:t>Either design method or a blended design with features of both methods (e.g., cavity insulation + continuous insulation + interior vapor retarder) can be used successfully.</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r>
              <a:rPr lang="en-US" dirty="0" smtClean="0"/>
              <a:t>This is what building sciences is all about – providing options for acceptable solutions.</a:t>
            </a:r>
          </a:p>
          <a:p>
            <a:endParaRPr lang="en-US" dirty="0" smtClean="0"/>
          </a:p>
          <a:p>
            <a:endParaRPr lang="en-US" dirty="0"/>
          </a:p>
        </p:txBody>
      </p:sp>
      <p:sp>
        <p:nvSpPr>
          <p:cNvPr id="4" name="Left-Right Arrow 3"/>
          <p:cNvSpPr/>
          <p:nvPr/>
        </p:nvSpPr>
        <p:spPr>
          <a:xfrm>
            <a:off x="791737" y="2102328"/>
            <a:ext cx="7789653" cy="504705"/>
          </a:xfrm>
          <a:prstGeom prst="leftRightArrow">
            <a:avLst/>
          </a:prstGeom>
          <a:gradFill>
            <a:gsLst>
              <a:gs pos="0">
                <a:srgbClr val="03D4A8"/>
              </a:gs>
              <a:gs pos="25000">
                <a:srgbClr val="21D6E0"/>
              </a:gs>
              <a:gs pos="75000">
                <a:srgbClr val="0087E6"/>
              </a:gs>
              <a:gs pos="100000">
                <a:srgbClr val="005CB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5713" y="2559394"/>
            <a:ext cx="1558636" cy="1111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9" name="TextBox 8"/>
              <p:cNvSpPr txBox="1"/>
              <p:nvPr/>
            </p:nvSpPr>
            <p:spPr>
              <a:xfrm>
                <a:off x="2325394" y="2827975"/>
                <a:ext cx="768800" cy="27578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450" i="1">
                              <a:latin typeface="Cambria Math" panose="02040503050406030204" pitchFamily="18" charset="0"/>
                            </a:rPr>
                          </m:ctrlPr>
                        </m:fPr>
                        <m:num>
                          <m:r>
                            <a:rPr lang="en-US" sz="450" i="1">
                              <a:latin typeface="Cambria Math"/>
                            </a:rPr>
                            <m:t>1</m:t>
                          </m:r>
                        </m:num>
                        <m:den>
                          <m:d>
                            <m:dPr>
                              <m:begChr m:val="["/>
                              <m:endChr m:val="]"/>
                              <m:ctrlPr>
                                <a:rPr lang="en-US" sz="450" i="1">
                                  <a:latin typeface="Cambria Math" panose="02040503050406030204" pitchFamily="18" charset="0"/>
                                </a:rPr>
                              </m:ctrlPr>
                            </m:dPr>
                            <m:e>
                              <m:d>
                                <m:dPr>
                                  <m:ctrlPr>
                                    <a:rPr lang="en-US" sz="450" i="1">
                                      <a:latin typeface="Cambria Math" panose="02040503050406030204" pitchFamily="18" charset="0"/>
                                    </a:rPr>
                                  </m:ctrlPr>
                                </m:dPr>
                                <m:e>
                                  <m:f>
                                    <m:fPr>
                                      <m:type m:val="skw"/>
                                      <m:ctrlPr>
                                        <a:rPr lang="en-US" sz="450" i="1">
                                          <a:latin typeface="Cambria Math" panose="02040503050406030204" pitchFamily="18" charset="0"/>
                                        </a:rPr>
                                      </m:ctrlPr>
                                    </m:fPr>
                                    <m:num>
                                      <m:r>
                                        <a:rPr lang="en-US" sz="450" i="1">
                                          <a:latin typeface="Cambria Math"/>
                                        </a:rPr>
                                        <m:t>1</m:t>
                                      </m:r>
                                    </m:num>
                                    <m:den>
                                      <m:sSub>
                                        <m:sSubPr>
                                          <m:ctrlPr>
                                            <a:rPr lang="en-US" sz="450" i="1">
                                              <a:latin typeface="Cambria Math" panose="02040503050406030204" pitchFamily="18" charset="0"/>
                                            </a:rPr>
                                          </m:ctrlPr>
                                        </m:sSubPr>
                                        <m:e>
                                          <m:r>
                                            <a:rPr lang="en-US" sz="450" i="1">
                                              <a:latin typeface="Cambria Math"/>
                                            </a:rPr>
                                            <m:t>𝑃</m:t>
                                          </m:r>
                                        </m:e>
                                        <m:sub>
                                          <m:r>
                                            <a:rPr lang="en-US" sz="450" i="1">
                                              <a:latin typeface="Cambria Math"/>
                                            </a:rPr>
                                            <m:t>1</m:t>
                                          </m:r>
                                        </m:sub>
                                      </m:sSub>
                                    </m:den>
                                  </m:f>
                                </m:e>
                              </m:d>
                              <m:r>
                                <a:rPr lang="en-US" sz="450" i="1">
                                  <a:latin typeface="Cambria Math"/>
                                </a:rPr>
                                <m:t>+</m:t>
                              </m:r>
                              <m:d>
                                <m:dPr>
                                  <m:ctrlPr>
                                    <a:rPr lang="en-US" sz="450" i="1">
                                      <a:latin typeface="Cambria Math" panose="02040503050406030204" pitchFamily="18" charset="0"/>
                                    </a:rPr>
                                  </m:ctrlPr>
                                </m:dPr>
                                <m:e>
                                  <m:f>
                                    <m:fPr>
                                      <m:type m:val="skw"/>
                                      <m:ctrlPr>
                                        <a:rPr lang="en-US" sz="450" i="1">
                                          <a:latin typeface="Cambria Math" panose="02040503050406030204" pitchFamily="18" charset="0"/>
                                        </a:rPr>
                                      </m:ctrlPr>
                                    </m:fPr>
                                    <m:num>
                                      <m:r>
                                        <a:rPr lang="en-US" sz="450" i="1">
                                          <a:latin typeface="Cambria Math"/>
                                        </a:rPr>
                                        <m:t>1</m:t>
                                      </m:r>
                                    </m:num>
                                    <m:den>
                                      <m:sSub>
                                        <m:sSubPr>
                                          <m:ctrlPr>
                                            <a:rPr lang="en-US" sz="450" i="1">
                                              <a:latin typeface="Cambria Math" panose="02040503050406030204" pitchFamily="18" charset="0"/>
                                            </a:rPr>
                                          </m:ctrlPr>
                                        </m:sSubPr>
                                        <m:e>
                                          <m:r>
                                            <a:rPr lang="en-US" sz="450" i="1">
                                              <a:latin typeface="Cambria Math"/>
                                            </a:rPr>
                                            <m:t>𝑃</m:t>
                                          </m:r>
                                        </m:e>
                                        <m:sub>
                                          <m:r>
                                            <a:rPr lang="en-US" sz="450" i="1">
                                              <a:latin typeface="Cambria Math"/>
                                            </a:rPr>
                                            <m:t>2</m:t>
                                          </m:r>
                                        </m:sub>
                                      </m:sSub>
                                    </m:den>
                                  </m:f>
                                </m:e>
                              </m:d>
                              <m:r>
                                <a:rPr lang="en-US" sz="450" i="1">
                                  <a:latin typeface="Cambria Math"/>
                                </a:rPr>
                                <m:t>+…</m:t>
                              </m:r>
                            </m:e>
                          </m:d>
                        </m:den>
                      </m:f>
                    </m:oMath>
                  </m:oMathPara>
                </a14:m>
                <a:endParaRPr lang="en-US" sz="450" dirty="0"/>
              </a:p>
            </p:txBody>
          </p:sp>
        </mc:Choice>
        <mc:Fallback xmlns="">
          <p:sp>
            <p:nvSpPr>
              <p:cNvPr id="9" name="TextBox 8"/>
              <p:cNvSpPr txBox="1">
                <a:spLocks noRot="1" noChangeAspect="1" noMove="1" noResize="1" noEditPoints="1" noAdjustHandles="1" noChangeArrowheads="1" noChangeShapeType="1" noTextEdit="1"/>
              </p:cNvSpPr>
              <p:nvPr/>
            </p:nvSpPr>
            <p:spPr>
              <a:xfrm>
                <a:off x="2325394" y="2827975"/>
                <a:ext cx="768800" cy="275781"/>
              </a:xfrm>
              <a:prstGeom prst="rect">
                <a:avLst/>
              </a:prstGeom>
              <a:blipFill>
                <a:blip r:embed="rId3"/>
                <a:stretch>
                  <a:fillRect t="-6667" b="-66667"/>
                </a:stretch>
              </a:blipFill>
            </p:spPr>
            <p:txBody>
              <a:bodyPr/>
              <a:lstStyle/>
              <a:p>
                <a:r>
                  <a:rPr lang="en-US">
                    <a:noFill/>
                  </a:rPr>
                  <a:t> </a:t>
                </a:r>
              </a:p>
            </p:txBody>
          </p:sp>
        </mc:Fallback>
      </mc:AlternateContent>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5916" y="2552717"/>
            <a:ext cx="2076165" cy="1091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0440" y="2550103"/>
            <a:ext cx="1970238" cy="1091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511294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Analytical Design Tools </a:t>
            </a:r>
            <a:endParaRPr lang="en-US" sz="1800" dirty="0"/>
          </a:p>
        </p:txBody>
      </p:sp>
      <p:sp>
        <p:nvSpPr>
          <p:cNvPr id="3" name="Content Placeholder 2"/>
          <p:cNvSpPr>
            <a:spLocks noGrp="1"/>
          </p:cNvSpPr>
          <p:nvPr>
            <p:ph idx="1"/>
          </p:nvPr>
        </p:nvSpPr>
        <p:spPr/>
        <p:txBody>
          <a:bodyPr/>
          <a:lstStyle/>
          <a:p>
            <a:r>
              <a:rPr lang="en-US" dirty="0" smtClean="0"/>
              <a:t>Insulation ratios and vapor retarder requirements discussed earlier are “prescriptive” (pre-determined) solutions; they either require no math or very basic math (+ - x / ).</a:t>
            </a:r>
          </a:p>
          <a:p>
            <a:r>
              <a:rPr lang="en-US" dirty="0" smtClean="0"/>
              <a:t>Where alternate solutions are desired or necessary, various means of hygrothermal analysis are available to help.</a:t>
            </a:r>
          </a:p>
          <a:p>
            <a:pPr lvl="1"/>
            <a:r>
              <a:rPr lang="en-US" dirty="0" smtClean="0"/>
              <a:t>These tools generally require some degree of expertise to properly use the tool and interpret results</a:t>
            </a:r>
          </a:p>
          <a:p>
            <a:pPr lvl="1"/>
            <a:r>
              <a:rPr lang="en-US" dirty="0" smtClean="0"/>
              <a:t>A professional should be consulted</a:t>
            </a:r>
          </a:p>
          <a:p>
            <a:pPr lvl="2"/>
            <a:endParaRPr lang="en-US" dirty="0"/>
          </a:p>
        </p:txBody>
      </p:sp>
    </p:spTree>
    <p:extLst>
      <p:ext uri="{BB962C8B-B14F-4D97-AF65-F5344CB8AC3E}">
        <p14:creationId xmlns:p14="http://schemas.microsoft.com/office/powerpoint/2010/main" val="259050139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US" dirty="0" smtClean="0"/>
              <a:t>“Static” Analysis Methods</a:t>
            </a:r>
          </a:p>
          <a:p>
            <a:pPr lvl="1"/>
            <a:r>
              <a:rPr lang="en-US" dirty="0" smtClean="0"/>
              <a:t>Dew point check is simple &amp; conservative</a:t>
            </a:r>
          </a:p>
          <a:p>
            <a:pPr lvl="1"/>
            <a:r>
              <a:rPr lang="en-US" dirty="0" smtClean="0"/>
              <a:t>Glaser, </a:t>
            </a:r>
            <a:r>
              <a:rPr lang="en-US" dirty="0" err="1" smtClean="0"/>
              <a:t>Kieper</a:t>
            </a:r>
            <a:r>
              <a:rPr lang="en-US" dirty="0" smtClean="0"/>
              <a:t>, etc. – traditional methods (moderately complexity)</a:t>
            </a:r>
          </a:p>
          <a:p>
            <a:pPr lvl="2"/>
            <a:r>
              <a:rPr lang="en-US" dirty="0" smtClean="0"/>
              <a:t>Can be done on spreadsheet with available climate data</a:t>
            </a:r>
          </a:p>
          <a:p>
            <a:pPr lvl="2"/>
            <a:r>
              <a:rPr lang="en-US" dirty="0" smtClean="0"/>
              <a:t>Doesn’t address transient conditions (e.g., moisture storage in materials, solar radiation effects)</a:t>
            </a:r>
          </a:p>
          <a:p>
            <a:pPr lvl="2"/>
            <a:r>
              <a:rPr lang="en-US" dirty="0" smtClean="0"/>
              <a:t>Can be used to look at monthly and annual trends in wetting and drying by diffusion</a:t>
            </a:r>
          </a:p>
          <a:p>
            <a:pPr lvl="2"/>
            <a:r>
              <a:rPr lang="en-US" dirty="0" smtClean="0"/>
              <a:t>Moisture surcharge can be applied to account for non-diffusion moisture sources (e.g., incidental rain intrusion or moist air leakage)</a:t>
            </a:r>
          </a:p>
          <a:p>
            <a:endParaRPr lang="en-US" dirty="0" smtClean="0"/>
          </a:p>
          <a:p>
            <a:endParaRPr lang="en-US" dirty="0"/>
          </a:p>
        </p:txBody>
      </p:sp>
      <p:sp>
        <p:nvSpPr>
          <p:cNvPr id="3" name="Content Placeholder 2"/>
          <p:cNvSpPr>
            <a:spLocks noGrp="1"/>
          </p:cNvSpPr>
          <p:nvPr>
            <p:ph sz="half" idx="2"/>
          </p:nvPr>
        </p:nvSpPr>
        <p:spPr/>
        <p:txBody>
          <a:bodyPr/>
          <a:lstStyle/>
          <a:p>
            <a:r>
              <a:rPr lang="en-US" smtClean="0"/>
              <a:t>“Transient” Analysis Methods</a:t>
            </a:r>
          </a:p>
          <a:p>
            <a:pPr lvl="1"/>
            <a:r>
              <a:rPr lang="en-US" smtClean="0"/>
              <a:t>Computer finite element models, often including material databases, technical support, etc. </a:t>
            </a:r>
          </a:p>
          <a:p>
            <a:pPr lvl="2"/>
            <a:r>
              <a:rPr lang="en-US" smtClean="0"/>
              <a:t>WUFI, hygRIC,  etc.</a:t>
            </a:r>
          </a:p>
          <a:p>
            <a:pPr lvl="1"/>
            <a:r>
              <a:rPr lang="en-US" smtClean="0"/>
              <a:t>Various levels of geometric complexity in modeling heat and moisture transport </a:t>
            </a:r>
          </a:p>
          <a:p>
            <a:pPr lvl="2"/>
            <a:r>
              <a:rPr lang="en-US" smtClean="0"/>
              <a:t>1D, 2D, and 3D</a:t>
            </a:r>
          </a:p>
          <a:p>
            <a:pPr lvl="1"/>
            <a:r>
              <a:rPr lang="en-US" smtClean="0"/>
              <a:t>Various levels of applied physics </a:t>
            </a:r>
          </a:p>
          <a:p>
            <a:pPr lvl="2"/>
            <a:r>
              <a:rPr lang="en-US" smtClean="0"/>
              <a:t>Moisture storage, </a:t>
            </a:r>
          </a:p>
          <a:p>
            <a:pPr lvl="2"/>
            <a:r>
              <a:rPr lang="en-US" smtClean="0"/>
              <a:t>Redistribution</a:t>
            </a:r>
          </a:p>
          <a:p>
            <a:pPr lvl="2"/>
            <a:r>
              <a:rPr lang="en-US" smtClean="0"/>
              <a:t>Water leakage</a:t>
            </a:r>
          </a:p>
          <a:p>
            <a:pPr lvl="2"/>
            <a:r>
              <a:rPr lang="en-US" smtClean="0"/>
              <a:t>Air leakage flows</a:t>
            </a:r>
          </a:p>
          <a:p>
            <a:endParaRPr lang="en-US" dirty="0"/>
          </a:p>
        </p:txBody>
      </p:sp>
      <p:sp>
        <p:nvSpPr>
          <p:cNvPr id="4" name="Title 3"/>
          <p:cNvSpPr>
            <a:spLocks noGrp="1"/>
          </p:cNvSpPr>
          <p:nvPr>
            <p:ph type="title"/>
          </p:nvPr>
        </p:nvSpPr>
        <p:spPr/>
        <p:txBody>
          <a:bodyPr/>
          <a:lstStyle/>
          <a:p>
            <a:r>
              <a:rPr lang="en-US" smtClean="0"/>
              <a:t>Analytical Design Tools </a:t>
            </a:r>
            <a:endParaRPr lang="en-US" dirty="0"/>
          </a:p>
        </p:txBody>
      </p:sp>
    </p:spTree>
    <p:extLst>
      <p:ext uri="{BB962C8B-B14F-4D97-AF65-F5344CB8AC3E}">
        <p14:creationId xmlns:p14="http://schemas.microsoft.com/office/powerpoint/2010/main" val="423062875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Analytical Design Tools</a:t>
            </a:r>
            <a:endParaRPr lang="en-US" dirty="0"/>
          </a:p>
        </p:txBody>
      </p:sp>
      <p:sp>
        <p:nvSpPr>
          <p:cNvPr id="3" name="Content Placeholder 2"/>
          <p:cNvSpPr>
            <a:spLocks noGrp="1"/>
          </p:cNvSpPr>
          <p:nvPr>
            <p:ph idx="1"/>
          </p:nvPr>
        </p:nvSpPr>
        <p:spPr/>
        <p:txBody>
          <a:bodyPr/>
          <a:lstStyle/>
          <a:p>
            <a:r>
              <a:rPr lang="en-US" dirty="0" smtClean="0"/>
              <a:t>All analysis methods require judgment and interpretation due to assumptions and uncertainties in knowing:</a:t>
            </a:r>
          </a:p>
          <a:p>
            <a:pPr lvl="1"/>
            <a:r>
              <a:rPr lang="en-US" dirty="0" smtClean="0"/>
              <a:t>Actual boundary conditions (e.g., indoor relative humidity, air-leakage pathways and orifices)</a:t>
            </a:r>
          </a:p>
          <a:p>
            <a:pPr lvl="1"/>
            <a:r>
              <a:rPr lang="en-US" dirty="0" smtClean="0"/>
              <a:t>Actual material properties (e.g., actual water vapor permeance of a given product/material)</a:t>
            </a:r>
          </a:p>
          <a:p>
            <a:r>
              <a:rPr lang="en-US" dirty="0" smtClean="0"/>
              <a:t>Design is much more than just crunching numbers!  </a:t>
            </a:r>
          </a:p>
        </p:txBody>
      </p:sp>
    </p:spTree>
    <p:extLst>
      <p:ext uri="{BB962C8B-B14F-4D97-AF65-F5344CB8AC3E}">
        <p14:creationId xmlns:p14="http://schemas.microsoft.com/office/powerpoint/2010/main" val="20986863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Analytical Design Tools</a:t>
            </a:r>
            <a:endParaRPr lang="en-US" dirty="0"/>
          </a:p>
        </p:txBody>
      </p:sp>
      <p:sp>
        <p:nvSpPr>
          <p:cNvPr id="3" name="Content Placeholder 2"/>
          <p:cNvSpPr>
            <a:spLocks noGrp="1"/>
          </p:cNvSpPr>
          <p:nvPr>
            <p:ph idx="1"/>
          </p:nvPr>
        </p:nvSpPr>
        <p:spPr/>
        <p:txBody>
          <a:bodyPr/>
          <a:lstStyle/>
          <a:p>
            <a:r>
              <a:rPr lang="en-US" dirty="0" smtClean="0"/>
              <a:t>Additional resources:  </a:t>
            </a:r>
          </a:p>
          <a:p>
            <a:pPr lvl="1"/>
            <a:r>
              <a:rPr lang="en-US" dirty="0" smtClean="0"/>
              <a:t>Moisture Control in Buildings, 2nd Edition, Chapter 10, </a:t>
            </a:r>
            <a:r>
              <a:rPr lang="en-US" dirty="0" smtClean="0">
                <a:hlinkClick r:id="rId2"/>
              </a:rPr>
              <a:t>www.astm.org</a:t>
            </a:r>
            <a:r>
              <a:rPr lang="en-US" dirty="0" smtClean="0"/>
              <a:t> </a:t>
            </a:r>
          </a:p>
          <a:p>
            <a:pPr lvl="1"/>
            <a:r>
              <a:rPr lang="en-US" dirty="0" smtClean="0"/>
              <a:t>Assessment of Water Vapor Control Methods for Modern Light-frame Wall Assemblies, ABTG LLC, 2015,  </a:t>
            </a:r>
            <a:r>
              <a:rPr lang="en-US" dirty="0" smtClean="0">
                <a:hlinkClick r:id="rId3"/>
              </a:rPr>
              <a:t>www.appliedbuildingtech.com</a:t>
            </a:r>
            <a:r>
              <a:rPr lang="en-US" dirty="0" smtClean="0"/>
              <a:t> </a:t>
            </a:r>
          </a:p>
          <a:p>
            <a:pPr lvl="1"/>
            <a:r>
              <a:rPr lang="en-US" dirty="0" err="1" smtClean="0"/>
              <a:t>Lstiburek</a:t>
            </a:r>
            <a:r>
              <a:rPr lang="en-US" dirty="0" smtClean="0"/>
              <a:t>, Ueno, and </a:t>
            </a:r>
            <a:r>
              <a:rPr lang="en-US" dirty="0" err="1" smtClean="0"/>
              <a:t>Musunuru</a:t>
            </a:r>
            <a:r>
              <a:rPr lang="en-US" dirty="0" smtClean="0"/>
              <a:t> (2015). Modeling Enclosure Design in Above Grade Walls, US DOE, Building Technologies Office</a:t>
            </a:r>
            <a:endParaRPr lang="en-US" dirty="0"/>
          </a:p>
        </p:txBody>
      </p:sp>
    </p:spTree>
    <p:extLst>
      <p:ext uri="{BB962C8B-B14F-4D97-AF65-F5344CB8AC3E}">
        <p14:creationId xmlns:p14="http://schemas.microsoft.com/office/powerpoint/2010/main" val="13040264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Science Concept </a:t>
            </a:r>
            <a:r>
              <a:rPr lang="en-US" dirty="0" smtClean="0"/>
              <a:t>#1 – Rain Water Control</a:t>
            </a:r>
            <a:endParaRPr lang="en-US" dirty="0"/>
          </a:p>
        </p:txBody>
      </p:sp>
      <p:sp>
        <p:nvSpPr>
          <p:cNvPr id="3" name="Content Placeholder 2"/>
          <p:cNvSpPr>
            <a:spLocks noGrp="1"/>
          </p:cNvSpPr>
          <p:nvPr>
            <p:ph sz="half" idx="1"/>
          </p:nvPr>
        </p:nvSpPr>
        <p:spPr/>
        <p:txBody>
          <a:bodyPr>
            <a:normAutofit/>
          </a:bodyPr>
          <a:lstStyle/>
          <a:p>
            <a:pPr marL="385763" indent="-385763">
              <a:buFont typeface="+mj-lt"/>
              <a:buAutoNum type="arabicPeriod"/>
            </a:pPr>
            <a:r>
              <a:rPr lang="en-US" dirty="0" smtClean="0"/>
              <a:t>Select cladding type, windows &amp; doors, and installation methods best suited to the local climate wind-driven rain hazard</a:t>
            </a:r>
          </a:p>
          <a:p>
            <a:pPr lvl="1"/>
            <a:r>
              <a:rPr lang="en-US" dirty="0">
                <a:hlinkClick r:id="rId2"/>
              </a:rPr>
              <a:t>Durability by Design Guide – A Professional’s Guide to Durable Home Design</a:t>
            </a:r>
            <a:r>
              <a:rPr lang="en-US" dirty="0"/>
              <a:t>, U.S. HUD, Office of Policy Development &amp; </a:t>
            </a:r>
            <a:r>
              <a:rPr lang="en-US" dirty="0" smtClean="0"/>
              <a:t>Research</a:t>
            </a:r>
            <a:endParaRPr lang="en-US" dirty="0"/>
          </a:p>
        </p:txBody>
      </p:sp>
      <p:pic>
        <p:nvPicPr>
          <p:cNvPr id="7" name="Content Placeholder 6"/>
          <p:cNvPicPr>
            <a:picLocks noGrp="1" noChangeAspect="1"/>
          </p:cNvPicPr>
          <p:nvPr>
            <p:ph sz="half" idx="2"/>
          </p:nvPr>
        </p:nvPicPr>
        <p:blipFill rotWithShape="1">
          <a:blip r:embed="rId3"/>
          <a:srcRect l="32256" t="9628" r="30558" b="5287"/>
          <a:stretch/>
        </p:blipFill>
        <p:spPr>
          <a:xfrm rot="628263">
            <a:off x="5518248" y="1163728"/>
            <a:ext cx="2397637" cy="3085884"/>
          </a:xfrm>
          <a:prstGeom prst="rect">
            <a:avLst/>
          </a:prstGeom>
          <a:ln w="12700" cmpd="sng">
            <a:solidFill>
              <a:schemeClr val="tx2"/>
            </a:solidFill>
          </a:ln>
        </p:spPr>
      </p:pic>
    </p:spTree>
    <p:extLst>
      <p:ext uri="{BB962C8B-B14F-4D97-AF65-F5344CB8AC3E}">
        <p14:creationId xmlns:p14="http://schemas.microsoft.com/office/powerpoint/2010/main" val="279221460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3"/>
            <a:ext cx="2971800" cy="2971797"/>
          </a:xfrm>
        </p:spPr>
        <p:txBody>
          <a:bodyPr/>
          <a:lstStyle/>
          <a:p>
            <a:r>
              <a:rPr lang="en-US" dirty="0" smtClean="0"/>
              <a:t>Based on compilation of US and Canadian building codes and practices plus extensive review of literature and analysis of field data to “fill the gaps”</a:t>
            </a:r>
          </a:p>
          <a:p>
            <a:pPr lvl="1"/>
            <a:r>
              <a:rPr lang="en-US" dirty="0" smtClean="0"/>
              <a:t>Source: Assessment of Water Vapor Control Methods for Modern Light-frame Wall Assemblies, ABTG LLC, 2015 (</a:t>
            </a:r>
            <a:r>
              <a:rPr lang="en-US" dirty="0" smtClean="0">
                <a:hlinkClick r:id="rId2"/>
              </a:rPr>
              <a:t>ABTG website</a:t>
            </a:r>
            <a:r>
              <a:rPr lang="en-US" dirty="0" smtClean="0"/>
              <a:t>) Appendix A</a:t>
            </a:r>
          </a:p>
          <a:p>
            <a:endParaRPr lang="en-US" dirty="0"/>
          </a:p>
        </p:txBody>
      </p:sp>
      <p:sp>
        <p:nvSpPr>
          <p:cNvPr id="2" name="Title 1"/>
          <p:cNvSpPr>
            <a:spLocks noGrp="1"/>
          </p:cNvSpPr>
          <p:nvPr>
            <p:ph type="title"/>
          </p:nvPr>
        </p:nvSpPr>
        <p:spPr/>
        <p:txBody>
          <a:bodyPr/>
          <a:lstStyle/>
          <a:p>
            <a:r>
              <a:rPr lang="en-US" dirty="0" smtClean="0"/>
              <a:t>Framework for Water Vapor Control</a:t>
            </a:r>
            <a:br>
              <a:rPr lang="en-US" dirty="0" smtClean="0"/>
            </a:br>
            <a:r>
              <a:rPr lang="en-US" dirty="0" smtClean="0"/>
              <a:t>(using prescriptive “cook book” designs) </a:t>
            </a:r>
            <a:endParaRPr lang="en-US" dirty="0"/>
          </a:p>
        </p:txBody>
      </p:sp>
      <p:pic>
        <p:nvPicPr>
          <p:cNvPr id="10" name="Content Placeholder 9"/>
          <p:cNvPicPr>
            <a:picLocks noGrp="1" noChangeAspect="1"/>
          </p:cNvPicPr>
          <p:nvPr>
            <p:ph sz="half" idx="2"/>
          </p:nvPr>
        </p:nvPicPr>
        <p:blipFill rotWithShape="1">
          <a:blip r:embed="rId3"/>
          <a:srcRect l="23829" t="10130" r="22244" b="8309"/>
          <a:stretch/>
        </p:blipFill>
        <p:spPr>
          <a:xfrm>
            <a:off x="4267200" y="971550"/>
            <a:ext cx="4836708" cy="4114800"/>
          </a:xfrm>
          <a:prstGeom prst="rect">
            <a:avLst/>
          </a:prstGeom>
        </p:spPr>
      </p:pic>
    </p:spTree>
    <p:extLst>
      <p:ext uri="{BB962C8B-B14F-4D97-AF65-F5344CB8AC3E}">
        <p14:creationId xmlns:p14="http://schemas.microsoft.com/office/powerpoint/2010/main" val="29305761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73156" y="1246530"/>
            <a:ext cx="4038600" cy="2879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Typical “Method A” Wall Assembly</a:t>
            </a:r>
            <a:endParaRPr lang="en-US" dirty="0"/>
          </a:p>
        </p:txBody>
      </p:sp>
      <p:sp>
        <p:nvSpPr>
          <p:cNvPr id="3" name="Content Placeholder 2"/>
          <p:cNvSpPr>
            <a:spLocks noGrp="1"/>
          </p:cNvSpPr>
          <p:nvPr>
            <p:ph sz="half" idx="1"/>
          </p:nvPr>
        </p:nvSpPr>
        <p:spPr/>
        <p:txBody>
          <a:bodyPr>
            <a:noAutofit/>
          </a:bodyPr>
          <a:lstStyle/>
          <a:p>
            <a:r>
              <a:rPr lang="en-US" dirty="0" smtClean="0"/>
              <a:t>Cavity Insulation Only (assumed to be vapor permeable cavity insulation)*</a:t>
            </a:r>
          </a:p>
          <a:p>
            <a:endParaRPr lang="en-US" dirty="0"/>
          </a:p>
          <a:p>
            <a:pPr marL="0" indent="0">
              <a:buNone/>
            </a:pPr>
            <a:r>
              <a:rPr lang="en-US" sz="1050" dirty="0"/>
              <a:t>*SUPPLEMENTAL GUIDANCE: </a:t>
            </a:r>
          </a:p>
          <a:p>
            <a:pPr marL="0" indent="0">
              <a:buNone/>
            </a:pPr>
            <a:r>
              <a:rPr lang="en-US" sz="1050" dirty="0"/>
              <a:t>For cavities with non-vapor permeable (closed-cell spray foam) insulation, use the Method B approach (see footnote on later slide for Table A3); </a:t>
            </a:r>
          </a:p>
          <a:p>
            <a:pPr marL="0" indent="0">
              <a:buNone/>
            </a:pPr>
            <a:r>
              <a:rPr lang="en-US" sz="1050" dirty="0"/>
              <a:t>Method A also applies to walls with continuous insulation of any amount provided the net exterior WVP meets or exceeds Table A1 values.  </a:t>
            </a:r>
          </a:p>
          <a:p>
            <a:pPr marL="0" indent="0">
              <a:buNone/>
            </a:pPr>
            <a:r>
              <a:rPr lang="en-US" sz="1050" dirty="0"/>
              <a:t>Net exterior WVP of the exterior layers (particularly the WRB) should not exceed 10 perm to control solar-driven inward moisture movement, where direct-applied (unvented) reservoir cladding (adhered veneer, stucco, etc.) is used on buildings with AC during summer. </a:t>
            </a:r>
          </a:p>
          <a:p>
            <a:pPr marL="0" indent="0">
              <a:buNone/>
            </a:pPr>
            <a:endParaRPr lang="en-US" dirty="0" smtClean="0"/>
          </a:p>
        </p:txBody>
      </p:sp>
      <mc:AlternateContent xmlns:mc="http://schemas.openxmlformats.org/markup-compatibility/2006" xmlns:a14="http://schemas.microsoft.com/office/drawing/2010/main">
        <mc:Choice Requires="a14">
          <p:sp>
            <p:nvSpPr>
              <p:cNvPr id="5" name="TextBox 4"/>
              <p:cNvSpPr txBox="1"/>
              <p:nvPr/>
            </p:nvSpPr>
            <p:spPr>
              <a:xfrm>
                <a:off x="7162800" y="2114550"/>
                <a:ext cx="1259897" cy="4288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825" i="1">
                              <a:latin typeface="Cambria Math" panose="02040503050406030204" pitchFamily="18" charset="0"/>
                            </a:rPr>
                          </m:ctrlPr>
                        </m:fPr>
                        <m:num>
                          <m:r>
                            <a:rPr lang="en-US" sz="825" i="1">
                              <a:latin typeface="Cambria Math"/>
                            </a:rPr>
                            <m:t>1</m:t>
                          </m:r>
                        </m:num>
                        <m:den>
                          <m:d>
                            <m:dPr>
                              <m:begChr m:val="["/>
                              <m:endChr m:val="]"/>
                              <m:ctrlPr>
                                <a:rPr lang="en-US" sz="825" i="1">
                                  <a:latin typeface="Cambria Math" panose="02040503050406030204" pitchFamily="18" charset="0"/>
                                </a:rPr>
                              </m:ctrlPr>
                            </m:dPr>
                            <m:e>
                              <m:d>
                                <m:dPr>
                                  <m:ctrlPr>
                                    <a:rPr lang="en-US" sz="825" i="1">
                                      <a:latin typeface="Cambria Math" panose="02040503050406030204" pitchFamily="18" charset="0"/>
                                    </a:rPr>
                                  </m:ctrlPr>
                                </m:dPr>
                                <m:e>
                                  <m:f>
                                    <m:fPr>
                                      <m:type m:val="skw"/>
                                      <m:ctrlPr>
                                        <a:rPr lang="en-US" sz="825" i="1">
                                          <a:latin typeface="Cambria Math" panose="02040503050406030204" pitchFamily="18" charset="0"/>
                                        </a:rPr>
                                      </m:ctrlPr>
                                    </m:fPr>
                                    <m:num>
                                      <m:r>
                                        <a:rPr lang="en-US" sz="825" i="1">
                                          <a:latin typeface="Cambria Math"/>
                                        </a:rPr>
                                        <m:t>1</m:t>
                                      </m:r>
                                    </m:num>
                                    <m:den>
                                      <m:sSub>
                                        <m:sSubPr>
                                          <m:ctrlPr>
                                            <a:rPr lang="en-US" sz="825" i="1">
                                              <a:latin typeface="Cambria Math" panose="02040503050406030204" pitchFamily="18" charset="0"/>
                                            </a:rPr>
                                          </m:ctrlPr>
                                        </m:sSubPr>
                                        <m:e>
                                          <m:r>
                                            <a:rPr lang="en-US" sz="825" i="1">
                                              <a:latin typeface="Cambria Math"/>
                                            </a:rPr>
                                            <m:t>𝑃</m:t>
                                          </m:r>
                                        </m:e>
                                        <m:sub>
                                          <m:r>
                                            <a:rPr lang="en-US" sz="825" i="1">
                                              <a:latin typeface="Cambria Math"/>
                                            </a:rPr>
                                            <m:t>1</m:t>
                                          </m:r>
                                        </m:sub>
                                      </m:sSub>
                                    </m:den>
                                  </m:f>
                                </m:e>
                              </m:d>
                              <m:r>
                                <a:rPr lang="en-US" sz="825" i="1">
                                  <a:latin typeface="Cambria Math"/>
                                </a:rPr>
                                <m:t>+</m:t>
                              </m:r>
                              <m:d>
                                <m:dPr>
                                  <m:ctrlPr>
                                    <a:rPr lang="en-US" sz="825" i="1">
                                      <a:latin typeface="Cambria Math" panose="02040503050406030204" pitchFamily="18" charset="0"/>
                                    </a:rPr>
                                  </m:ctrlPr>
                                </m:dPr>
                                <m:e>
                                  <m:f>
                                    <m:fPr>
                                      <m:type m:val="skw"/>
                                      <m:ctrlPr>
                                        <a:rPr lang="en-US" sz="825" i="1">
                                          <a:latin typeface="Cambria Math" panose="02040503050406030204" pitchFamily="18" charset="0"/>
                                        </a:rPr>
                                      </m:ctrlPr>
                                    </m:fPr>
                                    <m:num>
                                      <m:r>
                                        <a:rPr lang="en-US" sz="825" i="1">
                                          <a:latin typeface="Cambria Math"/>
                                        </a:rPr>
                                        <m:t>1</m:t>
                                      </m:r>
                                    </m:num>
                                    <m:den>
                                      <m:sSub>
                                        <m:sSubPr>
                                          <m:ctrlPr>
                                            <a:rPr lang="en-US" sz="825" i="1">
                                              <a:latin typeface="Cambria Math" panose="02040503050406030204" pitchFamily="18" charset="0"/>
                                            </a:rPr>
                                          </m:ctrlPr>
                                        </m:sSubPr>
                                        <m:e>
                                          <m:r>
                                            <a:rPr lang="en-US" sz="825" i="1">
                                              <a:latin typeface="Cambria Math"/>
                                            </a:rPr>
                                            <m:t>𝑃</m:t>
                                          </m:r>
                                        </m:e>
                                        <m:sub>
                                          <m:r>
                                            <a:rPr lang="en-US" sz="825" i="1">
                                              <a:latin typeface="Cambria Math"/>
                                            </a:rPr>
                                            <m:t>2</m:t>
                                          </m:r>
                                        </m:sub>
                                      </m:sSub>
                                    </m:den>
                                  </m:f>
                                </m:e>
                              </m:d>
                              <m:r>
                                <a:rPr lang="en-US" sz="825" i="1">
                                  <a:latin typeface="Cambria Math"/>
                                </a:rPr>
                                <m:t>+…</m:t>
                              </m:r>
                            </m:e>
                          </m:d>
                        </m:den>
                      </m:f>
                    </m:oMath>
                  </m:oMathPara>
                </a14:m>
                <a:endParaRPr lang="en-US" sz="825" dirty="0"/>
              </a:p>
            </p:txBody>
          </p:sp>
        </mc:Choice>
        <mc:Fallback xmlns="">
          <p:sp>
            <p:nvSpPr>
              <p:cNvPr id="5" name="TextBox 4"/>
              <p:cNvSpPr txBox="1">
                <a:spLocks noRot="1" noChangeAspect="1" noMove="1" noResize="1" noEditPoints="1" noAdjustHandles="1" noChangeArrowheads="1" noChangeShapeType="1" noTextEdit="1"/>
              </p:cNvSpPr>
              <p:nvPr/>
            </p:nvSpPr>
            <p:spPr>
              <a:xfrm>
                <a:off x="7162800" y="2114550"/>
                <a:ext cx="1259897" cy="428835"/>
              </a:xfrm>
              <a:prstGeom prst="rect">
                <a:avLst/>
              </a:prstGeom>
              <a:blipFill>
                <a:blip r:embed="rId3"/>
                <a:stretch>
                  <a:fillRect t="-12857" b="-78571"/>
                </a:stretch>
              </a:blipFill>
            </p:spPr>
            <p:txBody>
              <a:bodyPr/>
              <a:lstStyle/>
              <a:p>
                <a:r>
                  <a:rPr lang="en-US">
                    <a:noFill/>
                  </a:rPr>
                  <a:t> </a:t>
                </a:r>
              </a:p>
            </p:txBody>
          </p:sp>
        </mc:Fallback>
      </mc:AlternateContent>
    </p:spTree>
    <p:extLst>
      <p:ext uri="{BB962C8B-B14F-4D97-AF65-F5344CB8AC3E}">
        <p14:creationId xmlns:p14="http://schemas.microsoft.com/office/powerpoint/2010/main" val="187506693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Typical “Method B” Wall Assemblies</a:t>
            </a:r>
            <a:endParaRPr lang="en-US" dirty="0"/>
          </a:p>
        </p:txBody>
      </p:sp>
      <p:pic>
        <p:nvPicPr>
          <p:cNvPr id="5" name="Content Placeholder 4"/>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4783309" y="1214580"/>
            <a:ext cx="3768382" cy="2236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457200" y="1271632"/>
            <a:ext cx="4038600" cy="21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066800" y="999295"/>
            <a:ext cx="2590774" cy="276999"/>
          </a:xfrm>
          <a:prstGeom prst="rect">
            <a:avLst/>
          </a:prstGeom>
        </p:spPr>
        <p:txBody>
          <a:bodyPr wrap="none">
            <a:spAutoFit/>
          </a:bodyPr>
          <a:lstStyle/>
          <a:p>
            <a:r>
              <a:rPr lang="en-US" sz="1200" dirty="0">
                <a:latin typeface="Yu Gothic Medium" panose="020B0500000000000000" pitchFamily="34" charset="-128"/>
                <a:ea typeface="Yu Gothic Medium" panose="020B0500000000000000" pitchFamily="34" charset="-128"/>
              </a:rPr>
              <a:t>Cavity + Continuous + Interior VR</a:t>
            </a:r>
          </a:p>
        </p:txBody>
      </p:sp>
      <p:sp>
        <p:nvSpPr>
          <p:cNvPr id="8" name="Rectangle 7"/>
          <p:cNvSpPr/>
          <p:nvPr/>
        </p:nvSpPr>
        <p:spPr>
          <a:xfrm>
            <a:off x="5275131" y="999295"/>
            <a:ext cx="2518638" cy="276999"/>
          </a:xfrm>
          <a:prstGeom prst="rect">
            <a:avLst/>
          </a:prstGeom>
        </p:spPr>
        <p:txBody>
          <a:bodyPr wrap="none">
            <a:spAutoFit/>
          </a:bodyPr>
          <a:lstStyle/>
          <a:p>
            <a:r>
              <a:rPr lang="en-US" sz="1200" dirty="0">
                <a:latin typeface="Yu Gothic Medium" panose="020B0500000000000000" pitchFamily="34" charset="-128"/>
                <a:ea typeface="Yu Gothic Medium" panose="020B0500000000000000" pitchFamily="34" charset="-128"/>
              </a:rPr>
              <a:t>Continuous Only </a:t>
            </a:r>
            <a:r>
              <a:rPr lang="en-US" sz="1200" dirty="0" smtClean="0">
                <a:latin typeface="Yu Gothic Medium" panose="020B0500000000000000" pitchFamily="34" charset="-128"/>
                <a:ea typeface="Yu Gothic Medium" panose="020B0500000000000000" pitchFamily="34" charset="-128"/>
              </a:rPr>
              <a:t>(No </a:t>
            </a:r>
            <a:r>
              <a:rPr lang="en-US" sz="1200" dirty="0">
                <a:latin typeface="Yu Gothic Medium" panose="020B0500000000000000" pitchFamily="34" charset="-128"/>
                <a:ea typeface="Yu Gothic Medium" panose="020B0500000000000000" pitchFamily="34" charset="-128"/>
              </a:rPr>
              <a:t>I</a:t>
            </a:r>
            <a:r>
              <a:rPr lang="en-US" sz="1200" dirty="0" smtClean="0">
                <a:latin typeface="Yu Gothic Medium" panose="020B0500000000000000" pitchFamily="34" charset="-128"/>
                <a:ea typeface="Yu Gothic Medium" panose="020B0500000000000000" pitchFamily="34" charset="-128"/>
              </a:rPr>
              <a:t>nterior </a:t>
            </a:r>
            <a:r>
              <a:rPr lang="en-US" sz="1200" dirty="0">
                <a:latin typeface="Yu Gothic Medium" panose="020B0500000000000000" pitchFamily="34" charset="-128"/>
                <a:ea typeface="Yu Gothic Medium" panose="020B0500000000000000" pitchFamily="34" charset="-128"/>
              </a:rPr>
              <a:t>VR</a:t>
            </a:r>
            <a:r>
              <a:rPr lang="en-US" sz="1200" dirty="0" smtClean="0">
                <a:latin typeface="Yu Gothic Medium" panose="020B0500000000000000" pitchFamily="34" charset="-128"/>
                <a:ea typeface="Yu Gothic Medium" panose="020B0500000000000000" pitchFamily="34" charset="-128"/>
              </a:rPr>
              <a:t>)</a:t>
            </a:r>
            <a:endParaRPr lang="en-US" sz="1200" dirty="0">
              <a:latin typeface="Yu Gothic Medium" panose="020B0500000000000000" pitchFamily="34" charset="-128"/>
              <a:ea typeface="Yu Gothic Medium" panose="020B0500000000000000" pitchFamily="34" charset="-128"/>
            </a:endParaRPr>
          </a:p>
        </p:txBody>
      </p:sp>
      <p:sp>
        <p:nvSpPr>
          <p:cNvPr id="9" name="TextBox 8"/>
          <p:cNvSpPr txBox="1"/>
          <p:nvPr/>
        </p:nvSpPr>
        <p:spPr>
          <a:xfrm>
            <a:off x="486813" y="3486150"/>
            <a:ext cx="8393906" cy="1015663"/>
          </a:xfrm>
          <a:prstGeom prst="rect">
            <a:avLst/>
          </a:prstGeom>
          <a:noFill/>
        </p:spPr>
        <p:txBody>
          <a:bodyPr wrap="square" rtlCol="0">
            <a:spAutoFit/>
          </a:bodyPr>
          <a:lstStyle/>
          <a:p>
            <a:r>
              <a:rPr lang="en-US" sz="1000" dirty="0">
                <a:latin typeface="Yu Gothic Medium" panose="020B0500000000000000" pitchFamily="34" charset="-128"/>
                <a:ea typeface="Yu Gothic Medium" panose="020B0500000000000000" pitchFamily="34" charset="-128"/>
              </a:rPr>
              <a:t>SUPPLEMENTAL GUIDANCE: </a:t>
            </a:r>
          </a:p>
          <a:p>
            <a:pPr marL="214313" indent="-214313">
              <a:buFont typeface="Arial" panose="020B0604020202020204" pitchFamily="34" charset="0"/>
              <a:buChar char="•"/>
            </a:pPr>
            <a:r>
              <a:rPr lang="en-US" sz="1000" dirty="0">
                <a:latin typeface="Yu Gothic Medium" panose="020B0500000000000000" pitchFamily="34" charset="-128"/>
                <a:ea typeface="Yu Gothic Medium" panose="020B0500000000000000" pitchFamily="34" charset="-128"/>
              </a:rPr>
              <a:t>The net exterior WVP of the WRB and/or exterior insulation should not exceed 10 perm to control solar-driven inward moisture movement, where direct-applied (unvented) reservoir cladding (adhered veneer, stucco, etc.) is used on buildings with AC during summer. </a:t>
            </a:r>
          </a:p>
          <a:p>
            <a:pPr marL="214313" indent="-214313">
              <a:buFont typeface="Arial" panose="020B0604020202020204" pitchFamily="34" charset="0"/>
              <a:buChar char="•"/>
            </a:pPr>
            <a:r>
              <a:rPr lang="en-US" sz="1000" dirty="0">
                <a:latin typeface="Yu Gothic Medium" panose="020B0500000000000000" pitchFamily="34" charset="-128"/>
                <a:ea typeface="Yu Gothic Medium" panose="020B0500000000000000" pitchFamily="34" charset="-128"/>
              </a:rPr>
              <a:t>See also Note 4 on Table A2 next slide to avoid conditions where “double vapor barrier” walls (low permeance on both sides) is considered unacceptable (even more important for walls without exterior insulation in cold or wet climates).</a:t>
            </a:r>
          </a:p>
        </p:txBody>
      </p:sp>
      <p:sp>
        <p:nvSpPr>
          <p:cNvPr id="2" name="TextBox 1"/>
          <p:cNvSpPr txBox="1"/>
          <p:nvPr/>
        </p:nvSpPr>
        <p:spPr>
          <a:xfrm>
            <a:off x="5104400" y="3324638"/>
            <a:ext cx="3598691" cy="230832"/>
          </a:xfrm>
          <a:prstGeom prst="rect">
            <a:avLst/>
          </a:prstGeom>
          <a:noFill/>
        </p:spPr>
        <p:txBody>
          <a:bodyPr wrap="square" rtlCol="0">
            <a:spAutoFit/>
          </a:bodyPr>
          <a:lstStyle/>
          <a:p>
            <a:r>
              <a:rPr lang="en-US" sz="900" dirty="0"/>
              <a:t>Note: Arrangement of control layers is material and climate specific.</a:t>
            </a:r>
          </a:p>
        </p:txBody>
      </p:sp>
    </p:spTree>
    <p:extLst>
      <p:ext uri="{BB962C8B-B14F-4D97-AF65-F5344CB8AC3E}">
        <p14:creationId xmlns:p14="http://schemas.microsoft.com/office/powerpoint/2010/main" val="45606497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half" idx="1"/>
          </p:nvPr>
        </p:nvSpPr>
        <p:spPr>
          <a:xfrm>
            <a:off x="457200" y="1200153"/>
            <a:ext cx="2514600" cy="2971797"/>
          </a:xfrm>
        </p:spPr>
        <p:txBody>
          <a:bodyPr/>
          <a:lstStyle/>
          <a:p>
            <a:r>
              <a:rPr lang="en-US" dirty="0"/>
              <a:t>Method </a:t>
            </a:r>
            <a:r>
              <a:rPr lang="en-US" dirty="0" smtClean="0"/>
              <a:t>A: Permeance </a:t>
            </a:r>
            <a:r>
              <a:rPr lang="en-US" dirty="0"/>
              <a:t>Controlled Wall (no exterior insulation</a:t>
            </a:r>
            <a:r>
              <a:rPr lang="en-US" dirty="0" smtClean="0"/>
              <a:t>)</a:t>
            </a:r>
          </a:p>
          <a:p>
            <a:pPr lvl="1"/>
            <a:r>
              <a:rPr lang="en-US" dirty="0"/>
              <a:t>TABLE NOTES 1 &amp; 4 ARE IMPORTANT!  </a:t>
            </a:r>
            <a:endParaRPr lang="en-US" dirty="0" smtClean="0"/>
          </a:p>
          <a:p>
            <a:pPr lvl="1"/>
            <a:r>
              <a:rPr lang="en-US" i="1" dirty="0" smtClean="0"/>
              <a:t>Must </a:t>
            </a:r>
            <a:r>
              <a:rPr lang="en-US" i="1" dirty="0"/>
              <a:t>evaluate permeance of exterior layers to ensure </a:t>
            </a:r>
            <a:r>
              <a:rPr lang="en-US" i="1" dirty="0" smtClean="0"/>
              <a:t>performance</a:t>
            </a:r>
            <a:endParaRPr lang="en-US" i="1" dirty="0"/>
          </a:p>
          <a:p>
            <a:endParaRPr lang="en-US" dirty="0"/>
          </a:p>
          <a:p>
            <a:endParaRPr lang="en-US" dirty="0"/>
          </a:p>
        </p:txBody>
      </p:sp>
      <p:pic>
        <p:nvPicPr>
          <p:cNvPr id="6" name="Content Placeholder 5"/>
          <p:cNvPicPr>
            <a:picLocks noGrp="1" noChangeAspect="1"/>
          </p:cNvPicPr>
          <p:nvPr>
            <p:ph sz="half" idx="2"/>
          </p:nvPr>
        </p:nvPicPr>
        <p:blipFill rotWithShape="1">
          <a:blip r:embed="rId2"/>
          <a:srcRect l="15095" t="24842" r="5660" b="4718"/>
          <a:stretch/>
        </p:blipFill>
        <p:spPr>
          <a:xfrm>
            <a:off x="3190811" y="1195355"/>
            <a:ext cx="5669704" cy="2834852"/>
          </a:xfrm>
          <a:prstGeom prst="rect">
            <a:avLst/>
          </a:prstGeom>
        </p:spPr>
      </p:pic>
      <p:sp>
        <p:nvSpPr>
          <p:cNvPr id="2" name="Title 1"/>
          <p:cNvSpPr>
            <a:spLocks noGrp="1"/>
          </p:cNvSpPr>
          <p:nvPr>
            <p:ph type="title"/>
          </p:nvPr>
        </p:nvSpPr>
        <p:spPr/>
        <p:txBody>
          <a:bodyPr/>
          <a:lstStyle/>
          <a:p>
            <a:r>
              <a:rPr lang="en-US" dirty="0" smtClean="0"/>
              <a:t>Simplified Framework for Climate Zone 6</a:t>
            </a:r>
            <a:endParaRPr lang="en-US" dirty="0"/>
          </a:p>
        </p:txBody>
      </p:sp>
    </p:spTree>
    <p:extLst>
      <p:ext uri="{BB962C8B-B14F-4D97-AF65-F5344CB8AC3E}">
        <p14:creationId xmlns:p14="http://schemas.microsoft.com/office/powerpoint/2010/main" val="318600342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smtClean="0"/>
              <a:t>Method B: Temperature Controlled Wall (cavity + continuous insulation)</a:t>
            </a:r>
          </a:p>
          <a:p>
            <a:pPr lvl="1"/>
            <a:r>
              <a:rPr lang="en-US" smtClean="0"/>
              <a:t>SOLUTION AND VERIFICATION IS VERY SIMPLE: Check insulation R-values (easy) and check vapor retarder used (easy).</a:t>
            </a:r>
          </a:p>
          <a:p>
            <a:endParaRPr lang="en-US" dirty="0"/>
          </a:p>
        </p:txBody>
      </p:sp>
      <p:sp>
        <p:nvSpPr>
          <p:cNvPr id="2" name="Title 1"/>
          <p:cNvSpPr>
            <a:spLocks noGrp="1"/>
          </p:cNvSpPr>
          <p:nvPr>
            <p:ph type="title"/>
          </p:nvPr>
        </p:nvSpPr>
        <p:spPr/>
        <p:txBody>
          <a:bodyPr/>
          <a:lstStyle/>
          <a:p>
            <a:r>
              <a:rPr lang="en-US" smtClean="0"/>
              <a:t>Simplified Framework for Climate Zone 6</a:t>
            </a:r>
            <a:endParaRPr lang="en-US" dirty="0"/>
          </a:p>
        </p:txBody>
      </p:sp>
      <p:pic>
        <p:nvPicPr>
          <p:cNvPr id="8" name="Content Placeholder 7"/>
          <p:cNvPicPr>
            <a:picLocks noGrp="1" noChangeAspect="1"/>
          </p:cNvPicPr>
          <p:nvPr>
            <p:ph sz="half" idx="2"/>
          </p:nvPr>
        </p:nvPicPr>
        <p:blipFill rotWithShape="1">
          <a:blip r:embed="rId2"/>
          <a:srcRect l="25720" t="31974" r="24120" b="36026"/>
          <a:stretch/>
        </p:blipFill>
        <p:spPr>
          <a:xfrm>
            <a:off x="4648200" y="1961421"/>
            <a:ext cx="4038600" cy="1449258"/>
          </a:xfrm>
          <a:prstGeom prst="rect">
            <a:avLst/>
          </a:prstGeom>
        </p:spPr>
      </p:pic>
    </p:spTree>
    <p:extLst>
      <p:ext uri="{BB962C8B-B14F-4D97-AF65-F5344CB8AC3E}">
        <p14:creationId xmlns:p14="http://schemas.microsoft.com/office/powerpoint/2010/main" val="154250758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Zone 6 – More </a:t>
            </a:r>
            <a:r>
              <a:rPr lang="en-US" dirty="0"/>
              <a:t>O</a:t>
            </a:r>
            <a:r>
              <a:rPr lang="en-US" dirty="0" smtClean="0"/>
              <a:t>ptions for CI </a:t>
            </a:r>
            <a:r>
              <a:rPr lang="en-US" dirty="0"/>
              <a:t>A</a:t>
            </a:r>
            <a:r>
              <a:rPr lang="en-US" dirty="0" smtClean="0"/>
              <a:t>mounts</a:t>
            </a:r>
            <a:endParaRPr lang="en-US" dirty="0"/>
          </a:p>
        </p:txBody>
      </p:sp>
      <p:sp>
        <p:nvSpPr>
          <p:cNvPr id="3" name="Content Placeholder 2"/>
          <p:cNvSpPr>
            <a:spLocks noGrp="1"/>
          </p:cNvSpPr>
          <p:nvPr>
            <p:ph sz="half" idx="1"/>
          </p:nvPr>
        </p:nvSpPr>
        <p:spPr>
          <a:xfrm>
            <a:off x="457200" y="1200151"/>
            <a:ext cx="8265319" cy="1371599"/>
          </a:xfrm>
        </p:spPr>
        <p:txBody>
          <a:bodyPr>
            <a:normAutofit/>
          </a:bodyPr>
          <a:lstStyle/>
          <a:p>
            <a:r>
              <a:rPr lang="en-US" dirty="0" smtClean="0"/>
              <a:t>Lose some table size simplicity, but gain much flexibility and accuracy (still a “cook-book” look up the answer approach)</a:t>
            </a:r>
            <a:endParaRPr lang="en-US" dirty="0"/>
          </a:p>
        </p:txBody>
      </p:sp>
      <p:pic>
        <p:nvPicPr>
          <p:cNvPr id="5" name="Picture 4"/>
          <p:cNvPicPr>
            <a:picLocks noChangeAspect="1"/>
          </p:cNvPicPr>
          <p:nvPr/>
        </p:nvPicPr>
        <p:blipFill rotWithShape="1">
          <a:blip r:embed="rId2"/>
          <a:srcRect l="12760" t="29200" r="8760" b="13840"/>
          <a:stretch/>
        </p:blipFill>
        <p:spPr>
          <a:xfrm>
            <a:off x="1607751" y="1861069"/>
            <a:ext cx="6247015" cy="2550386"/>
          </a:xfrm>
          <a:prstGeom prst="rect">
            <a:avLst/>
          </a:prstGeom>
        </p:spPr>
      </p:pic>
    </p:spTree>
    <p:extLst>
      <p:ext uri="{BB962C8B-B14F-4D97-AF65-F5344CB8AC3E}">
        <p14:creationId xmlns:p14="http://schemas.microsoft.com/office/powerpoint/2010/main" val="274862001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Similarly for Other </a:t>
            </a:r>
            <a:r>
              <a:rPr lang="en-US" dirty="0"/>
              <a:t>C</a:t>
            </a:r>
            <a:r>
              <a:rPr lang="en-US" dirty="0" smtClean="0"/>
              <a:t>limate </a:t>
            </a:r>
            <a:r>
              <a:rPr lang="en-US" dirty="0"/>
              <a:t>Z</a:t>
            </a:r>
            <a:r>
              <a:rPr lang="en-US" dirty="0" smtClean="0"/>
              <a:t>ones...</a:t>
            </a:r>
            <a:endParaRPr lang="en-US" dirty="0"/>
          </a:p>
        </p:txBody>
      </p:sp>
      <p:pic>
        <p:nvPicPr>
          <p:cNvPr id="6" name="Content Placeholder 5"/>
          <p:cNvPicPr>
            <a:picLocks noGrp="1" noChangeAspect="1"/>
          </p:cNvPicPr>
          <p:nvPr>
            <p:ph idx="1"/>
          </p:nvPr>
        </p:nvPicPr>
        <p:blipFill rotWithShape="1">
          <a:blip r:embed="rId2"/>
          <a:srcRect l="16239" t="22160" r="6601" b="16827"/>
          <a:stretch/>
        </p:blipFill>
        <p:spPr>
          <a:xfrm>
            <a:off x="1231304" y="1123950"/>
            <a:ext cx="6681391" cy="2971800"/>
          </a:xfrm>
          <a:prstGeom prst="rect">
            <a:avLst/>
          </a:prstGeom>
        </p:spPr>
      </p:pic>
    </p:spTree>
    <p:extLst>
      <p:ext uri="{BB962C8B-B14F-4D97-AF65-F5344CB8AC3E}">
        <p14:creationId xmlns:p14="http://schemas.microsoft.com/office/powerpoint/2010/main" val="49221631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Similarly for Other </a:t>
            </a:r>
            <a:r>
              <a:rPr lang="en-US" dirty="0"/>
              <a:t>C</a:t>
            </a:r>
            <a:r>
              <a:rPr lang="en-US" dirty="0" smtClean="0"/>
              <a:t>limate Zones...</a:t>
            </a:r>
            <a:endParaRPr lang="en-US" dirty="0"/>
          </a:p>
        </p:txBody>
      </p:sp>
      <p:pic>
        <p:nvPicPr>
          <p:cNvPr id="6" name="Content Placeholder 5"/>
          <p:cNvPicPr>
            <a:picLocks noGrp="1" noChangeAspect="1"/>
          </p:cNvPicPr>
          <p:nvPr>
            <p:ph idx="1"/>
          </p:nvPr>
        </p:nvPicPr>
        <p:blipFill rotWithShape="1">
          <a:blip r:embed="rId2"/>
          <a:srcRect l="12760" t="29627" r="8760" b="16400"/>
          <a:stretch/>
        </p:blipFill>
        <p:spPr>
          <a:xfrm>
            <a:off x="730954" y="1123950"/>
            <a:ext cx="7682092" cy="2971800"/>
          </a:xfrm>
          <a:prstGeom prst="rect">
            <a:avLst/>
          </a:prstGeom>
        </p:spPr>
      </p:pic>
    </p:spTree>
    <p:extLst>
      <p:ext uri="{BB962C8B-B14F-4D97-AF65-F5344CB8AC3E}">
        <p14:creationId xmlns:p14="http://schemas.microsoft.com/office/powerpoint/2010/main" val="142002146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Example 1</a:t>
            </a:r>
            <a:endParaRPr lang="en-US" dirty="0"/>
          </a:p>
        </p:txBody>
      </p:sp>
      <p:sp>
        <p:nvSpPr>
          <p:cNvPr id="5" name="Content Placeholder 4"/>
          <p:cNvSpPr>
            <a:spLocks noGrp="1"/>
          </p:cNvSpPr>
          <p:nvPr>
            <p:ph idx="1"/>
          </p:nvPr>
        </p:nvSpPr>
        <p:spPr/>
        <p:txBody>
          <a:bodyPr/>
          <a:lstStyle/>
          <a:p>
            <a:r>
              <a:rPr lang="en-US" b="1" dirty="0" smtClean="0"/>
              <a:t>Example 1: Using </a:t>
            </a:r>
            <a:r>
              <a:rPr lang="en-US" b="1" dirty="0"/>
              <a:t>insulation ratios to check energy code solutions and alternative wall insulation strategies for adequate moisture durability </a:t>
            </a:r>
          </a:p>
          <a:p>
            <a:pPr lvl="1"/>
            <a:r>
              <a:rPr lang="en-US" u="sng" dirty="0" smtClean="0"/>
              <a:t>Given</a:t>
            </a:r>
            <a:r>
              <a:rPr lang="en-US" dirty="0" smtClean="0"/>
              <a:t>: Assume the energy code requires R20+5ci (2x6 wall with R20 cavity insulation and R5 continuous insulation).  This is a “Method B” wall in accordance with Table A1 of Appendix A.</a:t>
            </a:r>
          </a:p>
          <a:p>
            <a:pPr lvl="1"/>
            <a:r>
              <a:rPr lang="en-US" u="sng" dirty="0" smtClean="0"/>
              <a:t>Find</a:t>
            </a:r>
            <a:r>
              <a:rPr lang="en-US" dirty="0" smtClean="0"/>
              <a:t>: What is the maximum (coldest) permissible climate zone for this wall when using a Class I, II or Class III interior vapor retarder?</a:t>
            </a:r>
          </a:p>
          <a:p>
            <a:endParaRPr lang="en-US" dirty="0"/>
          </a:p>
        </p:txBody>
      </p:sp>
    </p:spTree>
    <p:extLst>
      <p:ext uri="{BB962C8B-B14F-4D97-AF65-F5344CB8AC3E}">
        <p14:creationId xmlns:p14="http://schemas.microsoft.com/office/powerpoint/2010/main" val="69894972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Example 1</a:t>
            </a:r>
            <a:endParaRPr lang="en-US" dirty="0"/>
          </a:p>
        </p:txBody>
      </p:sp>
      <p:sp>
        <p:nvSpPr>
          <p:cNvPr id="3" name="Content Placeholder 2"/>
          <p:cNvSpPr>
            <a:spLocks noGrp="1"/>
          </p:cNvSpPr>
          <p:nvPr>
            <p:ph sz="half" idx="1"/>
          </p:nvPr>
        </p:nvSpPr>
        <p:spPr/>
        <p:txBody>
          <a:bodyPr>
            <a:normAutofit/>
          </a:bodyPr>
          <a:lstStyle/>
          <a:p>
            <a:r>
              <a:rPr lang="en-US" u="sng" smtClean="0"/>
              <a:t>Solution</a:t>
            </a:r>
            <a:r>
              <a:rPr lang="en-US" smtClean="0"/>
              <a:t>: First, determine the insulation ratio, R</a:t>
            </a:r>
            <a:r>
              <a:rPr lang="en-US" baseline="-25000" smtClean="0"/>
              <a:t>e</a:t>
            </a:r>
            <a:r>
              <a:rPr lang="en-US" smtClean="0"/>
              <a:t>/R</a:t>
            </a:r>
            <a:r>
              <a:rPr lang="en-US" baseline="-25000" smtClean="0"/>
              <a:t>i</a:t>
            </a:r>
            <a:r>
              <a:rPr lang="en-US" smtClean="0"/>
              <a:t> = 5/20 = 0.25. </a:t>
            </a:r>
          </a:p>
          <a:p>
            <a:pPr lvl="1"/>
            <a:r>
              <a:rPr lang="en-US" smtClean="0"/>
              <a:t>In accordance with Table A1 or A3 (Appendix A), the maximum/coldest climate zone is 6 with a Class I or II interior vapor retarder and Climate Zone 4 with a Class III interior vapor retarder.  </a:t>
            </a:r>
            <a:endParaRPr lang="en-US" dirty="0"/>
          </a:p>
        </p:txBody>
      </p:sp>
      <p:pic>
        <p:nvPicPr>
          <p:cNvPr id="8" name="Content Placeholder 7"/>
          <p:cNvPicPr>
            <a:picLocks noGrp="1" noChangeAspect="1"/>
          </p:cNvPicPr>
          <p:nvPr>
            <p:ph sz="half" idx="2"/>
          </p:nvPr>
        </p:nvPicPr>
        <p:blipFill>
          <a:blip r:embed="rId2"/>
          <a:stretch>
            <a:fillRect/>
          </a:stretch>
        </p:blipFill>
        <p:spPr>
          <a:xfrm>
            <a:off x="4932038" y="1200150"/>
            <a:ext cx="3470924" cy="2971800"/>
          </a:xfrm>
          <a:prstGeom prst="rect">
            <a:avLst/>
          </a:prstGeom>
        </p:spPr>
      </p:pic>
    </p:spTree>
    <p:extLst>
      <p:ext uri="{BB962C8B-B14F-4D97-AF65-F5344CB8AC3E}">
        <p14:creationId xmlns:p14="http://schemas.microsoft.com/office/powerpoint/2010/main" val="2091165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Science Concept </a:t>
            </a:r>
            <a:r>
              <a:rPr lang="en-US" dirty="0" smtClean="0"/>
              <a:t>#1 – Rain Water Control</a:t>
            </a:r>
            <a:endParaRPr lang="en-US" dirty="0"/>
          </a:p>
        </p:txBody>
      </p:sp>
      <p:sp>
        <p:nvSpPr>
          <p:cNvPr id="3" name="Content Placeholder 2"/>
          <p:cNvSpPr>
            <a:spLocks noGrp="1"/>
          </p:cNvSpPr>
          <p:nvPr>
            <p:ph sz="half" idx="1"/>
          </p:nvPr>
        </p:nvSpPr>
        <p:spPr/>
        <p:txBody>
          <a:bodyPr>
            <a:normAutofit/>
          </a:bodyPr>
          <a:lstStyle/>
          <a:p>
            <a:pPr marL="385763" indent="-385763">
              <a:buFont typeface="+mj-lt"/>
              <a:buAutoNum type="arabicPeriod" startAt="2"/>
            </a:pPr>
            <a:r>
              <a:rPr lang="en-US" dirty="0" smtClean="0"/>
              <a:t>Use a code compliant water-resistive barrier (WRB) and flashing details at all penetrations for a continuous drainage plane behind the cladding</a:t>
            </a:r>
          </a:p>
          <a:p>
            <a:pPr lvl="1"/>
            <a:r>
              <a:rPr lang="en-US" dirty="0" smtClean="0"/>
              <a:t>WHY? All claddings leak!  Also, codes generally require a WRB behind all cladding types.</a:t>
            </a:r>
          </a:p>
          <a:p>
            <a:pPr lvl="1"/>
            <a:endParaRPr lang="en-US" dirty="0"/>
          </a:p>
        </p:txBody>
      </p:sp>
      <p:sp>
        <p:nvSpPr>
          <p:cNvPr id="5" name="Rectangle 2"/>
          <p:cNvSpPr>
            <a:spLocks noChangeArrowheads="1"/>
          </p:cNvSpPr>
          <p:nvPr/>
        </p:nvSpPr>
        <p:spPr bwMode="auto">
          <a:xfrm>
            <a:off x="4048699" y="215787"/>
            <a:ext cx="5791816" cy="225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sz="1013" dirty="0"/>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971550"/>
            <a:ext cx="2757577" cy="3394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96302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57250"/>
          </a:xfrm>
        </p:spPr>
        <p:txBody>
          <a:bodyPr/>
          <a:lstStyle/>
          <a:p>
            <a:r>
              <a:rPr lang="en-US" dirty="0" smtClean="0"/>
              <a:t>Design Example 1</a:t>
            </a:r>
            <a:endParaRPr lang="en-US" dirty="0"/>
          </a:p>
        </p:txBody>
      </p:sp>
      <p:sp>
        <p:nvSpPr>
          <p:cNvPr id="3" name="Content Placeholder 2"/>
          <p:cNvSpPr>
            <a:spLocks noGrp="1"/>
          </p:cNvSpPr>
          <p:nvPr>
            <p:ph sz="half" idx="1"/>
          </p:nvPr>
        </p:nvSpPr>
        <p:spPr/>
        <p:txBody>
          <a:bodyPr>
            <a:normAutofit/>
          </a:bodyPr>
          <a:lstStyle/>
          <a:p>
            <a:r>
              <a:rPr lang="en-US" dirty="0" smtClean="0"/>
              <a:t>Alternatively</a:t>
            </a:r>
            <a:r>
              <a:rPr lang="en-US" dirty="0"/>
              <a:t>, a more precise use of insulation ratios as shown in Table A5 (Comprehensive) indicates that an R20+5ci wall with a Class I or II vapor retarder works within Climate Zone 7 for up to 9,900 heating degree days (HDD65F).  </a:t>
            </a:r>
          </a:p>
        </p:txBody>
      </p:sp>
      <p:pic>
        <p:nvPicPr>
          <p:cNvPr id="6" name="Picture 2"/>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3470" b="2518"/>
          <a:stretch/>
        </p:blipFill>
        <p:spPr bwMode="auto">
          <a:xfrm>
            <a:off x="1317684" y="2190750"/>
            <a:ext cx="6508631" cy="2278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599692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Example 1</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While </a:t>
            </a:r>
            <a:r>
              <a:rPr lang="en-US" dirty="0"/>
              <a:t>this example assembly may be permitted as a prescriptive solution in the energy code, the insulation ratio should be checked as demonstrated in this example as moisture control considerations may “override” the energy code.  </a:t>
            </a:r>
            <a:endParaRPr lang="en-US" dirty="0" smtClean="0"/>
          </a:p>
          <a:p>
            <a:r>
              <a:rPr lang="en-US" dirty="0" smtClean="0"/>
              <a:t>Consequently</a:t>
            </a:r>
            <a:r>
              <a:rPr lang="en-US" dirty="0"/>
              <a:t>, the insulation locations and amounts may need to be adjusted to achieve moisture control while also still complying with the required energy code thermal performance in a given climate zone.  </a:t>
            </a:r>
            <a:endParaRPr lang="en-US" dirty="0" smtClean="0"/>
          </a:p>
          <a:p>
            <a:r>
              <a:rPr lang="en-US" dirty="0" smtClean="0"/>
              <a:t>For </a:t>
            </a:r>
            <a:r>
              <a:rPr lang="en-US" dirty="0"/>
              <a:t>example, changing to a R13+R10ci insulation strategy using a 2x4 wall which is thermally equivalent will increase the insulation ratio to 10/13 = 0.77, providing much improved water vapor control or the ability to tolerate higher indoor RH conditions and/or much colder climate zones. </a:t>
            </a:r>
          </a:p>
          <a:p>
            <a:pPr marL="0" indent="0">
              <a:buNone/>
            </a:pPr>
            <a:endParaRPr lang="en-US" dirty="0"/>
          </a:p>
        </p:txBody>
      </p:sp>
    </p:spTree>
    <p:extLst>
      <p:ext uri="{BB962C8B-B14F-4D97-AF65-F5344CB8AC3E}">
        <p14:creationId xmlns:p14="http://schemas.microsoft.com/office/powerpoint/2010/main" val="103701220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Example 2</a:t>
            </a:r>
            <a:endParaRPr lang="en-US" dirty="0"/>
          </a:p>
        </p:txBody>
      </p:sp>
      <p:sp>
        <p:nvSpPr>
          <p:cNvPr id="5" name="Content Placeholder 4"/>
          <p:cNvSpPr>
            <a:spLocks noGrp="1"/>
          </p:cNvSpPr>
          <p:nvPr>
            <p:ph idx="1"/>
          </p:nvPr>
        </p:nvSpPr>
        <p:spPr/>
        <p:txBody>
          <a:bodyPr/>
          <a:lstStyle/>
          <a:p>
            <a:r>
              <a:rPr lang="en-US" b="1" dirty="0" smtClean="0"/>
              <a:t>Example 2: Getting More Creative with Insulation Ratios </a:t>
            </a:r>
            <a:endParaRPr lang="en-US" dirty="0" smtClean="0"/>
          </a:p>
          <a:p>
            <a:pPr lvl="1"/>
            <a:r>
              <a:rPr lang="en-US" u="sng" dirty="0" smtClean="0"/>
              <a:t>Given</a:t>
            </a:r>
            <a:r>
              <a:rPr lang="en-US" dirty="0" smtClean="0"/>
              <a:t>: Consider a wall assembly comprised of R15 high density batt insulation in a 2x4 wall, the use of exterior continuous insulation, and R2 insulating (foam backed) vinyl siding. This is a “Method B” wall assembly in accordance with Table A1 of Appendix A.</a:t>
            </a:r>
          </a:p>
          <a:p>
            <a:pPr lvl="1"/>
            <a:r>
              <a:rPr lang="en-US" u="sng" dirty="0" smtClean="0"/>
              <a:t>Find</a:t>
            </a:r>
            <a:r>
              <a:rPr lang="en-US" dirty="0" smtClean="0"/>
              <a:t>: What would be the required R-value (and thickness) of the exterior continuous insulation to use this assembly in Climate Zone 6 with a Class III interior vapor retarder (e.g., latex paint on drywall)? </a:t>
            </a:r>
          </a:p>
          <a:p>
            <a:endParaRPr lang="en-US" dirty="0"/>
          </a:p>
        </p:txBody>
      </p:sp>
    </p:spTree>
    <p:extLst>
      <p:ext uri="{BB962C8B-B14F-4D97-AF65-F5344CB8AC3E}">
        <p14:creationId xmlns:p14="http://schemas.microsoft.com/office/powerpoint/2010/main" val="160560466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Example 2</a:t>
            </a:r>
          </a:p>
        </p:txBody>
      </p:sp>
      <p:sp>
        <p:nvSpPr>
          <p:cNvPr id="5" name="Content Placeholder 4"/>
          <p:cNvSpPr>
            <a:spLocks noGrp="1"/>
          </p:cNvSpPr>
          <p:nvPr>
            <p:ph sz="half" idx="1"/>
          </p:nvPr>
        </p:nvSpPr>
        <p:spPr/>
        <p:txBody>
          <a:bodyPr>
            <a:normAutofit/>
          </a:bodyPr>
          <a:lstStyle/>
          <a:p>
            <a:r>
              <a:rPr lang="en-US" u="sng" dirty="0"/>
              <a:t>Solution</a:t>
            </a:r>
            <a:r>
              <a:rPr lang="en-US" dirty="0"/>
              <a:t>: </a:t>
            </a:r>
            <a:r>
              <a:rPr lang="en-US" dirty="0" smtClean="0"/>
              <a:t>In </a:t>
            </a:r>
            <a:r>
              <a:rPr lang="en-US" dirty="0"/>
              <a:t>accordance with Table A1 a </a:t>
            </a:r>
            <a:r>
              <a:rPr lang="en-US" i="1" dirty="0"/>
              <a:t>minimum</a:t>
            </a:r>
            <a:r>
              <a:rPr lang="en-US" dirty="0"/>
              <a:t> R</a:t>
            </a:r>
            <a:r>
              <a:rPr lang="en-US" baseline="-25000" dirty="0"/>
              <a:t>e</a:t>
            </a:r>
            <a:r>
              <a:rPr lang="en-US" dirty="0"/>
              <a:t>/R</a:t>
            </a:r>
            <a:r>
              <a:rPr lang="en-US" baseline="-25000" dirty="0"/>
              <a:t>i</a:t>
            </a:r>
            <a:r>
              <a:rPr lang="en-US" dirty="0"/>
              <a:t> ratio of 0.5 is required (which more precisely applies to the extreme northern boundary of Climate Zone 6). </a:t>
            </a:r>
            <a:r>
              <a:rPr lang="en-US" dirty="0" smtClean="0"/>
              <a:t>Thus</a:t>
            </a:r>
            <a:r>
              <a:rPr lang="en-US" dirty="0"/>
              <a:t>, the exterior continuous insulation amount must be at least R15 x 0.5 = R7.5ci. </a:t>
            </a:r>
            <a:endParaRPr lang="en-US" dirty="0" smtClean="0"/>
          </a:p>
        </p:txBody>
      </p:sp>
      <p:pic>
        <p:nvPicPr>
          <p:cNvPr id="10" name="Content Placeholder 9"/>
          <p:cNvPicPr>
            <a:picLocks noGrp="1" noChangeAspect="1"/>
          </p:cNvPicPr>
          <p:nvPr>
            <p:ph sz="half" idx="2"/>
          </p:nvPr>
        </p:nvPicPr>
        <p:blipFill>
          <a:blip r:embed="rId2"/>
          <a:stretch>
            <a:fillRect/>
          </a:stretch>
        </p:blipFill>
        <p:spPr>
          <a:xfrm>
            <a:off x="4918710" y="1200150"/>
            <a:ext cx="3497579" cy="2971800"/>
          </a:xfrm>
          <a:prstGeom prst="rect">
            <a:avLst/>
          </a:prstGeom>
        </p:spPr>
      </p:pic>
    </p:spTree>
    <p:extLst>
      <p:ext uri="{BB962C8B-B14F-4D97-AF65-F5344CB8AC3E}">
        <p14:creationId xmlns:p14="http://schemas.microsoft.com/office/powerpoint/2010/main" val="361987732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a:t>
            </a:r>
            <a:r>
              <a:rPr lang="en-US" dirty="0" smtClean="0"/>
              <a:t>Example 2</a:t>
            </a:r>
            <a:endParaRPr lang="en-US" dirty="0"/>
          </a:p>
        </p:txBody>
      </p:sp>
      <p:sp>
        <p:nvSpPr>
          <p:cNvPr id="5" name="Content Placeholder 4"/>
          <p:cNvSpPr>
            <a:spLocks noGrp="1"/>
          </p:cNvSpPr>
          <p:nvPr>
            <p:ph idx="1"/>
          </p:nvPr>
        </p:nvSpPr>
        <p:spPr/>
        <p:txBody>
          <a:bodyPr>
            <a:normAutofit/>
          </a:bodyPr>
          <a:lstStyle/>
          <a:p>
            <a:r>
              <a:rPr lang="en-US" dirty="0" smtClean="0"/>
              <a:t>Because </a:t>
            </a:r>
            <a:r>
              <a:rPr lang="en-US" dirty="0"/>
              <a:t>the insulating siding provides at least R2 of this exterior continuous insulation, the insulated sheathing only needs to make up the difference of 7.5R – R2 = R5.5.  </a:t>
            </a:r>
          </a:p>
          <a:p>
            <a:r>
              <a:rPr lang="en-US" dirty="0" smtClean="0"/>
              <a:t>Thus, the following insulated sheathing options are possible: </a:t>
            </a:r>
          </a:p>
          <a:p>
            <a:pPr lvl="1"/>
            <a:r>
              <a:rPr lang="en-US" dirty="0" smtClean="0"/>
              <a:t>1.5 inches of EPS foam sheathing (~R6),</a:t>
            </a:r>
          </a:p>
          <a:p>
            <a:pPr lvl="1"/>
            <a:r>
              <a:rPr lang="en-US" dirty="0" smtClean="0"/>
              <a:t>1’' of XPS (R5) plus an insulated vinyl siding of R2.5 instead of R2, or</a:t>
            </a:r>
          </a:p>
          <a:p>
            <a:pPr lvl="1"/>
            <a:r>
              <a:rPr lang="en-US" dirty="0" smtClean="0"/>
              <a:t>1” of foil-faced polyisocyanurate foam sheathing(~R6) </a:t>
            </a:r>
          </a:p>
        </p:txBody>
      </p:sp>
    </p:spTree>
    <p:extLst>
      <p:ext uri="{BB962C8B-B14F-4D97-AF65-F5344CB8AC3E}">
        <p14:creationId xmlns:p14="http://schemas.microsoft.com/office/powerpoint/2010/main" val="85060564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Example </a:t>
            </a:r>
            <a:r>
              <a:rPr lang="en-US" dirty="0" smtClean="0"/>
              <a:t>2</a:t>
            </a:r>
            <a:endParaRPr lang="en-US" dirty="0"/>
          </a:p>
        </p:txBody>
      </p:sp>
      <p:sp>
        <p:nvSpPr>
          <p:cNvPr id="5" name="Content Placeholder 4"/>
          <p:cNvSpPr>
            <a:spLocks noGrp="1"/>
          </p:cNvSpPr>
          <p:nvPr>
            <p:ph idx="1"/>
          </p:nvPr>
        </p:nvSpPr>
        <p:spPr/>
        <p:txBody>
          <a:bodyPr>
            <a:normAutofit fontScale="92500" lnSpcReduction="10000"/>
          </a:bodyPr>
          <a:lstStyle/>
          <a:p>
            <a:r>
              <a:rPr lang="en-US" dirty="0" smtClean="0"/>
              <a:t>While </a:t>
            </a:r>
            <a:r>
              <a:rPr lang="en-US" dirty="0"/>
              <a:t>the above wall meets the moisture control objective, energy code compliance must also be checked.  </a:t>
            </a:r>
            <a:endParaRPr lang="en-US" dirty="0" smtClean="0"/>
          </a:p>
          <a:p>
            <a:r>
              <a:rPr lang="en-US" dirty="0" smtClean="0"/>
              <a:t>In </a:t>
            </a:r>
            <a:r>
              <a:rPr lang="en-US" dirty="0"/>
              <a:t>this case, a U-factor for the assembly should be determined following procedures in the energy code and the ASHRAE </a:t>
            </a:r>
            <a:r>
              <a:rPr lang="en-US" i="1" dirty="0"/>
              <a:t>Handbook of Fundamentals </a:t>
            </a:r>
            <a:r>
              <a:rPr lang="en-US" dirty="0"/>
              <a:t>or an approved method. </a:t>
            </a:r>
            <a:endParaRPr lang="en-US" dirty="0" smtClean="0"/>
          </a:p>
          <a:p>
            <a:r>
              <a:rPr lang="en-US" dirty="0" smtClean="0"/>
              <a:t>For </a:t>
            </a:r>
            <a:r>
              <a:rPr lang="en-US" dirty="0"/>
              <a:t>example, if the R15+7.5ci objective is exactly </a:t>
            </a:r>
            <a:r>
              <a:rPr lang="en-US" dirty="0" smtClean="0"/>
              <a:t>satisfied </a:t>
            </a:r>
            <a:r>
              <a:rPr lang="en-US" dirty="0"/>
              <a:t>with a combination of insulating sheathing and insulating siding as discussed above (e.g., R5.5 sheathing and R2 siding), the calculated U-factor of the wood-frame wall assembly is approximately 0.049 with an effective R-value of 20.4. </a:t>
            </a:r>
          </a:p>
          <a:p>
            <a:endParaRPr lang="en-US" dirty="0"/>
          </a:p>
        </p:txBody>
      </p:sp>
    </p:spTree>
    <p:extLst>
      <p:ext uri="{BB962C8B-B14F-4D97-AF65-F5344CB8AC3E}">
        <p14:creationId xmlns:p14="http://schemas.microsoft.com/office/powerpoint/2010/main" val="283645827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Example </a:t>
            </a:r>
            <a:r>
              <a:rPr lang="en-US" dirty="0" smtClean="0"/>
              <a:t>3</a:t>
            </a:r>
            <a:endParaRPr lang="en-US" dirty="0"/>
          </a:p>
        </p:txBody>
      </p:sp>
      <p:sp>
        <p:nvSpPr>
          <p:cNvPr id="5" name="Content Placeholder 4"/>
          <p:cNvSpPr>
            <a:spLocks noGrp="1"/>
          </p:cNvSpPr>
          <p:nvPr>
            <p:ph idx="1"/>
          </p:nvPr>
        </p:nvSpPr>
        <p:spPr/>
        <p:txBody>
          <a:bodyPr>
            <a:normAutofit fontScale="85000" lnSpcReduction="20000"/>
          </a:bodyPr>
          <a:lstStyle/>
          <a:p>
            <a:r>
              <a:rPr lang="en-US" b="1" dirty="0"/>
              <a:t>Example 3: Verify compliance of a conventional 2x6 (cavity insulation only) wall assembly in Climate Zone 5 with exterior permeance requirements for water vapor control </a:t>
            </a:r>
            <a:endParaRPr lang="en-US" dirty="0"/>
          </a:p>
          <a:p>
            <a:pPr lvl="1"/>
            <a:r>
              <a:rPr lang="en-US" u="sng" dirty="0"/>
              <a:t>Given</a:t>
            </a:r>
            <a:r>
              <a:rPr lang="en-US" dirty="0"/>
              <a:t>: </a:t>
            </a:r>
            <a:r>
              <a:rPr lang="en-US" dirty="0" smtClean="0"/>
              <a:t>Assume </a:t>
            </a:r>
            <a:r>
              <a:rPr lang="en-US" dirty="0"/>
              <a:t>the energy code requires minimum R-20 cavity insulation and the product used is vapor permeable (e.g., fiberglass, </a:t>
            </a:r>
            <a:r>
              <a:rPr lang="en-US" dirty="0" smtClean="0"/>
              <a:t>cellulose). This </a:t>
            </a:r>
            <a:r>
              <a:rPr lang="en-US" dirty="0"/>
              <a:t>is a “Method A” wall assembly in accordance with Table A1 of Appendix A. Also assume that 7/16” OSB sheathing is used (typical wet cup vapor permeance ~ 3.8 perm – verify with manufacturer) together with a 10 perm building wrap (verify with manufacturer) and a vented cladding (e.g., anchored brick veneer, vinyl siding, furred lap </a:t>
            </a:r>
            <a:r>
              <a:rPr lang="en-US" dirty="0" smtClean="0"/>
              <a:t>siding).</a:t>
            </a:r>
            <a:endParaRPr lang="en-US" dirty="0"/>
          </a:p>
          <a:p>
            <a:pPr lvl="1"/>
            <a:r>
              <a:rPr lang="en-US" u="sng" dirty="0"/>
              <a:t>Find</a:t>
            </a:r>
            <a:r>
              <a:rPr lang="en-US" dirty="0"/>
              <a:t>: </a:t>
            </a:r>
            <a:r>
              <a:rPr lang="en-US" dirty="0" smtClean="0"/>
              <a:t>What </a:t>
            </a:r>
            <a:r>
              <a:rPr lang="en-US" dirty="0"/>
              <a:t>Class of interior vapor retarder is permitted for use with this assembly in Climate Zone 5?</a:t>
            </a:r>
          </a:p>
          <a:p>
            <a:endParaRPr lang="en-US" dirty="0"/>
          </a:p>
        </p:txBody>
      </p:sp>
    </p:spTree>
    <p:extLst>
      <p:ext uri="{BB962C8B-B14F-4D97-AF65-F5344CB8AC3E}">
        <p14:creationId xmlns:p14="http://schemas.microsoft.com/office/powerpoint/2010/main" val="132873397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3</a:t>
            </a:r>
            <a:endParaRPr lang="en-US" dirty="0"/>
          </a:p>
        </p:txBody>
      </p:sp>
      <p:sp>
        <p:nvSpPr>
          <p:cNvPr id="5" name="Content Placeholder 4"/>
          <p:cNvSpPr>
            <a:spLocks noGrp="1"/>
          </p:cNvSpPr>
          <p:nvPr>
            <p:ph sz="half" idx="1"/>
          </p:nvPr>
        </p:nvSpPr>
        <p:spPr/>
        <p:txBody>
          <a:bodyPr>
            <a:normAutofit/>
          </a:bodyPr>
          <a:lstStyle/>
          <a:p>
            <a:r>
              <a:rPr lang="en-US" u="sng" dirty="0"/>
              <a:t>Solution</a:t>
            </a:r>
            <a:r>
              <a:rPr lang="en-US" dirty="0"/>
              <a:t>: </a:t>
            </a:r>
            <a:r>
              <a:rPr lang="en-US" dirty="0" smtClean="0"/>
              <a:t>First</a:t>
            </a:r>
            <a:r>
              <a:rPr lang="en-US" dirty="0"/>
              <a:t>, determine the net vapor permeance of the exterior material layers (excluding the vented cladding) in accordance with Note ‘c’ of Table A1. </a:t>
            </a:r>
            <a:r>
              <a:rPr lang="en-US" dirty="0" smtClean="0"/>
              <a:t>Thus</a:t>
            </a:r>
            <a:r>
              <a:rPr lang="en-US" dirty="0"/>
              <a:t>, net permeance = 1 / [(1/3.8) + (1/10)] = 1 / 0.36 = 2.75 perm.  </a:t>
            </a:r>
          </a:p>
          <a:p>
            <a:pPr lvl="1"/>
            <a:r>
              <a:rPr lang="en-US" dirty="0"/>
              <a:t>This is just under the minimum 3 perm required by Table A1 for use with a Class II (e.g., Kraft paper) vapor retarder. Thus, a Class I vapor retarder is required.  </a:t>
            </a:r>
          </a:p>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9319" y="4121704"/>
            <a:ext cx="5907881"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456633" y="1407913"/>
            <a:ext cx="2923223" cy="2648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482800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3</a:t>
            </a:r>
            <a:endParaRPr lang="en-US" dirty="0"/>
          </a:p>
        </p:txBody>
      </p:sp>
      <p:sp>
        <p:nvSpPr>
          <p:cNvPr id="5" name="Content Placeholder 4"/>
          <p:cNvSpPr>
            <a:spLocks noGrp="1"/>
          </p:cNvSpPr>
          <p:nvPr>
            <p:ph idx="1"/>
          </p:nvPr>
        </p:nvSpPr>
        <p:spPr/>
        <p:txBody>
          <a:bodyPr>
            <a:normAutofit fontScale="77500" lnSpcReduction="20000"/>
          </a:bodyPr>
          <a:lstStyle/>
          <a:p>
            <a:r>
              <a:rPr lang="en-US" dirty="0" smtClean="0"/>
              <a:t>However</a:t>
            </a:r>
            <a:r>
              <a:rPr lang="en-US" dirty="0"/>
              <a:t>, there are alternatives.  </a:t>
            </a:r>
            <a:endParaRPr lang="en-US" dirty="0" smtClean="0"/>
          </a:p>
          <a:p>
            <a:pPr lvl="1"/>
            <a:r>
              <a:rPr lang="en-US" dirty="0" smtClean="0"/>
              <a:t>For </a:t>
            </a:r>
            <a:r>
              <a:rPr lang="en-US" dirty="0"/>
              <a:t>example, one could use a sheathing product with a minimum permeance of 4.3 perm (e.g., ½” plywood sheathing, </a:t>
            </a:r>
            <a:r>
              <a:rPr lang="en-US" dirty="0" smtClean="0"/>
              <a:t>fiberboard) </a:t>
            </a:r>
            <a:r>
              <a:rPr lang="en-US" dirty="0"/>
              <a:t>which would result in a net vapor permeance of 3.0 perms or greater, allowing use of a Class II vapor retarder.  </a:t>
            </a:r>
            <a:endParaRPr lang="en-US" dirty="0" smtClean="0"/>
          </a:p>
          <a:p>
            <a:pPr lvl="1"/>
            <a:r>
              <a:rPr lang="en-US" dirty="0" smtClean="0"/>
              <a:t>Alternatively</a:t>
            </a:r>
            <a:r>
              <a:rPr lang="en-US" dirty="0"/>
              <a:t>, the OSB sheathing can be used (assuming it has a wet cup vapor permeance of 3.8 perm or greater) with a building wrap or other water resistive barrier having a permeance of at least 15 perms.  </a:t>
            </a:r>
            <a:endParaRPr lang="en-US" dirty="0" smtClean="0"/>
          </a:p>
          <a:p>
            <a:pPr lvl="2"/>
            <a:r>
              <a:rPr lang="en-US" dirty="0" smtClean="0"/>
              <a:t>Thus</a:t>
            </a:r>
            <a:r>
              <a:rPr lang="en-US" dirty="0"/>
              <a:t>, the net permeance = 1 / [(1/3.8) + (1/15)] = 1 / 0.33 = 3.03 perm which would also allow use of a Class II interior vapor retarder instead of a Class I.  </a:t>
            </a:r>
            <a:endParaRPr lang="en-US" dirty="0" smtClean="0"/>
          </a:p>
          <a:p>
            <a:pPr lvl="2"/>
            <a:r>
              <a:rPr lang="en-US" dirty="0" smtClean="0"/>
              <a:t>Using </a:t>
            </a:r>
            <a:r>
              <a:rPr lang="en-US" dirty="0"/>
              <a:t>a non-vented cladding material of low water vapor permeance will require similar adjustments (or conversion to a vented cladding using furring) to achieve a similarly suitable design.</a:t>
            </a:r>
          </a:p>
          <a:p>
            <a:endParaRPr lang="en-US" dirty="0"/>
          </a:p>
        </p:txBody>
      </p:sp>
    </p:spTree>
    <p:extLst>
      <p:ext uri="{BB962C8B-B14F-4D97-AF65-F5344CB8AC3E}">
        <p14:creationId xmlns:p14="http://schemas.microsoft.com/office/powerpoint/2010/main" val="390833996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5 Building Science Concepts important to moisture-resistant &amp; energy efficient construction</a:t>
            </a:r>
          </a:p>
          <a:p>
            <a:r>
              <a:rPr lang="en-US" dirty="0" smtClean="0"/>
              <a:t>Terms important to the “trade”</a:t>
            </a:r>
          </a:p>
          <a:p>
            <a:r>
              <a:rPr lang="en-US" dirty="0" smtClean="0"/>
              <a:t>Current US and Canadian building code provisions for water vapor control, including “gaps” and limits to conventional “rules-of-thumb”</a:t>
            </a:r>
          </a:p>
          <a:p>
            <a:r>
              <a:rPr lang="en-US" dirty="0" smtClean="0"/>
              <a:t>Appropriate design tools for hygrothermal analysis of assemblies</a:t>
            </a:r>
          </a:p>
          <a:p>
            <a:r>
              <a:rPr lang="en-US" dirty="0" smtClean="0"/>
              <a:t>Two design approaches to control water vapor – with many applications</a:t>
            </a:r>
          </a:p>
          <a:p>
            <a:r>
              <a:rPr lang="en-US" dirty="0" smtClean="0"/>
              <a:t>A framework for prescriptive design to control water vapor</a:t>
            </a:r>
          </a:p>
          <a:p>
            <a:r>
              <a:rPr lang="en-US" dirty="0" smtClean="0"/>
              <a:t>How to apply the framework to wall design examples</a:t>
            </a:r>
          </a:p>
          <a:p>
            <a:pPr lvl="1"/>
            <a:endParaRPr lang="en-US" dirty="0" smtClean="0"/>
          </a:p>
          <a:p>
            <a:pPr lvl="1"/>
            <a:endParaRPr lang="en-US" dirty="0"/>
          </a:p>
        </p:txBody>
      </p:sp>
    </p:spTree>
    <p:extLst>
      <p:ext uri="{BB962C8B-B14F-4D97-AF65-F5344CB8AC3E}">
        <p14:creationId xmlns:p14="http://schemas.microsoft.com/office/powerpoint/2010/main" val="32798727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024"/>
          <a:stretch/>
        </p:blipFill>
        <p:spPr bwMode="auto">
          <a:xfrm>
            <a:off x="5833015" y="941041"/>
            <a:ext cx="1742735" cy="1196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Building Science Concept </a:t>
            </a:r>
            <a:r>
              <a:rPr lang="en-US" dirty="0" smtClean="0"/>
              <a:t>#1 – Rain Water Control</a:t>
            </a:r>
            <a:endParaRPr lang="en-US" dirty="0"/>
          </a:p>
        </p:txBody>
      </p:sp>
      <p:sp>
        <p:nvSpPr>
          <p:cNvPr id="3" name="Content Placeholder 2"/>
          <p:cNvSpPr>
            <a:spLocks noGrp="1"/>
          </p:cNvSpPr>
          <p:nvPr>
            <p:ph sz="half" idx="1"/>
          </p:nvPr>
        </p:nvSpPr>
        <p:spPr/>
        <p:txBody>
          <a:bodyPr>
            <a:normAutofit/>
          </a:bodyPr>
          <a:lstStyle/>
          <a:p>
            <a:r>
              <a:rPr lang="en-US" dirty="0" smtClean="0"/>
              <a:t>Refer to </a:t>
            </a:r>
            <a:r>
              <a:rPr lang="en-US" dirty="0" smtClean="0">
                <a:hlinkClick r:id="rId3"/>
              </a:rPr>
              <a:t>DRR 1410-05</a:t>
            </a:r>
            <a:r>
              <a:rPr lang="en-US" dirty="0" smtClean="0"/>
              <a:t> (Using FPIS as a WRB) and </a:t>
            </a:r>
            <a:r>
              <a:rPr lang="en-US" dirty="0" smtClean="0">
                <a:hlinkClick r:id="rId4"/>
              </a:rPr>
              <a:t>DRR 1205-05</a:t>
            </a:r>
            <a:r>
              <a:rPr lang="en-US" dirty="0" smtClean="0"/>
              <a:t> (Construction Details) for information on appropriate use of Foam Plastic Insulating Sheathing (FPIS)</a:t>
            </a:r>
          </a:p>
          <a:p>
            <a:r>
              <a:rPr lang="en-US" dirty="0" smtClean="0"/>
              <a:t>Refer to </a:t>
            </a:r>
            <a:r>
              <a:rPr lang="en-US" dirty="0" smtClean="0">
                <a:hlinkClick r:id="rId5"/>
              </a:rPr>
              <a:t>Window Installation Guides </a:t>
            </a:r>
            <a:r>
              <a:rPr lang="en-US" dirty="0" smtClean="0"/>
              <a:t>for applications with FPIS</a:t>
            </a:r>
          </a:p>
          <a:p>
            <a:pPr lvl="1"/>
            <a:endParaRPr lang="en-US" dirty="0"/>
          </a:p>
        </p:txBody>
      </p:sp>
      <p:pic>
        <p:nvPicPr>
          <p:cNvPr id="1126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03614" y="3408936"/>
            <a:ext cx="1574688" cy="926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62600" y="2178132"/>
            <a:ext cx="1948450" cy="1036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ChangeArrowheads="1"/>
          </p:cNvSpPr>
          <p:nvPr/>
        </p:nvSpPr>
        <p:spPr bwMode="auto">
          <a:xfrm>
            <a:off x="4048699" y="215787"/>
            <a:ext cx="5791816" cy="225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sz="1013" dirty="0"/>
          </a:p>
        </p:txBody>
      </p:sp>
    </p:spTree>
    <p:extLst>
      <p:ext uri="{BB962C8B-B14F-4D97-AF65-F5344CB8AC3E}">
        <p14:creationId xmlns:p14="http://schemas.microsoft.com/office/powerpoint/2010/main" val="363708976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Suggested Resources</a:t>
            </a:r>
            <a:endParaRPr lang="en-US" dirty="0"/>
          </a:p>
        </p:txBody>
      </p:sp>
      <p:sp>
        <p:nvSpPr>
          <p:cNvPr id="3" name="Content Placeholder 2"/>
          <p:cNvSpPr>
            <a:spLocks noGrp="1"/>
          </p:cNvSpPr>
          <p:nvPr>
            <p:ph idx="1"/>
          </p:nvPr>
        </p:nvSpPr>
        <p:spPr/>
        <p:txBody>
          <a:bodyPr/>
          <a:lstStyle/>
          <a:p>
            <a:r>
              <a:rPr lang="en-US" dirty="0" smtClean="0">
                <a:hlinkClick r:id="rId2"/>
              </a:rPr>
              <a:t>Water Vapor Control – ContinuousInsulation.org</a:t>
            </a:r>
            <a:endParaRPr lang="en-US" dirty="0" smtClean="0"/>
          </a:p>
          <a:p>
            <a:endParaRPr lang="en-US" dirty="0" smtClean="0"/>
          </a:p>
          <a:p>
            <a:endParaRPr lang="en-US" dirty="0"/>
          </a:p>
        </p:txBody>
      </p:sp>
    </p:spTree>
    <p:extLst>
      <p:ext uri="{BB962C8B-B14F-4D97-AF65-F5344CB8AC3E}">
        <p14:creationId xmlns:p14="http://schemas.microsoft.com/office/powerpoint/2010/main" val="3145594538"/>
      </p:ext>
    </p:extLst>
  </p:cSld>
  <p:clrMapOvr>
    <a:masterClrMapping/>
  </p:clrMapOvr>
  <p:timing>
    <p:tnLst>
      <p:par>
        <p:cTn id="1" dur="indefinite" restart="never" nodeType="tmRoot"/>
      </p:par>
    </p:tnLst>
  </p:timing>
</p:sld>
</file>

<file path=ppt/theme/theme1.xml><?xml version="1.0" encoding="utf-8"?>
<a:theme xmlns:a="http://schemas.openxmlformats.org/drawingml/2006/main" name="ABTG PP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180525 Sample PPT NEW" id="{069CB109-4939-4F49-A50E-4BE1C390E92C}" vid="{3FECFFA5-8E4D-4C7E-861E-107E239D88F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6414</Words>
  <Application>Microsoft Office PowerPoint</Application>
  <PresentationFormat>On-screen Show (16:9)</PresentationFormat>
  <Paragraphs>460</Paragraphs>
  <Slides>90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90</vt:i4>
      </vt:variant>
    </vt:vector>
  </HeadingPairs>
  <TitlesOfParts>
    <vt:vector size="100" baseType="lpstr">
      <vt:lpstr>Yu Gothic</vt:lpstr>
      <vt:lpstr>Yu Gothic Light</vt:lpstr>
      <vt:lpstr>Yu Gothic Medium</vt:lpstr>
      <vt:lpstr>Arial</vt:lpstr>
      <vt:lpstr>Arial Rounded MT Bold</vt:lpstr>
      <vt:lpstr>Calibri</vt:lpstr>
      <vt:lpstr>Cambria Math</vt:lpstr>
      <vt:lpstr>Segoe UI</vt:lpstr>
      <vt:lpstr>Wingdings</vt:lpstr>
      <vt:lpstr>ABTG PP Template</vt:lpstr>
      <vt:lpstr>Continuous Insulation (ci) &amp;  Water Vapor Control</vt:lpstr>
      <vt:lpstr>PowerPoint Presentation</vt:lpstr>
      <vt:lpstr>Learning Objectives</vt:lpstr>
      <vt:lpstr>Key Building Science Concepts</vt:lpstr>
      <vt:lpstr>Building Science Concept #1 – Rain Water Control</vt:lpstr>
      <vt:lpstr>Building Science Concept #1 – Rain Water Control</vt:lpstr>
      <vt:lpstr>Building Science Concept #1 – Rain Water Control</vt:lpstr>
      <vt:lpstr>Building Science Concept #1 – Rain Water Control</vt:lpstr>
      <vt:lpstr>Building Science Concept #1 – Rain Water Control</vt:lpstr>
      <vt:lpstr>Building Science Concept #1 – Rain Water Control</vt:lpstr>
      <vt:lpstr>Building Science Concept #2 – Air Leakage Control</vt:lpstr>
      <vt:lpstr>Building Science Concept #2 – Air Leakage Control</vt:lpstr>
      <vt:lpstr>Building Science Concept #2 – Air Leakage Control</vt:lpstr>
      <vt:lpstr>Building Science Concept #2 – Air Leakage Control</vt:lpstr>
      <vt:lpstr>Building Science Concept #2 – Air Leakage Control</vt:lpstr>
      <vt:lpstr>Building Science Concept #3 – Control Indoor Relative Humidity</vt:lpstr>
      <vt:lpstr>Building Science Concept #3 – Control Indoor Relative Humidity</vt:lpstr>
      <vt:lpstr>Building Science Concept #3 – Control Indoor Relative Humidity </vt:lpstr>
      <vt:lpstr>Building Science Concept #3 – Control Indoor Relative Humidity </vt:lpstr>
      <vt:lpstr>Building Science Concept #4 – Control Initial Construction Moisture</vt:lpstr>
      <vt:lpstr>Building Science Concept #4 – Control Initial Construction Moisture</vt:lpstr>
      <vt:lpstr>Building Science Concept #4 – Control Initial Construction Moisture</vt:lpstr>
      <vt:lpstr>Building Science Concept #5 – Control Water Vapor</vt:lpstr>
      <vt:lpstr>Building Science Concept #5 – Control Water Vapor</vt:lpstr>
      <vt:lpstr>Building Science Concept #5 – Control Water Vapor</vt:lpstr>
      <vt:lpstr>Building Science Concept #5 – Control Water Vapor</vt:lpstr>
      <vt:lpstr>Building Science Concept #5 – Control Water Vapor  (Addressing Common Misconceptions)</vt:lpstr>
      <vt:lpstr>Building Science Concept #5 – Control Water Vapor  (Addressing Common Misconceptions)</vt:lpstr>
      <vt:lpstr>Building Science Concept #5 – Control Water Vapor  (Addressing Common Misconceptions)</vt:lpstr>
      <vt:lpstr>Building Science Concept #5 – Control Water Vapor  (Addressing Common Misconceptions)</vt:lpstr>
      <vt:lpstr>Water Vapor Control: Putting Building Science Concepts to Practice</vt:lpstr>
      <vt:lpstr>Terms to Know</vt:lpstr>
      <vt:lpstr>Terms to Know</vt:lpstr>
      <vt:lpstr>Terms to Know</vt:lpstr>
      <vt:lpstr>Terms to Know</vt:lpstr>
      <vt:lpstr>Terms to Know</vt:lpstr>
      <vt:lpstr>Terms to Know</vt:lpstr>
      <vt:lpstr>Terms to Know</vt:lpstr>
      <vt:lpstr>Terms to Know</vt:lpstr>
      <vt:lpstr>Terms to Know</vt:lpstr>
      <vt:lpstr>Terms to Know</vt:lpstr>
      <vt:lpstr>Terms to Know</vt:lpstr>
      <vt:lpstr>Building Codes: Out with the old... in with the new?</vt:lpstr>
      <vt:lpstr>Building Codes: Out with the old... in with the new?</vt:lpstr>
      <vt:lpstr>Caution</vt:lpstr>
      <vt:lpstr>Why must “new” be added to the “old”?</vt:lpstr>
      <vt:lpstr>Why must “new” be added to the “old”?</vt:lpstr>
      <vt:lpstr>Why must “new” be added to the “old”?</vt:lpstr>
      <vt:lpstr>Current U.S. Building Code Requirements</vt:lpstr>
      <vt:lpstr>Climate Zones</vt:lpstr>
      <vt:lpstr>Climate Zone Definitions (2018 IECC)</vt:lpstr>
      <vt:lpstr>Current U.S. Building Code Requirements</vt:lpstr>
      <vt:lpstr>Current U.S. Building Code Requirements</vt:lpstr>
      <vt:lpstr>Current Canadian Building Code (2015 NBC)</vt:lpstr>
      <vt:lpstr>Current Canadian Building Code (2015 NBC)</vt:lpstr>
      <vt:lpstr>The Insulation Ratio Concept</vt:lpstr>
      <vt:lpstr>The Insulation Ratio Concept</vt:lpstr>
      <vt:lpstr>The Insulation Ratio Concept</vt:lpstr>
      <vt:lpstr>The Insulation Ratio Concept</vt:lpstr>
      <vt:lpstr>Two Design Approaches for Cold Climates</vt:lpstr>
      <vt:lpstr>Two Design Approaches </vt:lpstr>
      <vt:lpstr>Two Approaches – Many Applications</vt:lpstr>
      <vt:lpstr>Two Approaches – Many Applications</vt:lpstr>
      <vt:lpstr>Two Approaches – Many Applications</vt:lpstr>
      <vt:lpstr>Two Approaches – Many Applications</vt:lpstr>
      <vt:lpstr>Analytical Design Tools </vt:lpstr>
      <vt:lpstr>Analytical Design Tools </vt:lpstr>
      <vt:lpstr>Analytical Design Tools</vt:lpstr>
      <vt:lpstr>Analytical Design Tools</vt:lpstr>
      <vt:lpstr>Framework for Water Vapor Control (using prescriptive “cook book” designs) </vt:lpstr>
      <vt:lpstr>Typical “Method A” Wall Assembly</vt:lpstr>
      <vt:lpstr>Typical “Method B” Wall Assemblies</vt:lpstr>
      <vt:lpstr>Simplified Framework for Climate Zone 6</vt:lpstr>
      <vt:lpstr>Simplified Framework for Climate Zone 6</vt:lpstr>
      <vt:lpstr>Climate Zone 6 – More Options for CI Amounts</vt:lpstr>
      <vt:lpstr>Similarly for Other Climate Zones...</vt:lpstr>
      <vt:lpstr>Similarly for Other Climate Zones...</vt:lpstr>
      <vt:lpstr>Design Example 1</vt:lpstr>
      <vt:lpstr>Design Example 1</vt:lpstr>
      <vt:lpstr>Design Example 1</vt:lpstr>
      <vt:lpstr>Design Example 1</vt:lpstr>
      <vt:lpstr>Design Example 2</vt:lpstr>
      <vt:lpstr>Design Example 2</vt:lpstr>
      <vt:lpstr>Design Example 2</vt:lpstr>
      <vt:lpstr>Design Example 2</vt:lpstr>
      <vt:lpstr>Design Example 3</vt:lpstr>
      <vt:lpstr>Example 3</vt:lpstr>
      <vt:lpstr>Example 3</vt:lpstr>
      <vt:lpstr>Summary</vt:lpstr>
      <vt:lpstr>Suggested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2018-06-04T22:06:15Z</dcterms:created>
  <dcterms:modified xsi:type="dcterms:W3CDTF">2021-08-19T19:28:53Z</dcterms:modified>
</cp:coreProperties>
</file>