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0"/>
  </p:notesMasterIdLst>
  <p:sldIdLst>
    <p:sldId id="256" r:id="rId2"/>
    <p:sldId id="257"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58" r:id="rId19"/>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81" autoAdjust="0"/>
    <p:restoredTop sz="94660"/>
  </p:normalViewPr>
  <p:slideViewPr>
    <p:cSldViewPr>
      <p:cViewPr varScale="1">
        <p:scale>
          <a:sx n="152" d="100"/>
          <a:sy n="152" d="100"/>
        </p:scale>
        <p:origin x="684" y="132"/>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4E5A7A-86A8-41C0-B812-351C1505BFF4}" type="datetimeFigureOut">
              <a:rPr lang="en-US" smtClean="0"/>
              <a:t>8/19/2021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85AA67-7F4F-4F1E-8E18-48082AAD5A3E}" type="slidenum">
              <a:rPr lang="en-US" smtClean="0"/>
              <a:t>‹#›</a:t>
            </a:fld>
            <a:endParaRPr lang="en-US"/>
          </a:p>
        </p:txBody>
      </p:sp>
    </p:spTree>
    <p:extLst>
      <p:ext uri="{BB962C8B-B14F-4D97-AF65-F5344CB8AC3E}">
        <p14:creationId xmlns:p14="http://schemas.microsoft.com/office/powerpoint/2010/main" val="1767182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B44A49-09F4-45F4-84E0-5CD53A18BC91}" type="slidenum">
              <a:rPr lang="en-US" smtClean="0"/>
              <a:t>7</a:t>
            </a:fld>
            <a:endParaRPr lang="en-US"/>
          </a:p>
        </p:txBody>
      </p:sp>
    </p:spTree>
    <p:extLst>
      <p:ext uri="{BB962C8B-B14F-4D97-AF65-F5344CB8AC3E}">
        <p14:creationId xmlns:p14="http://schemas.microsoft.com/office/powerpoint/2010/main" val="7267623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8" Type="http://schemas.openxmlformats.org/officeDocument/2006/relationships/hyperlink" Target="https://up.codes/viewer/wyoming/ibc-2015/chapter/17/special-inspections-and-tests#17" TargetMode="External"/><Relationship Id="rId3" Type="http://schemas.openxmlformats.org/officeDocument/2006/relationships/hyperlink" Target="http://www.continuousinsulation.org/about" TargetMode="External"/><Relationship Id="rId7" Type="http://schemas.openxmlformats.org/officeDocument/2006/relationships/hyperlink" Target="https://up.codes/viewer/wyoming/ibc-2015/chapter/17/special-inspections-and-tests#1703.1.1" TargetMode="External"/><Relationship Id="rId2" Type="http://schemas.openxmlformats.org/officeDocument/2006/relationships/hyperlink" Target="https://www.appliedbuildingtech.com/content/technical-resources" TargetMode="External"/><Relationship Id="rId1" Type="http://schemas.openxmlformats.org/officeDocument/2006/relationships/slideMaster" Target="../slideMasters/slideMaster1.xml"/><Relationship Id="rId6" Type="http://schemas.openxmlformats.org/officeDocument/2006/relationships/hyperlink" Target="https://up.codes/viewer/wyoming/ibc-2015/chapter/2/definitions#2" TargetMode="External"/><Relationship Id="rId5" Type="http://schemas.openxmlformats.org/officeDocument/2006/relationships/hyperlink" Target="https://up.codes/viewer/wyoming/ibc-2015/chapter/2/definitions#approved_source" TargetMode="External"/><Relationship Id="rId10" Type="http://schemas.openxmlformats.org/officeDocument/2006/relationships/hyperlink" Target="http://www.continuousinsulation.org/" TargetMode="External"/><Relationship Id="rId4" Type="http://schemas.openxmlformats.org/officeDocument/2006/relationships/hyperlink" Target="https://fsc.americanchemistry.com/" TargetMode="External"/><Relationship Id="rId9"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7976" y="4171950"/>
            <a:ext cx="9151976" cy="971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rotWithShape="1">
          <a:blip r:embed="rId2"/>
          <a:srcRect l="3189" r="4896"/>
          <a:stretch/>
        </p:blipFill>
        <p:spPr>
          <a:xfrm>
            <a:off x="0" y="1642383"/>
            <a:ext cx="9144000" cy="1834242"/>
          </a:xfrm>
          <a:prstGeom prst="rect">
            <a:avLst/>
          </a:prstGeom>
        </p:spPr>
      </p:pic>
      <p:pic>
        <p:nvPicPr>
          <p:cNvPr id="1028" name="Picture 4" descr="http://www.appliedbuildingtech.com/sites/default/files/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853072" y="3640679"/>
            <a:ext cx="1437022" cy="1217071"/>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ctrTitle"/>
          </p:nvPr>
        </p:nvSpPr>
        <p:spPr>
          <a:xfrm>
            <a:off x="228600" y="214313"/>
            <a:ext cx="8686800" cy="826889"/>
          </a:xfrm>
        </p:spPr>
        <p:txBody>
          <a:bodyPr>
            <a:noAutofit/>
          </a:bodyPr>
          <a:lstStyle>
            <a:lvl1pPr algn="l">
              <a:defRPr sz="3200" b="1">
                <a:solidFill>
                  <a:schemeClr val="tx1">
                    <a:lumMod val="50000"/>
                    <a:lumOff val="50000"/>
                  </a:schemeClr>
                </a:solidFill>
              </a:defRPr>
            </a:lvl1pPr>
          </a:lstStyle>
          <a:p>
            <a:r>
              <a:rPr lang="en-US" smtClean="0"/>
              <a:t>Click to edit Master title style</a:t>
            </a:r>
            <a:endParaRPr lang="en-US" dirty="0"/>
          </a:p>
        </p:txBody>
      </p:sp>
      <p:pic>
        <p:nvPicPr>
          <p:cNvPr id="1034" name="Picture 10" descr="A white modern apartment building in Berlin"/>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1"/>
          <a:stretch/>
        </p:blipFill>
        <p:spPr bwMode="auto">
          <a:xfrm>
            <a:off x="5410200" y="1638300"/>
            <a:ext cx="3733800" cy="1838325"/>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userDrawn="1"/>
        </p:nvCxnSpPr>
        <p:spPr>
          <a:xfrm>
            <a:off x="-7976" y="3390900"/>
            <a:ext cx="9159119" cy="1905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25"/>
          <p:cNvSpPr>
            <a:spLocks noGrp="1"/>
          </p:cNvSpPr>
          <p:nvPr>
            <p:ph type="body" sz="quarter" idx="10" hasCustomPrompt="1"/>
          </p:nvPr>
        </p:nvSpPr>
        <p:spPr>
          <a:xfrm>
            <a:off x="228600" y="1809750"/>
            <a:ext cx="4953000" cy="1417096"/>
          </a:xfrm>
        </p:spPr>
        <p:txBody>
          <a:bodyPr anchor="ctr"/>
          <a:lstStyle>
            <a:lvl1pPr marL="0" indent="0" algn="r">
              <a:buNone/>
              <a:defRPr sz="2400" b="1">
                <a:solidFill>
                  <a:schemeClr val="bg1">
                    <a:lumMod val="85000"/>
                  </a:schemeClr>
                </a:solidFill>
              </a:defRPr>
            </a:lvl1pPr>
          </a:lstStyle>
          <a:p>
            <a:pPr lvl="0"/>
            <a:r>
              <a:rPr lang="en-US" dirty="0" smtClean="0"/>
              <a:t>Click to add subtitle</a:t>
            </a:r>
            <a:endParaRPr lang="en-US" dirty="0"/>
          </a:p>
        </p:txBody>
      </p:sp>
    </p:spTree>
    <p:extLst>
      <p:ext uri="{BB962C8B-B14F-4D97-AF65-F5344CB8AC3E}">
        <p14:creationId xmlns:p14="http://schemas.microsoft.com/office/powerpoint/2010/main" val="42327436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Usage Language (Slide 2)">
    <p:spTree>
      <p:nvGrpSpPr>
        <p:cNvPr id="1" name=""/>
        <p:cNvGrpSpPr/>
        <p:nvPr/>
      </p:nvGrpSpPr>
      <p:grpSpPr>
        <a:xfrm>
          <a:off x="0" y="0"/>
          <a:ext cx="0" cy="0"/>
          <a:chOff x="0" y="0"/>
          <a:chExt cx="0" cy="0"/>
        </a:xfrm>
      </p:grpSpPr>
      <p:grpSp>
        <p:nvGrpSpPr>
          <p:cNvPr id="4" name="Group 3"/>
          <p:cNvGrpSpPr/>
          <p:nvPr userDrawn="1"/>
        </p:nvGrpSpPr>
        <p:grpSpPr>
          <a:xfrm>
            <a:off x="0" y="469557"/>
            <a:ext cx="9144000" cy="4673943"/>
            <a:chOff x="0" y="626076"/>
            <a:chExt cx="12192000" cy="6231924"/>
          </a:xfrm>
        </p:grpSpPr>
        <p:sp>
          <p:nvSpPr>
            <p:cNvPr id="6" name="Rectangle 5"/>
            <p:cNvSpPr/>
            <p:nvPr userDrawn="1"/>
          </p:nvSpPr>
          <p:spPr>
            <a:xfrm>
              <a:off x="0" y="5562600"/>
              <a:ext cx="121920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extBox 10"/>
            <p:cNvSpPr txBox="1"/>
            <p:nvPr/>
          </p:nvSpPr>
          <p:spPr>
            <a:xfrm>
              <a:off x="3457739" y="6037487"/>
              <a:ext cx="5288200" cy="369332"/>
            </a:xfrm>
            <a:prstGeom prst="rect">
              <a:avLst/>
            </a:prstGeom>
            <a:noFill/>
          </p:spPr>
          <p:txBody>
            <a:bodyPr wrap="none" rtlCol="0">
              <a:spAutoFit/>
            </a:bodyPr>
            <a:lstStyle/>
            <a:p>
              <a:pPr algn="ctr"/>
              <a:r>
                <a:rPr lang="en-US" altLang="en-US" sz="1200" dirty="0" smtClean="0">
                  <a:latin typeface="Yu Gothic" panose="020B0400000000000000" pitchFamily="34" charset="-128"/>
                  <a:ea typeface="Yu Gothic" panose="020B0400000000000000" pitchFamily="34" charset="-128"/>
                  <a:cs typeface="Segoe UI" panose="020B0502040204020203" pitchFamily="34" charset="0"/>
                </a:rPr>
                <a:t>Copyright © 2018 Applied Building Technology Group</a:t>
              </a:r>
            </a:p>
          </p:txBody>
        </p:sp>
        <p:sp>
          <p:nvSpPr>
            <p:cNvPr id="10" name="Rectangle 9"/>
            <p:cNvSpPr/>
            <p:nvPr/>
          </p:nvSpPr>
          <p:spPr>
            <a:xfrm>
              <a:off x="1373312" y="807309"/>
              <a:ext cx="9346709" cy="3862150"/>
            </a:xfrm>
            <a:prstGeom prst="rect">
              <a:avLst/>
            </a:prstGeom>
            <a:ln w="19050">
              <a:noFill/>
            </a:ln>
          </p:spPr>
          <p:style>
            <a:lnRef idx="2">
              <a:schemeClr val="dk1"/>
            </a:lnRef>
            <a:fillRef idx="1">
              <a:schemeClr val="lt1"/>
            </a:fillRef>
            <a:effectRef idx="0">
              <a:schemeClr val="dk1"/>
            </a:effectRef>
            <a:fontRef idx="minor">
              <a:schemeClr val="dk1"/>
            </a:fontRef>
          </p:style>
          <p:txBody>
            <a:bodyPr lIns="91440" tIns="182880" rIns="182880" bIns="91440" rtlCol="0" anchor="ctr"/>
            <a:lstStyle/>
            <a:p>
              <a:pPr marL="57149" indent="0" algn="l">
                <a:buNone/>
              </a:pPr>
              <a:r>
                <a:rPr lang="en-US" sz="1350" u="sng" dirty="0" smtClean="0">
                  <a:latin typeface="Yu Gothic" panose="020B0400000000000000" pitchFamily="34" charset="-128"/>
                  <a:ea typeface="Yu Gothic" panose="020B0400000000000000" pitchFamily="34" charset="-128"/>
                  <a:hlinkClick r:id="rId2"/>
                </a:rPr>
                <a:t>Applied Building Technology Group (ABTG)</a:t>
              </a:r>
              <a:r>
                <a:rPr lang="en-US" sz="1350" dirty="0" smtClean="0">
                  <a:latin typeface="Yu Gothic" panose="020B0400000000000000" pitchFamily="34" charset="-128"/>
                  <a:ea typeface="Yu Gothic" panose="020B0400000000000000" pitchFamily="34" charset="-128"/>
                </a:rPr>
                <a:t> is committed to using sound science </a:t>
              </a:r>
              <a:br>
                <a:rPr lang="en-US" sz="1350" dirty="0" smtClean="0">
                  <a:latin typeface="Yu Gothic" panose="020B0400000000000000" pitchFamily="34" charset="-128"/>
                  <a:ea typeface="Yu Gothic" panose="020B0400000000000000" pitchFamily="34" charset="-128"/>
                </a:rPr>
              </a:br>
              <a:r>
                <a:rPr lang="en-US" sz="1350" dirty="0" smtClean="0">
                  <a:latin typeface="Yu Gothic" panose="020B0400000000000000" pitchFamily="34" charset="-128"/>
                  <a:ea typeface="Yu Gothic" panose="020B0400000000000000" pitchFamily="34" charset="-128"/>
                </a:rPr>
                <a:t>and generally accepted engineering practice to develop research supporting the </a:t>
              </a:r>
              <a:br>
                <a:rPr lang="en-US" sz="1350" dirty="0" smtClean="0">
                  <a:latin typeface="Yu Gothic" panose="020B0400000000000000" pitchFamily="34" charset="-128"/>
                  <a:ea typeface="Yu Gothic" panose="020B0400000000000000" pitchFamily="34" charset="-128"/>
                </a:rPr>
              </a:br>
              <a:r>
                <a:rPr lang="en-US" sz="1350" dirty="0" smtClean="0">
                  <a:latin typeface="Yu Gothic" panose="020B0400000000000000" pitchFamily="34" charset="-128"/>
                  <a:ea typeface="Yu Gothic" panose="020B0400000000000000" pitchFamily="34" charset="-128"/>
                </a:rPr>
                <a:t>reliable design and installation of foam sheathing. ABTG’s educational program work </a:t>
              </a:r>
              <a:r>
                <a:rPr lang="en-US" sz="1350" dirty="0" smtClean="0">
                  <a:latin typeface="Yu Gothic" panose="020B0400000000000000" pitchFamily="34" charset="-128"/>
                  <a:ea typeface="Yu Gothic" panose="020B0400000000000000" pitchFamily="34" charset="-128"/>
                </a:rPr>
                <a:t>with </a:t>
              </a:r>
              <a:r>
                <a:rPr lang="en-US" sz="1350" dirty="0" smtClean="0">
                  <a:latin typeface="Yu Gothic" panose="020B0400000000000000" pitchFamily="34" charset="-128"/>
                  <a:ea typeface="Yu Gothic" panose="020B0400000000000000" pitchFamily="34" charset="-128"/>
                </a:rPr>
                <a:t>respect to foam sheathing is supported by the </a:t>
              </a:r>
              <a:r>
                <a:rPr lang="en-US" sz="1350" u="sng" dirty="0" smtClean="0">
                  <a:latin typeface="Yu Gothic" panose="020B0400000000000000" pitchFamily="34" charset="-128"/>
                  <a:ea typeface="Yu Gothic" panose="020B0400000000000000" pitchFamily="34" charset="-128"/>
                  <a:hlinkClick r:id="rId3"/>
                </a:rPr>
                <a:t>Foam Sheathing Committee (FSC)</a:t>
              </a:r>
              <a:r>
                <a:rPr lang="en-US" sz="1350" dirty="0" smtClean="0">
                  <a:latin typeface="Yu Gothic" panose="020B0400000000000000" pitchFamily="34" charset="-128"/>
                  <a:ea typeface="Yu Gothic" panose="020B0400000000000000" pitchFamily="34" charset="-128"/>
                </a:rPr>
                <a:t> of the </a:t>
              </a:r>
              <a:r>
                <a:rPr lang="en-US" sz="1350" u="sng" dirty="0" smtClean="0">
                  <a:latin typeface="Yu Gothic" panose="020B0400000000000000" pitchFamily="34" charset="-128"/>
                  <a:ea typeface="Yu Gothic" panose="020B0400000000000000" pitchFamily="34" charset="-128"/>
                  <a:hlinkClick r:id="rId4"/>
                </a:rPr>
                <a:t>American Chemistry Council.</a:t>
              </a:r>
              <a:r>
                <a:rPr lang="en-US" sz="1350" u="sng" dirty="0" smtClean="0">
                  <a:latin typeface="Yu Gothic" panose="020B0400000000000000" pitchFamily="34" charset="-128"/>
                  <a:ea typeface="Yu Gothic" panose="020B0400000000000000" pitchFamily="34" charset="-128"/>
                </a:rPr>
                <a:t> </a:t>
              </a:r>
            </a:p>
            <a:p>
              <a:pPr marL="57149" indent="0" algn="l">
                <a:buNone/>
              </a:pPr>
              <a:endParaRPr lang="en-US" sz="1350" dirty="0" smtClean="0">
                <a:latin typeface="Yu Gothic" panose="020B0400000000000000" pitchFamily="34" charset="-128"/>
                <a:ea typeface="Yu Gothic" panose="020B0400000000000000" pitchFamily="34" charset="-128"/>
              </a:endParaRPr>
            </a:p>
            <a:p>
              <a:pPr marL="57149" indent="0" algn="l">
                <a:buNone/>
              </a:pPr>
              <a:r>
                <a:rPr lang="en-US" sz="1350" dirty="0" smtClean="0">
                  <a:latin typeface="Yu Gothic" panose="020B0400000000000000" pitchFamily="34" charset="-128"/>
                  <a:ea typeface="Yu Gothic" panose="020B0400000000000000" pitchFamily="34" charset="-128"/>
                </a:rPr>
                <a:t>ABTG</a:t>
              </a:r>
              <a:r>
                <a:rPr lang="x-none" sz="1350" dirty="0" smtClean="0">
                  <a:latin typeface="Yu Gothic" panose="020B0400000000000000" pitchFamily="34" charset="-128"/>
                  <a:ea typeface="Yu Gothic" panose="020B0400000000000000" pitchFamily="34" charset="-128"/>
                </a:rPr>
                <a:t> is a </a:t>
              </a:r>
              <a:r>
                <a:rPr lang="x-none" sz="1350" u="sng" dirty="0" smtClean="0">
                  <a:latin typeface="Yu Gothic" panose="020B0400000000000000" pitchFamily="34" charset="-128"/>
                  <a:ea typeface="Yu Gothic" panose="020B0400000000000000" pitchFamily="34" charset="-128"/>
                  <a:hlinkClick r:id="rId2"/>
                </a:rPr>
                <a:t>professional engineering </a:t>
              </a:r>
              <a:r>
                <a:rPr lang="en-US" sz="1350" u="sng" dirty="0" smtClean="0">
                  <a:latin typeface="Yu Gothic" panose="020B0400000000000000" pitchFamily="34" charset="-128"/>
                  <a:ea typeface="Yu Gothic" panose="020B0400000000000000" pitchFamily="34" charset="-128"/>
                  <a:hlinkClick r:id="rId2"/>
                </a:rPr>
                <a:t>firm</a:t>
              </a:r>
              <a:r>
                <a:rPr lang="en-US" sz="1350" u="sng" dirty="0" smtClean="0">
                  <a:latin typeface="Yu Gothic" panose="020B0400000000000000" pitchFamily="34" charset="-128"/>
                  <a:ea typeface="Yu Gothic" panose="020B0400000000000000" pitchFamily="34" charset="-128"/>
                </a:rPr>
                <a:t>, </a:t>
              </a:r>
              <a:r>
                <a:rPr lang="en-US" sz="1350" dirty="0" smtClean="0">
                  <a:latin typeface="Yu Gothic" panose="020B0400000000000000" pitchFamily="34" charset="-128"/>
                  <a:ea typeface="Yu Gothic" panose="020B0400000000000000" pitchFamily="34" charset="-128"/>
                </a:rPr>
                <a:t>an </a:t>
              </a:r>
              <a:r>
                <a:rPr lang="en-US" sz="1350" dirty="0" smtClean="0">
                  <a:latin typeface="Yu Gothic" panose="020B0400000000000000" pitchFamily="34" charset="-128"/>
                  <a:ea typeface="Yu Gothic" panose="020B0400000000000000" pitchFamily="34" charset="-128"/>
                  <a:hlinkClick r:id="rId5"/>
                </a:rPr>
                <a:t>approved source</a:t>
              </a:r>
              <a:r>
                <a:rPr lang="en-US" sz="1350" dirty="0" smtClean="0">
                  <a:latin typeface="Yu Gothic" panose="020B0400000000000000" pitchFamily="34" charset="-128"/>
                  <a:ea typeface="Yu Gothic" panose="020B0400000000000000" pitchFamily="34" charset="-128"/>
                </a:rPr>
                <a:t> as defined in </a:t>
              </a:r>
              <a:r>
                <a:rPr lang="en-US" sz="1350" dirty="0" smtClean="0">
                  <a:latin typeface="Yu Gothic" panose="020B0400000000000000" pitchFamily="34" charset="-128"/>
                  <a:ea typeface="Yu Gothic" panose="020B0400000000000000" pitchFamily="34" charset="-128"/>
                  <a:hlinkClick r:id="rId6"/>
                </a:rPr>
                <a:t>Chapter 2</a:t>
              </a:r>
              <a:r>
                <a:rPr lang="en-US" sz="1350" dirty="0" smtClean="0">
                  <a:latin typeface="Yu Gothic" panose="020B0400000000000000" pitchFamily="34" charset="-128"/>
                  <a:ea typeface="Yu Gothic" panose="020B0400000000000000" pitchFamily="34" charset="-128"/>
                </a:rPr>
                <a:t> </a:t>
              </a:r>
              <a:br>
                <a:rPr lang="en-US" sz="1350" dirty="0" smtClean="0">
                  <a:latin typeface="Yu Gothic" panose="020B0400000000000000" pitchFamily="34" charset="-128"/>
                  <a:ea typeface="Yu Gothic" panose="020B0400000000000000" pitchFamily="34" charset="-128"/>
                </a:rPr>
              </a:br>
              <a:r>
                <a:rPr lang="en-US" sz="1350" dirty="0" smtClean="0">
                  <a:latin typeface="Yu Gothic" panose="020B0400000000000000" pitchFamily="34" charset="-128"/>
                  <a:ea typeface="Yu Gothic" panose="020B0400000000000000" pitchFamily="34" charset="-128"/>
                </a:rPr>
                <a:t>and </a:t>
              </a:r>
              <a:r>
                <a:rPr lang="en-US" sz="1350" dirty="0" smtClean="0">
                  <a:latin typeface="Yu Gothic" panose="020B0400000000000000" pitchFamily="34" charset="-128"/>
                  <a:ea typeface="Yu Gothic" panose="020B0400000000000000" pitchFamily="34" charset="-128"/>
                  <a:hlinkClick r:id="rId7"/>
                </a:rPr>
                <a:t>independent</a:t>
              </a:r>
              <a:r>
                <a:rPr lang="en-US" sz="1350" dirty="0" smtClean="0">
                  <a:latin typeface="Yu Gothic" panose="020B0400000000000000" pitchFamily="34" charset="-128"/>
                  <a:ea typeface="Yu Gothic" panose="020B0400000000000000" pitchFamily="34" charset="-128"/>
                </a:rPr>
                <a:t> as defined in </a:t>
              </a:r>
              <a:r>
                <a:rPr lang="en-US" sz="1350" dirty="0" smtClean="0">
                  <a:latin typeface="Yu Gothic" panose="020B0400000000000000" pitchFamily="34" charset="-128"/>
                  <a:ea typeface="Yu Gothic" panose="020B0400000000000000" pitchFamily="34" charset="-128"/>
                  <a:hlinkClick r:id="rId8"/>
                </a:rPr>
                <a:t>Chapter 17</a:t>
              </a:r>
              <a:r>
                <a:rPr lang="en-US" sz="1350" dirty="0" smtClean="0">
                  <a:latin typeface="Yu Gothic" panose="020B0400000000000000" pitchFamily="34" charset="-128"/>
                  <a:ea typeface="Yu Gothic" panose="020B0400000000000000" pitchFamily="34" charset="-128"/>
                </a:rPr>
                <a:t> of the IBC.</a:t>
              </a:r>
            </a:p>
            <a:p>
              <a:pPr marL="57149" indent="0" algn="l">
                <a:buNone/>
              </a:pPr>
              <a:endParaRPr lang="en-US" sz="1350" dirty="0" smtClean="0">
                <a:latin typeface="Yu Gothic" panose="020B0400000000000000" pitchFamily="34" charset="-128"/>
                <a:ea typeface="Yu Gothic" panose="020B0400000000000000" pitchFamily="34" charset="-128"/>
              </a:endParaRPr>
            </a:p>
            <a:p>
              <a:pPr marL="57149" indent="0" algn="l">
                <a:lnSpc>
                  <a:spcPct val="110000"/>
                </a:lnSpc>
                <a:buNone/>
              </a:pPr>
              <a:r>
                <a:rPr lang="en-US" sz="1050" b="1" kern="1200" dirty="0" smtClean="0">
                  <a:solidFill>
                    <a:schemeClr val="dk1"/>
                  </a:solidFill>
                  <a:effectLst/>
                  <a:latin typeface="Yu Gothic" panose="020B0400000000000000" pitchFamily="34" charset="-128"/>
                  <a:ea typeface="Yu Gothic" panose="020B0400000000000000" pitchFamily="34" charset="-128"/>
                  <a:cs typeface="+mn-cs"/>
                </a:rPr>
                <a:t>DISCLAIMER</a:t>
              </a:r>
              <a:r>
                <a:rPr lang="en-US" sz="1050" kern="1200" dirty="0" smtClean="0">
                  <a:solidFill>
                    <a:schemeClr val="dk1"/>
                  </a:solidFill>
                  <a:effectLst/>
                  <a:latin typeface="Yu Gothic" panose="020B0400000000000000" pitchFamily="34" charset="-128"/>
                  <a:ea typeface="Yu Gothic" panose="020B0400000000000000" pitchFamily="34" charset="-128"/>
                  <a:cs typeface="+mn-cs"/>
                </a:rPr>
                <a:t>: While reasonable effort has been made to ensure the accuracy of the information presented, the actual design, suitability and use of this information for any particular application is the responsibility of the user. Where used in the design of buildings, the design, suitability and use of this information for any particular building is the responsibility of the Owner or the Owner’s authorized agent.</a:t>
              </a:r>
              <a:endParaRPr lang="en-US" sz="1350" dirty="0" smtClean="0">
                <a:latin typeface="Yu Gothic" panose="020B0400000000000000" pitchFamily="34" charset="-128"/>
                <a:ea typeface="Yu Gothic" panose="020B0400000000000000" pitchFamily="34" charset="-128"/>
              </a:endParaRPr>
            </a:p>
            <a:p>
              <a:pPr marL="57149" indent="0" algn="ctr">
                <a:buNone/>
              </a:pPr>
              <a:endParaRPr lang="en-US" sz="1350" dirty="0" smtClean="0">
                <a:latin typeface="Yu Gothic" panose="020B0400000000000000" pitchFamily="34" charset="-128"/>
                <a:ea typeface="Yu Gothic" panose="020B0400000000000000" pitchFamily="34" charset="-128"/>
              </a:endParaRPr>
            </a:p>
          </p:txBody>
        </p:sp>
        <p:pic>
          <p:nvPicPr>
            <p:cNvPr id="12"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7619609" y="4958118"/>
              <a:ext cx="3162300" cy="63728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373313" y="4784319"/>
              <a:ext cx="5953048" cy="954108"/>
            </a:xfrm>
            <a:prstGeom prst="rect">
              <a:avLst/>
            </a:prstGeom>
            <a:noFill/>
          </p:spPr>
          <p:txBody>
            <a:bodyPr wrap="square" rtlCol="0">
              <a:spAutoFit/>
            </a:bodyPr>
            <a:lstStyle/>
            <a:p>
              <a:pPr marL="57149" indent="0" algn="just">
                <a:buNone/>
              </a:pPr>
              <a:r>
                <a:rPr lang="en-US" sz="1350" b="0" dirty="0" smtClean="0">
                  <a:latin typeface="Yu Gothic Medium" panose="020B0500000000000000" pitchFamily="34" charset="-128"/>
                  <a:ea typeface="Yu Gothic Medium" panose="020B0500000000000000" pitchFamily="34" charset="-128"/>
                </a:rPr>
                <a:t>Foam sheathing research reports, code compliance documents, educational programs and best practices can be found at </a:t>
              </a:r>
              <a:r>
                <a:rPr lang="en-US" sz="1350" b="0" u="sng" dirty="0" smtClean="0">
                  <a:latin typeface="Yu Gothic Medium" panose="020B0500000000000000" pitchFamily="34" charset="-128"/>
                  <a:ea typeface="Yu Gothic Medium" panose="020B0500000000000000" pitchFamily="34" charset="-128"/>
                  <a:hlinkClick r:id="rId10"/>
                </a:rPr>
                <a:t>www.continuousinsulation.org</a:t>
              </a:r>
              <a:r>
                <a:rPr lang="en-US" sz="1350" b="0" dirty="0" smtClean="0">
                  <a:latin typeface="Yu Gothic Medium" panose="020B0500000000000000" pitchFamily="34" charset="-128"/>
                  <a:ea typeface="Yu Gothic Medium" panose="020B0500000000000000" pitchFamily="34" charset="-128"/>
                </a:rPr>
                <a:t>. </a:t>
              </a:r>
            </a:p>
          </p:txBody>
        </p:sp>
        <p:cxnSp>
          <p:nvCxnSpPr>
            <p:cNvPr id="14" name="Straight Connector 13"/>
            <p:cNvCxnSpPr/>
            <p:nvPr/>
          </p:nvCxnSpPr>
          <p:spPr>
            <a:xfrm>
              <a:off x="1483657" y="4590961"/>
              <a:ext cx="9236364" cy="0"/>
            </a:xfrm>
            <a:prstGeom prst="line">
              <a:avLst/>
            </a:prstGeom>
          </p:spPr>
          <p:style>
            <a:lnRef idx="1">
              <a:schemeClr val="dk1"/>
            </a:lnRef>
            <a:fillRef idx="0">
              <a:schemeClr val="dk1"/>
            </a:fillRef>
            <a:effectRef idx="0">
              <a:schemeClr val="dk1"/>
            </a:effectRef>
            <a:fontRef idx="minor">
              <a:schemeClr val="tx1"/>
            </a:fontRef>
          </p:style>
        </p:cxnSp>
        <p:sp>
          <p:nvSpPr>
            <p:cNvPr id="2" name="Rectangle 1"/>
            <p:cNvSpPr/>
            <p:nvPr userDrawn="1"/>
          </p:nvSpPr>
          <p:spPr>
            <a:xfrm>
              <a:off x="1238596" y="626076"/>
              <a:ext cx="9717728" cy="52227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Tree>
    <p:extLst>
      <p:ext uri="{BB962C8B-B14F-4D97-AF65-F5344CB8AC3E}">
        <p14:creationId xmlns:p14="http://schemas.microsoft.com/office/powerpoint/2010/main" val="42482618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Usage Language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55462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sage Language (Slide 2)">
    <p:spTree>
      <p:nvGrpSpPr>
        <p:cNvPr id="1" name=""/>
        <p:cNvGrpSpPr/>
        <p:nvPr/>
      </p:nvGrpSpPr>
      <p:grpSpPr>
        <a:xfrm>
          <a:off x="0" y="0"/>
          <a:ext cx="0" cy="0"/>
          <a:chOff x="0" y="0"/>
          <a:chExt cx="0" cy="0"/>
        </a:xfrm>
      </p:grpSpPr>
      <p:sp>
        <p:nvSpPr>
          <p:cNvPr id="6" name="Rectangle 5"/>
          <p:cNvSpPr/>
          <p:nvPr userDrawn="1"/>
        </p:nvSpPr>
        <p:spPr>
          <a:xfrm>
            <a:off x="-7976" y="4171950"/>
            <a:ext cx="9151976" cy="971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84988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191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123951"/>
            <a:ext cx="8229600" cy="2971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34931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3"/>
            <a:ext cx="4038600" cy="2971797"/>
          </a:xfrm>
        </p:spPr>
        <p:txBody>
          <a:bodyPr/>
          <a:lstStyle>
            <a:lvl1pPr marL="342900" marR="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1575"/>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350"/>
            </a:lvl2pPr>
            <a:lvl3pPr marL="1143000" marR="0" indent="-228600" algn="l" defTabSz="914400" rtl="0" eaLnBrk="1" fontAlgn="auto" latinLnBrk="0" hangingPunct="1">
              <a:lnSpc>
                <a:spcPct val="100000"/>
              </a:lnSpc>
              <a:spcBef>
                <a:spcPct val="20000"/>
              </a:spcBef>
              <a:spcAft>
                <a:spcPts val="0"/>
              </a:spcAft>
              <a:buClrTx/>
              <a:buSzTx/>
              <a:buFont typeface="Yu Gothic Medium" panose="020B0500000000000000" pitchFamily="34" charset="-128"/>
              <a:buChar char="―"/>
              <a:tabLst/>
              <a:defRPr sz="1125"/>
            </a:lvl3pPr>
            <a:lvl4pPr marL="1600200" marR="0" indent="-2286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1013"/>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13"/>
            </a:lvl5pPr>
            <a:lvl6pPr>
              <a:defRPr sz="1013"/>
            </a:lvl6pPr>
            <a:lvl7pPr>
              <a:defRPr sz="1013"/>
            </a:lvl7pPr>
            <a:lvl8pPr>
              <a:defRPr sz="1013"/>
            </a:lvl8pPr>
            <a:lvl9pPr>
              <a:defRPr sz="1013"/>
            </a:lvl9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Edit Master text styles</a:t>
            </a:r>
          </a:p>
          <a:p>
            <a:pPr marL="342900" marR="0" lvl="1"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Second level</a:t>
            </a:r>
          </a:p>
          <a:p>
            <a:pPr marL="342900" marR="0" lvl="2"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Third level</a:t>
            </a:r>
          </a:p>
          <a:p>
            <a:pPr marL="342900" marR="0" lvl="3"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Fourth level</a:t>
            </a:r>
          </a:p>
          <a:p>
            <a:pPr marL="342900" marR="0" lvl="4"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Fifth level</a:t>
            </a:r>
            <a:endParaRPr kumimoji="0" lang="en-US" sz="1600" b="0" i="0" u="none" strike="noStrike" kern="1200" cap="none" spc="0" normalizeH="0" baseline="0" noProof="0" dirty="0">
              <a:ln>
                <a:noFill/>
              </a:ln>
              <a:solidFill>
                <a:prstClr val="black"/>
              </a:solidFill>
              <a:effectLst/>
              <a:uLnTx/>
              <a:uFillTx/>
              <a:latin typeface="Yu Gothic Medium" panose="020B0500000000000000" pitchFamily="34" charset="-128"/>
              <a:ea typeface="Yu Gothic Medium" panose="020B0500000000000000" pitchFamily="34" charset="-128"/>
              <a:cs typeface="+mn-cs"/>
            </a:endParaRPr>
          </a:p>
        </p:txBody>
      </p:sp>
      <p:sp>
        <p:nvSpPr>
          <p:cNvPr id="4" name="Content Placeholder 3"/>
          <p:cNvSpPr>
            <a:spLocks noGrp="1"/>
          </p:cNvSpPr>
          <p:nvPr>
            <p:ph sz="half" idx="2"/>
          </p:nvPr>
        </p:nvSpPr>
        <p:spPr>
          <a:xfrm>
            <a:off x="4648200" y="1200153"/>
            <a:ext cx="4038600" cy="2971797"/>
          </a:xfrm>
        </p:spPr>
        <p:txBody>
          <a:bodyPr/>
          <a:lstStyle>
            <a:lvl1pPr marL="342900" marR="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1575"/>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350"/>
            </a:lvl2pPr>
            <a:lvl3pPr marL="1143000" marR="0" indent="-228600" algn="l" defTabSz="914400" rtl="0" eaLnBrk="1" fontAlgn="auto" latinLnBrk="0" hangingPunct="1">
              <a:lnSpc>
                <a:spcPct val="100000"/>
              </a:lnSpc>
              <a:spcBef>
                <a:spcPct val="20000"/>
              </a:spcBef>
              <a:spcAft>
                <a:spcPts val="0"/>
              </a:spcAft>
              <a:buClrTx/>
              <a:buSzTx/>
              <a:buFont typeface="Yu Gothic Medium" panose="020B0500000000000000" pitchFamily="34" charset="-128"/>
              <a:buChar char="―"/>
              <a:tabLst/>
              <a:defRPr sz="1125"/>
            </a:lvl3pPr>
            <a:lvl4pPr marL="1600200" marR="0" indent="-2286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1013"/>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13"/>
            </a:lvl5pPr>
            <a:lvl6pPr>
              <a:defRPr sz="1013"/>
            </a:lvl6pPr>
            <a:lvl7pPr>
              <a:defRPr sz="1013"/>
            </a:lvl7pPr>
            <a:lvl8pPr>
              <a:defRPr sz="1013"/>
            </a:lvl8pPr>
            <a:lvl9pPr>
              <a:defRPr sz="1013"/>
            </a:lvl9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Edit Master text styles</a:t>
            </a:r>
          </a:p>
          <a:p>
            <a:pPr marL="342900" marR="0" lvl="1"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Second level</a:t>
            </a:r>
          </a:p>
          <a:p>
            <a:pPr marL="342900" marR="0" lvl="2"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Third level</a:t>
            </a:r>
          </a:p>
          <a:p>
            <a:pPr marL="342900" marR="0" lvl="3"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Fourth level</a:t>
            </a:r>
          </a:p>
          <a:p>
            <a:pPr marL="342900" marR="0" lvl="4"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Fifth level</a:t>
            </a:r>
            <a:endParaRPr kumimoji="0" lang="en-US" sz="1600" b="0" i="0" u="none" strike="noStrike" kern="1200" cap="none" spc="0" normalizeH="0" baseline="0" noProof="0" dirty="0">
              <a:ln>
                <a:noFill/>
              </a:ln>
              <a:solidFill>
                <a:prstClr val="black"/>
              </a:solidFill>
              <a:effectLst/>
              <a:uLnTx/>
              <a:uFillTx/>
              <a:latin typeface="Yu Gothic Medium" panose="020B0500000000000000" pitchFamily="34" charset="-128"/>
              <a:ea typeface="Yu Gothic Medium" panose="020B0500000000000000" pitchFamily="34" charset="-128"/>
              <a:cs typeface="+mn-cs"/>
            </a:endParaRPr>
          </a:p>
        </p:txBody>
      </p:sp>
      <p:sp>
        <p:nvSpPr>
          <p:cNvPr id="15" name="Title 1"/>
          <p:cNvSpPr>
            <a:spLocks noGrp="1"/>
          </p:cNvSpPr>
          <p:nvPr>
            <p:ph type="title"/>
          </p:nvPr>
        </p:nvSpPr>
        <p:spPr>
          <a:xfrm>
            <a:off x="457200" y="152400"/>
            <a:ext cx="8229600" cy="819150"/>
          </a:xfrm>
        </p:spPr>
        <p:txBody>
          <a:bodyPr/>
          <a:lstStyle/>
          <a:p>
            <a:r>
              <a:rPr lang="en-US" smtClean="0"/>
              <a:t>Click to edit Master title style</a:t>
            </a:r>
            <a:endParaRPr lang="en-US"/>
          </a:p>
        </p:txBody>
      </p:sp>
    </p:spTree>
    <p:extLst>
      <p:ext uri="{BB962C8B-B14F-4D97-AF65-F5344CB8AC3E}">
        <p14:creationId xmlns:p14="http://schemas.microsoft.com/office/powerpoint/2010/main" val="3230370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5"/>
            <a:ext cx="8229600" cy="1390645"/>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2756850"/>
            <a:ext cx="8229600" cy="14151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185560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0843870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91416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14300"/>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kumimoji="0" lang="en-US" sz="3000" b="1"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j-cs"/>
              </a:rPr>
              <a:t>Click to edit Master title style</a:t>
            </a:r>
            <a:endParaRPr lang="en-US" altLang="en-US" dirty="0" smtClean="0"/>
          </a:p>
        </p:txBody>
      </p:sp>
      <p:sp>
        <p:nvSpPr>
          <p:cNvPr id="1027" name="Text Placeholder 2"/>
          <p:cNvSpPr>
            <a:spLocks noGrp="1"/>
          </p:cNvSpPr>
          <p:nvPr>
            <p:ph type="body" idx="1"/>
          </p:nvPr>
        </p:nvSpPr>
        <p:spPr bwMode="auto">
          <a:xfrm>
            <a:off x="457200" y="1200153"/>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smtClean="0">
                <a:ln>
                  <a:noFill/>
                </a:ln>
                <a:solidFill>
                  <a:prstClr val="black"/>
                </a:solidFill>
                <a:effectLst/>
                <a:uLnTx/>
                <a:uFillTx/>
                <a:latin typeface="Yu Gothic" panose="020B0400000000000000" pitchFamily="34" charset="-128"/>
                <a:ea typeface="Yu Gothic" panose="020B0400000000000000" pitchFamily="34" charset="-128"/>
                <a:cs typeface="+mn-cs"/>
              </a:rPr>
              <a:t>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Yu Gothic Light" panose="020B0300000000000000" pitchFamily="34" charset="-128"/>
                <a:ea typeface="Yu Gothic Light" panose="020B0300000000000000" pitchFamily="34" charset="-128"/>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Yu Gothic Medium" panose="020B0500000000000000" pitchFamily="34" charset="-128"/>
              <a:buChar char="―"/>
              <a:tabLst/>
              <a:defRPr/>
            </a:pPr>
            <a:r>
              <a:rPr kumimoji="0" lang="en-US" sz="1800" b="0" i="0" u="none" strike="noStrike" kern="1200" cap="none" spc="0" normalizeH="0" baseline="0" noProof="0" dirty="0" smtClean="0">
                <a:ln>
                  <a:noFill/>
                </a:ln>
                <a:solidFill>
                  <a:prstClr val="black"/>
                </a:solidFill>
                <a:effectLst/>
                <a:uLnTx/>
                <a:uFillTx/>
                <a:latin typeface="Yu Gothic Medium" panose="020B0500000000000000" pitchFamily="34" charset="-128"/>
                <a:ea typeface="Yu Gothic Medium" panose="020B0500000000000000" pitchFamily="34" charset="-128"/>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Yu Gothic Light" panose="020B0300000000000000" pitchFamily="34" charset="-128"/>
                <a:ea typeface="Yu Gothic Light" panose="020B0300000000000000" pitchFamily="34" charset="-128"/>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Yu Gothic Medium" panose="020B0500000000000000" pitchFamily="34" charset="-128"/>
                <a:ea typeface="Yu Gothic Medium" panose="020B0500000000000000" pitchFamily="34" charset="-128"/>
                <a:cs typeface="+mn-cs"/>
              </a:rPr>
              <a:t>Fifth level</a:t>
            </a:r>
            <a:endParaRPr kumimoji="0" lang="en-US" sz="1600" b="0" i="0" u="none" strike="noStrike" kern="1200" cap="none" spc="0" normalizeH="0" baseline="0" noProof="0" dirty="0">
              <a:ln>
                <a:noFill/>
              </a:ln>
              <a:solidFill>
                <a:prstClr val="black"/>
              </a:solidFill>
              <a:effectLst/>
              <a:uLnTx/>
              <a:uFillTx/>
              <a:latin typeface="Yu Gothic Medium" panose="020B0500000000000000" pitchFamily="34" charset="-128"/>
              <a:ea typeface="Yu Gothic Medium" panose="020B0500000000000000" pitchFamily="34" charset="-128"/>
              <a:cs typeface="+mn-cs"/>
            </a:endParaRPr>
          </a:p>
        </p:txBody>
      </p:sp>
      <p:pic>
        <p:nvPicPr>
          <p:cNvPr id="4" name="Picture 3"/>
          <p:cNvPicPr>
            <a:picLocks noChangeAspect="1"/>
          </p:cNvPicPr>
          <p:nvPr userDrawn="1"/>
        </p:nvPicPr>
        <p:blipFill rotWithShape="1">
          <a:blip r:embed="rId11"/>
          <a:srcRect t="48748" r="-28" b="13547"/>
          <a:stretch/>
        </p:blipFill>
        <p:spPr>
          <a:xfrm>
            <a:off x="-10634" y="4507264"/>
            <a:ext cx="9154634" cy="636236"/>
          </a:xfrm>
          <a:prstGeom prst="rect">
            <a:avLst/>
          </a:prstGeom>
        </p:spPr>
      </p:pic>
      <p:pic>
        <p:nvPicPr>
          <p:cNvPr id="5" name="Picture 4"/>
          <p:cNvPicPr>
            <a:picLocks noChangeAspect="1"/>
          </p:cNvPicPr>
          <p:nvPr userDrawn="1"/>
        </p:nvPicPr>
        <p:blipFill rotWithShape="1">
          <a:blip r:embed="rId12"/>
          <a:srcRect t="1" b="-824"/>
          <a:stretch/>
        </p:blipFill>
        <p:spPr>
          <a:xfrm>
            <a:off x="7978015" y="4161742"/>
            <a:ext cx="1089785" cy="930584"/>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76" r:id="rId2"/>
    <p:sldLayoutId id="2147483675" r:id="rId3"/>
    <p:sldLayoutId id="2147483674" r:id="rId4"/>
    <p:sldLayoutId id="2147483662" r:id="rId5"/>
    <p:sldLayoutId id="2147483664" r:id="rId6"/>
    <p:sldLayoutId id="2147483672" r:id="rId7"/>
    <p:sldLayoutId id="2147483666" r:id="rId8"/>
    <p:sldLayoutId id="2147483667" r:id="rId9"/>
  </p:sldLayoutIdLst>
  <p:timing>
    <p:tnLst>
      <p:par>
        <p:cTn id="1" dur="indefinite" restart="never" nodeType="tmRoot"/>
      </p:par>
    </p:tnLst>
  </p:timing>
  <p:txStyles>
    <p:titleStyle>
      <a:lvl1pPr algn="l" rtl="0" eaLnBrk="1" fontAlgn="base" hangingPunct="1">
        <a:spcBef>
          <a:spcPct val="0"/>
        </a:spcBef>
        <a:spcAft>
          <a:spcPct val="0"/>
        </a:spcAft>
        <a:defRPr sz="2475" kern="1200">
          <a:solidFill>
            <a:schemeClr val="tx1">
              <a:lumMod val="50000"/>
              <a:lumOff val="50000"/>
            </a:schemeClr>
          </a:solidFill>
          <a:latin typeface="Yu Gothic" panose="020B0400000000000000" pitchFamily="34" charset="-128"/>
          <a:ea typeface="Yu Gothic" panose="020B0400000000000000" pitchFamily="34" charset="-128"/>
          <a:cs typeface="Arial" panose="020B0604020202020204" pitchFamily="34" charset="0"/>
        </a:defRPr>
      </a:lvl1pPr>
      <a:lvl2pPr algn="l" rtl="0" eaLnBrk="1" fontAlgn="base" hangingPunct="1">
        <a:spcBef>
          <a:spcPct val="0"/>
        </a:spcBef>
        <a:spcAft>
          <a:spcPct val="0"/>
        </a:spcAft>
        <a:defRPr sz="2475">
          <a:solidFill>
            <a:schemeClr val="bg1"/>
          </a:solidFill>
          <a:latin typeface="Calibri" pitchFamily="34" charset="0"/>
        </a:defRPr>
      </a:lvl2pPr>
      <a:lvl3pPr algn="l" rtl="0" eaLnBrk="1" fontAlgn="base" hangingPunct="1">
        <a:spcBef>
          <a:spcPct val="0"/>
        </a:spcBef>
        <a:spcAft>
          <a:spcPct val="0"/>
        </a:spcAft>
        <a:defRPr sz="2475">
          <a:solidFill>
            <a:schemeClr val="bg1"/>
          </a:solidFill>
          <a:latin typeface="Calibri" pitchFamily="34" charset="0"/>
        </a:defRPr>
      </a:lvl3pPr>
      <a:lvl4pPr algn="l" rtl="0" eaLnBrk="1" fontAlgn="base" hangingPunct="1">
        <a:spcBef>
          <a:spcPct val="0"/>
        </a:spcBef>
        <a:spcAft>
          <a:spcPct val="0"/>
        </a:spcAft>
        <a:defRPr sz="2475">
          <a:solidFill>
            <a:schemeClr val="bg1"/>
          </a:solidFill>
          <a:latin typeface="Calibri" pitchFamily="34" charset="0"/>
        </a:defRPr>
      </a:lvl4pPr>
      <a:lvl5pPr algn="l" rtl="0" eaLnBrk="1" fontAlgn="base" hangingPunct="1">
        <a:spcBef>
          <a:spcPct val="0"/>
        </a:spcBef>
        <a:spcAft>
          <a:spcPct val="0"/>
        </a:spcAft>
        <a:defRPr sz="2475">
          <a:solidFill>
            <a:schemeClr val="bg1"/>
          </a:solidFill>
          <a:latin typeface="Calibri" pitchFamily="34" charset="0"/>
        </a:defRPr>
      </a:lvl5pPr>
      <a:lvl6pPr marL="257175" algn="l" rtl="0" eaLnBrk="1" fontAlgn="base" hangingPunct="1">
        <a:spcBef>
          <a:spcPct val="0"/>
        </a:spcBef>
        <a:spcAft>
          <a:spcPct val="0"/>
        </a:spcAft>
        <a:defRPr sz="2475">
          <a:solidFill>
            <a:schemeClr val="bg1"/>
          </a:solidFill>
          <a:latin typeface="Calibri" pitchFamily="34" charset="0"/>
        </a:defRPr>
      </a:lvl6pPr>
      <a:lvl7pPr marL="514350" algn="l" rtl="0" eaLnBrk="1" fontAlgn="base" hangingPunct="1">
        <a:spcBef>
          <a:spcPct val="0"/>
        </a:spcBef>
        <a:spcAft>
          <a:spcPct val="0"/>
        </a:spcAft>
        <a:defRPr sz="2475">
          <a:solidFill>
            <a:schemeClr val="bg1"/>
          </a:solidFill>
          <a:latin typeface="Calibri" pitchFamily="34" charset="0"/>
        </a:defRPr>
      </a:lvl7pPr>
      <a:lvl8pPr marL="771525" algn="l" rtl="0" eaLnBrk="1" fontAlgn="base" hangingPunct="1">
        <a:spcBef>
          <a:spcPct val="0"/>
        </a:spcBef>
        <a:spcAft>
          <a:spcPct val="0"/>
        </a:spcAft>
        <a:defRPr sz="2475">
          <a:solidFill>
            <a:schemeClr val="bg1"/>
          </a:solidFill>
          <a:latin typeface="Calibri" pitchFamily="34" charset="0"/>
        </a:defRPr>
      </a:lvl8pPr>
      <a:lvl9pPr marL="1028700" algn="l" rtl="0" eaLnBrk="1" fontAlgn="base" hangingPunct="1">
        <a:spcBef>
          <a:spcPct val="0"/>
        </a:spcBef>
        <a:spcAft>
          <a:spcPct val="0"/>
        </a:spcAft>
        <a:defRPr sz="2475">
          <a:solidFill>
            <a:schemeClr val="bg1"/>
          </a:solidFill>
          <a:latin typeface="Calibri" pitchFamily="34" charset="0"/>
        </a:defRPr>
      </a:lvl9pPr>
    </p:titleStyle>
    <p:bodyStyle>
      <a:lvl1pPr marL="342900" marR="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2000" kern="1200">
          <a:solidFill>
            <a:schemeClr val="tx1"/>
          </a:solidFill>
          <a:latin typeface="Yu Gothic" panose="020B0400000000000000" pitchFamily="34" charset="-128"/>
          <a:ea typeface="Yu Gothic" panose="020B0400000000000000" pitchFamily="34" charset="-128"/>
          <a:cs typeface="Arial" panose="020B0604020202020204" pitchFamily="34" charset="0"/>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Yu Gothic Light" panose="020B0300000000000000" pitchFamily="34" charset="-128"/>
          <a:ea typeface="Yu Gothic Light" panose="020B0300000000000000" pitchFamily="34" charset="-128"/>
          <a:cs typeface="Arial" panose="020B0604020202020204" pitchFamily="34" charset="0"/>
        </a:defRPr>
      </a:lvl2pPr>
      <a:lvl3pPr marL="1143000" marR="0" indent="-228600" algn="l" defTabSz="914400" rtl="0" eaLnBrk="1" fontAlgn="auto" latinLnBrk="0" hangingPunct="1">
        <a:lnSpc>
          <a:spcPct val="100000"/>
        </a:lnSpc>
        <a:spcBef>
          <a:spcPct val="20000"/>
        </a:spcBef>
        <a:spcAft>
          <a:spcPts val="0"/>
        </a:spcAft>
        <a:buClrTx/>
        <a:buSzTx/>
        <a:buFont typeface="Yu Gothic Medium" panose="020B0500000000000000" pitchFamily="34" charset="-128"/>
        <a:buChar char="―"/>
        <a:tabLst/>
        <a:defRPr sz="1800" kern="1200">
          <a:solidFill>
            <a:schemeClr val="tx1"/>
          </a:solidFill>
          <a:latin typeface="Yu Gothic Medium" panose="020B0500000000000000" pitchFamily="34" charset="-128"/>
          <a:ea typeface="Yu Gothic Medium" panose="020B0500000000000000" pitchFamily="34" charset="-128"/>
          <a:cs typeface="Arial" panose="020B0604020202020204" pitchFamily="34" charset="0"/>
        </a:defRPr>
      </a:lvl3pPr>
      <a:lvl4pPr marL="1600200" marR="0" indent="-2286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1800" kern="1200">
          <a:solidFill>
            <a:schemeClr val="tx1"/>
          </a:solidFill>
          <a:latin typeface="Yu Gothic Light" panose="020B0300000000000000" pitchFamily="34" charset="-128"/>
          <a:ea typeface="Yu Gothic Light" panose="020B0300000000000000" pitchFamily="34" charset="-128"/>
          <a:cs typeface="Arial" panose="020B0604020202020204" pitchFamily="34" charset="0"/>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kern="1200">
          <a:solidFill>
            <a:schemeClr val="tx1"/>
          </a:solidFill>
          <a:latin typeface="Yu Gothic Medium" panose="020B0500000000000000" pitchFamily="34" charset="-128"/>
          <a:ea typeface="Yu Gothic Medium" panose="020B0500000000000000" pitchFamily="34" charset="-128"/>
          <a:cs typeface="Arial" panose="020B0604020202020204"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www.astm.org/Standards/E331.htm"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astm.org/Standards/E331.htm" TargetMode="External"/><Relationship Id="rId2" Type="http://schemas.openxmlformats.org/officeDocument/2006/relationships/image" Target="../media/image13.jpg"/><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hyperlink" Target="http://www.drjengineering.org/ibc" TargetMode="External"/><Relationship Id="rId2" Type="http://schemas.openxmlformats.org/officeDocument/2006/relationships/hyperlink" Target="https://www.astm.org/Standards/E331.htm"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continuousinsulation.org/water-resistive-barrier" TargetMode="External"/><Relationship Id="rId2" Type="http://schemas.openxmlformats.org/officeDocument/2006/relationships/hyperlink" Target="https://www.continuousinsulation.org/topical-library/water-resistive-barrier" TargetMode="External"/><Relationship Id="rId1" Type="http://schemas.openxmlformats.org/officeDocument/2006/relationships/slideLayout" Target="../slideLayouts/slideLayout5.xml"/><Relationship Id="rId6" Type="http://schemas.openxmlformats.org/officeDocument/2006/relationships/hyperlink" Target="http://www.rci-online.org/interface/2005-11-hall-hoigard.pdf" TargetMode="External"/><Relationship Id="rId5" Type="http://schemas.openxmlformats.org/officeDocument/2006/relationships/hyperlink" Target="http://bookstore.ashrae.biz/journal/download.php?file=december2012page052BuildingSciences.pdf" TargetMode="External"/><Relationship Id="rId4" Type="http://schemas.openxmlformats.org/officeDocument/2006/relationships/hyperlink" Target="http://www.fortifiber.com/pdf/News_Info/Journal%20of%20ASTM.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hyperlink" Target="http://www.drjengineering.org/irc" TargetMode="External"/><Relationship Id="rId4" Type="http://schemas.openxmlformats.org/officeDocument/2006/relationships/hyperlink" Target="http://www.drjengineering.org/ibc"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www.rci-online.org/interface/2005-11-hall-hoigard.pdf"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2800" dirty="0"/>
              <a:t>Water-Resistive Barriers: </a:t>
            </a:r>
            <a:r>
              <a:rPr lang="en-US" sz="2800" dirty="0" smtClean="0"/>
              <a:t>Assuring </a:t>
            </a:r>
            <a:r>
              <a:rPr lang="en-US" sz="2800" dirty="0"/>
              <a:t>Consistent Assembly Water Penetration </a:t>
            </a:r>
            <a:r>
              <a:rPr lang="en-US" sz="2800" dirty="0" smtClean="0"/>
              <a:t>Resistance</a:t>
            </a:r>
            <a:endParaRPr lang="en-US" sz="2800" dirty="0"/>
          </a:p>
        </p:txBody>
      </p:sp>
      <p:sp>
        <p:nvSpPr>
          <p:cNvPr id="5" name="Text Placeholder 4"/>
          <p:cNvSpPr>
            <a:spLocks noGrp="1"/>
          </p:cNvSpPr>
          <p:nvPr>
            <p:ph type="body" sz="quarter" idx="10"/>
          </p:nvPr>
        </p:nvSpPr>
        <p:spPr/>
        <p:txBody>
          <a:bodyPr/>
          <a:lstStyle/>
          <a:p>
            <a:r>
              <a:rPr lang="en-US" dirty="0" smtClean="0"/>
              <a:t>Educational Overview</a:t>
            </a:r>
          </a:p>
          <a:p>
            <a:r>
              <a:rPr lang="en-US" dirty="0" smtClean="0"/>
              <a:t>Revised August 31, 2018</a:t>
            </a:r>
            <a:endParaRPr lang="en-US" dirty="0"/>
          </a:p>
        </p:txBody>
      </p:sp>
    </p:spTree>
    <p:extLst>
      <p:ext uri="{BB962C8B-B14F-4D97-AF65-F5344CB8AC3E}">
        <p14:creationId xmlns:p14="http://schemas.microsoft.com/office/powerpoint/2010/main" val="2725708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Background</a:t>
            </a:r>
            <a:endParaRPr lang="en-US" dirty="0"/>
          </a:p>
        </p:txBody>
      </p:sp>
      <p:sp>
        <p:nvSpPr>
          <p:cNvPr id="3" name="Content Placeholder 2"/>
          <p:cNvSpPr>
            <a:spLocks noGrp="1"/>
          </p:cNvSpPr>
          <p:nvPr>
            <p:ph idx="1"/>
          </p:nvPr>
        </p:nvSpPr>
        <p:spPr/>
        <p:txBody>
          <a:bodyPr/>
          <a:lstStyle/>
          <a:p>
            <a:r>
              <a:rPr lang="en-US" smtClean="0"/>
              <a:t> The authors concluded: </a:t>
            </a:r>
          </a:p>
          <a:p>
            <a:pPr lvl="1"/>
            <a:r>
              <a:rPr lang="en-US" smtClean="0"/>
              <a:t>"Current building code provisions offer no rational means of assessing the equivalency of alternative WRB products to ASTM D-226 type I asphalt saturated felt ...“</a:t>
            </a:r>
          </a:p>
          <a:p>
            <a:pPr lvl="1"/>
            <a:r>
              <a:rPr lang="en-US" smtClean="0"/>
              <a:t>"The [material only water resistance tests] fail to address several important moisture transport mechanisms that affect the in-service performance of WRBs."</a:t>
            </a:r>
          </a:p>
          <a:p>
            <a:pPr lvl="1"/>
            <a:endParaRPr lang="en-US" smtClean="0"/>
          </a:p>
          <a:p>
            <a:endParaRPr lang="en-US" smtClean="0"/>
          </a:p>
          <a:p>
            <a:endParaRPr lang="en-US" dirty="0"/>
          </a:p>
        </p:txBody>
      </p:sp>
    </p:spTree>
    <p:extLst>
      <p:ext uri="{BB962C8B-B14F-4D97-AF65-F5344CB8AC3E}">
        <p14:creationId xmlns:p14="http://schemas.microsoft.com/office/powerpoint/2010/main" val="3455691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mtClean="0"/>
              <a:t>Benchmark WRB test data from multiple approved agencies (test labs) have been gathered to determine an appropriate level of performance for WRBs</a:t>
            </a:r>
          </a:p>
          <a:p>
            <a:r>
              <a:rPr lang="en-US" smtClean="0"/>
              <a:t>Results provide the basis for a unified performance standard for alternative WRB systems</a:t>
            </a:r>
            <a:endParaRPr lang="en-US" dirty="0" smtClean="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254033567"/>
              </p:ext>
            </p:extLst>
          </p:nvPr>
        </p:nvGraphicFramePr>
        <p:xfrm>
          <a:off x="4800600" y="617220"/>
          <a:ext cx="4114800" cy="3478530"/>
        </p:xfrm>
        <a:graphic>
          <a:graphicData uri="http://schemas.openxmlformats.org/drawingml/2006/table">
            <a:tbl>
              <a:tblPr firstRow="1" bandRow="1">
                <a:tableStyleId>{5C22544A-7EE6-4342-B048-85BDC9FD1C3A}</a:tableStyleId>
              </a:tblPr>
              <a:tblGrid>
                <a:gridCol w="1475117">
                  <a:extLst>
                    <a:ext uri="{9D8B030D-6E8A-4147-A177-3AD203B41FA5}">
                      <a16:colId xmlns:a16="http://schemas.microsoft.com/office/drawing/2014/main" val="4082856180"/>
                    </a:ext>
                  </a:extLst>
                </a:gridCol>
                <a:gridCol w="918949">
                  <a:extLst>
                    <a:ext uri="{9D8B030D-6E8A-4147-A177-3AD203B41FA5}">
                      <a16:colId xmlns:a16="http://schemas.microsoft.com/office/drawing/2014/main" val="760833247"/>
                    </a:ext>
                  </a:extLst>
                </a:gridCol>
                <a:gridCol w="944357">
                  <a:extLst>
                    <a:ext uri="{9D8B030D-6E8A-4147-A177-3AD203B41FA5}">
                      <a16:colId xmlns:a16="http://schemas.microsoft.com/office/drawing/2014/main" val="1162405455"/>
                    </a:ext>
                  </a:extLst>
                </a:gridCol>
                <a:gridCol w="776377">
                  <a:extLst>
                    <a:ext uri="{9D8B030D-6E8A-4147-A177-3AD203B41FA5}">
                      <a16:colId xmlns:a16="http://schemas.microsoft.com/office/drawing/2014/main" val="3012134992"/>
                    </a:ext>
                  </a:extLst>
                </a:gridCol>
              </a:tblGrid>
              <a:tr h="297180">
                <a:tc>
                  <a:txBody>
                    <a:bodyPr/>
                    <a:lstStyle/>
                    <a:p>
                      <a:pPr marL="0" marR="0">
                        <a:spcBef>
                          <a:spcPts val="0"/>
                        </a:spcBef>
                        <a:spcAft>
                          <a:spcPts val="0"/>
                        </a:spcAft>
                      </a:pPr>
                      <a:r>
                        <a:rPr lang="en-US" sz="1000" dirty="0">
                          <a:effectLst/>
                          <a:latin typeface="Arial Narrow" panose="020B0606020202030204" pitchFamily="34" charset="0"/>
                        </a:rPr>
                        <a:t>Product</a:t>
                      </a:r>
                      <a:endParaRPr lang="en-US" sz="1000" dirty="0">
                        <a:effectLst/>
                        <a:latin typeface="Arial Narrow" panose="020B0606020202030204" pitchFamily="34" charset="0"/>
                        <a:ea typeface="Times New Roman"/>
                      </a:endParaRPr>
                    </a:p>
                  </a:txBody>
                  <a:tcPr marL="51435" marR="51435" marT="0" marB="0"/>
                </a:tc>
                <a:tc>
                  <a:txBody>
                    <a:bodyPr/>
                    <a:lstStyle/>
                    <a:p>
                      <a:pPr marL="0" marR="0">
                        <a:spcBef>
                          <a:spcPts val="0"/>
                        </a:spcBef>
                        <a:spcAft>
                          <a:spcPts val="0"/>
                        </a:spcAft>
                      </a:pPr>
                      <a:r>
                        <a:rPr lang="en-US" sz="1000" dirty="0">
                          <a:effectLst/>
                          <a:latin typeface="Arial Narrow" panose="020B0606020202030204" pitchFamily="34" charset="0"/>
                        </a:rPr>
                        <a:t>Test Condition</a:t>
                      </a:r>
                      <a:endParaRPr lang="en-US" sz="1000" dirty="0">
                        <a:effectLst/>
                        <a:latin typeface="Arial Narrow" panose="020B0606020202030204" pitchFamily="34" charset="0"/>
                        <a:ea typeface="Times New Roman"/>
                      </a:endParaRPr>
                    </a:p>
                  </a:txBody>
                  <a:tcPr marL="51435" marR="51435" marT="0" marB="0"/>
                </a:tc>
                <a:tc>
                  <a:txBody>
                    <a:bodyPr/>
                    <a:lstStyle/>
                    <a:p>
                      <a:pPr marL="0" marR="0">
                        <a:spcBef>
                          <a:spcPts val="0"/>
                        </a:spcBef>
                        <a:spcAft>
                          <a:spcPts val="0"/>
                        </a:spcAft>
                      </a:pPr>
                      <a:r>
                        <a:rPr lang="en-US" sz="1000" dirty="0">
                          <a:effectLst/>
                          <a:latin typeface="Arial Narrow" panose="020B0606020202030204" pitchFamily="34" charset="0"/>
                        </a:rPr>
                        <a:t>Performance</a:t>
                      </a:r>
                      <a:endParaRPr lang="en-US" sz="1000" dirty="0">
                        <a:effectLst/>
                        <a:latin typeface="Arial Narrow" panose="020B0606020202030204" pitchFamily="34" charset="0"/>
                        <a:ea typeface="Times New Roman"/>
                      </a:endParaRPr>
                    </a:p>
                  </a:txBody>
                  <a:tcPr marL="51435" marR="51435" marT="0" marB="0"/>
                </a:tc>
                <a:tc>
                  <a:txBody>
                    <a:bodyPr/>
                    <a:lstStyle/>
                    <a:p>
                      <a:pPr marL="0" marR="0">
                        <a:spcBef>
                          <a:spcPts val="0"/>
                        </a:spcBef>
                        <a:spcAft>
                          <a:spcPts val="0"/>
                        </a:spcAft>
                      </a:pPr>
                      <a:r>
                        <a:rPr lang="en-US" sz="1000" dirty="0">
                          <a:effectLst/>
                          <a:latin typeface="Arial Narrow" panose="020B0606020202030204" pitchFamily="34" charset="0"/>
                        </a:rPr>
                        <a:t>Reference</a:t>
                      </a:r>
                      <a:endParaRPr lang="en-US" sz="1000" dirty="0">
                        <a:effectLst/>
                        <a:latin typeface="Arial Narrow" panose="020B0606020202030204" pitchFamily="34" charset="0"/>
                        <a:ea typeface="Times New Roman"/>
                      </a:endParaRPr>
                    </a:p>
                  </a:txBody>
                  <a:tcPr marL="51435" marR="51435" marT="0" marB="0"/>
                </a:tc>
                <a:extLst>
                  <a:ext uri="{0D108BD9-81ED-4DB2-BD59-A6C34878D82A}">
                    <a16:rowId xmlns:a16="http://schemas.microsoft.com/office/drawing/2014/main" val="708807520"/>
                  </a:ext>
                </a:extLst>
              </a:tr>
              <a:tr h="742950">
                <a:tc>
                  <a:txBody>
                    <a:bodyPr/>
                    <a:lstStyle/>
                    <a:p>
                      <a:pPr marL="0" marR="0">
                        <a:spcBef>
                          <a:spcPts val="0"/>
                        </a:spcBef>
                        <a:spcAft>
                          <a:spcPts val="0"/>
                        </a:spcAft>
                      </a:pPr>
                      <a:r>
                        <a:rPr lang="en-US" sz="1000" dirty="0">
                          <a:effectLst/>
                          <a:latin typeface="Arial Narrow" panose="020B0606020202030204" pitchFamily="34" charset="0"/>
                        </a:rPr>
                        <a:t>No. 15 Asphalt Felt (</a:t>
                      </a:r>
                      <a:r>
                        <a:rPr lang="en-US" sz="1000" i="1" dirty="0">
                          <a:effectLst/>
                          <a:latin typeface="Arial Narrow" panose="020B0606020202030204" pitchFamily="34" charset="0"/>
                        </a:rPr>
                        <a:t>ASTM D4869</a:t>
                      </a:r>
                      <a:r>
                        <a:rPr lang="en-US" sz="1000" dirty="0">
                          <a:effectLst/>
                          <a:latin typeface="Arial Narrow" panose="020B0606020202030204" pitchFamily="34" charset="0"/>
                        </a:rPr>
                        <a:t>, Type I) installed over wood structural panels, 2 reps</a:t>
                      </a:r>
                      <a:endParaRPr lang="en-US" sz="1000" dirty="0">
                        <a:effectLst/>
                        <a:latin typeface="Arial Narrow" panose="020B0606020202030204" pitchFamily="34" charset="0"/>
                        <a:ea typeface="Times New Roman"/>
                      </a:endParaRPr>
                    </a:p>
                  </a:txBody>
                  <a:tcPr marL="51435" marR="51435" marT="0" marB="0"/>
                </a:tc>
                <a:tc>
                  <a:txBody>
                    <a:bodyPr/>
                    <a:lstStyle/>
                    <a:p>
                      <a:pPr marL="0" marR="0">
                        <a:spcBef>
                          <a:spcPts val="0"/>
                        </a:spcBef>
                        <a:spcAft>
                          <a:spcPts val="0"/>
                        </a:spcAft>
                      </a:pPr>
                      <a:r>
                        <a:rPr lang="en-US" sz="1000" i="1" dirty="0">
                          <a:effectLst/>
                          <a:latin typeface="Arial Narrow" panose="020B0606020202030204" pitchFamily="34" charset="0"/>
                        </a:rPr>
                        <a:t>ASTM E331</a:t>
                      </a:r>
                      <a:r>
                        <a:rPr lang="en-US" sz="1000" dirty="0">
                          <a:effectLst/>
                          <a:latin typeface="Arial Narrow" panose="020B0606020202030204" pitchFamily="34" charset="0"/>
                        </a:rPr>
                        <a:t>, 2.86psf with 5gal/hr/ft</a:t>
                      </a:r>
                      <a:r>
                        <a:rPr lang="en-US" sz="1000" baseline="30000" dirty="0">
                          <a:effectLst/>
                          <a:latin typeface="Arial Narrow" panose="020B0606020202030204" pitchFamily="34" charset="0"/>
                        </a:rPr>
                        <a:t>2</a:t>
                      </a:r>
                      <a:r>
                        <a:rPr lang="en-US" sz="1000" dirty="0">
                          <a:effectLst/>
                          <a:latin typeface="Arial Narrow" panose="020B0606020202030204" pitchFamily="34" charset="0"/>
                        </a:rPr>
                        <a:t> water spray </a:t>
                      </a:r>
                      <a:endParaRPr lang="en-US" sz="1000" dirty="0">
                        <a:effectLst/>
                        <a:latin typeface="Arial Narrow" panose="020B0606020202030204" pitchFamily="34" charset="0"/>
                        <a:ea typeface="Times New Roman"/>
                      </a:endParaRPr>
                    </a:p>
                  </a:txBody>
                  <a:tcPr marL="51435" marR="51435" marT="0" marB="0"/>
                </a:tc>
                <a:tc>
                  <a:txBody>
                    <a:bodyPr/>
                    <a:lstStyle/>
                    <a:p>
                      <a:pPr marL="0" marR="0">
                        <a:spcBef>
                          <a:spcPts val="0"/>
                        </a:spcBef>
                        <a:spcAft>
                          <a:spcPts val="0"/>
                        </a:spcAft>
                      </a:pPr>
                      <a:r>
                        <a:rPr lang="en-US" sz="1000" dirty="0">
                          <a:effectLst/>
                          <a:latin typeface="Arial Narrow" panose="020B0606020202030204" pitchFamily="34" charset="0"/>
                        </a:rPr>
                        <a:t>No water penetration at 15 min.</a:t>
                      </a:r>
                      <a:endParaRPr lang="en-US" sz="1000" dirty="0">
                        <a:effectLst/>
                        <a:latin typeface="Arial Narrow" panose="020B0606020202030204" pitchFamily="34" charset="0"/>
                        <a:ea typeface="Times New Roman"/>
                      </a:endParaRPr>
                    </a:p>
                  </a:txBody>
                  <a:tcPr marL="51435" marR="51435" marT="0" marB="0"/>
                </a:tc>
                <a:tc>
                  <a:txBody>
                    <a:bodyPr/>
                    <a:lstStyle/>
                    <a:p>
                      <a:pPr marL="0" marR="0">
                        <a:spcBef>
                          <a:spcPts val="0"/>
                        </a:spcBef>
                        <a:spcAft>
                          <a:spcPts val="0"/>
                        </a:spcAft>
                      </a:pPr>
                      <a:r>
                        <a:rPr lang="en-US" sz="1000" dirty="0">
                          <a:effectLst/>
                          <a:latin typeface="Arial Narrow" panose="020B0606020202030204" pitchFamily="34" charset="0"/>
                        </a:rPr>
                        <a:t>PEI, 2013</a:t>
                      </a:r>
                      <a:endParaRPr lang="en-US" sz="1000" dirty="0">
                        <a:effectLst/>
                        <a:latin typeface="Arial Narrow" panose="020B0606020202030204" pitchFamily="34" charset="0"/>
                        <a:ea typeface="Times New Roman"/>
                      </a:endParaRPr>
                    </a:p>
                  </a:txBody>
                  <a:tcPr marL="51435" marR="51435" marT="0" marB="0"/>
                </a:tc>
                <a:extLst>
                  <a:ext uri="{0D108BD9-81ED-4DB2-BD59-A6C34878D82A}">
                    <a16:rowId xmlns:a16="http://schemas.microsoft.com/office/drawing/2014/main" val="1712769857"/>
                  </a:ext>
                </a:extLst>
              </a:tr>
              <a:tr h="594360">
                <a:tc>
                  <a:txBody>
                    <a:bodyPr/>
                    <a:lstStyle/>
                    <a:p>
                      <a:pPr marL="0" marR="0">
                        <a:spcBef>
                          <a:spcPts val="0"/>
                        </a:spcBef>
                        <a:spcAft>
                          <a:spcPts val="0"/>
                        </a:spcAft>
                      </a:pPr>
                      <a:r>
                        <a:rPr lang="en-US" sz="1000" dirty="0">
                          <a:effectLst/>
                          <a:latin typeface="Arial Narrow" panose="020B0606020202030204" pitchFamily="34" charset="0"/>
                        </a:rPr>
                        <a:t>No. 15 Asphalt Felt (</a:t>
                      </a:r>
                      <a:r>
                        <a:rPr lang="en-US" sz="1000" i="1" dirty="0">
                          <a:effectLst/>
                          <a:latin typeface="Arial Narrow" panose="020B0606020202030204" pitchFamily="34" charset="0"/>
                        </a:rPr>
                        <a:t>ASTM D226</a:t>
                      </a:r>
                      <a:r>
                        <a:rPr lang="en-US" sz="1000" dirty="0">
                          <a:effectLst/>
                          <a:latin typeface="Arial Narrow" panose="020B0606020202030204" pitchFamily="34" charset="0"/>
                        </a:rPr>
                        <a:t>) installed over wood structural panels, 3 reps</a:t>
                      </a:r>
                      <a:endParaRPr lang="en-US" sz="1000" dirty="0">
                        <a:effectLst/>
                        <a:latin typeface="Arial Narrow" panose="020B0606020202030204" pitchFamily="34" charset="0"/>
                        <a:ea typeface="Times New Roman"/>
                      </a:endParaRPr>
                    </a:p>
                  </a:txBody>
                  <a:tcPr marL="51435" marR="51435" marT="0" marB="0"/>
                </a:tc>
                <a:tc>
                  <a:txBody>
                    <a:bodyPr/>
                    <a:lstStyle/>
                    <a:p>
                      <a:pPr marL="0" marR="0">
                        <a:spcBef>
                          <a:spcPts val="0"/>
                        </a:spcBef>
                        <a:spcAft>
                          <a:spcPts val="0"/>
                        </a:spcAft>
                      </a:pPr>
                      <a:r>
                        <a:rPr lang="en-US" sz="1000" i="1" dirty="0">
                          <a:effectLst/>
                          <a:latin typeface="Arial Narrow" panose="020B0606020202030204" pitchFamily="34" charset="0"/>
                        </a:rPr>
                        <a:t>ASTM E331</a:t>
                      </a:r>
                      <a:r>
                        <a:rPr lang="en-US" sz="1000" dirty="0">
                          <a:effectLst/>
                          <a:latin typeface="Arial Narrow" panose="020B0606020202030204" pitchFamily="34" charset="0"/>
                        </a:rPr>
                        <a:t>, 2.86psf with 5gal/hr/ft</a:t>
                      </a:r>
                      <a:r>
                        <a:rPr lang="en-US" sz="1000" baseline="30000" dirty="0">
                          <a:effectLst/>
                          <a:latin typeface="Arial Narrow" panose="020B0606020202030204" pitchFamily="34" charset="0"/>
                        </a:rPr>
                        <a:t>2</a:t>
                      </a:r>
                      <a:r>
                        <a:rPr lang="en-US" sz="1000" dirty="0">
                          <a:effectLst/>
                          <a:latin typeface="Arial Narrow" panose="020B0606020202030204" pitchFamily="34" charset="0"/>
                        </a:rPr>
                        <a:t> water spray</a:t>
                      </a:r>
                      <a:endParaRPr lang="en-US" sz="1000" dirty="0">
                        <a:effectLst/>
                        <a:latin typeface="Arial Narrow" panose="020B0606020202030204" pitchFamily="34" charset="0"/>
                        <a:ea typeface="Times New Roman"/>
                      </a:endParaRPr>
                    </a:p>
                  </a:txBody>
                  <a:tcPr marL="51435" marR="51435" marT="0" marB="0"/>
                </a:tc>
                <a:tc>
                  <a:txBody>
                    <a:bodyPr/>
                    <a:lstStyle/>
                    <a:p>
                      <a:pPr marL="0" marR="0">
                        <a:spcBef>
                          <a:spcPts val="0"/>
                        </a:spcBef>
                        <a:spcAft>
                          <a:spcPts val="0"/>
                        </a:spcAft>
                      </a:pPr>
                      <a:r>
                        <a:rPr lang="en-US" sz="1000" dirty="0">
                          <a:effectLst/>
                          <a:latin typeface="Arial Narrow" panose="020B0606020202030204" pitchFamily="34" charset="0"/>
                        </a:rPr>
                        <a:t>Water penetration at 5 – 8 min. </a:t>
                      </a:r>
                      <a:endParaRPr lang="en-US" sz="1000" dirty="0">
                        <a:effectLst/>
                        <a:latin typeface="Arial Narrow" panose="020B0606020202030204" pitchFamily="34" charset="0"/>
                        <a:ea typeface="Times New Roman"/>
                      </a:endParaRPr>
                    </a:p>
                  </a:txBody>
                  <a:tcPr marL="51435" marR="51435" marT="0" marB="0"/>
                </a:tc>
                <a:tc>
                  <a:txBody>
                    <a:bodyPr/>
                    <a:lstStyle/>
                    <a:p>
                      <a:pPr marL="0" marR="0">
                        <a:spcBef>
                          <a:spcPts val="0"/>
                        </a:spcBef>
                        <a:spcAft>
                          <a:spcPts val="0"/>
                        </a:spcAft>
                      </a:pPr>
                      <a:r>
                        <a:rPr lang="en-US" sz="1000" dirty="0">
                          <a:effectLst/>
                          <a:latin typeface="Arial Narrow" panose="020B0606020202030204" pitchFamily="34" charset="0"/>
                        </a:rPr>
                        <a:t>RADCO, 2014</a:t>
                      </a:r>
                      <a:endParaRPr lang="en-US" sz="1000" dirty="0">
                        <a:effectLst/>
                        <a:latin typeface="Arial Narrow" panose="020B0606020202030204" pitchFamily="34" charset="0"/>
                        <a:ea typeface="Times New Roman"/>
                      </a:endParaRPr>
                    </a:p>
                  </a:txBody>
                  <a:tcPr marL="51435" marR="51435" marT="0" marB="0"/>
                </a:tc>
                <a:extLst>
                  <a:ext uri="{0D108BD9-81ED-4DB2-BD59-A6C34878D82A}">
                    <a16:rowId xmlns:a16="http://schemas.microsoft.com/office/drawing/2014/main" val="4238806307"/>
                  </a:ext>
                </a:extLst>
              </a:tr>
              <a:tr h="594360">
                <a:tc>
                  <a:txBody>
                    <a:bodyPr/>
                    <a:lstStyle/>
                    <a:p>
                      <a:pPr marL="0" marR="0">
                        <a:spcBef>
                          <a:spcPts val="0"/>
                        </a:spcBef>
                        <a:spcAft>
                          <a:spcPts val="0"/>
                        </a:spcAft>
                      </a:pPr>
                      <a:r>
                        <a:rPr lang="en-US" sz="1000" dirty="0">
                          <a:effectLst/>
                          <a:latin typeface="Arial Narrow" panose="020B0606020202030204" pitchFamily="34" charset="0"/>
                        </a:rPr>
                        <a:t>No. 15 Asphalt Felt (</a:t>
                      </a:r>
                      <a:r>
                        <a:rPr lang="en-US" sz="1000" i="1" dirty="0">
                          <a:effectLst/>
                          <a:latin typeface="Arial Narrow" panose="020B0606020202030204" pitchFamily="34" charset="0"/>
                        </a:rPr>
                        <a:t>ASTM D226</a:t>
                      </a:r>
                      <a:r>
                        <a:rPr lang="en-US" sz="1000" dirty="0">
                          <a:effectLst/>
                          <a:latin typeface="Arial Narrow" panose="020B0606020202030204" pitchFamily="34" charset="0"/>
                        </a:rPr>
                        <a:t>, Type I) installed over wood structural panels, 1 rep</a:t>
                      </a:r>
                      <a:endParaRPr lang="en-US" sz="1000" dirty="0">
                        <a:effectLst/>
                        <a:latin typeface="Arial Narrow" panose="020B0606020202030204" pitchFamily="34" charset="0"/>
                        <a:ea typeface="Times New Roman"/>
                      </a:endParaRPr>
                    </a:p>
                  </a:txBody>
                  <a:tcPr marL="51435" marR="51435" marT="0" marB="0"/>
                </a:tc>
                <a:tc>
                  <a:txBody>
                    <a:bodyPr/>
                    <a:lstStyle/>
                    <a:p>
                      <a:pPr marL="0" marR="0">
                        <a:spcBef>
                          <a:spcPts val="0"/>
                        </a:spcBef>
                        <a:spcAft>
                          <a:spcPts val="0"/>
                        </a:spcAft>
                      </a:pPr>
                      <a:r>
                        <a:rPr lang="en-US" sz="1000" i="1" dirty="0">
                          <a:effectLst/>
                          <a:latin typeface="Arial Narrow" panose="020B0606020202030204" pitchFamily="34" charset="0"/>
                        </a:rPr>
                        <a:t>ASTM E331</a:t>
                      </a:r>
                      <a:r>
                        <a:rPr lang="en-US" sz="1000" dirty="0">
                          <a:effectLst/>
                          <a:latin typeface="Arial Narrow" panose="020B0606020202030204" pitchFamily="34" charset="0"/>
                        </a:rPr>
                        <a:t>, 2.86psf with 5gal/hr/ft</a:t>
                      </a:r>
                      <a:r>
                        <a:rPr lang="en-US" sz="1000" baseline="30000" dirty="0">
                          <a:effectLst/>
                          <a:latin typeface="Arial Narrow" panose="020B0606020202030204" pitchFamily="34" charset="0"/>
                        </a:rPr>
                        <a:t>2</a:t>
                      </a:r>
                      <a:r>
                        <a:rPr lang="en-US" sz="1000" dirty="0">
                          <a:effectLst/>
                          <a:latin typeface="Arial Narrow" panose="020B0606020202030204" pitchFamily="34" charset="0"/>
                        </a:rPr>
                        <a:t> water spray</a:t>
                      </a:r>
                      <a:endParaRPr lang="en-US" sz="1000" dirty="0">
                        <a:effectLst/>
                        <a:latin typeface="Arial Narrow" panose="020B0606020202030204" pitchFamily="34" charset="0"/>
                        <a:ea typeface="Times New Roman"/>
                      </a:endParaRPr>
                    </a:p>
                  </a:txBody>
                  <a:tcPr marL="51435" marR="51435" marT="0" marB="0"/>
                </a:tc>
                <a:tc>
                  <a:txBody>
                    <a:bodyPr/>
                    <a:lstStyle/>
                    <a:p>
                      <a:pPr marL="0" marR="0">
                        <a:spcBef>
                          <a:spcPts val="0"/>
                        </a:spcBef>
                        <a:spcAft>
                          <a:spcPts val="0"/>
                        </a:spcAft>
                      </a:pPr>
                      <a:r>
                        <a:rPr lang="en-US" sz="1000" dirty="0">
                          <a:effectLst/>
                          <a:latin typeface="Arial Narrow" panose="020B0606020202030204" pitchFamily="34" charset="0"/>
                        </a:rPr>
                        <a:t>Water penetration at 7 min.</a:t>
                      </a:r>
                      <a:endParaRPr lang="en-US" sz="1000" dirty="0">
                        <a:effectLst/>
                        <a:latin typeface="Arial Narrow" panose="020B0606020202030204" pitchFamily="34" charset="0"/>
                        <a:ea typeface="Times New Roman"/>
                      </a:endParaRPr>
                    </a:p>
                  </a:txBody>
                  <a:tcPr marL="51435" marR="51435" marT="0" marB="0"/>
                </a:tc>
                <a:tc>
                  <a:txBody>
                    <a:bodyPr/>
                    <a:lstStyle/>
                    <a:p>
                      <a:pPr marL="0" marR="0">
                        <a:spcBef>
                          <a:spcPts val="0"/>
                        </a:spcBef>
                        <a:spcAft>
                          <a:spcPts val="0"/>
                        </a:spcAft>
                      </a:pPr>
                      <a:r>
                        <a:rPr lang="en-US" sz="1000" dirty="0">
                          <a:effectLst/>
                          <a:latin typeface="Arial Narrow" panose="020B0606020202030204" pitchFamily="34" charset="0"/>
                        </a:rPr>
                        <a:t>NTA, 2012</a:t>
                      </a:r>
                      <a:endParaRPr lang="en-US" sz="1000" dirty="0">
                        <a:effectLst/>
                        <a:latin typeface="Arial Narrow" panose="020B0606020202030204" pitchFamily="34" charset="0"/>
                        <a:ea typeface="Times New Roman"/>
                      </a:endParaRPr>
                    </a:p>
                  </a:txBody>
                  <a:tcPr marL="51435" marR="51435" marT="0" marB="0"/>
                </a:tc>
                <a:extLst>
                  <a:ext uri="{0D108BD9-81ED-4DB2-BD59-A6C34878D82A}">
                    <a16:rowId xmlns:a16="http://schemas.microsoft.com/office/drawing/2014/main" val="701743837"/>
                  </a:ext>
                </a:extLst>
              </a:tr>
              <a:tr h="594360">
                <a:tc>
                  <a:txBody>
                    <a:bodyPr/>
                    <a:lstStyle/>
                    <a:p>
                      <a:pPr marL="0" marR="0">
                        <a:spcBef>
                          <a:spcPts val="0"/>
                        </a:spcBef>
                        <a:spcAft>
                          <a:spcPts val="0"/>
                        </a:spcAft>
                      </a:pPr>
                      <a:r>
                        <a:rPr lang="en-US" sz="1000" dirty="0">
                          <a:effectLst/>
                          <a:latin typeface="Arial Narrow" panose="020B0606020202030204" pitchFamily="34" charset="0"/>
                        </a:rPr>
                        <a:t>No. 15 Asphalt Felt (</a:t>
                      </a:r>
                      <a:r>
                        <a:rPr lang="en-US" sz="1000" i="1" dirty="0">
                          <a:effectLst/>
                          <a:latin typeface="Arial Narrow" panose="020B0606020202030204" pitchFamily="34" charset="0"/>
                        </a:rPr>
                        <a:t>ASTM D226</a:t>
                      </a:r>
                      <a:r>
                        <a:rPr lang="en-US" sz="1000" dirty="0">
                          <a:effectLst/>
                          <a:latin typeface="Arial Narrow" panose="020B0606020202030204" pitchFamily="34" charset="0"/>
                        </a:rPr>
                        <a:t>, Type I) installed over open stud cavity</a:t>
                      </a:r>
                      <a:endParaRPr lang="en-US" sz="1000" dirty="0">
                        <a:effectLst/>
                        <a:latin typeface="Arial Narrow" panose="020B0606020202030204" pitchFamily="34" charset="0"/>
                        <a:ea typeface="Times New Roman"/>
                      </a:endParaRPr>
                    </a:p>
                  </a:txBody>
                  <a:tcPr marL="51435" marR="51435" marT="0" marB="0"/>
                </a:tc>
                <a:tc>
                  <a:txBody>
                    <a:bodyPr/>
                    <a:lstStyle/>
                    <a:p>
                      <a:pPr marL="0" marR="0">
                        <a:spcBef>
                          <a:spcPts val="0"/>
                        </a:spcBef>
                        <a:spcAft>
                          <a:spcPts val="0"/>
                        </a:spcAft>
                      </a:pPr>
                      <a:r>
                        <a:rPr lang="en-US" sz="1000" i="1" dirty="0">
                          <a:effectLst/>
                          <a:latin typeface="Arial Narrow" panose="020B0606020202030204" pitchFamily="34" charset="0"/>
                        </a:rPr>
                        <a:t>ASTM E331</a:t>
                      </a:r>
                      <a:r>
                        <a:rPr lang="en-US" sz="1000" dirty="0">
                          <a:effectLst/>
                          <a:latin typeface="Arial Narrow" panose="020B0606020202030204" pitchFamily="34" charset="0"/>
                        </a:rPr>
                        <a:t>, 2.86psf with 5gal/hr/ft</a:t>
                      </a:r>
                      <a:r>
                        <a:rPr lang="en-US" sz="1000" baseline="30000" dirty="0">
                          <a:effectLst/>
                          <a:latin typeface="Arial Narrow" panose="020B0606020202030204" pitchFamily="34" charset="0"/>
                        </a:rPr>
                        <a:t>2</a:t>
                      </a:r>
                      <a:r>
                        <a:rPr lang="en-US" sz="1000" dirty="0">
                          <a:effectLst/>
                          <a:latin typeface="Arial Narrow" panose="020B0606020202030204" pitchFamily="34" charset="0"/>
                        </a:rPr>
                        <a:t> water spray</a:t>
                      </a:r>
                      <a:endParaRPr lang="en-US" sz="1000" dirty="0">
                        <a:effectLst/>
                        <a:latin typeface="Arial Narrow" panose="020B0606020202030204" pitchFamily="34" charset="0"/>
                        <a:ea typeface="Times New Roman"/>
                      </a:endParaRPr>
                    </a:p>
                  </a:txBody>
                  <a:tcPr marL="51435" marR="51435" marT="0" marB="0"/>
                </a:tc>
                <a:tc>
                  <a:txBody>
                    <a:bodyPr/>
                    <a:lstStyle/>
                    <a:p>
                      <a:pPr marL="0" marR="0">
                        <a:spcBef>
                          <a:spcPts val="0"/>
                        </a:spcBef>
                        <a:spcAft>
                          <a:spcPts val="0"/>
                        </a:spcAft>
                      </a:pPr>
                      <a:r>
                        <a:rPr lang="en-US" sz="1000" dirty="0">
                          <a:effectLst/>
                          <a:latin typeface="Arial Narrow" panose="020B0606020202030204" pitchFamily="34" charset="0"/>
                        </a:rPr>
                        <a:t>Water penetration at 0.05 min. (3 sec)</a:t>
                      </a:r>
                      <a:endParaRPr lang="en-US" sz="1000" dirty="0">
                        <a:effectLst/>
                        <a:latin typeface="Arial Narrow" panose="020B0606020202030204" pitchFamily="34" charset="0"/>
                        <a:ea typeface="Times New Roman"/>
                      </a:endParaRPr>
                    </a:p>
                  </a:txBody>
                  <a:tcPr marL="51435" marR="51435" marT="0" marB="0"/>
                </a:tc>
                <a:tc>
                  <a:txBody>
                    <a:bodyPr/>
                    <a:lstStyle/>
                    <a:p>
                      <a:pPr marL="0" marR="0">
                        <a:spcBef>
                          <a:spcPts val="0"/>
                        </a:spcBef>
                        <a:spcAft>
                          <a:spcPts val="0"/>
                        </a:spcAft>
                      </a:pPr>
                      <a:r>
                        <a:rPr lang="en-US" sz="1000" dirty="0">
                          <a:effectLst/>
                          <a:latin typeface="Arial Narrow" panose="020B0606020202030204" pitchFamily="34" charset="0"/>
                        </a:rPr>
                        <a:t>NTA, 2013a</a:t>
                      </a:r>
                      <a:endParaRPr lang="en-US" sz="1000" dirty="0">
                        <a:effectLst/>
                        <a:latin typeface="Arial Narrow" panose="020B0606020202030204" pitchFamily="34" charset="0"/>
                        <a:ea typeface="Times New Roman"/>
                      </a:endParaRPr>
                    </a:p>
                  </a:txBody>
                  <a:tcPr marL="51435" marR="51435" marT="0" marB="0"/>
                </a:tc>
                <a:extLst>
                  <a:ext uri="{0D108BD9-81ED-4DB2-BD59-A6C34878D82A}">
                    <a16:rowId xmlns:a16="http://schemas.microsoft.com/office/drawing/2014/main" val="4038157344"/>
                  </a:ext>
                </a:extLst>
              </a:tr>
              <a:tr h="594360">
                <a:tc>
                  <a:txBody>
                    <a:bodyPr/>
                    <a:lstStyle/>
                    <a:p>
                      <a:pPr marL="0" marR="0">
                        <a:spcBef>
                          <a:spcPts val="0"/>
                        </a:spcBef>
                        <a:spcAft>
                          <a:spcPts val="0"/>
                        </a:spcAft>
                      </a:pPr>
                      <a:r>
                        <a:rPr lang="en-US" sz="1000" dirty="0">
                          <a:effectLst/>
                          <a:latin typeface="Arial Narrow" panose="020B0606020202030204" pitchFamily="34" charset="0"/>
                        </a:rPr>
                        <a:t>House Wrap installed over open stud cavity with shingle lapped joints</a:t>
                      </a:r>
                      <a:endParaRPr lang="en-US" sz="1000" dirty="0">
                        <a:effectLst/>
                        <a:latin typeface="Arial Narrow" panose="020B0606020202030204" pitchFamily="34" charset="0"/>
                        <a:ea typeface="Times New Roman"/>
                      </a:endParaRPr>
                    </a:p>
                  </a:txBody>
                  <a:tcPr marL="51435" marR="51435" marT="0" marB="0"/>
                </a:tc>
                <a:tc>
                  <a:txBody>
                    <a:bodyPr/>
                    <a:lstStyle/>
                    <a:p>
                      <a:pPr marL="0" marR="0">
                        <a:spcBef>
                          <a:spcPts val="0"/>
                        </a:spcBef>
                        <a:spcAft>
                          <a:spcPts val="0"/>
                        </a:spcAft>
                      </a:pPr>
                      <a:r>
                        <a:rPr lang="en-US" sz="1000" i="1" dirty="0">
                          <a:effectLst/>
                          <a:latin typeface="Arial Narrow" panose="020B0606020202030204" pitchFamily="34" charset="0"/>
                        </a:rPr>
                        <a:t>ASTM E331</a:t>
                      </a:r>
                      <a:r>
                        <a:rPr lang="en-US" sz="1000" dirty="0">
                          <a:effectLst/>
                          <a:latin typeface="Arial Narrow" panose="020B0606020202030204" pitchFamily="34" charset="0"/>
                        </a:rPr>
                        <a:t>, 2.86psf with 5gal/hr/ft</a:t>
                      </a:r>
                      <a:r>
                        <a:rPr lang="en-US" sz="1000" baseline="30000" dirty="0">
                          <a:effectLst/>
                          <a:latin typeface="Arial Narrow" panose="020B0606020202030204" pitchFamily="34" charset="0"/>
                        </a:rPr>
                        <a:t>2</a:t>
                      </a:r>
                      <a:r>
                        <a:rPr lang="en-US" sz="1000" dirty="0">
                          <a:effectLst/>
                          <a:latin typeface="Arial Narrow" panose="020B0606020202030204" pitchFamily="34" charset="0"/>
                        </a:rPr>
                        <a:t> water spray</a:t>
                      </a:r>
                      <a:endParaRPr lang="en-US" sz="1000" dirty="0">
                        <a:effectLst/>
                        <a:latin typeface="Arial Narrow" panose="020B0606020202030204" pitchFamily="34" charset="0"/>
                        <a:ea typeface="Times New Roman"/>
                      </a:endParaRPr>
                    </a:p>
                  </a:txBody>
                  <a:tcPr marL="51435" marR="51435" marT="0" marB="0"/>
                </a:tc>
                <a:tc>
                  <a:txBody>
                    <a:bodyPr/>
                    <a:lstStyle/>
                    <a:p>
                      <a:pPr marL="0" marR="0">
                        <a:spcBef>
                          <a:spcPts val="0"/>
                        </a:spcBef>
                        <a:spcAft>
                          <a:spcPts val="0"/>
                        </a:spcAft>
                      </a:pPr>
                      <a:r>
                        <a:rPr lang="en-US" sz="1000" dirty="0">
                          <a:effectLst/>
                          <a:latin typeface="Arial Narrow" panose="020B0606020202030204" pitchFamily="34" charset="0"/>
                        </a:rPr>
                        <a:t>Water penetration at 0.1 min. (6 sec)</a:t>
                      </a:r>
                      <a:endParaRPr lang="en-US" sz="1000" dirty="0">
                        <a:effectLst/>
                        <a:latin typeface="Arial Narrow" panose="020B0606020202030204" pitchFamily="34" charset="0"/>
                        <a:ea typeface="Times New Roman"/>
                      </a:endParaRPr>
                    </a:p>
                  </a:txBody>
                  <a:tcPr marL="51435" marR="51435" marT="0" marB="0"/>
                </a:tc>
                <a:tc>
                  <a:txBody>
                    <a:bodyPr/>
                    <a:lstStyle/>
                    <a:p>
                      <a:pPr marL="0" marR="0">
                        <a:spcBef>
                          <a:spcPts val="0"/>
                        </a:spcBef>
                        <a:spcAft>
                          <a:spcPts val="0"/>
                        </a:spcAft>
                      </a:pPr>
                      <a:r>
                        <a:rPr lang="en-US" sz="1000" dirty="0">
                          <a:effectLst/>
                          <a:latin typeface="Arial Narrow" panose="020B0606020202030204" pitchFamily="34" charset="0"/>
                        </a:rPr>
                        <a:t>NTA, 2013b</a:t>
                      </a:r>
                      <a:endParaRPr lang="en-US" sz="1000" dirty="0">
                        <a:effectLst/>
                        <a:latin typeface="Arial Narrow" panose="020B0606020202030204" pitchFamily="34" charset="0"/>
                        <a:ea typeface="Times New Roman"/>
                      </a:endParaRPr>
                    </a:p>
                  </a:txBody>
                  <a:tcPr marL="51435" marR="51435" marT="0" marB="0"/>
                </a:tc>
                <a:extLst>
                  <a:ext uri="{0D108BD9-81ED-4DB2-BD59-A6C34878D82A}">
                    <a16:rowId xmlns:a16="http://schemas.microsoft.com/office/drawing/2014/main" val="398457873"/>
                  </a:ext>
                </a:extLst>
              </a:tr>
            </a:tbl>
          </a:graphicData>
        </a:graphic>
      </p:graphicFrame>
      <p:sp>
        <p:nvSpPr>
          <p:cNvPr id="2" name="Title 1"/>
          <p:cNvSpPr>
            <a:spLocks noGrp="1"/>
          </p:cNvSpPr>
          <p:nvPr>
            <p:ph type="title"/>
          </p:nvPr>
        </p:nvSpPr>
        <p:spPr/>
        <p:txBody>
          <a:bodyPr/>
          <a:lstStyle/>
          <a:p>
            <a:r>
              <a:rPr lang="en-US" smtClean="0"/>
              <a:t>Findings</a:t>
            </a:r>
            <a:endParaRPr lang="en-US" dirty="0"/>
          </a:p>
        </p:txBody>
      </p:sp>
    </p:spTree>
    <p:extLst>
      <p:ext uri="{BB962C8B-B14F-4D97-AF65-F5344CB8AC3E}">
        <p14:creationId xmlns:p14="http://schemas.microsoft.com/office/powerpoint/2010/main" val="994055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From the table, it can be concluded that the performance of </a:t>
            </a:r>
            <a:r>
              <a:rPr lang="en-US" dirty="0"/>
              <a:t>15 # </a:t>
            </a:r>
            <a:r>
              <a:rPr lang="en-US" dirty="0" smtClean="0"/>
              <a:t>asphalt felt and wraps varies</a:t>
            </a:r>
          </a:p>
          <a:p>
            <a:pPr lvl="1"/>
            <a:r>
              <a:rPr lang="en-US" dirty="0" smtClean="0"/>
              <a:t>Current code approved applications are insufficient – failed in as low as 3 sec.</a:t>
            </a:r>
          </a:p>
          <a:p>
            <a:pPr lvl="1"/>
            <a:r>
              <a:rPr lang="en-US" dirty="0" smtClean="0"/>
              <a:t>When installed over panels, 2 of 6 tests met the </a:t>
            </a:r>
            <a:r>
              <a:rPr lang="en-US" dirty="0" smtClean="0">
                <a:hlinkClick r:id="rId2"/>
              </a:rPr>
              <a:t>ASTM E331</a:t>
            </a:r>
            <a:r>
              <a:rPr lang="en-US" dirty="0" smtClean="0"/>
              <a:t> 15-minute threshold</a:t>
            </a:r>
          </a:p>
          <a:p>
            <a:pPr lvl="1"/>
            <a:r>
              <a:rPr lang="en-US" dirty="0" smtClean="0"/>
              <a:t>None of the tests over open stud cavities were even close to meeting the minimum </a:t>
            </a:r>
            <a:r>
              <a:rPr lang="en-US" dirty="0" smtClean="0">
                <a:hlinkClick r:id="rId2"/>
              </a:rPr>
              <a:t>ASTM E331 </a:t>
            </a:r>
            <a:r>
              <a:rPr lang="en-US" dirty="0" smtClean="0"/>
              <a:t>15-minute threshold</a:t>
            </a:r>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2140309527"/>
              </p:ext>
            </p:extLst>
          </p:nvPr>
        </p:nvGraphicFramePr>
        <p:xfrm>
          <a:off x="4800600" y="616680"/>
          <a:ext cx="4114800" cy="3478530"/>
        </p:xfrm>
        <a:graphic>
          <a:graphicData uri="http://schemas.openxmlformats.org/drawingml/2006/table">
            <a:tbl>
              <a:tblPr firstRow="1" bandRow="1">
                <a:tableStyleId>{5C22544A-7EE6-4342-B048-85BDC9FD1C3A}</a:tableStyleId>
              </a:tblPr>
              <a:tblGrid>
                <a:gridCol w="1475117">
                  <a:extLst>
                    <a:ext uri="{9D8B030D-6E8A-4147-A177-3AD203B41FA5}">
                      <a16:colId xmlns:a16="http://schemas.microsoft.com/office/drawing/2014/main" val="4082856180"/>
                    </a:ext>
                  </a:extLst>
                </a:gridCol>
                <a:gridCol w="918949">
                  <a:extLst>
                    <a:ext uri="{9D8B030D-6E8A-4147-A177-3AD203B41FA5}">
                      <a16:colId xmlns:a16="http://schemas.microsoft.com/office/drawing/2014/main" val="760833247"/>
                    </a:ext>
                  </a:extLst>
                </a:gridCol>
                <a:gridCol w="944357">
                  <a:extLst>
                    <a:ext uri="{9D8B030D-6E8A-4147-A177-3AD203B41FA5}">
                      <a16:colId xmlns:a16="http://schemas.microsoft.com/office/drawing/2014/main" val="1162405455"/>
                    </a:ext>
                  </a:extLst>
                </a:gridCol>
                <a:gridCol w="776377">
                  <a:extLst>
                    <a:ext uri="{9D8B030D-6E8A-4147-A177-3AD203B41FA5}">
                      <a16:colId xmlns:a16="http://schemas.microsoft.com/office/drawing/2014/main" val="3012134992"/>
                    </a:ext>
                  </a:extLst>
                </a:gridCol>
              </a:tblGrid>
              <a:tr h="297180">
                <a:tc>
                  <a:txBody>
                    <a:bodyPr/>
                    <a:lstStyle/>
                    <a:p>
                      <a:pPr marL="0" marR="0">
                        <a:spcBef>
                          <a:spcPts val="0"/>
                        </a:spcBef>
                        <a:spcAft>
                          <a:spcPts val="0"/>
                        </a:spcAft>
                      </a:pPr>
                      <a:r>
                        <a:rPr lang="en-US" sz="1000" dirty="0">
                          <a:effectLst/>
                          <a:latin typeface="Arial Narrow" panose="020B0606020202030204" pitchFamily="34" charset="0"/>
                        </a:rPr>
                        <a:t>Product</a:t>
                      </a:r>
                      <a:endParaRPr lang="en-US" sz="1000" dirty="0">
                        <a:effectLst/>
                        <a:latin typeface="Arial Narrow" panose="020B0606020202030204" pitchFamily="34" charset="0"/>
                        <a:ea typeface="Times New Roman"/>
                      </a:endParaRPr>
                    </a:p>
                  </a:txBody>
                  <a:tcPr marL="51435" marR="51435" marT="0" marB="0"/>
                </a:tc>
                <a:tc>
                  <a:txBody>
                    <a:bodyPr/>
                    <a:lstStyle/>
                    <a:p>
                      <a:pPr marL="0" marR="0">
                        <a:spcBef>
                          <a:spcPts val="0"/>
                        </a:spcBef>
                        <a:spcAft>
                          <a:spcPts val="0"/>
                        </a:spcAft>
                      </a:pPr>
                      <a:r>
                        <a:rPr lang="en-US" sz="1000" dirty="0">
                          <a:effectLst/>
                          <a:latin typeface="Arial Narrow" panose="020B0606020202030204" pitchFamily="34" charset="0"/>
                        </a:rPr>
                        <a:t>Test Condition</a:t>
                      </a:r>
                      <a:endParaRPr lang="en-US" sz="1000" dirty="0">
                        <a:effectLst/>
                        <a:latin typeface="Arial Narrow" panose="020B0606020202030204" pitchFamily="34" charset="0"/>
                        <a:ea typeface="Times New Roman"/>
                      </a:endParaRPr>
                    </a:p>
                  </a:txBody>
                  <a:tcPr marL="51435" marR="51435" marT="0" marB="0"/>
                </a:tc>
                <a:tc>
                  <a:txBody>
                    <a:bodyPr/>
                    <a:lstStyle/>
                    <a:p>
                      <a:pPr marL="0" marR="0">
                        <a:spcBef>
                          <a:spcPts val="0"/>
                        </a:spcBef>
                        <a:spcAft>
                          <a:spcPts val="0"/>
                        </a:spcAft>
                      </a:pPr>
                      <a:r>
                        <a:rPr lang="en-US" sz="1000" dirty="0">
                          <a:effectLst/>
                          <a:latin typeface="Arial Narrow" panose="020B0606020202030204" pitchFamily="34" charset="0"/>
                        </a:rPr>
                        <a:t>Performance</a:t>
                      </a:r>
                      <a:endParaRPr lang="en-US" sz="1000" dirty="0">
                        <a:effectLst/>
                        <a:latin typeface="Arial Narrow" panose="020B0606020202030204" pitchFamily="34" charset="0"/>
                        <a:ea typeface="Times New Roman"/>
                      </a:endParaRPr>
                    </a:p>
                  </a:txBody>
                  <a:tcPr marL="51435" marR="51435" marT="0" marB="0"/>
                </a:tc>
                <a:tc>
                  <a:txBody>
                    <a:bodyPr/>
                    <a:lstStyle/>
                    <a:p>
                      <a:pPr marL="0" marR="0">
                        <a:spcBef>
                          <a:spcPts val="0"/>
                        </a:spcBef>
                        <a:spcAft>
                          <a:spcPts val="0"/>
                        </a:spcAft>
                      </a:pPr>
                      <a:r>
                        <a:rPr lang="en-US" sz="1000" dirty="0">
                          <a:effectLst/>
                          <a:latin typeface="Arial Narrow" panose="020B0606020202030204" pitchFamily="34" charset="0"/>
                        </a:rPr>
                        <a:t>Reference</a:t>
                      </a:r>
                      <a:endParaRPr lang="en-US" sz="1000" dirty="0">
                        <a:effectLst/>
                        <a:latin typeface="Arial Narrow" panose="020B0606020202030204" pitchFamily="34" charset="0"/>
                        <a:ea typeface="Times New Roman"/>
                      </a:endParaRPr>
                    </a:p>
                  </a:txBody>
                  <a:tcPr marL="51435" marR="51435" marT="0" marB="0"/>
                </a:tc>
                <a:extLst>
                  <a:ext uri="{0D108BD9-81ED-4DB2-BD59-A6C34878D82A}">
                    <a16:rowId xmlns:a16="http://schemas.microsoft.com/office/drawing/2014/main" val="708807520"/>
                  </a:ext>
                </a:extLst>
              </a:tr>
              <a:tr h="742950">
                <a:tc>
                  <a:txBody>
                    <a:bodyPr/>
                    <a:lstStyle/>
                    <a:p>
                      <a:pPr marL="0" marR="0">
                        <a:spcBef>
                          <a:spcPts val="0"/>
                        </a:spcBef>
                        <a:spcAft>
                          <a:spcPts val="0"/>
                        </a:spcAft>
                      </a:pPr>
                      <a:r>
                        <a:rPr lang="en-US" sz="1000" b="1" dirty="0">
                          <a:effectLst/>
                          <a:latin typeface="Arial Narrow" panose="020B0606020202030204" pitchFamily="34" charset="0"/>
                        </a:rPr>
                        <a:t>No. 15 Asphalt Felt </a:t>
                      </a:r>
                      <a:r>
                        <a:rPr lang="en-US" sz="1000" dirty="0">
                          <a:effectLst/>
                          <a:latin typeface="Arial Narrow" panose="020B0606020202030204" pitchFamily="34" charset="0"/>
                        </a:rPr>
                        <a:t>(</a:t>
                      </a:r>
                      <a:r>
                        <a:rPr lang="en-US" sz="1000" i="1" dirty="0">
                          <a:effectLst/>
                          <a:latin typeface="Arial Narrow" panose="020B0606020202030204" pitchFamily="34" charset="0"/>
                        </a:rPr>
                        <a:t>ASTM D4869</a:t>
                      </a:r>
                      <a:r>
                        <a:rPr lang="en-US" sz="1000" dirty="0">
                          <a:effectLst/>
                          <a:latin typeface="Arial Narrow" panose="020B0606020202030204" pitchFamily="34" charset="0"/>
                        </a:rPr>
                        <a:t>, Type I) installed over wood structural panels, 2 reps</a:t>
                      </a:r>
                      <a:endParaRPr lang="en-US" sz="1000" dirty="0">
                        <a:effectLst/>
                        <a:latin typeface="Arial Narrow" panose="020B0606020202030204" pitchFamily="34" charset="0"/>
                        <a:ea typeface="Times New Roman"/>
                      </a:endParaRPr>
                    </a:p>
                  </a:txBody>
                  <a:tcPr marL="51435" marR="51435" marT="0" marB="0"/>
                </a:tc>
                <a:tc>
                  <a:txBody>
                    <a:bodyPr/>
                    <a:lstStyle/>
                    <a:p>
                      <a:pPr marL="0" marR="0">
                        <a:spcBef>
                          <a:spcPts val="0"/>
                        </a:spcBef>
                        <a:spcAft>
                          <a:spcPts val="0"/>
                        </a:spcAft>
                      </a:pPr>
                      <a:r>
                        <a:rPr lang="en-US" sz="1000" b="1" i="1" dirty="0">
                          <a:effectLst/>
                          <a:latin typeface="Arial Narrow" panose="020B0606020202030204" pitchFamily="34" charset="0"/>
                        </a:rPr>
                        <a:t>ASTM E331</a:t>
                      </a:r>
                      <a:r>
                        <a:rPr lang="en-US" sz="1000" b="1" dirty="0">
                          <a:effectLst/>
                          <a:latin typeface="Arial Narrow" panose="020B0606020202030204" pitchFamily="34" charset="0"/>
                        </a:rPr>
                        <a:t>, 2.86psf </a:t>
                      </a:r>
                      <a:r>
                        <a:rPr lang="en-US" sz="1000" dirty="0">
                          <a:effectLst/>
                          <a:latin typeface="Arial Narrow" panose="020B0606020202030204" pitchFamily="34" charset="0"/>
                        </a:rPr>
                        <a:t>with 5gal/hr/ft</a:t>
                      </a:r>
                      <a:r>
                        <a:rPr lang="en-US" sz="1000" baseline="30000" dirty="0">
                          <a:effectLst/>
                          <a:latin typeface="Arial Narrow" panose="020B0606020202030204" pitchFamily="34" charset="0"/>
                        </a:rPr>
                        <a:t>2</a:t>
                      </a:r>
                      <a:r>
                        <a:rPr lang="en-US" sz="1000" dirty="0">
                          <a:effectLst/>
                          <a:latin typeface="Arial Narrow" panose="020B0606020202030204" pitchFamily="34" charset="0"/>
                        </a:rPr>
                        <a:t> water spray </a:t>
                      </a:r>
                      <a:endParaRPr lang="en-US" sz="1000" dirty="0">
                        <a:effectLst/>
                        <a:latin typeface="Arial Narrow" panose="020B0606020202030204" pitchFamily="34" charset="0"/>
                        <a:ea typeface="Times New Roman"/>
                      </a:endParaRPr>
                    </a:p>
                  </a:txBody>
                  <a:tcPr marL="51435" marR="51435" marT="0" marB="0"/>
                </a:tc>
                <a:tc>
                  <a:txBody>
                    <a:bodyPr/>
                    <a:lstStyle/>
                    <a:p>
                      <a:pPr marL="0" marR="0">
                        <a:spcBef>
                          <a:spcPts val="0"/>
                        </a:spcBef>
                        <a:spcAft>
                          <a:spcPts val="0"/>
                        </a:spcAft>
                      </a:pPr>
                      <a:r>
                        <a:rPr lang="en-US" sz="1000" dirty="0">
                          <a:effectLst/>
                          <a:latin typeface="Arial Narrow" panose="020B0606020202030204" pitchFamily="34" charset="0"/>
                        </a:rPr>
                        <a:t>No water penetration at </a:t>
                      </a:r>
                      <a:r>
                        <a:rPr lang="en-US" sz="1000" b="1" dirty="0">
                          <a:effectLst/>
                          <a:latin typeface="Arial Narrow" panose="020B0606020202030204" pitchFamily="34" charset="0"/>
                        </a:rPr>
                        <a:t>15 min.</a:t>
                      </a:r>
                      <a:endParaRPr lang="en-US" sz="1000" b="1" dirty="0">
                        <a:effectLst/>
                        <a:latin typeface="Arial Narrow" panose="020B0606020202030204" pitchFamily="34" charset="0"/>
                        <a:ea typeface="Times New Roman"/>
                      </a:endParaRPr>
                    </a:p>
                  </a:txBody>
                  <a:tcPr marL="51435" marR="51435" marT="0" marB="0"/>
                </a:tc>
                <a:tc>
                  <a:txBody>
                    <a:bodyPr/>
                    <a:lstStyle/>
                    <a:p>
                      <a:pPr marL="0" marR="0">
                        <a:spcBef>
                          <a:spcPts val="0"/>
                        </a:spcBef>
                        <a:spcAft>
                          <a:spcPts val="0"/>
                        </a:spcAft>
                      </a:pPr>
                      <a:r>
                        <a:rPr lang="en-US" sz="1000" dirty="0">
                          <a:effectLst/>
                          <a:latin typeface="Arial Narrow" panose="020B0606020202030204" pitchFamily="34" charset="0"/>
                        </a:rPr>
                        <a:t>PEI, 2013</a:t>
                      </a:r>
                      <a:endParaRPr lang="en-US" sz="1000" dirty="0">
                        <a:effectLst/>
                        <a:latin typeface="Arial Narrow" panose="020B0606020202030204" pitchFamily="34" charset="0"/>
                        <a:ea typeface="Times New Roman"/>
                      </a:endParaRPr>
                    </a:p>
                  </a:txBody>
                  <a:tcPr marL="51435" marR="51435" marT="0" marB="0"/>
                </a:tc>
                <a:extLst>
                  <a:ext uri="{0D108BD9-81ED-4DB2-BD59-A6C34878D82A}">
                    <a16:rowId xmlns:a16="http://schemas.microsoft.com/office/drawing/2014/main" val="1712769857"/>
                  </a:ext>
                </a:extLst>
              </a:tr>
              <a:tr h="594360">
                <a:tc>
                  <a:txBody>
                    <a:bodyPr/>
                    <a:lstStyle/>
                    <a:p>
                      <a:pPr marL="0" marR="0">
                        <a:spcBef>
                          <a:spcPts val="0"/>
                        </a:spcBef>
                        <a:spcAft>
                          <a:spcPts val="0"/>
                        </a:spcAft>
                      </a:pPr>
                      <a:r>
                        <a:rPr lang="en-US" sz="1000" b="1" dirty="0">
                          <a:effectLst/>
                          <a:latin typeface="Arial Narrow" panose="020B0606020202030204" pitchFamily="34" charset="0"/>
                        </a:rPr>
                        <a:t>No. 15 Asphalt Felt </a:t>
                      </a:r>
                      <a:r>
                        <a:rPr lang="en-US" sz="1000" dirty="0">
                          <a:effectLst/>
                          <a:latin typeface="Arial Narrow" panose="020B0606020202030204" pitchFamily="34" charset="0"/>
                        </a:rPr>
                        <a:t>(</a:t>
                      </a:r>
                      <a:r>
                        <a:rPr lang="en-US" sz="1000" i="1" dirty="0">
                          <a:effectLst/>
                          <a:latin typeface="Arial Narrow" panose="020B0606020202030204" pitchFamily="34" charset="0"/>
                        </a:rPr>
                        <a:t>ASTM D226</a:t>
                      </a:r>
                      <a:r>
                        <a:rPr lang="en-US" sz="1000" dirty="0">
                          <a:effectLst/>
                          <a:latin typeface="Arial Narrow" panose="020B0606020202030204" pitchFamily="34" charset="0"/>
                        </a:rPr>
                        <a:t>) installed over wood structural panels, 3 reps</a:t>
                      </a:r>
                      <a:endParaRPr lang="en-US" sz="1000" dirty="0">
                        <a:effectLst/>
                        <a:latin typeface="Arial Narrow" panose="020B0606020202030204" pitchFamily="34" charset="0"/>
                        <a:ea typeface="Times New Roman"/>
                      </a:endParaRPr>
                    </a:p>
                  </a:txBody>
                  <a:tcPr marL="51435" marR="51435" marT="0" marB="0"/>
                </a:tc>
                <a:tc>
                  <a:txBody>
                    <a:bodyPr/>
                    <a:lstStyle/>
                    <a:p>
                      <a:pPr marL="0" marR="0">
                        <a:spcBef>
                          <a:spcPts val="0"/>
                        </a:spcBef>
                        <a:spcAft>
                          <a:spcPts val="0"/>
                        </a:spcAft>
                      </a:pPr>
                      <a:r>
                        <a:rPr lang="en-US" sz="1000" b="1" i="1" dirty="0">
                          <a:effectLst/>
                          <a:latin typeface="Arial Narrow" panose="020B0606020202030204" pitchFamily="34" charset="0"/>
                        </a:rPr>
                        <a:t>ASTM E331</a:t>
                      </a:r>
                      <a:r>
                        <a:rPr lang="en-US" sz="1000" b="1" dirty="0">
                          <a:effectLst/>
                          <a:latin typeface="Arial Narrow" panose="020B0606020202030204" pitchFamily="34" charset="0"/>
                        </a:rPr>
                        <a:t>, 2.86psf </a:t>
                      </a:r>
                      <a:r>
                        <a:rPr lang="en-US" sz="1000" dirty="0">
                          <a:effectLst/>
                          <a:latin typeface="Arial Narrow" panose="020B0606020202030204" pitchFamily="34" charset="0"/>
                        </a:rPr>
                        <a:t>with 5gal/hr/ft</a:t>
                      </a:r>
                      <a:r>
                        <a:rPr lang="en-US" sz="1000" baseline="30000" dirty="0">
                          <a:effectLst/>
                          <a:latin typeface="Arial Narrow" panose="020B0606020202030204" pitchFamily="34" charset="0"/>
                        </a:rPr>
                        <a:t>2</a:t>
                      </a:r>
                      <a:r>
                        <a:rPr lang="en-US" sz="1000" dirty="0">
                          <a:effectLst/>
                          <a:latin typeface="Arial Narrow" panose="020B0606020202030204" pitchFamily="34" charset="0"/>
                        </a:rPr>
                        <a:t> water spray</a:t>
                      </a:r>
                      <a:endParaRPr lang="en-US" sz="1000" dirty="0">
                        <a:effectLst/>
                        <a:latin typeface="Arial Narrow" panose="020B0606020202030204" pitchFamily="34" charset="0"/>
                        <a:ea typeface="Times New Roman"/>
                      </a:endParaRPr>
                    </a:p>
                  </a:txBody>
                  <a:tcPr marL="51435" marR="51435" marT="0" marB="0"/>
                </a:tc>
                <a:tc>
                  <a:txBody>
                    <a:bodyPr/>
                    <a:lstStyle/>
                    <a:p>
                      <a:pPr marL="0" marR="0">
                        <a:spcBef>
                          <a:spcPts val="0"/>
                        </a:spcBef>
                        <a:spcAft>
                          <a:spcPts val="0"/>
                        </a:spcAft>
                      </a:pPr>
                      <a:r>
                        <a:rPr lang="en-US" sz="1000" dirty="0">
                          <a:effectLst/>
                          <a:latin typeface="Arial Narrow" panose="020B0606020202030204" pitchFamily="34" charset="0"/>
                        </a:rPr>
                        <a:t>Water penetration at </a:t>
                      </a:r>
                      <a:r>
                        <a:rPr lang="en-US" sz="1000" b="1" dirty="0">
                          <a:effectLst/>
                          <a:latin typeface="Arial Narrow" panose="020B0606020202030204" pitchFamily="34" charset="0"/>
                        </a:rPr>
                        <a:t>5 – 8 min. </a:t>
                      </a:r>
                      <a:endParaRPr lang="en-US" sz="1000" b="1" dirty="0">
                        <a:effectLst/>
                        <a:latin typeface="Arial Narrow" panose="020B0606020202030204" pitchFamily="34" charset="0"/>
                        <a:ea typeface="Times New Roman"/>
                      </a:endParaRPr>
                    </a:p>
                  </a:txBody>
                  <a:tcPr marL="51435" marR="51435" marT="0" marB="0"/>
                </a:tc>
                <a:tc>
                  <a:txBody>
                    <a:bodyPr/>
                    <a:lstStyle/>
                    <a:p>
                      <a:pPr marL="0" marR="0">
                        <a:spcBef>
                          <a:spcPts val="0"/>
                        </a:spcBef>
                        <a:spcAft>
                          <a:spcPts val="0"/>
                        </a:spcAft>
                      </a:pPr>
                      <a:r>
                        <a:rPr lang="en-US" sz="1000" dirty="0">
                          <a:effectLst/>
                          <a:latin typeface="Arial Narrow" panose="020B0606020202030204" pitchFamily="34" charset="0"/>
                        </a:rPr>
                        <a:t>RADCO, 2014</a:t>
                      </a:r>
                      <a:endParaRPr lang="en-US" sz="1000" dirty="0">
                        <a:effectLst/>
                        <a:latin typeface="Arial Narrow" panose="020B0606020202030204" pitchFamily="34" charset="0"/>
                        <a:ea typeface="Times New Roman"/>
                      </a:endParaRPr>
                    </a:p>
                  </a:txBody>
                  <a:tcPr marL="51435" marR="51435" marT="0" marB="0"/>
                </a:tc>
                <a:extLst>
                  <a:ext uri="{0D108BD9-81ED-4DB2-BD59-A6C34878D82A}">
                    <a16:rowId xmlns:a16="http://schemas.microsoft.com/office/drawing/2014/main" val="4238806307"/>
                  </a:ext>
                </a:extLst>
              </a:tr>
              <a:tr h="594360">
                <a:tc>
                  <a:txBody>
                    <a:bodyPr/>
                    <a:lstStyle/>
                    <a:p>
                      <a:pPr marL="0" marR="0">
                        <a:spcBef>
                          <a:spcPts val="0"/>
                        </a:spcBef>
                        <a:spcAft>
                          <a:spcPts val="0"/>
                        </a:spcAft>
                      </a:pPr>
                      <a:r>
                        <a:rPr lang="en-US" sz="1000" b="1" dirty="0" smtClean="0">
                          <a:effectLst/>
                          <a:latin typeface="Arial Narrow" panose="020B0606020202030204" pitchFamily="34" charset="0"/>
                        </a:rPr>
                        <a:t>No. 15 Asphalt Felt </a:t>
                      </a:r>
                      <a:r>
                        <a:rPr lang="en-US" sz="1000" dirty="0" smtClean="0">
                          <a:effectLst/>
                          <a:latin typeface="Arial Narrow" panose="020B0606020202030204" pitchFamily="34" charset="0"/>
                        </a:rPr>
                        <a:t>(</a:t>
                      </a:r>
                      <a:r>
                        <a:rPr lang="en-US" sz="1000" i="1" dirty="0" smtClean="0">
                          <a:effectLst/>
                          <a:latin typeface="Arial Narrow" panose="020B0606020202030204" pitchFamily="34" charset="0"/>
                        </a:rPr>
                        <a:t>ASTM D226</a:t>
                      </a:r>
                      <a:r>
                        <a:rPr lang="en-US" sz="1000" dirty="0" smtClean="0">
                          <a:effectLst/>
                          <a:latin typeface="Arial Narrow" panose="020B0606020202030204" pitchFamily="34" charset="0"/>
                        </a:rPr>
                        <a:t>, Type I) installed over wood structural panels, 1 rep</a:t>
                      </a:r>
                      <a:endParaRPr lang="en-US" sz="1000" dirty="0">
                        <a:effectLst/>
                        <a:latin typeface="Arial Narrow" panose="020B0606020202030204" pitchFamily="34" charset="0"/>
                        <a:ea typeface="Times New Roman"/>
                      </a:endParaRPr>
                    </a:p>
                  </a:txBody>
                  <a:tcPr marL="51435" marR="51435" marT="0" marB="0"/>
                </a:tc>
                <a:tc>
                  <a:txBody>
                    <a:bodyPr/>
                    <a:lstStyle/>
                    <a:p>
                      <a:pPr marL="0" marR="0">
                        <a:spcBef>
                          <a:spcPts val="0"/>
                        </a:spcBef>
                        <a:spcAft>
                          <a:spcPts val="0"/>
                        </a:spcAft>
                      </a:pPr>
                      <a:r>
                        <a:rPr lang="en-US" sz="1000" b="1" i="1" dirty="0">
                          <a:effectLst/>
                          <a:latin typeface="Arial Narrow" panose="020B0606020202030204" pitchFamily="34" charset="0"/>
                        </a:rPr>
                        <a:t>ASTM E331</a:t>
                      </a:r>
                      <a:r>
                        <a:rPr lang="en-US" sz="1000" b="1" dirty="0">
                          <a:effectLst/>
                          <a:latin typeface="Arial Narrow" panose="020B0606020202030204" pitchFamily="34" charset="0"/>
                        </a:rPr>
                        <a:t>, 2.86psf </a:t>
                      </a:r>
                      <a:r>
                        <a:rPr lang="en-US" sz="1000" dirty="0">
                          <a:effectLst/>
                          <a:latin typeface="Arial Narrow" panose="020B0606020202030204" pitchFamily="34" charset="0"/>
                        </a:rPr>
                        <a:t>with 5gal/hr/ft</a:t>
                      </a:r>
                      <a:r>
                        <a:rPr lang="en-US" sz="1000" baseline="30000" dirty="0">
                          <a:effectLst/>
                          <a:latin typeface="Arial Narrow" panose="020B0606020202030204" pitchFamily="34" charset="0"/>
                        </a:rPr>
                        <a:t>2</a:t>
                      </a:r>
                      <a:r>
                        <a:rPr lang="en-US" sz="1000" dirty="0">
                          <a:effectLst/>
                          <a:latin typeface="Arial Narrow" panose="020B0606020202030204" pitchFamily="34" charset="0"/>
                        </a:rPr>
                        <a:t> water spray</a:t>
                      </a:r>
                      <a:endParaRPr lang="en-US" sz="1000" dirty="0">
                        <a:effectLst/>
                        <a:latin typeface="Arial Narrow" panose="020B0606020202030204" pitchFamily="34" charset="0"/>
                        <a:ea typeface="Times New Roman"/>
                      </a:endParaRPr>
                    </a:p>
                  </a:txBody>
                  <a:tcPr marL="51435" marR="51435" marT="0" marB="0"/>
                </a:tc>
                <a:tc>
                  <a:txBody>
                    <a:bodyPr/>
                    <a:lstStyle/>
                    <a:p>
                      <a:pPr marL="0" marR="0">
                        <a:spcBef>
                          <a:spcPts val="0"/>
                        </a:spcBef>
                        <a:spcAft>
                          <a:spcPts val="0"/>
                        </a:spcAft>
                      </a:pPr>
                      <a:r>
                        <a:rPr lang="en-US" sz="1000" dirty="0">
                          <a:effectLst/>
                          <a:latin typeface="Arial Narrow" panose="020B0606020202030204" pitchFamily="34" charset="0"/>
                        </a:rPr>
                        <a:t>Water penetration at </a:t>
                      </a:r>
                      <a:r>
                        <a:rPr lang="en-US" sz="1000" b="1" dirty="0">
                          <a:effectLst/>
                          <a:latin typeface="Arial Narrow" panose="020B0606020202030204" pitchFamily="34" charset="0"/>
                        </a:rPr>
                        <a:t>7 min.</a:t>
                      </a:r>
                      <a:endParaRPr lang="en-US" sz="1000" b="1" dirty="0">
                        <a:effectLst/>
                        <a:latin typeface="Arial Narrow" panose="020B0606020202030204" pitchFamily="34" charset="0"/>
                        <a:ea typeface="Times New Roman"/>
                      </a:endParaRPr>
                    </a:p>
                  </a:txBody>
                  <a:tcPr marL="51435" marR="51435" marT="0" marB="0"/>
                </a:tc>
                <a:tc>
                  <a:txBody>
                    <a:bodyPr/>
                    <a:lstStyle/>
                    <a:p>
                      <a:pPr marL="0" marR="0">
                        <a:spcBef>
                          <a:spcPts val="0"/>
                        </a:spcBef>
                        <a:spcAft>
                          <a:spcPts val="0"/>
                        </a:spcAft>
                      </a:pPr>
                      <a:r>
                        <a:rPr lang="en-US" sz="1000" dirty="0">
                          <a:effectLst/>
                          <a:latin typeface="Arial Narrow" panose="020B0606020202030204" pitchFamily="34" charset="0"/>
                        </a:rPr>
                        <a:t>NTA, 2012</a:t>
                      </a:r>
                      <a:endParaRPr lang="en-US" sz="1000" dirty="0">
                        <a:effectLst/>
                        <a:latin typeface="Arial Narrow" panose="020B0606020202030204" pitchFamily="34" charset="0"/>
                        <a:ea typeface="Times New Roman"/>
                      </a:endParaRPr>
                    </a:p>
                  </a:txBody>
                  <a:tcPr marL="51435" marR="51435" marT="0" marB="0"/>
                </a:tc>
                <a:extLst>
                  <a:ext uri="{0D108BD9-81ED-4DB2-BD59-A6C34878D82A}">
                    <a16:rowId xmlns:a16="http://schemas.microsoft.com/office/drawing/2014/main" val="701743837"/>
                  </a:ext>
                </a:extLst>
              </a:tr>
              <a:tr h="594360">
                <a:tc>
                  <a:txBody>
                    <a:bodyPr/>
                    <a:lstStyle/>
                    <a:p>
                      <a:pPr marL="0" marR="0">
                        <a:spcBef>
                          <a:spcPts val="0"/>
                        </a:spcBef>
                        <a:spcAft>
                          <a:spcPts val="0"/>
                        </a:spcAft>
                      </a:pPr>
                      <a:r>
                        <a:rPr lang="en-US" sz="1000" b="1" dirty="0">
                          <a:effectLst/>
                          <a:latin typeface="Arial Narrow" panose="020B0606020202030204" pitchFamily="34" charset="0"/>
                        </a:rPr>
                        <a:t>No. 15 Asphalt Felt </a:t>
                      </a:r>
                      <a:r>
                        <a:rPr lang="en-US" sz="1000" dirty="0">
                          <a:effectLst/>
                          <a:latin typeface="Arial Narrow" panose="020B0606020202030204" pitchFamily="34" charset="0"/>
                        </a:rPr>
                        <a:t>(</a:t>
                      </a:r>
                      <a:r>
                        <a:rPr lang="en-US" sz="1000" i="1" dirty="0">
                          <a:effectLst/>
                          <a:latin typeface="Arial Narrow" panose="020B0606020202030204" pitchFamily="34" charset="0"/>
                        </a:rPr>
                        <a:t>ASTM D226</a:t>
                      </a:r>
                      <a:r>
                        <a:rPr lang="en-US" sz="1000" dirty="0">
                          <a:effectLst/>
                          <a:latin typeface="Arial Narrow" panose="020B0606020202030204" pitchFamily="34" charset="0"/>
                        </a:rPr>
                        <a:t>, Type I) installed over open stud cavity</a:t>
                      </a:r>
                      <a:endParaRPr lang="en-US" sz="1000" dirty="0">
                        <a:effectLst/>
                        <a:latin typeface="Arial Narrow" panose="020B0606020202030204" pitchFamily="34" charset="0"/>
                        <a:ea typeface="Times New Roman"/>
                      </a:endParaRPr>
                    </a:p>
                  </a:txBody>
                  <a:tcPr marL="51435" marR="51435" marT="0" marB="0"/>
                </a:tc>
                <a:tc>
                  <a:txBody>
                    <a:bodyPr/>
                    <a:lstStyle/>
                    <a:p>
                      <a:pPr marL="0" marR="0">
                        <a:spcBef>
                          <a:spcPts val="0"/>
                        </a:spcBef>
                        <a:spcAft>
                          <a:spcPts val="0"/>
                        </a:spcAft>
                      </a:pPr>
                      <a:r>
                        <a:rPr lang="en-US" sz="1000" b="1" i="1" dirty="0">
                          <a:effectLst/>
                          <a:latin typeface="Arial Narrow" panose="020B0606020202030204" pitchFamily="34" charset="0"/>
                        </a:rPr>
                        <a:t>ASTM E331</a:t>
                      </a:r>
                      <a:r>
                        <a:rPr lang="en-US" sz="1000" b="1" dirty="0">
                          <a:effectLst/>
                          <a:latin typeface="Arial Narrow" panose="020B0606020202030204" pitchFamily="34" charset="0"/>
                        </a:rPr>
                        <a:t>, 2.86psf </a:t>
                      </a:r>
                      <a:r>
                        <a:rPr lang="en-US" sz="1000" dirty="0">
                          <a:effectLst/>
                          <a:latin typeface="Arial Narrow" panose="020B0606020202030204" pitchFamily="34" charset="0"/>
                        </a:rPr>
                        <a:t>with 5gal/hr/ft</a:t>
                      </a:r>
                      <a:r>
                        <a:rPr lang="en-US" sz="1000" baseline="30000" dirty="0">
                          <a:effectLst/>
                          <a:latin typeface="Arial Narrow" panose="020B0606020202030204" pitchFamily="34" charset="0"/>
                        </a:rPr>
                        <a:t>2</a:t>
                      </a:r>
                      <a:r>
                        <a:rPr lang="en-US" sz="1000" dirty="0">
                          <a:effectLst/>
                          <a:latin typeface="Arial Narrow" panose="020B0606020202030204" pitchFamily="34" charset="0"/>
                        </a:rPr>
                        <a:t> water spray</a:t>
                      </a:r>
                      <a:endParaRPr lang="en-US" sz="1000" dirty="0">
                        <a:effectLst/>
                        <a:latin typeface="Arial Narrow" panose="020B0606020202030204" pitchFamily="34" charset="0"/>
                        <a:ea typeface="Times New Roman"/>
                      </a:endParaRPr>
                    </a:p>
                  </a:txBody>
                  <a:tcPr marL="51435" marR="51435" marT="0" marB="0"/>
                </a:tc>
                <a:tc>
                  <a:txBody>
                    <a:bodyPr/>
                    <a:lstStyle/>
                    <a:p>
                      <a:pPr marL="0" marR="0">
                        <a:spcBef>
                          <a:spcPts val="0"/>
                        </a:spcBef>
                        <a:spcAft>
                          <a:spcPts val="0"/>
                        </a:spcAft>
                      </a:pPr>
                      <a:r>
                        <a:rPr lang="en-US" sz="1000" dirty="0">
                          <a:effectLst/>
                          <a:latin typeface="Arial Narrow" panose="020B0606020202030204" pitchFamily="34" charset="0"/>
                        </a:rPr>
                        <a:t>Water penetration at </a:t>
                      </a:r>
                      <a:r>
                        <a:rPr lang="en-US" sz="1000" b="1" dirty="0">
                          <a:effectLst/>
                          <a:latin typeface="Arial Narrow" panose="020B0606020202030204" pitchFamily="34" charset="0"/>
                        </a:rPr>
                        <a:t>0.05 min. (3 sec)</a:t>
                      </a:r>
                      <a:endParaRPr lang="en-US" sz="1000" b="1" dirty="0">
                        <a:effectLst/>
                        <a:latin typeface="Arial Narrow" panose="020B0606020202030204" pitchFamily="34" charset="0"/>
                        <a:ea typeface="Times New Roman"/>
                      </a:endParaRPr>
                    </a:p>
                  </a:txBody>
                  <a:tcPr marL="51435" marR="51435" marT="0" marB="0"/>
                </a:tc>
                <a:tc>
                  <a:txBody>
                    <a:bodyPr/>
                    <a:lstStyle/>
                    <a:p>
                      <a:pPr marL="0" marR="0">
                        <a:spcBef>
                          <a:spcPts val="0"/>
                        </a:spcBef>
                        <a:spcAft>
                          <a:spcPts val="0"/>
                        </a:spcAft>
                      </a:pPr>
                      <a:r>
                        <a:rPr lang="en-US" sz="1000" dirty="0">
                          <a:effectLst/>
                          <a:latin typeface="Arial Narrow" panose="020B0606020202030204" pitchFamily="34" charset="0"/>
                        </a:rPr>
                        <a:t>NTA, 2013a</a:t>
                      </a:r>
                      <a:endParaRPr lang="en-US" sz="1000" dirty="0">
                        <a:effectLst/>
                        <a:latin typeface="Arial Narrow" panose="020B0606020202030204" pitchFamily="34" charset="0"/>
                        <a:ea typeface="Times New Roman"/>
                      </a:endParaRPr>
                    </a:p>
                  </a:txBody>
                  <a:tcPr marL="51435" marR="51435" marT="0" marB="0"/>
                </a:tc>
                <a:extLst>
                  <a:ext uri="{0D108BD9-81ED-4DB2-BD59-A6C34878D82A}">
                    <a16:rowId xmlns:a16="http://schemas.microsoft.com/office/drawing/2014/main" val="4038157344"/>
                  </a:ext>
                </a:extLst>
              </a:tr>
              <a:tr h="594360">
                <a:tc>
                  <a:txBody>
                    <a:bodyPr/>
                    <a:lstStyle/>
                    <a:p>
                      <a:pPr marL="0" marR="0">
                        <a:spcBef>
                          <a:spcPts val="0"/>
                        </a:spcBef>
                        <a:spcAft>
                          <a:spcPts val="0"/>
                        </a:spcAft>
                      </a:pPr>
                      <a:r>
                        <a:rPr lang="en-US" sz="1000" b="1" dirty="0">
                          <a:effectLst/>
                          <a:latin typeface="Arial Narrow" panose="020B0606020202030204" pitchFamily="34" charset="0"/>
                        </a:rPr>
                        <a:t>House Wrap </a:t>
                      </a:r>
                      <a:r>
                        <a:rPr lang="en-US" sz="1000" dirty="0">
                          <a:effectLst/>
                          <a:latin typeface="Arial Narrow" panose="020B0606020202030204" pitchFamily="34" charset="0"/>
                        </a:rPr>
                        <a:t>installed over open stud cavity with shingle lapped joints</a:t>
                      </a:r>
                      <a:endParaRPr lang="en-US" sz="1000" dirty="0">
                        <a:effectLst/>
                        <a:latin typeface="Arial Narrow" panose="020B0606020202030204" pitchFamily="34" charset="0"/>
                        <a:ea typeface="Times New Roman"/>
                      </a:endParaRPr>
                    </a:p>
                  </a:txBody>
                  <a:tcPr marL="51435" marR="51435" marT="0" marB="0"/>
                </a:tc>
                <a:tc>
                  <a:txBody>
                    <a:bodyPr/>
                    <a:lstStyle/>
                    <a:p>
                      <a:pPr marL="0" marR="0">
                        <a:spcBef>
                          <a:spcPts val="0"/>
                        </a:spcBef>
                        <a:spcAft>
                          <a:spcPts val="0"/>
                        </a:spcAft>
                      </a:pPr>
                      <a:r>
                        <a:rPr lang="en-US" sz="1000" b="1" i="1" dirty="0">
                          <a:effectLst/>
                          <a:latin typeface="Arial Narrow" panose="020B0606020202030204" pitchFamily="34" charset="0"/>
                        </a:rPr>
                        <a:t>ASTM E331</a:t>
                      </a:r>
                      <a:r>
                        <a:rPr lang="en-US" sz="1000" b="1" dirty="0">
                          <a:effectLst/>
                          <a:latin typeface="Arial Narrow" panose="020B0606020202030204" pitchFamily="34" charset="0"/>
                        </a:rPr>
                        <a:t>, 2.86psf </a:t>
                      </a:r>
                      <a:r>
                        <a:rPr lang="en-US" sz="1000" dirty="0">
                          <a:effectLst/>
                          <a:latin typeface="Arial Narrow" panose="020B0606020202030204" pitchFamily="34" charset="0"/>
                        </a:rPr>
                        <a:t>with 5gal/hr/ft</a:t>
                      </a:r>
                      <a:r>
                        <a:rPr lang="en-US" sz="1000" baseline="30000" dirty="0">
                          <a:effectLst/>
                          <a:latin typeface="Arial Narrow" panose="020B0606020202030204" pitchFamily="34" charset="0"/>
                        </a:rPr>
                        <a:t>2</a:t>
                      </a:r>
                      <a:r>
                        <a:rPr lang="en-US" sz="1000" dirty="0">
                          <a:effectLst/>
                          <a:latin typeface="Arial Narrow" panose="020B0606020202030204" pitchFamily="34" charset="0"/>
                        </a:rPr>
                        <a:t> water spray</a:t>
                      </a:r>
                      <a:endParaRPr lang="en-US" sz="1000" dirty="0">
                        <a:effectLst/>
                        <a:latin typeface="Arial Narrow" panose="020B0606020202030204" pitchFamily="34" charset="0"/>
                        <a:ea typeface="Times New Roman"/>
                      </a:endParaRPr>
                    </a:p>
                  </a:txBody>
                  <a:tcPr marL="51435" marR="51435" marT="0" marB="0"/>
                </a:tc>
                <a:tc>
                  <a:txBody>
                    <a:bodyPr/>
                    <a:lstStyle/>
                    <a:p>
                      <a:pPr marL="0" marR="0">
                        <a:spcBef>
                          <a:spcPts val="0"/>
                        </a:spcBef>
                        <a:spcAft>
                          <a:spcPts val="0"/>
                        </a:spcAft>
                      </a:pPr>
                      <a:r>
                        <a:rPr lang="en-US" sz="1000" dirty="0">
                          <a:effectLst/>
                          <a:latin typeface="Arial Narrow" panose="020B0606020202030204" pitchFamily="34" charset="0"/>
                        </a:rPr>
                        <a:t>Water penetration at </a:t>
                      </a:r>
                      <a:r>
                        <a:rPr lang="en-US" sz="1000" b="1" dirty="0">
                          <a:effectLst/>
                          <a:latin typeface="Arial Narrow" panose="020B0606020202030204" pitchFamily="34" charset="0"/>
                        </a:rPr>
                        <a:t>0.1 min. (6 sec)</a:t>
                      </a:r>
                      <a:endParaRPr lang="en-US" sz="1000" b="1" dirty="0">
                        <a:effectLst/>
                        <a:latin typeface="Arial Narrow" panose="020B0606020202030204" pitchFamily="34" charset="0"/>
                        <a:ea typeface="Times New Roman"/>
                      </a:endParaRPr>
                    </a:p>
                  </a:txBody>
                  <a:tcPr marL="51435" marR="51435" marT="0" marB="0"/>
                </a:tc>
                <a:tc>
                  <a:txBody>
                    <a:bodyPr/>
                    <a:lstStyle/>
                    <a:p>
                      <a:pPr marL="0" marR="0">
                        <a:spcBef>
                          <a:spcPts val="0"/>
                        </a:spcBef>
                        <a:spcAft>
                          <a:spcPts val="0"/>
                        </a:spcAft>
                      </a:pPr>
                      <a:r>
                        <a:rPr lang="en-US" sz="1000" dirty="0">
                          <a:effectLst/>
                          <a:latin typeface="Arial Narrow" panose="020B0606020202030204" pitchFamily="34" charset="0"/>
                        </a:rPr>
                        <a:t>NTA, 2013b</a:t>
                      </a:r>
                      <a:endParaRPr lang="en-US" sz="1000" dirty="0">
                        <a:effectLst/>
                        <a:latin typeface="Arial Narrow" panose="020B0606020202030204" pitchFamily="34" charset="0"/>
                        <a:ea typeface="Times New Roman"/>
                      </a:endParaRPr>
                    </a:p>
                  </a:txBody>
                  <a:tcPr marL="51435" marR="51435" marT="0" marB="0"/>
                </a:tc>
                <a:extLst>
                  <a:ext uri="{0D108BD9-81ED-4DB2-BD59-A6C34878D82A}">
                    <a16:rowId xmlns:a16="http://schemas.microsoft.com/office/drawing/2014/main" val="398457873"/>
                  </a:ext>
                </a:extLst>
              </a:tr>
            </a:tbl>
          </a:graphicData>
        </a:graphic>
      </p:graphicFrame>
      <p:sp>
        <p:nvSpPr>
          <p:cNvPr id="2" name="Title 1"/>
          <p:cNvSpPr>
            <a:spLocks noGrp="1"/>
          </p:cNvSpPr>
          <p:nvPr>
            <p:ph type="title"/>
          </p:nvPr>
        </p:nvSpPr>
        <p:spPr/>
        <p:txBody>
          <a:bodyPr/>
          <a:lstStyle/>
          <a:p>
            <a:r>
              <a:rPr lang="en-US" smtClean="0"/>
              <a:t>Findings</a:t>
            </a:r>
            <a:endParaRPr lang="en-US" dirty="0"/>
          </a:p>
        </p:txBody>
      </p:sp>
    </p:spTree>
    <p:extLst>
      <p:ext uri="{BB962C8B-B14F-4D97-AF65-F5344CB8AC3E}">
        <p14:creationId xmlns:p14="http://schemas.microsoft.com/office/powerpoint/2010/main" val="2498853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Recommendations</a:t>
            </a:r>
            <a:endParaRPr lang="en-US" dirty="0"/>
          </a:p>
        </p:txBody>
      </p:sp>
      <p:sp>
        <p:nvSpPr>
          <p:cNvPr id="3" name="Content Placeholder 2"/>
          <p:cNvSpPr>
            <a:spLocks noGrp="1"/>
          </p:cNvSpPr>
          <p:nvPr>
            <p:ph idx="1"/>
          </p:nvPr>
        </p:nvSpPr>
        <p:spPr/>
        <p:txBody>
          <a:bodyPr/>
          <a:lstStyle/>
          <a:p>
            <a:r>
              <a:rPr lang="en-US" smtClean="0"/>
              <a:t>Use one of the following two test conditions for the purpose of qualifying WRB materials:</a:t>
            </a:r>
          </a:p>
          <a:p>
            <a:pPr lvl="1"/>
            <a:r>
              <a:rPr lang="en-US" smtClean="0"/>
              <a:t>Unprotected WRB (no cladding installed)</a:t>
            </a:r>
          </a:p>
          <a:p>
            <a:pPr lvl="2"/>
            <a:r>
              <a:rPr lang="en-US" smtClean="0"/>
              <a:t>Allows the WRB to be generally qualified for use with any code compliant cladding material</a:t>
            </a:r>
          </a:p>
          <a:p>
            <a:pPr lvl="1"/>
            <a:r>
              <a:rPr lang="en-US" smtClean="0"/>
              <a:t>Protected WRB (specific cladding installed)</a:t>
            </a:r>
          </a:p>
          <a:p>
            <a:pPr lvl="2"/>
            <a:r>
              <a:rPr lang="en-US" smtClean="0"/>
              <a:t>Provides option to test WRB and a specific cladding material and installation method as an exterior wall covering assembly </a:t>
            </a:r>
            <a:endParaRPr lang="en-US" dirty="0"/>
          </a:p>
        </p:txBody>
      </p:sp>
    </p:spTree>
    <p:extLst>
      <p:ext uri="{BB962C8B-B14F-4D97-AF65-F5344CB8AC3E}">
        <p14:creationId xmlns:p14="http://schemas.microsoft.com/office/powerpoint/2010/main" val="3070983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6863" y="1733550"/>
            <a:ext cx="1129553" cy="2743200"/>
          </a:xfrm>
          <a:prstGeom prst="rect">
            <a:avLst/>
          </a:prstGeom>
        </p:spPr>
      </p:pic>
      <p:sp>
        <p:nvSpPr>
          <p:cNvPr id="2" name="Title 1"/>
          <p:cNvSpPr>
            <a:spLocks noGrp="1"/>
          </p:cNvSpPr>
          <p:nvPr>
            <p:ph type="title"/>
          </p:nvPr>
        </p:nvSpPr>
        <p:spPr/>
        <p:txBody>
          <a:bodyPr/>
          <a:lstStyle/>
          <a:p>
            <a:r>
              <a:rPr lang="en-US" smtClean="0"/>
              <a:t>Recommendations</a:t>
            </a:r>
            <a:endParaRPr lang="en-US" dirty="0"/>
          </a:p>
        </p:txBody>
      </p:sp>
      <p:sp>
        <p:nvSpPr>
          <p:cNvPr id="3" name="Content Placeholder 2"/>
          <p:cNvSpPr>
            <a:spLocks noGrp="1"/>
          </p:cNvSpPr>
          <p:nvPr>
            <p:ph idx="1"/>
          </p:nvPr>
        </p:nvSpPr>
        <p:spPr/>
        <p:txBody>
          <a:bodyPr/>
          <a:lstStyle/>
          <a:p>
            <a:pPr lvl="0"/>
            <a:r>
              <a:rPr lang="en-US" smtClean="0"/>
              <a:t>Using the same test (</a:t>
            </a:r>
            <a:r>
              <a:rPr lang="en-US" smtClean="0">
                <a:hlinkClick r:id="rId3"/>
              </a:rPr>
              <a:t>ASTM E331</a:t>
            </a:r>
            <a:r>
              <a:rPr lang="en-US" smtClean="0"/>
              <a:t>), but adjusting test conditions allows WRB assemblies to qualify in two ways:</a:t>
            </a:r>
            <a:endParaRPr lang="en-US" dirty="0"/>
          </a:p>
        </p:txBody>
      </p:sp>
      <p:sp>
        <p:nvSpPr>
          <p:cNvPr id="4" name="TextBox 3"/>
          <p:cNvSpPr txBox="1"/>
          <p:nvPr/>
        </p:nvSpPr>
        <p:spPr>
          <a:xfrm>
            <a:off x="1428750" y="4140709"/>
            <a:ext cx="800100" cy="248209"/>
          </a:xfrm>
          <a:prstGeom prst="rect">
            <a:avLst/>
          </a:prstGeom>
          <a:noFill/>
        </p:spPr>
        <p:txBody>
          <a:bodyPr wrap="square" rtlCol="0">
            <a:spAutoFit/>
          </a:bodyPr>
          <a:lstStyle/>
          <a:p>
            <a:endParaRPr lang="en-US" sz="1000" dirty="0">
              <a:latin typeface="Yu Gothic Medium" panose="020B0500000000000000" pitchFamily="34" charset="-128"/>
              <a:ea typeface="Yu Gothic Medium" panose="020B0500000000000000" pitchFamily="34" charset="-128"/>
            </a:endParaRPr>
          </a:p>
        </p:txBody>
      </p:sp>
      <p:sp>
        <p:nvSpPr>
          <p:cNvPr id="9" name="TextBox 8"/>
          <p:cNvSpPr txBox="1"/>
          <p:nvPr/>
        </p:nvSpPr>
        <p:spPr>
          <a:xfrm>
            <a:off x="1241054" y="2417894"/>
            <a:ext cx="1790416" cy="1815882"/>
          </a:xfrm>
          <a:prstGeom prst="rect">
            <a:avLst/>
          </a:prstGeom>
          <a:noFill/>
        </p:spPr>
        <p:txBody>
          <a:bodyPr wrap="square" rtlCol="0">
            <a:spAutoFit/>
          </a:bodyPr>
          <a:lstStyle/>
          <a:p>
            <a:pPr marL="0" lvl="1"/>
            <a:r>
              <a:rPr lang="en-US" sz="1400" dirty="0">
                <a:latin typeface="Yu Gothic Medium" panose="020B0500000000000000" pitchFamily="34" charset="-128"/>
                <a:ea typeface="Yu Gothic Medium" panose="020B0500000000000000" pitchFamily="34" charset="-128"/>
              </a:rPr>
              <a:t>As part of a complete exterior wall envelope system, including the protection of a particular exterior wall finish material per Section 1403.2</a:t>
            </a:r>
          </a:p>
        </p:txBody>
      </p:sp>
      <p:sp>
        <p:nvSpPr>
          <p:cNvPr id="11" name="TextBox 10"/>
          <p:cNvSpPr txBox="1"/>
          <p:nvPr/>
        </p:nvSpPr>
        <p:spPr>
          <a:xfrm>
            <a:off x="5598217" y="2348882"/>
            <a:ext cx="2344861" cy="1815882"/>
          </a:xfrm>
          <a:prstGeom prst="rect">
            <a:avLst/>
          </a:prstGeom>
          <a:noFill/>
        </p:spPr>
        <p:txBody>
          <a:bodyPr wrap="square" rtlCol="0">
            <a:spAutoFit/>
          </a:bodyPr>
          <a:lstStyle/>
          <a:p>
            <a:pPr marL="0" lvl="1"/>
            <a:r>
              <a:rPr lang="en-US" sz="1400" dirty="0">
                <a:latin typeface="Yu Gothic Medium" panose="020B0500000000000000" pitchFamily="34" charset="-128"/>
                <a:ea typeface="Yu Gothic Medium" panose="020B0500000000000000" pitchFamily="34" charset="-128"/>
              </a:rPr>
              <a:t>Without the protection of a particular exterior wall finish material, </a:t>
            </a:r>
            <a:endParaRPr lang="en-US" sz="1100" dirty="0">
              <a:solidFill>
                <a:srgbClr val="FF0000"/>
              </a:solidFill>
              <a:latin typeface="Yu Gothic Medium" panose="020B0500000000000000" pitchFamily="34" charset="-128"/>
              <a:ea typeface="Yu Gothic Medium" panose="020B0500000000000000" pitchFamily="34" charset="-128"/>
            </a:endParaRPr>
          </a:p>
          <a:p>
            <a:pPr marL="0" lvl="1"/>
            <a:r>
              <a:rPr lang="en-US" sz="1400" dirty="0">
                <a:latin typeface="Yu Gothic Medium" panose="020B0500000000000000" pitchFamily="34" charset="-128"/>
                <a:ea typeface="Yu Gothic Medium" panose="020B0500000000000000" pitchFamily="34" charset="-128"/>
              </a:rPr>
              <a:t>under conditions suitable to an exposed WRB test (2.86 </a:t>
            </a:r>
            <a:r>
              <a:rPr lang="en-US" sz="1400" dirty="0" err="1">
                <a:latin typeface="Yu Gothic Medium" panose="020B0500000000000000" pitchFamily="34" charset="-128"/>
                <a:ea typeface="Yu Gothic Medium" panose="020B0500000000000000" pitchFamily="34" charset="-128"/>
              </a:rPr>
              <a:t>psf</a:t>
            </a:r>
            <a:r>
              <a:rPr lang="en-US" sz="1400" dirty="0">
                <a:latin typeface="Yu Gothic Medium" panose="020B0500000000000000" pitchFamily="34" charset="-128"/>
                <a:ea typeface="Yu Gothic Medium" panose="020B0500000000000000" pitchFamily="34" charset="-128"/>
              </a:rPr>
              <a:t> and 15-min duration with no water penetration) </a:t>
            </a:r>
            <a:endParaRPr lang="en-US" sz="1100" dirty="0">
              <a:solidFill>
                <a:srgbClr val="FF0000"/>
              </a:solidFill>
              <a:latin typeface="Yu Gothic Medium" panose="020B0500000000000000" pitchFamily="34" charset="-128"/>
              <a:ea typeface="Yu Gothic Medium" panose="020B0500000000000000" pitchFamily="34" charset="-128"/>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3400" y="1733550"/>
            <a:ext cx="1129553" cy="2743200"/>
          </a:xfrm>
          <a:prstGeom prst="rect">
            <a:avLst/>
          </a:prstGeom>
        </p:spPr>
      </p:pic>
    </p:spTree>
    <p:extLst>
      <p:ext uri="{BB962C8B-B14F-4D97-AF65-F5344CB8AC3E}">
        <p14:creationId xmlns:p14="http://schemas.microsoft.com/office/powerpoint/2010/main" val="4925754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Recommendations</a:t>
            </a:r>
            <a:endParaRPr lang="en-US" dirty="0"/>
          </a:p>
        </p:txBody>
      </p:sp>
      <p:sp>
        <p:nvSpPr>
          <p:cNvPr id="3" name="Content Placeholder 2"/>
          <p:cNvSpPr>
            <a:spLocks noGrp="1"/>
          </p:cNvSpPr>
          <p:nvPr>
            <p:ph idx="1"/>
          </p:nvPr>
        </p:nvSpPr>
        <p:spPr/>
        <p:txBody>
          <a:bodyPr/>
          <a:lstStyle/>
          <a:p>
            <a:r>
              <a:rPr lang="en-US" dirty="0" smtClean="0"/>
              <a:t>The reasoning behind the unprotected test criteria is consistent with:</a:t>
            </a:r>
          </a:p>
          <a:p>
            <a:pPr lvl="1"/>
            <a:r>
              <a:rPr lang="en-US" dirty="0" smtClean="0">
                <a:hlinkClick r:id="rId2"/>
              </a:rPr>
              <a:t>ASTM E331 </a:t>
            </a:r>
            <a:r>
              <a:rPr lang="en-US" dirty="0" smtClean="0"/>
              <a:t>(2.86 psf and 15-minute duration with no water penetration)</a:t>
            </a:r>
          </a:p>
          <a:p>
            <a:pPr lvl="1"/>
            <a:r>
              <a:rPr lang="en-US" dirty="0" smtClean="0"/>
              <a:t>Code referenced standard used for evaluating unprotected WRB for use with EIFS (</a:t>
            </a:r>
            <a:r>
              <a:rPr lang="en-US" dirty="0" smtClean="0">
                <a:hlinkClick r:id="rId3"/>
              </a:rPr>
              <a:t>IBC Section 1407.4.1.1</a:t>
            </a:r>
            <a:r>
              <a:rPr lang="en-US" dirty="0" smtClean="0"/>
              <a:t>) </a:t>
            </a:r>
          </a:p>
          <a:p>
            <a:pPr lvl="1"/>
            <a:r>
              <a:rPr lang="en-US" dirty="0" smtClean="0"/>
              <a:t>Benchmarked performance testing of asphalt felt</a:t>
            </a:r>
          </a:p>
          <a:p>
            <a:pPr lvl="2"/>
            <a:r>
              <a:rPr lang="en-US" dirty="0" smtClean="0"/>
              <a:t>Meets the equivalency intent of </a:t>
            </a:r>
            <a:r>
              <a:rPr lang="en-US" dirty="0" smtClean="0">
                <a:hlinkClick r:id="rId3"/>
              </a:rPr>
              <a:t>IBC Section 104.11</a:t>
            </a:r>
            <a:endParaRPr lang="en-US" dirty="0" smtClean="0"/>
          </a:p>
          <a:p>
            <a:pPr lvl="0"/>
            <a:endParaRPr lang="en-US" dirty="0"/>
          </a:p>
        </p:txBody>
      </p:sp>
    </p:spTree>
    <p:extLst>
      <p:ext uri="{BB962C8B-B14F-4D97-AF65-F5344CB8AC3E}">
        <p14:creationId xmlns:p14="http://schemas.microsoft.com/office/powerpoint/2010/main" val="2630026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lvl="0"/>
            <a:r>
              <a:rPr lang="en-US" smtClean="0"/>
              <a:t>ASTM D226, Type 1 asphalt felt shall be recognized as a deemed-to-comply solution (testing not required)</a:t>
            </a:r>
          </a:p>
          <a:p>
            <a:pPr lvl="0"/>
            <a:r>
              <a:rPr lang="en-US" smtClean="0"/>
              <a:t>Water-resistive barriers shall be installed in accordance with the manufacturer's installation instructions to assist in proper use and enforcement and ensure the intended performance level is met.</a:t>
            </a:r>
          </a:p>
          <a:p>
            <a:endParaRPr lang="en-US" dirty="0"/>
          </a:p>
        </p:txBody>
      </p:sp>
      <p:pic>
        <p:nvPicPr>
          <p:cNvPr id="5" name="Picture 2" descr="Image result for no 15 asphalt fel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10200" y="502306"/>
            <a:ext cx="3429000" cy="2857500"/>
          </a:xfrm>
        </p:spPr>
      </p:pic>
      <p:sp>
        <p:nvSpPr>
          <p:cNvPr id="2" name="Title 1"/>
          <p:cNvSpPr>
            <a:spLocks noGrp="1"/>
          </p:cNvSpPr>
          <p:nvPr>
            <p:ph type="title"/>
          </p:nvPr>
        </p:nvSpPr>
        <p:spPr/>
        <p:txBody>
          <a:bodyPr/>
          <a:lstStyle/>
          <a:p>
            <a:r>
              <a:rPr lang="en-US" smtClean="0"/>
              <a:t>Recommendations</a:t>
            </a:r>
            <a:endParaRPr lang="en-US" dirty="0"/>
          </a:p>
        </p:txBody>
      </p:sp>
      <p:pic>
        <p:nvPicPr>
          <p:cNvPr id="5122" name="Picture 2" descr="Image result for water resistive barrier taped foam"/>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70411" y1="20000" x2="70411" y2="20000"/>
                        <a14:foregroundMark x1="88219" y1="93417" x2="88219" y2="93417"/>
                        <a14:foregroundMark x1="43288" y1="6917" x2="43288" y2="6917"/>
                        <a14:foregroundMark x1="19178" y1="2667" x2="19178" y2="2667"/>
                        <a14:foregroundMark x1="15890" y1="2000" x2="15890" y2="2000"/>
                        <a14:foregroundMark x1="14247" y1="3000" x2="14247" y2="3000"/>
                        <a14:foregroundMark x1="25114" y1="5500" x2="25114" y2="5500"/>
                        <a14:foregroundMark x1="27489" y1="6250" x2="27489" y2="6250"/>
                        <a14:foregroundMark x1="29680" y1="6250" x2="29680" y2="6250"/>
                        <a14:foregroundMark x1="8767" y1="2500" x2="8767" y2="2500"/>
                        <a14:foregroundMark x1="85388" y1="64000" x2="85388" y2="64000"/>
                        <a14:foregroundMark x1="86210" y1="67000" x2="86210" y2="67000"/>
                        <a14:foregroundMark x1="5479" y1="1250" x2="5479" y2="1250"/>
                        <a14:foregroundMark x1="66667" y1="20583" x2="66667" y2="20583"/>
                        <a14:foregroundMark x1="70228" y1="14917" x2="70228" y2="14917"/>
                      </a14:backgroundRemoval>
                    </a14:imgEffect>
                  </a14:imgLayer>
                </a14:imgProps>
              </a:ext>
              <a:ext uri="{28A0092B-C50C-407E-A947-70E740481C1C}">
                <a14:useLocalDpi xmlns:a14="http://schemas.microsoft.com/office/drawing/2010/main" val="0"/>
              </a:ext>
            </a:extLst>
          </a:blip>
          <a:srcRect/>
          <a:stretch>
            <a:fillRect/>
          </a:stretch>
        </p:blipFill>
        <p:spPr bwMode="auto">
          <a:xfrm>
            <a:off x="5136225" y="1974010"/>
            <a:ext cx="2279119" cy="2497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4360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These recommendations are consistent with the intent of equivalency between code recognized materials and methods (asphalt felt) and alternative WRB materials and assemblies. </a:t>
            </a:r>
          </a:p>
          <a:p>
            <a:r>
              <a:rPr lang="en-US" dirty="0" smtClean="0"/>
              <a:t>The recommendations will help to ensure acceptable and consistent performance of various types of alternative WRB materials and assemblies in a non-exclusionary and effective manner.</a:t>
            </a:r>
          </a:p>
        </p:txBody>
      </p:sp>
      <p:pic>
        <p:nvPicPr>
          <p:cNvPr id="4098" name="Picture 2" descr="Image result for scale"/>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136197" y="1200150"/>
            <a:ext cx="3062605" cy="2971800"/>
          </a:xfrm>
        </p:spPr>
      </p:pic>
      <p:sp>
        <p:nvSpPr>
          <p:cNvPr id="2" name="Title 1"/>
          <p:cNvSpPr>
            <a:spLocks noGrp="1"/>
          </p:cNvSpPr>
          <p:nvPr>
            <p:ph type="title"/>
          </p:nvPr>
        </p:nvSpPr>
        <p:spPr/>
        <p:txBody>
          <a:bodyPr/>
          <a:lstStyle/>
          <a:p>
            <a:r>
              <a:rPr lang="en-US" smtClean="0"/>
              <a:t>Conclusion</a:t>
            </a:r>
            <a:endParaRPr lang="en-US" dirty="0"/>
          </a:p>
        </p:txBody>
      </p:sp>
    </p:spTree>
    <p:extLst>
      <p:ext uri="{BB962C8B-B14F-4D97-AF65-F5344CB8AC3E}">
        <p14:creationId xmlns:p14="http://schemas.microsoft.com/office/powerpoint/2010/main" val="26905543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Suggested Resources</a:t>
            </a:r>
            <a:endParaRPr lang="en-US" dirty="0"/>
          </a:p>
        </p:txBody>
      </p:sp>
      <p:sp>
        <p:nvSpPr>
          <p:cNvPr id="3" name="Content Placeholder 2"/>
          <p:cNvSpPr>
            <a:spLocks noGrp="1"/>
          </p:cNvSpPr>
          <p:nvPr>
            <p:ph idx="1"/>
          </p:nvPr>
        </p:nvSpPr>
        <p:spPr/>
        <p:txBody>
          <a:bodyPr>
            <a:normAutofit/>
          </a:bodyPr>
          <a:lstStyle/>
          <a:p>
            <a:r>
              <a:rPr lang="en-US" dirty="0" smtClean="0">
                <a:hlinkClick r:id="rId2"/>
              </a:rPr>
              <a:t>Water Resistive Barrier Applications - ContinuousInsulation.org</a:t>
            </a:r>
            <a:endParaRPr lang="en-US" dirty="0" smtClean="0"/>
          </a:p>
          <a:p>
            <a:r>
              <a:rPr lang="en-US" dirty="0" smtClean="0">
                <a:hlinkClick r:id="rId3"/>
              </a:rPr>
              <a:t>Water Resistive Barrier - ContinuousInsulation.org</a:t>
            </a:r>
            <a:endParaRPr lang="en-US" dirty="0" smtClean="0"/>
          </a:p>
          <a:p>
            <a:r>
              <a:rPr lang="en-US" dirty="0">
                <a:hlinkClick r:id="rId4"/>
              </a:rPr>
              <a:t>“The Importance of Integrating Flashing and the Water Resistive Barrier in the Exterior Wall Systems of Residential Buildings” </a:t>
            </a:r>
            <a:r>
              <a:rPr lang="en-US" dirty="0" err="1">
                <a:hlinkClick r:id="rId4"/>
              </a:rPr>
              <a:t>Dorin</a:t>
            </a:r>
            <a:r>
              <a:rPr lang="en-US" dirty="0">
                <a:hlinkClick r:id="rId4"/>
              </a:rPr>
              <a:t> (2006)</a:t>
            </a:r>
            <a:endParaRPr lang="en-US" dirty="0"/>
          </a:p>
          <a:p>
            <a:r>
              <a:rPr lang="en-US" dirty="0">
                <a:hlinkClick r:id="rId5"/>
              </a:rPr>
              <a:t>“Leaks and Holes” </a:t>
            </a:r>
            <a:r>
              <a:rPr lang="en-US" dirty="0" err="1">
                <a:hlinkClick r:id="rId5"/>
              </a:rPr>
              <a:t>Lstiburek</a:t>
            </a:r>
            <a:r>
              <a:rPr lang="en-US" dirty="0">
                <a:hlinkClick r:id="rId5"/>
              </a:rPr>
              <a:t> (2012)</a:t>
            </a:r>
            <a:endParaRPr lang="en-US" dirty="0"/>
          </a:p>
          <a:p>
            <a:r>
              <a:rPr lang="en-US" dirty="0">
                <a:hlinkClick r:id="rId6"/>
              </a:rPr>
              <a:t>“Water-Resistive Barriers: How do they compare?” Hall and </a:t>
            </a:r>
            <a:r>
              <a:rPr lang="en-US" dirty="0" err="1">
                <a:hlinkClick r:id="rId6"/>
              </a:rPr>
              <a:t>Hoigard</a:t>
            </a:r>
            <a:r>
              <a:rPr lang="en-US" dirty="0">
                <a:hlinkClick r:id="rId6"/>
              </a:rPr>
              <a:t> (2005) </a:t>
            </a:r>
            <a:endParaRPr lang="en-US" dirty="0"/>
          </a:p>
          <a:p>
            <a:endParaRPr lang="en-US" dirty="0" smtClean="0"/>
          </a:p>
          <a:p>
            <a:endParaRPr lang="en-US" dirty="0"/>
          </a:p>
        </p:txBody>
      </p:sp>
    </p:spTree>
    <p:extLst>
      <p:ext uri="{BB962C8B-B14F-4D97-AF65-F5344CB8AC3E}">
        <p14:creationId xmlns:p14="http://schemas.microsoft.com/office/powerpoint/2010/main" val="17781462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7991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mtClean="0"/>
              <a:t>Water Resistive Barriers (WRBs) help protect building materials from exterior liquid water penetration, such as rain</a:t>
            </a:r>
          </a:p>
          <a:p>
            <a:r>
              <a:rPr lang="en-US" smtClean="0"/>
              <a:t>Why are WRBs necessary?</a:t>
            </a:r>
          </a:p>
          <a:p>
            <a:pPr lvl="1"/>
            <a:r>
              <a:rPr lang="en-US" smtClean="0"/>
              <a:t>Improve building durability</a:t>
            </a:r>
          </a:p>
          <a:p>
            <a:pPr lvl="1"/>
            <a:r>
              <a:rPr lang="en-US" smtClean="0"/>
              <a:t>Decrease maintenance costs</a:t>
            </a:r>
          </a:p>
          <a:p>
            <a:pPr lvl="1"/>
            <a:r>
              <a:rPr lang="en-US" smtClean="0"/>
              <a:t>Reduce risk of moisture-related problems</a:t>
            </a:r>
          </a:p>
          <a:p>
            <a:r>
              <a:rPr lang="en-US" smtClean="0"/>
              <a:t>WRBs have been required by building codes for many decades</a:t>
            </a:r>
            <a:endParaRPr lang="en-US" dirty="0" smtClean="0"/>
          </a:p>
        </p:txBody>
      </p:sp>
      <p:pic>
        <p:nvPicPr>
          <p:cNvPr id="6" name="Content Placeholder 5"/>
          <p:cNvPicPr>
            <a:picLocks noGrp="1" noChangeAspect="1"/>
          </p:cNvPicPr>
          <p:nvPr>
            <p:ph sz="half" idx="2"/>
          </p:nvPr>
        </p:nvPicPr>
        <p:blipFill rotWithShape="1">
          <a:blip r:embed="rId2"/>
          <a:srcRect l="32076" t="3400" r="30189" b="4147"/>
          <a:stretch/>
        </p:blipFill>
        <p:spPr>
          <a:xfrm>
            <a:off x="6061025" y="1200150"/>
            <a:ext cx="1212950" cy="2971800"/>
          </a:xfrm>
        </p:spPr>
      </p:pic>
      <p:sp>
        <p:nvSpPr>
          <p:cNvPr id="2" name="Title 1"/>
          <p:cNvSpPr>
            <a:spLocks noGrp="1"/>
          </p:cNvSpPr>
          <p:nvPr>
            <p:ph type="title"/>
          </p:nvPr>
        </p:nvSpPr>
        <p:spPr/>
        <p:txBody>
          <a:bodyPr/>
          <a:lstStyle/>
          <a:p>
            <a:r>
              <a:rPr lang="en-US" smtClean="0"/>
              <a:t>Introduction</a:t>
            </a:r>
            <a:endParaRPr lang="en-US" dirty="0"/>
          </a:p>
        </p:txBody>
      </p:sp>
      <p:pic>
        <p:nvPicPr>
          <p:cNvPr id="1028" name="Picture 4" descr="Image result for rain cartoon"/>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448" b="98333" l="3229" r="96302">
                        <a14:foregroundMark x1="14531" y1="64792" x2="14531" y2="64792"/>
                        <a14:foregroundMark x1="31719" y1="60365" x2="31719" y2="60365"/>
                        <a14:foregroundMark x1="36094" y1="83490" x2="36094" y2="83490"/>
                        <a14:foregroundMark x1="19740" y1="85052" x2="19740" y2="85052"/>
                        <a14:foregroundMark x1="50417" y1="67396" x2="50417" y2="67396"/>
                        <a14:foregroundMark x1="48854" y1="91042" x2="48854" y2="91042"/>
                        <a14:foregroundMark x1="59219" y1="82708" x2="59219" y2="82708"/>
                        <a14:foregroundMark x1="72240" y1="66875" x2="72240" y2="66875"/>
                        <a14:foregroundMark x1="83646" y1="68958" x2="83646" y2="68958"/>
                        <a14:foregroundMark x1="75052" y1="90260" x2="75052" y2="90260"/>
                      </a14:backgroundRemoval>
                    </a14:imgEffect>
                  </a14:imgLayer>
                </a14:imgProps>
              </a:ext>
              <a:ext uri="{28A0092B-C50C-407E-A947-70E740481C1C}">
                <a14:useLocalDpi xmlns:a14="http://schemas.microsoft.com/office/drawing/2010/main" val="0"/>
              </a:ext>
            </a:extLst>
          </a:blip>
          <a:srcRect/>
          <a:stretch>
            <a:fillRect/>
          </a:stretch>
        </p:blipFill>
        <p:spPr bwMode="auto">
          <a:xfrm>
            <a:off x="4860875" y="361950"/>
            <a:ext cx="240030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092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4881486" y="2141016"/>
            <a:ext cx="3538762" cy="2227659"/>
          </a:xfrm>
          <a:prstGeom prst="rect">
            <a:avLst/>
          </a:prstGeom>
        </p:spPr>
      </p:pic>
      <p:pic>
        <p:nvPicPr>
          <p:cNvPr id="8" name="Content Placeholder 7"/>
          <p:cNvPicPr>
            <a:picLocks noGrp="1" noChangeAspect="1"/>
          </p:cNvPicPr>
          <p:nvPr>
            <p:ph sz="half" idx="2"/>
          </p:nvPr>
        </p:nvPicPr>
        <p:blipFill>
          <a:blip r:embed="rId3"/>
          <a:stretch>
            <a:fillRect/>
          </a:stretch>
        </p:blipFill>
        <p:spPr>
          <a:xfrm>
            <a:off x="4815140" y="912783"/>
            <a:ext cx="3671455" cy="963520"/>
          </a:xfrm>
          <a:prstGeom prst="rect">
            <a:avLst/>
          </a:prstGeom>
        </p:spPr>
      </p:pic>
      <p:sp>
        <p:nvSpPr>
          <p:cNvPr id="3" name="Content Placeholder 2"/>
          <p:cNvSpPr>
            <a:spLocks noGrp="1"/>
          </p:cNvSpPr>
          <p:nvPr>
            <p:ph sz="half" idx="1"/>
          </p:nvPr>
        </p:nvSpPr>
        <p:spPr/>
        <p:txBody>
          <a:bodyPr/>
          <a:lstStyle/>
          <a:p>
            <a:r>
              <a:rPr lang="en-US" dirty="0" smtClean="0"/>
              <a:t>WRBs are currently (2015) defined in the codes by the following benchmark:</a:t>
            </a:r>
          </a:p>
          <a:p>
            <a:pPr lvl="1"/>
            <a:r>
              <a:rPr lang="en-US" dirty="0" smtClean="0">
                <a:hlinkClick r:id="rId4"/>
              </a:rPr>
              <a:t>IBC Section 1404.2 </a:t>
            </a:r>
            <a:endParaRPr lang="en-US" dirty="0" smtClean="0"/>
          </a:p>
          <a:p>
            <a:pPr lvl="1"/>
            <a:r>
              <a:rPr lang="en-US" dirty="0" smtClean="0">
                <a:hlinkClick r:id="rId5"/>
              </a:rPr>
              <a:t>IRC Section R703.2 </a:t>
            </a:r>
            <a:endParaRPr lang="en-US" dirty="0"/>
          </a:p>
        </p:txBody>
      </p:sp>
      <p:sp>
        <p:nvSpPr>
          <p:cNvPr id="2" name="Title 1"/>
          <p:cNvSpPr>
            <a:spLocks noGrp="1"/>
          </p:cNvSpPr>
          <p:nvPr>
            <p:ph type="title"/>
          </p:nvPr>
        </p:nvSpPr>
        <p:spPr/>
        <p:txBody>
          <a:bodyPr/>
          <a:lstStyle/>
          <a:p>
            <a:r>
              <a:rPr lang="en-US" smtClean="0"/>
              <a:t>Introduction</a:t>
            </a:r>
            <a:endParaRPr lang="en-US" dirty="0"/>
          </a:p>
        </p:txBody>
      </p:sp>
      <p:sp>
        <p:nvSpPr>
          <p:cNvPr id="7" name="Rectangle 6"/>
          <p:cNvSpPr/>
          <p:nvPr/>
        </p:nvSpPr>
        <p:spPr>
          <a:xfrm>
            <a:off x="4865452" y="1733550"/>
            <a:ext cx="239948" cy="11430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dirty="0"/>
          </a:p>
        </p:txBody>
      </p:sp>
      <p:sp>
        <p:nvSpPr>
          <p:cNvPr id="9" name="Rectangle 8"/>
          <p:cNvSpPr/>
          <p:nvPr/>
        </p:nvSpPr>
        <p:spPr>
          <a:xfrm>
            <a:off x="5257800" y="1270068"/>
            <a:ext cx="1467501" cy="12573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dirty="0"/>
          </a:p>
        </p:txBody>
      </p:sp>
      <p:sp>
        <p:nvSpPr>
          <p:cNvPr id="10" name="Rectangle 9"/>
          <p:cNvSpPr/>
          <p:nvPr/>
        </p:nvSpPr>
        <p:spPr>
          <a:xfrm>
            <a:off x="7306962" y="1574485"/>
            <a:ext cx="1143000" cy="149209"/>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dirty="0"/>
          </a:p>
        </p:txBody>
      </p:sp>
      <p:sp>
        <p:nvSpPr>
          <p:cNvPr id="11" name="Rectangle 10"/>
          <p:cNvSpPr/>
          <p:nvPr/>
        </p:nvSpPr>
        <p:spPr>
          <a:xfrm>
            <a:off x="5786962" y="2495550"/>
            <a:ext cx="2282000" cy="12573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dirty="0"/>
          </a:p>
        </p:txBody>
      </p:sp>
    </p:spTree>
    <p:extLst>
      <p:ext uri="{BB962C8B-B14F-4D97-AF65-F5344CB8AC3E}">
        <p14:creationId xmlns:p14="http://schemas.microsoft.com/office/powerpoint/2010/main" val="26411385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mtClean="0"/>
              <a:t>What is meant by “other approved WRBs”?</a:t>
            </a:r>
          </a:p>
          <a:p>
            <a:pPr lvl="1"/>
            <a:r>
              <a:rPr lang="en-US" smtClean="0"/>
              <a:t>In order to approve FPIS or any other material as a WRB, the performance of FPIS must equal or exceed that of No.15 asphalt felt</a:t>
            </a:r>
          </a:p>
          <a:p>
            <a:pPr lvl="1"/>
            <a:r>
              <a:rPr lang="en-US" smtClean="0"/>
              <a:t>For this, a uniform basis for assembly water penetration performance is needed</a:t>
            </a:r>
          </a:p>
          <a:p>
            <a:endParaRPr lang="en-US" dirty="0" smtClean="0"/>
          </a:p>
        </p:txBody>
      </p:sp>
      <p:pic>
        <p:nvPicPr>
          <p:cNvPr id="3074" name="Picture 2" descr="Image result for no 15 asphalt fel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53000" y="1257300"/>
            <a:ext cx="3429000" cy="2857500"/>
          </a:xfrm>
        </p:spPr>
      </p:pic>
      <p:sp>
        <p:nvSpPr>
          <p:cNvPr id="2" name="Title 1"/>
          <p:cNvSpPr>
            <a:spLocks noGrp="1"/>
          </p:cNvSpPr>
          <p:nvPr>
            <p:ph type="title"/>
          </p:nvPr>
        </p:nvSpPr>
        <p:spPr/>
        <p:txBody>
          <a:bodyPr/>
          <a:lstStyle/>
          <a:p>
            <a:r>
              <a:rPr lang="en-US" smtClean="0"/>
              <a:t>Introduction</a:t>
            </a:r>
            <a:endParaRPr lang="en-US" dirty="0"/>
          </a:p>
        </p:txBody>
      </p:sp>
    </p:spTree>
    <p:extLst>
      <p:ext uri="{BB962C8B-B14F-4D97-AF65-F5344CB8AC3E}">
        <p14:creationId xmlns:p14="http://schemas.microsoft.com/office/powerpoint/2010/main" val="3824758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mtClean="0"/>
              <a:t>In order to identify “other approved WRBs”, a number of consensus standards and evaluation agency criteria have been developed. </a:t>
            </a:r>
          </a:p>
          <a:p>
            <a:r>
              <a:rPr lang="en-US" smtClean="0"/>
              <a:t>Unfortunately, the criteria found in these sources vary significantly and do not provide a level playing field with regard to code minimum performance. </a:t>
            </a:r>
          </a:p>
          <a:p>
            <a:endParaRPr lang="en-US" dirty="0"/>
          </a:p>
        </p:txBody>
      </p:sp>
      <p:pic>
        <p:nvPicPr>
          <p:cNvPr id="6" name="Picture 2" descr="Image result for water resistive barrier taped foam"/>
          <p:cNvPicPr>
            <a:picLocks noGrp="1" noChangeAspect="1" noChangeArrowheads="1"/>
          </p:cNvPicPr>
          <p:nvPr>
            <p:ph sz="half" idx="2"/>
          </p:nvPr>
        </p:nvPicPr>
        <p:blipFill>
          <a:blip r:embed="rId2" cstate="print">
            <a:extLst>
              <a:ext uri="{BEBA8EAE-BF5A-486C-A8C5-ECC9F3942E4B}">
                <a14:imgProps xmlns:a14="http://schemas.microsoft.com/office/drawing/2010/main">
                  <a14:imgLayer r:embed="rId3">
                    <a14:imgEffect>
                      <a14:backgroundRemoval t="0" b="100000" l="0" r="100000">
                        <a14:foregroundMark x1="70411" y1="20000" x2="70411" y2="20000"/>
                        <a14:foregroundMark x1="88219" y1="93417" x2="88219" y2="93417"/>
                        <a14:foregroundMark x1="43288" y1="6917" x2="43288" y2="6917"/>
                        <a14:foregroundMark x1="19178" y1="2667" x2="19178" y2="2667"/>
                        <a14:foregroundMark x1="15890" y1="2000" x2="15890" y2="2000"/>
                        <a14:foregroundMark x1="14247" y1="3000" x2="14247" y2="3000"/>
                        <a14:foregroundMark x1="25114" y1="5500" x2="25114" y2="5500"/>
                        <a14:foregroundMark x1="27489" y1="6250" x2="27489" y2="6250"/>
                        <a14:foregroundMark x1="29680" y1="6250" x2="29680" y2="6250"/>
                        <a14:foregroundMark x1="8767" y1="2500" x2="8767" y2="2500"/>
                        <a14:foregroundMark x1="85388" y1="64000" x2="85388" y2="64000"/>
                        <a14:foregroundMark x1="86210" y1="67000" x2="86210" y2="67000"/>
                        <a14:foregroundMark x1="5479" y1="1250" x2="5479" y2="1250"/>
                        <a14:foregroundMark x1="66667" y1="20583" x2="66667" y2="20583"/>
                        <a14:foregroundMark x1="70228" y1="14917" x2="70228" y2="14917"/>
                      </a14:backgroundRemoval>
                    </a14:imgEffect>
                  </a14:imgLayer>
                </a14:imgProps>
              </a:ext>
              <a:ext uri="{28A0092B-C50C-407E-A947-70E740481C1C}">
                <a14:useLocalDpi xmlns:a14="http://schemas.microsoft.com/office/drawing/2010/main" val="0"/>
              </a:ext>
            </a:extLst>
          </a:blip>
          <a:srcRect/>
          <a:stretch>
            <a:fillRect/>
          </a:stretch>
        </p:blipFill>
        <p:spPr>
          <a:xfrm>
            <a:off x="5311616" y="1200150"/>
            <a:ext cx="2711767" cy="2971800"/>
          </a:xfrm>
        </p:spPr>
      </p:pic>
      <p:sp>
        <p:nvSpPr>
          <p:cNvPr id="2" name="Title 1"/>
          <p:cNvSpPr>
            <a:spLocks noGrp="1"/>
          </p:cNvSpPr>
          <p:nvPr>
            <p:ph type="title"/>
          </p:nvPr>
        </p:nvSpPr>
        <p:spPr/>
        <p:txBody>
          <a:bodyPr/>
          <a:lstStyle/>
          <a:p>
            <a:r>
              <a:rPr lang="en-US" smtClean="0"/>
              <a:t>Background</a:t>
            </a:r>
            <a:endParaRPr lang="en-US" dirty="0"/>
          </a:p>
        </p:txBody>
      </p:sp>
    </p:spTree>
    <p:extLst>
      <p:ext uri="{BB962C8B-B14F-4D97-AF65-F5344CB8AC3E}">
        <p14:creationId xmlns:p14="http://schemas.microsoft.com/office/powerpoint/2010/main" val="26618695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Background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2296233"/>
              </p:ext>
            </p:extLst>
          </p:nvPr>
        </p:nvGraphicFramePr>
        <p:xfrm>
          <a:off x="647700" y="1123950"/>
          <a:ext cx="7848600" cy="3052758"/>
        </p:xfrm>
        <a:graphic>
          <a:graphicData uri="http://schemas.openxmlformats.org/drawingml/2006/table">
            <a:tbl>
              <a:tblPr firstRow="1" firstCol="1" bandRow="1">
                <a:tableStyleId>{5C22544A-7EE6-4342-B048-85BDC9FD1C3A}</a:tableStyleId>
              </a:tblPr>
              <a:tblGrid>
                <a:gridCol w="1308100">
                  <a:extLst>
                    <a:ext uri="{9D8B030D-6E8A-4147-A177-3AD203B41FA5}">
                      <a16:colId xmlns:a16="http://schemas.microsoft.com/office/drawing/2014/main" val="2339659864"/>
                    </a:ext>
                  </a:extLst>
                </a:gridCol>
                <a:gridCol w="6540500">
                  <a:extLst>
                    <a:ext uri="{9D8B030D-6E8A-4147-A177-3AD203B41FA5}">
                      <a16:colId xmlns:a16="http://schemas.microsoft.com/office/drawing/2014/main" val="279830322"/>
                    </a:ext>
                  </a:extLst>
                </a:gridCol>
              </a:tblGrid>
              <a:tr h="68936">
                <a:tc>
                  <a:txBody>
                    <a:bodyPr/>
                    <a:lstStyle/>
                    <a:p>
                      <a:pPr marL="0" marR="0">
                        <a:spcBef>
                          <a:spcPts val="0"/>
                        </a:spcBef>
                        <a:spcAft>
                          <a:spcPts val="0"/>
                        </a:spcAft>
                      </a:pPr>
                      <a:r>
                        <a:rPr lang="en-US" sz="800" dirty="0">
                          <a:effectLst/>
                          <a:latin typeface="Yu Gothic Medium" panose="020B0500000000000000" pitchFamily="34" charset="-128"/>
                          <a:ea typeface="Yu Gothic Medium" panose="020B0500000000000000" pitchFamily="34" charset="-128"/>
                        </a:rPr>
                        <a:t>Evaluation Reference</a:t>
                      </a:r>
                      <a:endParaRPr lang="en-US" sz="1200" dirty="0">
                        <a:effectLst/>
                        <a:latin typeface="Yu Gothic Medium" panose="020B0500000000000000" pitchFamily="34" charset="-128"/>
                        <a:ea typeface="Yu Gothic Medium" panose="020B0500000000000000" pitchFamily="34" charset="-128"/>
                      </a:endParaRPr>
                    </a:p>
                  </a:txBody>
                  <a:tcPr marL="34290" marR="34290" marT="13811" marB="13811"/>
                </a:tc>
                <a:tc>
                  <a:txBody>
                    <a:bodyPr/>
                    <a:lstStyle/>
                    <a:p>
                      <a:pPr marL="0" marR="0">
                        <a:spcBef>
                          <a:spcPts val="0"/>
                        </a:spcBef>
                        <a:spcAft>
                          <a:spcPts val="0"/>
                        </a:spcAft>
                      </a:pPr>
                      <a:r>
                        <a:rPr lang="en-US" sz="800" dirty="0">
                          <a:effectLst/>
                          <a:latin typeface="Yu Gothic Medium" panose="020B0500000000000000" pitchFamily="34" charset="-128"/>
                          <a:ea typeface="Yu Gothic Medium" panose="020B0500000000000000" pitchFamily="34" charset="-128"/>
                        </a:rPr>
                        <a:t>Water-Penetration Assembly Test Requirements</a:t>
                      </a:r>
                      <a:endParaRPr lang="en-US" sz="1200" dirty="0">
                        <a:effectLst/>
                        <a:latin typeface="Yu Gothic Medium" panose="020B0500000000000000" pitchFamily="34" charset="-128"/>
                        <a:ea typeface="Yu Gothic Medium" panose="020B0500000000000000" pitchFamily="34" charset="-128"/>
                      </a:endParaRPr>
                    </a:p>
                  </a:txBody>
                  <a:tcPr marL="34290" marR="34290" marT="13811" marB="13811"/>
                </a:tc>
                <a:extLst>
                  <a:ext uri="{0D108BD9-81ED-4DB2-BD59-A6C34878D82A}">
                    <a16:rowId xmlns:a16="http://schemas.microsoft.com/office/drawing/2014/main" val="346739361"/>
                  </a:ext>
                </a:extLst>
              </a:tr>
              <a:tr h="293747">
                <a:tc>
                  <a:txBody>
                    <a:bodyPr/>
                    <a:lstStyle/>
                    <a:p>
                      <a:pPr marL="0" marR="0">
                        <a:spcBef>
                          <a:spcPts val="0"/>
                        </a:spcBef>
                        <a:spcAft>
                          <a:spcPts val="0"/>
                        </a:spcAft>
                      </a:pPr>
                      <a:r>
                        <a:rPr lang="en-US" sz="800" dirty="0">
                          <a:effectLst/>
                          <a:latin typeface="Yu Gothic Medium" panose="020B0500000000000000" pitchFamily="34" charset="-128"/>
                          <a:ea typeface="Yu Gothic Medium" panose="020B0500000000000000" pitchFamily="34" charset="-128"/>
                        </a:rPr>
                        <a:t>ASTM E331</a:t>
                      </a:r>
                      <a:endParaRPr lang="en-US" sz="1200" dirty="0">
                        <a:effectLst/>
                        <a:latin typeface="Yu Gothic Medium" panose="020B0500000000000000" pitchFamily="34" charset="-128"/>
                        <a:ea typeface="Yu Gothic Medium" panose="020B0500000000000000" pitchFamily="34" charset="-128"/>
                      </a:endParaRPr>
                    </a:p>
                  </a:txBody>
                  <a:tcPr marL="34290" marR="34290" marT="13811" marB="13811"/>
                </a:tc>
                <a:tc>
                  <a:txBody>
                    <a:bodyPr/>
                    <a:lstStyle/>
                    <a:p>
                      <a:pPr marL="0" marR="0">
                        <a:spcBef>
                          <a:spcPts val="0"/>
                        </a:spcBef>
                        <a:spcAft>
                          <a:spcPts val="0"/>
                        </a:spcAft>
                      </a:pPr>
                      <a:r>
                        <a:rPr lang="en-US" sz="800" dirty="0">
                          <a:effectLst/>
                          <a:latin typeface="Yu Gothic Medium" panose="020B0500000000000000" pitchFamily="34" charset="-128"/>
                          <a:ea typeface="Yu Gothic Medium" panose="020B0500000000000000" pitchFamily="34" charset="-128"/>
                        </a:rPr>
                        <a:t>“6.2.4 Water-Spray System – The water-spray system shall deliver water uniformly against the exterior surface of the test specimen at a minimum rate of 3.4 L/m2 (5.0 U.S. gal/ft</a:t>
                      </a:r>
                      <a:r>
                        <a:rPr lang="en-US" sz="800" baseline="30000" dirty="0">
                          <a:effectLst/>
                          <a:latin typeface="Yu Gothic Medium" panose="020B0500000000000000" pitchFamily="34" charset="-128"/>
                          <a:ea typeface="Yu Gothic Medium" panose="020B0500000000000000" pitchFamily="34" charset="-128"/>
                        </a:rPr>
                        <a:t>2</a:t>
                      </a:r>
                      <a:r>
                        <a:rPr lang="en-US" sz="800" dirty="0">
                          <a:effectLst/>
                          <a:latin typeface="Yu Gothic Medium" panose="020B0500000000000000" pitchFamily="34" charset="-128"/>
                          <a:ea typeface="Yu Gothic Medium" panose="020B0500000000000000" pitchFamily="34" charset="-128"/>
                        </a:rPr>
                        <a:t>-h).”</a:t>
                      </a:r>
                      <a:endParaRPr lang="en-US" sz="1200" dirty="0">
                        <a:effectLst/>
                        <a:latin typeface="Yu Gothic Medium" panose="020B0500000000000000" pitchFamily="34" charset="-128"/>
                        <a:ea typeface="Yu Gothic Medium" panose="020B0500000000000000" pitchFamily="34" charset="-128"/>
                      </a:endParaRPr>
                    </a:p>
                    <a:p>
                      <a:pPr marL="0" marR="0">
                        <a:spcBef>
                          <a:spcPts val="0"/>
                        </a:spcBef>
                        <a:spcAft>
                          <a:spcPts val="0"/>
                        </a:spcAft>
                      </a:pPr>
                      <a:r>
                        <a:rPr lang="en-US" sz="800" dirty="0">
                          <a:effectLst/>
                          <a:latin typeface="Yu Gothic Medium" panose="020B0500000000000000" pitchFamily="34" charset="-128"/>
                          <a:ea typeface="Yu Gothic Medium" panose="020B0500000000000000" pitchFamily="34" charset="-128"/>
                        </a:rPr>
                        <a:t>“10.1 The test-pressure difference or differences at which water penetration is to be determined, unless otherwise specified, shall be 137 Pa (2.86 </a:t>
                      </a:r>
                      <a:r>
                        <a:rPr lang="en-US" sz="800" dirty="0" err="1">
                          <a:effectLst/>
                          <a:latin typeface="Yu Gothic Medium" panose="020B0500000000000000" pitchFamily="34" charset="-128"/>
                          <a:ea typeface="Yu Gothic Medium" panose="020B0500000000000000" pitchFamily="34" charset="-128"/>
                        </a:rPr>
                        <a:t>lbf</a:t>
                      </a:r>
                      <a:r>
                        <a:rPr lang="en-US" sz="800" dirty="0">
                          <a:effectLst/>
                          <a:latin typeface="Yu Gothic Medium" panose="020B0500000000000000" pitchFamily="34" charset="-128"/>
                          <a:ea typeface="Yu Gothic Medium" panose="020B0500000000000000" pitchFamily="34" charset="-128"/>
                        </a:rPr>
                        <a:t>/ft</a:t>
                      </a:r>
                      <a:r>
                        <a:rPr lang="en-US" sz="800" baseline="30000" dirty="0">
                          <a:effectLst/>
                          <a:latin typeface="Yu Gothic Medium" panose="020B0500000000000000" pitchFamily="34" charset="-128"/>
                          <a:ea typeface="Yu Gothic Medium" panose="020B0500000000000000" pitchFamily="34" charset="-128"/>
                        </a:rPr>
                        <a:t>2</a:t>
                      </a:r>
                      <a:r>
                        <a:rPr lang="en-US" sz="800" dirty="0">
                          <a:effectLst/>
                          <a:latin typeface="Yu Gothic Medium" panose="020B0500000000000000" pitchFamily="34" charset="-128"/>
                          <a:ea typeface="Yu Gothic Medium" panose="020B0500000000000000" pitchFamily="34" charset="-128"/>
                        </a:rPr>
                        <a:t>).”</a:t>
                      </a:r>
                      <a:endParaRPr lang="en-US" sz="1200" dirty="0">
                        <a:effectLst/>
                        <a:latin typeface="Yu Gothic Medium" panose="020B0500000000000000" pitchFamily="34" charset="-128"/>
                        <a:ea typeface="Yu Gothic Medium" panose="020B0500000000000000" pitchFamily="34" charset="-128"/>
                      </a:endParaRPr>
                    </a:p>
                    <a:p>
                      <a:pPr marL="0" marR="0">
                        <a:spcBef>
                          <a:spcPts val="0"/>
                        </a:spcBef>
                        <a:spcAft>
                          <a:spcPts val="0"/>
                        </a:spcAft>
                      </a:pPr>
                      <a:r>
                        <a:rPr lang="en-US" sz="800" dirty="0">
                          <a:effectLst/>
                          <a:latin typeface="Yu Gothic Medium" panose="020B0500000000000000" pitchFamily="34" charset="-128"/>
                          <a:ea typeface="Yu Gothic Medium" panose="020B0500000000000000" pitchFamily="34" charset="-128"/>
                        </a:rPr>
                        <a:t>“11.5 Apply the air-pressure difference…along with the specified rate of water spray, for 15 min.”</a:t>
                      </a:r>
                      <a:endParaRPr lang="en-US" sz="1200" dirty="0">
                        <a:effectLst/>
                        <a:latin typeface="Yu Gothic Medium" panose="020B0500000000000000" pitchFamily="34" charset="-128"/>
                        <a:ea typeface="Yu Gothic Medium" panose="020B0500000000000000" pitchFamily="34" charset="-128"/>
                      </a:endParaRPr>
                    </a:p>
                  </a:txBody>
                  <a:tcPr marL="34290" marR="34290" marT="13811" marB="13811"/>
                </a:tc>
                <a:extLst>
                  <a:ext uri="{0D108BD9-81ED-4DB2-BD59-A6C34878D82A}">
                    <a16:rowId xmlns:a16="http://schemas.microsoft.com/office/drawing/2014/main" val="1721725560"/>
                  </a:ext>
                </a:extLst>
              </a:tr>
              <a:tr h="181341">
                <a:tc>
                  <a:txBody>
                    <a:bodyPr/>
                    <a:lstStyle/>
                    <a:p>
                      <a:pPr marL="0" marR="0">
                        <a:spcBef>
                          <a:spcPts val="0"/>
                        </a:spcBef>
                        <a:spcAft>
                          <a:spcPts val="0"/>
                        </a:spcAft>
                      </a:pPr>
                      <a:r>
                        <a:rPr lang="en-US" sz="800" dirty="0">
                          <a:effectLst/>
                          <a:latin typeface="Yu Gothic Medium" panose="020B0500000000000000" pitchFamily="34" charset="-128"/>
                          <a:ea typeface="Yu Gothic Medium" panose="020B0500000000000000" pitchFamily="34" charset="-128"/>
                        </a:rPr>
                        <a:t>ASTM E2570</a:t>
                      </a:r>
                      <a:endParaRPr lang="en-US" sz="1200" dirty="0">
                        <a:effectLst/>
                        <a:latin typeface="Yu Gothic Medium" panose="020B0500000000000000" pitchFamily="34" charset="-128"/>
                        <a:ea typeface="Yu Gothic Medium" panose="020B0500000000000000" pitchFamily="34" charset="-128"/>
                      </a:endParaRPr>
                    </a:p>
                  </a:txBody>
                  <a:tcPr marL="34290" marR="34290" marT="13811" marB="13811"/>
                </a:tc>
                <a:tc>
                  <a:txBody>
                    <a:bodyPr/>
                    <a:lstStyle/>
                    <a:p>
                      <a:pPr marL="0" marR="0">
                        <a:spcBef>
                          <a:spcPts val="0"/>
                        </a:spcBef>
                        <a:spcAft>
                          <a:spcPts val="0"/>
                        </a:spcAft>
                      </a:pPr>
                      <a:r>
                        <a:rPr lang="en-US" sz="800">
                          <a:effectLst/>
                          <a:latin typeface="Yu Gothic Medium" panose="020B0500000000000000" pitchFamily="34" charset="-128"/>
                          <a:ea typeface="Yu Gothic Medium" panose="020B0500000000000000" pitchFamily="34" charset="-128"/>
                        </a:rPr>
                        <a:t>“8.5.4 ASTM E331…at a minimum pressure difference of 137 kPa (2.86 psf) for a period of 15 minutes”</a:t>
                      </a:r>
                      <a:endParaRPr lang="en-US" sz="1200">
                        <a:effectLst/>
                        <a:latin typeface="Yu Gothic Medium" panose="020B0500000000000000" pitchFamily="34" charset="-128"/>
                        <a:ea typeface="Yu Gothic Medium" panose="020B0500000000000000" pitchFamily="34" charset="-128"/>
                      </a:endParaRPr>
                    </a:p>
                    <a:p>
                      <a:pPr marL="0" marR="0">
                        <a:spcBef>
                          <a:spcPts val="0"/>
                        </a:spcBef>
                        <a:spcAft>
                          <a:spcPts val="0"/>
                        </a:spcAft>
                      </a:pPr>
                      <a:r>
                        <a:rPr lang="en-US" sz="800">
                          <a:effectLst/>
                          <a:latin typeface="Yu Gothic Medium" panose="020B0500000000000000" pitchFamily="34" charset="-128"/>
                          <a:ea typeface="Yu Gothic Medium" panose="020B0500000000000000" pitchFamily="34" charset="-128"/>
                        </a:rPr>
                        <a:t>NOTE: The ASTM E331 test occurs after durability testing by applying transverse load (8.5.1), racking displacement (8.5.2), and water/radiant heat cycling (8.5.3)</a:t>
                      </a:r>
                      <a:endParaRPr lang="en-US" sz="1200">
                        <a:effectLst/>
                        <a:latin typeface="Yu Gothic Medium" panose="020B0500000000000000" pitchFamily="34" charset="-128"/>
                        <a:ea typeface="Yu Gothic Medium" panose="020B0500000000000000" pitchFamily="34" charset="-128"/>
                      </a:endParaRPr>
                    </a:p>
                  </a:txBody>
                  <a:tcPr marL="34290" marR="34290" marT="13811" marB="13811"/>
                </a:tc>
                <a:extLst>
                  <a:ext uri="{0D108BD9-81ED-4DB2-BD59-A6C34878D82A}">
                    <a16:rowId xmlns:a16="http://schemas.microsoft.com/office/drawing/2014/main" val="1299246083"/>
                  </a:ext>
                </a:extLst>
              </a:tr>
              <a:tr h="237544">
                <a:tc>
                  <a:txBody>
                    <a:bodyPr/>
                    <a:lstStyle/>
                    <a:p>
                      <a:pPr marL="0" marR="0">
                        <a:spcBef>
                          <a:spcPts val="0"/>
                        </a:spcBef>
                        <a:spcAft>
                          <a:spcPts val="0"/>
                        </a:spcAft>
                      </a:pPr>
                      <a:r>
                        <a:rPr lang="en-US" sz="800" dirty="0">
                          <a:effectLst/>
                          <a:latin typeface="Yu Gothic Medium" panose="020B0500000000000000" pitchFamily="34" charset="-128"/>
                          <a:ea typeface="Yu Gothic Medium" panose="020B0500000000000000" pitchFamily="34" charset="-128"/>
                        </a:rPr>
                        <a:t>ASTM E547</a:t>
                      </a:r>
                      <a:endParaRPr lang="en-US" sz="1200" dirty="0">
                        <a:effectLst/>
                        <a:latin typeface="Yu Gothic Medium" panose="020B0500000000000000" pitchFamily="34" charset="-128"/>
                        <a:ea typeface="Yu Gothic Medium" panose="020B0500000000000000" pitchFamily="34" charset="-128"/>
                      </a:endParaRPr>
                    </a:p>
                  </a:txBody>
                  <a:tcPr marL="34290" marR="34290" marT="13811" marB="13811"/>
                </a:tc>
                <a:tc>
                  <a:txBody>
                    <a:bodyPr/>
                    <a:lstStyle/>
                    <a:p>
                      <a:pPr marL="0" marR="0">
                        <a:spcBef>
                          <a:spcPts val="0"/>
                        </a:spcBef>
                        <a:spcAft>
                          <a:spcPts val="0"/>
                        </a:spcAft>
                      </a:pPr>
                      <a:r>
                        <a:rPr lang="en-US" sz="800">
                          <a:effectLst/>
                          <a:latin typeface="Yu Gothic Medium" panose="020B0500000000000000" pitchFamily="34" charset="-128"/>
                          <a:ea typeface="Yu Gothic Medium" panose="020B0500000000000000" pitchFamily="34" charset="-128"/>
                        </a:rPr>
                        <a:t>“10.1 The test pressure difference or differences at which water penetration is to be determined, unless otherwise specified, shall be 137 Pa (2.86 lbf/ft</a:t>
                      </a:r>
                      <a:r>
                        <a:rPr lang="en-US" sz="800" baseline="30000">
                          <a:effectLst/>
                          <a:latin typeface="Yu Gothic Medium" panose="020B0500000000000000" pitchFamily="34" charset="-128"/>
                          <a:ea typeface="Yu Gothic Medium" panose="020B0500000000000000" pitchFamily="34" charset="-128"/>
                        </a:rPr>
                        <a:t>2</a:t>
                      </a:r>
                      <a:r>
                        <a:rPr lang="en-US" sz="800">
                          <a:effectLst/>
                          <a:latin typeface="Yu Gothic Medium" panose="020B0500000000000000" pitchFamily="34" charset="-128"/>
                          <a:ea typeface="Yu Gothic Medium" panose="020B0500000000000000" pitchFamily="34" charset="-128"/>
                        </a:rPr>
                        <a:t>).”</a:t>
                      </a:r>
                      <a:endParaRPr lang="en-US" sz="1200">
                        <a:effectLst/>
                        <a:latin typeface="Yu Gothic Medium" panose="020B0500000000000000" pitchFamily="34" charset="-128"/>
                        <a:ea typeface="Yu Gothic Medium" panose="020B0500000000000000" pitchFamily="34" charset="-128"/>
                      </a:endParaRPr>
                    </a:p>
                    <a:p>
                      <a:pPr marL="0" marR="0">
                        <a:spcBef>
                          <a:spcPts val="0"/>
                        </a:spcBef>
                        <a:spcAft>
                          <a:spcPts val="0"/>
                        </a:spcAft>
                      </a:pPr>
                      <a:r>
                        <a:rPr lang="en-US" sz="800">
                          <a:effectLst/>
                          <a:latin typeface="Yu Gothic Medium" panose="020B0500000000000000" pitchFamily="34" charset="-128"/>
                          <a:ea typeface="Yu Gothic Medium" panose="020B0500000000000000" pitchFamily="34" charset="-128"/>
                        </a:rPr>
                        <a:t>“10.3.2 In no case shall the total time of pressure application be less than 15 min.”</a:t>
                      </a:r>
                      <a:endParaRPr lang="en-US" sz="1200">
                        <a:effectLst/>
                        <a:latin typeface="Yu Gothic Medium" panose="020B0500000000000000" pitchFamily="34" charset="-128"/>
                        <a:ea typeface="Yu Gothic Medium" panose="020B0500000000000000" pitchFamily="34" charset="-128"/>
                      </a:endParaRPr>
                    </a:p>
                    <a:p>
                      <a:pPr marL="0" marR="0">
                        <a:spcBef>
                          <a:spcPts val="0"/>
                        </a:spcBef>
                        <a:spcAft>
                          <a:spcPts val="0"/>
                        </a:spcAft>
                      </a:pPr>
                      <a:r>
                        <a:rPr lang="en-US" sz="800">
                          <a:effectLst/>
                          <a:latin typeface="Yu Gothic Medium" panose="020B0500000000000000" pitchFamily="34" charset="-128"/>
                          <a:ea typeface="Yu Gothic Medium" panose="020B0500000000000000" pitchFamily="34" charset="-128"/>
                        </a:rPr>
                        <a:t>“6.2.4.1 the water-spray…at a minimum rate of 3.4 L/m</a:t>
                      </a:r>
                      <a:r>
                        <a:rPr lang="en-US" sz="800" baseline="30000">
                          <a:effectLst/>
                          <a:latin typeface="Yu Gothic Medium" panose="020B0500000000000000" pitchFamily="34" charset="-128"/>
                          <a:ea typeface="Yu Gothic Medium" panose="020B0500000000000000" pitchFamily="34" charset="-128"/>
                        </a:rPr>
                        <a:t>2</a:t>
                      </a:r>
                      <a:r>
                        <a:rPr lang="en-US" sz="800">
                          <a:effectLst/>
                          <a:latin typeface="Yu Gothic Medium" panose="020B0500000000000000" pitchFamily="34" charset="-128"/>
                          <a:ea typeface="Yu Gothic Medium" panose="020B0500000000000000" pitchFamily="34" charset="-128"/>
                        </a:rPr>
                        <a:t> (5.0 U.S. gal/ft</a:t>
                      </a:r>
                      <a:r>
                        <a:rPr lang="en-US" sz="800" baseline="30000">
                          <a:effectLst/>
                          <a:latin typeface="Yu Gothic Medium" panose="020B0500000000000000" pitchFamily="34" charset="-128"/>
                          <a:ea typeface="Yu Gothic Medium" panose="020B0500000000000000" pitchFamily="34" charset="-128"/>
                        </a:rPr>
                        <a:t>2</a:t>
                      </a:r>
                      <a:r>
                        <a:rPr lang="en-US" sz="800">
                          <a:effectLst/>
                          <a:latin typeface="Yu Gothic Medium" panose="020B0500000000000000" pitchFamily="34" charset="-128"/>
                          <a:ea typeface="Yu Gothic Medium" panose="020B0500000000000000" pitchFamily="34" charset="-128"/>
                        </a:rPr>
                        <a:t>-h)”</a:t>
                      </a:r>
                      <a:endParaRPr lang="en-US" sz="1200">
                        <a:effectLst/>
                        <a:latin typeface="Yu Gothic Medium" panose="020B0500000000000000" pitchFamily="34" charset="-128"/>
                        <a:ea typeface="Yu Gothic Medium" panose="020B0500000000000000" pitchFamily="34" charset="-128"/>
                      </a:endParaRPr>
                    </a:p>
                  </a:txBody>
                  <a:tcPr marL="34290" marR="34290" marT="13811" marB="13811"/>
                </a:tc>
                <a:extLst>
                  <a:ext uri="{0D108BD9-81ED-4DB2-BD59-A6C34878D82A}">
                    <a16:rowId xmlns:a16="http://schemas.microsoft.com/office/drawing/2014/main" val="253646872"/>
                  </a:ext>
                </a:extLst>
              </a:tr>
              <a:tr h="125139">
                <a:tc>
                  <a:txBody>
                    <a:bodyPr/>
                    <a:lstStyle/>
                    <a:p>
                      <a:pPr marL="0" marR="0">
                        <a:spcBef>
                          <a:spcPts val="0"/>
                        </a:spcBef>
                        <a:spcAft>
                          <a:spcPts val="0"/>
                        </a:spcAft>
                      </a:pPr>
                      <a:r>
                        <a:rPr lang="en-US" sz="800" dirty="0">
                          <a:effectLst/>
                          <a:latin typeface="Yu Gothic Medium" panose="020B0500000000000000" pitchFamily="34" charset="-128"/>
                          <a:ea typeface="Yu Gothic Medium" panose="020B0500000000000000" pitchFamily="34" charset="-128"/>
                        </a:rPr>
                        <a:t>AAMA/WDMA/CSA 101/I.S.2/A440</a:t>
                      </a:r>
                      <a:endParaRPr lang="en-US" sz="1200" dirty="0">
                        <a:effectLst/>
                        <a:latin typeface="Yu Gothic Medium" panose="020B0500000000000000" pitchFamily="34" charset="-128"/>
                        <a:ea typeface="Yu Gothic Medium" panose="020B0500000000000000" pitchFamily="34" charset="-128"/>
                      </a:endParaRPr>
                    </a:p>
                  </a:txBody>
                  <a:tcPr marL="34290" marR="34290" marT="13811" marB="13811"/>
                </a:tc>
                <a:tc>
                  <a:txBody>
                    <a:bodyPr/>
                    <a:lstStyle/>
                    <a:p>
                      <a:pPr marL="0" marR="0">
                        <a:spcBef>
                          <a:spcPts val="0"/>
                        </a:spcBef>
                        <a:spcAft>
                          <a:spcPts val="0"/>
                        </a:spcAft>
                      </a:pPr>
                      <a:r>
                        <a:rPr lang="en-US" sz="800">
                          <a:effectLst/>
                          <a:latin typeface="Yu Gothic Medium" panose="020B0500000000000000" pitchFamily="34" charset="-128"/>
                          <a:ea typeface="Yu Gothic Medium" panose="020B0500000000000000" pitchFamily="34" charset="-128"/>
                        </a:rPr>
                        <a:t>Minimum water penetration test pressure = 2.9 psf</a:t>
                      </a:r>
                      <a:endParaRPr lang="en-US" sz="1200">
                        <a:effectLst/>
                        <a:latin typeface="Yu Gothic Medium" panose="020B0500000000000000" pitchFamily="34" charset="-128"/>
                        <a:ea typeface="Yu Gothic Medium" panose="020B0500000000000000" pitchFamily="34" charset="-128"/>
                      </a:endParaRPr>
                    </a:p>
                    <a:p>
                      <a:pPr marL="0" marR="0">
                        <a:spcBef>
                          <a:spcPts val="0"/>
                        </a:spcBef>
                        <a:spcAft>
                          <a:spcPts val="0"/>
                        </a:spcAft>
                      </a:pPr>
                      <a:r>
                        <a:rPr lang="en-US" sz="800">
                          <a:effectLst/>
                          <a:latin typeface="Yu Gothic Medium" panose="020B0500000000000000" pitchFamily="34" charset="-128"/>
                          <a:ea typeface="Yu Gothic Medium" panose="020B0500000000000000" pitchFamily="34" charset="-128"/>
                        </a:rPr>
                        <a:t>NOTE: Unlike WRB systems, windows are not covered by cladding in end use.</a:t>
                      </a:r>
                      <a:endParaRPr lang="en-US" sz="1200">
                        <a:effectLst/>
                        <a:latin typeface="Yu Gothic Medium" panose="020B0500000000000000" pitchFamily="34" charset="-128"/>
                        <a:ea typeface="Yu Gothic Medium" panose="020B0500000000000000" pitchFamily="34" charset="-128"/>
                      </a:endParaRPr>
                    </a:p>
                  </a:txBody>
                  <a:tcPr marL="34290" marR="34290" marT="13811" marB="13811"/>
                </a:tc>
                <a:extLst>
                  <a:ext uri="{0D108BD9-81ED-4DB2-BD59-A6C34878D82A}">
                    <a16:rowId xmlns:a16="http://schemas.microsoft.com/office/drawing/2014/main" val="1113629780"/>
                  </a:ext>
                </a:extLst>
              </a:tr>
              <a:tr h="125139">
                <a:tc>
                  <a:txBody>
                    <a:bodyPr/>
                    <a:lstStyle/>
                    <a:p>
                      <a:pPr marL="0" marR="0">
                        <a:spcBef>
                          <a:spcPts val="0"/>
                        </a:spcBef>
                        <a:spcAft>
                          <a:spcPts val="0"/>
                        </a:spcAft>
                      </a:pPr>
                      <a:r>
                        <a:rPr lang="en-US" sz="800" dirty="0">
                          <a:effectLst/>
                          <a:latin typeface="Yu Gothic Medium" panose="020B0500000000000000" pitchFamily="34" charset="-128"/>
                          <a:ea typeface="Yu Gothic Medium" panose="020B0500000000000000" pitchFamily="34" charset="-128"/>
                        </a:rPr>
                        <a:t>AAMA 504</a:t>
                      </a:r>
                      <a:endParaRPr lang="en-US" sz="1200" dirty="0">
                        <a:effectLst/>
                        <a:latin typeface="Yu Gothic Medium" panose="020B0500000000000000" pitchFamily="34" charset="-128"/>
                        <a:ea typeface="Yu Gothic Medium" panose="020B0500000000000000" pitchFamily="34" charset="-128"/>
                      </a:endParaRPr>
                    </a:p>
                  </a:txBody>
                  <a:tcPr marL="34290" marR="34290" marT="13811" marB="13811"/>
                </a:tc>
                <a:tc>
                  <a:txBody>
                    <a:bodyPr/>
                    <a:lstStyle/>
                    <a:p>
                      <a:pPr marL="0" marR="0">
                        <a:spcBef>
                          <a:spcPts val="0"/>
                        </a:spcBef>
                        <a:spcAft>
                          <a:spcPts val="0"/>
                        </a:spcAft>
                      </a:pPr>
                      <a:r>
                        <a:rPr lang="en-US" sz="800">
                          <a:effectLst/>
                          <a:latin typeface="Yu Gothic Medium" panose="020B0500000000000000" pitchFamily="34" charset="-128"/>
                          <a:ea typeface="Yu Gothic Medium" panose="020B0500000000000000" pitchFamily="34" charset="-128"/>
                        </a:rPr>
                        <a:t>“8.4 The completed mockup shall next be tested for water penetration resistance in accordance with ASTM E331 at a minimum test pressure of 150 Pa (3.0 psf) for 60 minutes.”</a:t>
                      </a:r>
                      <a:endParaRPr lang="en-US" sz="1200">
                        <a:effectLst/>
                        <a:latin typeface="Yu Gothic Medium" panose="020B0500000000000000" pitchFamily="34" charset="-128"/>
                        <a:ea typeface="Yu Gothic Medium" panose="020B0500000000000000" pitchFamily="34" charset="-128"/>
                      </a:endParaRPr>
                    </a:p>
                  </a:txBody>
                  <a:tcPr marL="34290" marR="34290" marT="13811" marB="13811"/>
                </a:tc>
                <a:extLst>
                  <a:ext uri="{0D108BD9-81ED-4DB2-BD59-A6C34878D82A}">
                    <a16:rowId xmlns:a16="http://schemas.microsoft.com/office/drawing/2014/main" val="3224357646"/>
                  </a:ext>
                </a:extLst>
              </a:tr>
              <a:tr h="125139">
                <a:tc>
                  <a:txBody>
                    <a:bodyPr/>
                    <a:lstStyle/>
                    <a:p>
                      <a:pPr marL="0" marR="0">
                        <a:spcBef>
                          <a:spcPts val="0"/>
                        </a:spcBef>
                        <a:spcAft>
                          <a:spcPts val="0"/>
                        </a:spcAft>
                      </a:pPr>
                      <a:r>
                        <a:rPr lang="en-US" sz="800" dirty="0">
                          <a:effectLst/>
                          <a:latin typeface="Yu Gothic Medium" panose="020B0500000000000000" pitchFamily="34" charset="-128"/>
                          <a:ea typeface="Yu Gothic Medium" panose="020B0500000000000000" pitchFamily="34" charset="-128"/>
                        </a:rPr>
                        <a:t>ICC-ES AC 71 (Foam Sheathing)</a:t>
                      </a:r>
                      <a:endParaRPr lang="en-US" sz="1200" dirty="0">
                        <a:effectLst/>
                        <a:latin typeface="Yu Gothic Medium" panose="020B0500000000000000" pitchFamily="34" charset="-128"/>
                        <a:ea typeface="Yu Gothic Medium" panose="020B0500000000000000" pitchFamily="34" charset="-128"/>
                      </a:endParaRPr>
                    </a:p>
                  </a:txBody>
                  <a:tcPr marL="34290" marR="34290" marT="13811" marB="13811">
                    <a:solidFill>
                      <a:schemeClr val="accent2"/>
                    </a:solidFill>
                  </a:tcPr>
                </a:tc>
                <a:tc>
                  <a:txBody>
                    <a:bodyPr/>
                    <a:lstStyle/>
                    <a:p>
                      <a:pPr marL="0" marR="0">
                        <a:spcBef>
                          <a:spcPts val="0"/>
                        </a:spcBef>
                        <a:spcAft>
                          <a:spcPts val="0"/>
                        </a:spcAft>
                      </a:pPr>
                      <a:r>
                        <a:rPr lang="en-US" sz="800" b="1" dirty="0">
                          <a:solidFill>
                            <a:schemeClr val="bg1"/>
                          </a:solidFill>
                          <a:effectLst/>
                          <a:latin typeface="Yu Gothic Medium" panose="020B0500000000000000" pitchFamily="34" charset="-128"/>
                          <a:ea typeface="Yu Gothic Medium" panose="020B0500000000000000" pitchFamily="34" charset="-128"/>
                        </a:rPr>
                        <a:t>“3.4.1.3 The test assemblies shall be tested at a minimum differential pressure of </a:t>
                      </a:r>
                      <a:r>
                        <a:rPr lang="en-US" sz="800" b="1" u="sng" dirty="0">
                          <a:solidFill>
                            <a:schemeClr val="bg1"/>
                          </a:solidFill>
                          <a:effectLst/>
                          <a:latin typeface="Yu Gothic Medium" panose="020B0500000000000000" pitchFamily="34" charset="-128"/>
                          <a:ea typeface="Yu Gothic Medium" panose="020B0500000000000000" pitchFamily="34" charset="-128"/>
                        </a:rPr>
                        <a:t>6.24 psf</a:t>
                      </a:r>
                      <a:r>
                        <a:rPr lang="en-US" sz="800" b="1" u="none" dirty="0">
                          <a:solidFill>
                            <a:schemeClr val="bg1"/>
                          </a:solidFill>
                          <a:effectLst/>
                          <a:latin typeface="Yu Gothic Medium" panose="020B0500000000000000" pitchFamily="34" charset="-128"/>
                          <a:ea typeface="Yu Gothic Medium" panose="020B0500000000000000" pitchFamily="34" charset="-128"/>
                        </a:rPr>
                        <a:t> </a:t>
                      </a:r>
                      <a:r>
                        <a:rPr lang="en-US" sz="800" b="1" dirty="0">
                          <a:solidFill>
                            <a:schemeClr val="bg1"/>
                          </a:solidFill>
                          <a:effectLst/>
                          <a:latin typeface="Yu Gothic Medium" panose="020B0500000000000000" pitchFamily="34" charset="-128"/>
                          <a:ea typeface="Yu Gothic Medium" panose="020B0500000000000000" pitchFamily="34" charset="-128"/>
                        </a:rPr>
                        <a:t>(0.297 </a:t>
                      </a:r>
                      <a:r>
                        <a:rPr lang="en-US" sz="800" b="1" dirty="0" err="1">
                          <a:solidFill>
                            <a:schemeClr val="bg1"/>
                          </a:solidFill>
                          <a:effectLst/>
                          <a:latin typeface="Yu Gothic Medium" panose="020B0500000000000000" pitchFamily="34" charset="-128"/>
                          <a:ea typeface="Yu Gothic Medium" panose="020B0500000000000000" pitchFamily="34" charset="-128"/>
                        </a:rPr>
                        <a:t>kN</a:t>
                      </a:r>
                      <a:r>
                        <a:rPr lang="en-US" sz="800" b="1" dirty="0">
                          <a:solidFill>
                            <a:schemeClr val="bg1"/>
                          </a:solidFill>
                          <a:effectLst/>
                          <a:latin typeface="Yu Gothic Medium" panose="020B0500000000000000" pitchFamily="34" charset="-128"/>
                          <a:ea typeface="Yu Gothic Medium" panose="020B0500000000000000" pitchFamily="34" charset="-128"/>
                        </a:rPr>
                        <a:t>/m</a:t>
                      </a:r>
                      <a:r>
                        <a:rPr lang="en-US" sz="800" b="1" baseline="30000" dirty="0">
                          <a:solidFill>
                            <a:schemeClr val="bg1"/>
                          </a:solidFill>
                          <a:effectLst/>
                          <a:latin typeface="Yu Gothic Medium" panose="020B0500000000000000" pitchFamily="34" charset="-128"/>
                          <a:ea typeface="Yu Gothic Medium" panose="020B0500000000000000" pitchFamily="34" charset="-128"/>
                        </a:rPr>
                        <a:t>2</a:t>
                      </a:r>
                      <a:r>
                        <a:rPr lang="en-US" sz="800" b="1" dirty="0">
                          <a:solidFill>
                            <a:schemeClr val="bg1"/>
                          </a:solidFill>
                          <a:effectLst/>
                          <a:latin typeface="Yu Gothic Medium" panose="020B0500000000000000" pitchFamily="34" charset="-128"/>
                          <a:ea typeface="Yu Gothic Medium" panose="020B0500000000000000" pitchFamily="34" charset="-128"/>
                        </a:rPr>
                        <a:t>).”</a:t>
                      </a:r>
                      <a:endParaRPr lang="en-US" sz="1200" b="1" dirty="0">
                        <a:solidFill>
                          <a:schemeClr val="bg1"/>
                        </a:solidFill>
                        <a:effectLst/>
                        <a:latin typeface="Yu Gothic Medium" panose="020B0500000000000000" pitchFamily="34" charset="-128"/>
                        <a:ea typeface="Yu Gothic Medium" panose="020B0500000000000000" pitchFamily="34" charset="-128"/>
                      </a:endParaRPr>
                    </a:p>
                    <a:p>
                      <a:pPr marL="0" marR="0">
                        <a:spcBef>
                          <a:spcPts val="0"/>
                        </a:spcBef>
                        <a:spcAft>
                          <a:spcPts val="0"/>
                        </a:spcAft>
                      </a:pPr>
                      <a:r>
                        <a:rPr lang="en-US" sz="800" b="1" dirty="0">
                          <a:solidFill>
                            <a:schemeClr val="bg1"/>
                          </a:solidFill>
                          <a:effectLst/>
                          <a:latin typeface="Yu Gothic Medium" panose="020B0500000000000000" pitchFamily="34" charset="-128"/>
                          <a:ea typeface="Yu Gothic Medium" panose="020B0500000000000000" pitchFamily="34" charset="-128"/>
                        </a:rPr>
                        <a:t>“3.4.1.4 The test assemblies shall be subjected to a minimum test exposure duration of </a:t>
                      </a:r>
                      <a:r>
                        <a:rPr lang="en-US" sz="800" b="1" u="sng" dirty="0">
                          <a:solidFill>
                            <a:schemeClr val="bg1"/>
                          </a:solidFill>
                          <a:effectLst/>
                          <a:latin typeface="Yu Gothic Medium" panose="020B0500000000000000" pitchFamily="34" charset="-128"/>
                          <a:ea typeface="Yu Gothic Medium" panose="020B0500000000000000" pitchFamily="34" charset="-128"/>
                        </a:rPr>
                        <a:t>2 hours</a:t>
                      </a:r>
                      <a:r>
                        <a:rPr lang="en-US" sz="800" b="1" dirty="0">
                          <a:solidFill>
                            <a:schemeClr val="bg1"/>
                          </a:solidFill>
                          <a:effectLst/>
                          <a:latin typeface="Yu Gothic Medium" panose="020B0500000000000000" pitchFamily="34" charset="-128"/>
                          <a:ea typeface="Yu Gothic Medium" panose="020B0500000000000000" pitchFamily="34" charset="-128"/>
                        </a:rPr>
                        <a:t>.”</a:t>
                      </a:r>
                      <a:endParaRPr lang="en-US" sz="1200" b="1" dirty="0">
                        <a:solidFill>
                          <a:schemeClr val="bg1"/>
                        </a:solidFill>
                        <a:effectLst/>
                        <a:latin typeface="Yu Gothic Medium" panose="020B0500000000000000" pitchFamily="34" charset="-128"/>
                        <a:ea typeface="Yu Gothic Medium" panose="020B0500000000000000" pitchFamily="34" charset="-128"/>
                      </a:endParaRPr>
                    </a:p>
                  </a:txBody>
                  <a:tcPr marL="34290" marR="34290" marT="13811" marB="13811">
                    <a:solidFill>
                      <a:schemeClr val="accent2"/>
                    </a:solidFill>
                  </a:tcPr>
                </a:tc>
                <a:extLst>
                  <a:ext uri="{0D108BD9-81ED-4DB2-BD59-A6C34878D82A}">
                    <a16:rowId xmlns:a16="http://schemas.microsoft.com/office/drawing/2014/main" val="1135017983"/>
                  </a:ext>
                </a:extLst>
              </a:tr>
              <a:tr h="116310">
                <a:tc>
                  <a:txBody>
                    <a:bodyPr/>
                    <a:lstStyle/>
                    <a:p>
                      <a:pPr marL="0" marR="0">
                        <a:spcBef>
                          <a:spcPts val="0"/>
                        </a:spcBef>
                        <a:spcAft>
                          <a:spcPts val="0"/>
                        </a:spcAft>
                      </a:pPr>
                      <a:r>
                        <a:rPr lang="en-US" sz="800" dirty="0">
                          <a:effectLst/>
                          <a:latin typeface="Yu Gothic Medium" panose="020B0500000000000000" pitchFamily="34" charset="-128"/>
                          <a:ea typeface="Yu Gothic Medium" panose="020B0500000000000000" pitchFamily="34" charset="-128"/>
                        </a:rPr>
                        <a:t>ICC-ES AC 38 (Wraps)</a:t>
                      </a:r>
                      <a:endParaRPr lang="en-US" sz="1200" dirty="0">
                        <a:effectLst/>
                        <a:latin typeface="Yu Gothic Medium" panose="020B0500000000000000" pitchFamily="34" charset="-128"/>
                        <a:ea typeface="Yu Gothic Medium" panose="020B0500000000000000" pitchFamily="34" charset="-128"/>
                      </a:endParaRPr>
                    </a:p>
                  </a:txBody>
                  <a:tcPr marL="34290" marR="34290" marT="13811" marB="13811"/>
                </a:tc>
                <a:tc>
                  <a:txBody>
                    <a:bodyPr/>
                    <a:lstStyle/>
                    <a:p>
                      <a:pPr marL="0" marR="0">
                        <a:spcBef>
                          <a:spcPts val="0"/>
                        </a:spcBef>
                        <a:spcAft>
                          <a:spcPts val="0"/>
                        </a:spcAft>
                      </a:pPr>
                      <a:r>
                        <a:rPr lang="en-US" sz="800" dirty="0">
                          <a:effectLst/>
                          <a:latin typeface="Yu Gothic Medium" panose="020B0500000000000000" pitchFamily="34" charset="-128"/>
                          <a:ea typeface="Yu Gothic Medium" panose="020B0500000000000000" pitchFamily="34" charset="-128"/>
                        </a:rPr>
                        <a:t>No water penetration assembly test. (0 psf, 0 minutes</a:t>
                      </a:r>
                      <a:r>
                        <a:rPr lang="en-US" sz="800" dirty="0" smtClean="0">
                          <a:effectLst/>
                          <a:latin typeface="Yu Gothic Medium" panose="020B0500000000000000" pitchFamily="34" charset="-128"/>
                          <a:ea typeface="Yu Gothic Medium" panose="020B0500000000000000" pitchFamily="34" charset="-128"/>
                        </a:rPr>
                        <a:t>)</a:t>
                      </a:r>
                      <a:endParaRPr lang="en-US" sz="1200" dirty="0">
                        <a:effectLst/>
                        <a:latin typeface="Yu Gothic Medium" panose="020B0500000000000000" pitchFamily="34" charset="-128"/>
                        <a:ea typeface="Yu Gothic Medium" panose="020B0500000000000000" pitchFamily="34" charset="-128"/>
                      </a:endParaRPr>
                    </a:p>
                  </a:txBody>
                  <a:tcPr marL="34290" marR="34290" marT="13811" marB="13811"/>
                </a:tc>
                <a:extLst>
                  <a:ext uri="{0D108BD9-81ED-4DB2-BD59-A6C34878D82A}">
                    <a16:rowId xmlns:a16="http://schemas.microsoft.com/office/drawing/2014/main" val="340413276"/>
                  </a:ext>
                </a:extLst>
              </a:tr>
              <a:tr h="185865">
                <a:tc>
                  <a:txBody>
                    <a:bodyPr/>
                    <a:lstStyle/>
                    <a:p>
                      <a:pPr marL="0" marR="0">
                        <a:spcBef>
                          <a:spcPts val="0"/>
                        </a:spcBef>
                        <a:spcAft>
                          <a:spcPts val="0"/>
                        </a:spcAft>
                      </a:pPr>
                      <a:r>
                        <a:rPr lang="en-US" sz="800" dirty="0">
                          <a:effectLst/>
                          <a:latin typeface="Yu Gothic Medium" panose="020B0500000000000000" pitchFamily="34" charset="-128"/>
                          <a:ea typeface="Yu Gothic Medium" panose="020B0500000000000000" pitchFamily="34" charset="-128"/>
                        </a:rPr>
                        <a:t>ASTM E2556 (Wraps)</a:t>
                      </a:r>
                      <a:endParaRPr lang="en-US" sz="1200" dirty="0">
                        <a:effectLst/>
                        <a:latin typeface="Yu Gothic Medium" panose="020B0500000000000000" pitchFamily="34" charset="-128"/>
                        <a:ea typeface="Yu Gothic Medium" panose="020B0500000000000000" pitchFamily="34" charset="-128"/>
                      </a:endParaRPr>
                    </a:p>
                  </a:txBody>
                  <a:tcPr marL="34290" marR="34290" marT="13811" marB="13811"/>
                </a:tc>
                <a:tc>
                  <a:txBody>
                    <a:bodyPr/>
                    <a:lstStyle/>
                    <a:p>
                      <a:pPr marL="0" marR="0">
                        <a:spcBef>
                          <a:spcPts val="0"/>
                        </a:spcBef>
                        <a:spcAft>
                          <a:spcPts val="0"/>
                        </a:spcAft>
                      </a:pPr>
                      <a:r>
                        <a:rPr lang="en-US" sz="800" dirty="0">
                          <a:effectLst/>
                          <a:latin typeface="Yu Gothic Medium" panose="020B0500000000000000" pitchFamily="34" charset="-128"/>
                          <a:ea typeface="Yu Gothic Medium" panose="020B0500000000000000" pitchFamily="34" charset="-128"/>
                        </a:rPr>
                        <a:t>No water penetration assembly test. (0 psf, 0 minutes)</a:t>
                      </a:r>
                      <a:endParaRPr lang="en-US" sz="1200" dirty="0">
                        <a:effectLst/>
                        <a:latin typeface="Yu Gothic Medium" panose="020B0500000000000000" pitchFamily="34" charset="-128"/>
                        <a:ea typeface="Yu Gothic Medium" panose="020B0500000000000000" pitchFamily="34" charset="-128"/>
                      </a:endParaRPr>
                    </a:p>
                    <a:p>
                      <a:pPr marL="0" marR="0">
                        <a:spcBef>
                          <a:spcPts val="0"/>
                        </a:spcBef>
                        <a:spcAft>
                          <a:spcPts val="0"/>
                        </a:spcAft>
                      </a:pPr>
                      <a:r>
                        <a:rPr lang="en-US" sz="800" dirty="0">
                          <a:effectLst/>
                          <a:latin typeface="Yu Gothic Medium" panose="020B0500000000000000" pitchFamily="34" charset="-128"/>
                          <a:ea typeface="Yu Gothic Medium" panose="020B0500000000000000" pitchFamily="34" charset="-128"/>
                        </a:rPr>
                        <a:t>“1.2 This specification is limited to the evaluation of materials and does not address installed performance. Although the fastening practices…may affect the installed function of these materials, they are not included in this specification.”</a:t>
                      </a:r>
                      <a:endParaRPr lang="en-US" sz="1200" dirty="0">
                        <a:effectLst/>
                        <a:latin typeface="Yu Gothic Medium" panose="020B0500000000000000" pitchFamily="34" charset="-128"/>
                        <a:ea typeface="Yu Gothic Medium" panose="020B0500000000000000" pitchFamily="34" charset="-128"/>
                      </a:endParaRPr>
                    </a:p>
                  </a:txBody>
                  <a:tcPr marL="34290" marR="34290" marT="13811" marB="13811"/>
                </a:tc>
                <a:extLst>
                  <a:ext uri="{0D108BD9-81ED-4DB2-BD59-A6C34878D82A}">
                    <a16:rowId xmlns:a16="http://schemas.microsoft.com/office/drawing/2014/main" val="3374559489"/>
                  </a:ext>
                </a:extLst>
              </a:tr>
            </a:tbl>
          </a:graphicData>
        </a:graphic>
      </p:graphicFrame>
      <p:sp>
        <p:nvSpPr>
          <p:cNvPr id="7" name="TextBox 6"/>
          <p:cNvSpPr txBox="1"/>
          <p:nvPr/>
        </p:nvSpPr>
        <p:spPr>
          <a:xfrm>
            <a:off x="3276600" y="530635"/>
            <a:ext cx="3314700" cy="404085"/>
          </a:xfrm>
          <a:prstGeom prst="rect">
            <a:avLst/>
          </a:prstGeom>
          <a:noFill/>
        </p:spPr>
        <p:txBody>
          <a:bodyPr wrap="square" rtlCol="0">
            <a:spAutoFit/>
          </a:bodyPr>
          <a:lstStyle/>
          <a:p>
            <a:pPr algn="ctr"/>
            <a:r>
              <a:rPr lang="en-US" sz="1013" dirty="0">
                <a:solidFill>
                  <a:srgbClr val="C00000"/>
                </a:solidFill>
                <a:latin typeface="Yu Gothic Medium" panose="020B0500000000000000" pitchFamily="34" charset="-128"/>
                <a:ea typeface="Yu Gothic Medium" panose="020B0500000000000000" pitchFamily="34" charset="-128"/>
              </a:rPr>
              <a:t>Foam sheathing has the highest assembly water-resistance test criteria of any product</a:t>
            </a:r>
          </a:p>
        </p:txBody>
      </p:sp>
    </p:spTree>
    <p:extLst>
      <p:ext uri="{BB962C8B-B14F-4D97-AF65-F5344CB8AC3E}">
        <p14:creationId xmlns:p14="http://schemas.microsoft.com/office/powerpoint/2010/main" val="2867348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r>
              <a:rPr lang="en-US" altLang="en-US" smtClean="0"/>
              <a:t>Background</a:t>
            </a:r>
            <a:endParaRPr lang="en-US" altLang="en-US" dirty="0" smtClean="0"/>
          </a:p>
        </p:txBody>
      </p:sp>
      <p:pic>
        <p:nvPicPr>
          <p:cNvPr id="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309545" y="1123950"/>
            <a:ext cx="6524910" cy="2971800"/>
          </a:xfrm>
        </p:spPr>
      </p:pic>
      <p:sp>
        <p:nvSpPr>
          <p:cNvPr id="133124" name="TextBox 3"/>
          <p:cNvSpPr txBox="1">
            <a:spLocks noChangeArrowheads="1"/>
          </p:cNvSpPr>
          <p:nvPr/>
        </p:nvSpPr>
        <p:spPr bwMode="auto">
          <a:xfrm>
            <a:off x="457200" y="3943350"/>
            <a:ext cx="7848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100" dirty="0">
                <a:solidFill>
                  <a:srgbClr val="000000"/>
                </a:solidFill>
                <a:latin typeface="Yu Gothic Medium" panose="020B0500000000000000" pitchFamily="34" charset="-128"/>
                <a:ea typeface="Yu Gothic Medium" panose="020B0500000000000000" pitchFamily="34" charset="-128"/>
                <a:cs typeface="Arial" pitchFamily="34" charset="0"/>
              </a:rPr>
              <a:t>Foam sheathing is tested to a full assembly water penetration test. Other common products such as wraps and 15# felt are not.  Taped joints and foam sheathing are also subjected to accelerated weathering and then water resistance.</a:t>
            </a:r>
          </a:p>
        </p:txBody>
      </p:sp>
    </p:spTree>
    <p:extLst>
      <p:ext uri="{BB962C8B-B14F-4D97-AF65-F5344CB8AC3E}">
        <p14:creationId xmlns:p14="http://schemas.microsoft.com/office/powerpoint/2010/main" val="1170607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Background</a:t>
            </a:r>
            <a:endParaRPr lang="en-US" dirty="0"/>
          </a:p>
        </p:txBody>
      </p:sp>
      <p:sp>
        <p:nvSpPr>
          <p:cNvPr id="3" name="Content Placeholder 2"/>
          <p:cNvSpPr>
            <a:spLocks noGrp="1"/>
          </p:cNvSpPr>
          <p:nvPr>
            <p:ph idx="1"/>
          </p:nvPr>
        </p:nvSpPr>
        <p:spPr/>
        <p:txBody>
          <a:bodyPr/>
          <a:lstStyle/>
          <a:p>
            <a:r>
              <a:rPr lang="en-US" dirty="0" smtClean="0"/>
              <a:t>A study by </a:t>
            </a:r>
            <a:r>
              <a:rPr lang="en-US" dirty="0" smtClean="0">
                <a:hlinkClick r:id="rId2"/>
              </a:rPr>
              <a:t>Hall and </a:t>
            </a:r>
            <a:r>
              <a:rPr lang="en-US" dirty="0" err="1" smtClean="0">
                <a:hlinkClick r:id="rId2"/>
              </a:rPr>
              <a:t>Hoigard</a:t>
            </a:r>
            <a:r>
              <a:rPr lang="en-US" dirty="0" smtClean="0">
                <a:hlinkClick r:id="rId2"/>
              </a:rPr>
              <a:t> (2005)</a:t>
            </a:r>
            <a:r>
              <a:rPr lang="en-US" dirty="0" smtClean="0"/>
              <a:t> investigated the issue of assembly water penetration performance standards. </a:t>
            </a:r>
          </a:p>
          <a:p>
            <a:r>
              <a:rPr lang="en-US" dirty="0" smtClean="0"/>
              <a:t>The study: </a:t>
            </a:r>
          </a:p>
          <a:p>
            <a:pPr lvl="1"/>
            <a:r>
              <a:rPr lang="en-US" dirty="0" smtClean="0"/>
              <a:t>Evaluated current code requirements, acceptance criteria, and field experience </a:t>
            </a:r>
          </a:p>
          <a:p>
            <a:pPr lvl="1"/>
            <a:r>
              <a:rPr lang="en-US" dirty="0" smtClean="0"/>
              <a:t>Reported comparative test data under installed water exposure conditions </a:t>
            </a:r>
          </a:p>
          <a:p>
            <a:pPr lvl="1"/>
            <a:r>
              <a:rPr lang="en-US" dirty="0" smtClean="0"/>
              <a:t>Found varied performance among polymeric building wrap materials including some that were capable of performing equivalently to asphalt-saturated felt materials </a:t>
            </a:r>
            <a:endParaRPr lang="en-US" dirty="0"/>
          </a:p>
        </p:txBody>
      </p:sp>
    </p:spTree>
    <p:extLst>
      <p:ext uri="{BB962C8B-B14F-4D97-AF65-F5344CB8AC3E}">
        <p14:creationId xmlns:p14="http://schemas.microsoft.com/office/powerpoint/2010/main" val="2233651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ABTG PP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80525 Sample PPT NEW" id="{069CB109-4939-4F49-A50E-4BE1C390E92C}" vid="{3FECFFA5-8E4D-4C7E-861E-107E239D88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1581</Words>
  <Application>Microsoft Office PowerPoint</Application>
  <PresentationFormat>On-screen Show (16:9)</PresentationFormat>
  <Paragraphs>148</Paragraphs>
  <Slides>18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Yu Gothic</vt:lpstr>
      <vt:lpstr>Yu Gothic Light</vt:lpstr>
      <vt:lpstr>Yu Gothic Medium</vt:lpstr>
      <vt:lpstr>Arial</vt:lpstr>
      <vt:lpstr>Arial Narrow</vt:lpstr>
      <vt:lpstr>Calibri</vt:lpstr>
      <vt:lpstr>Segoe UI</vt:lpstr>
      <vt:lpstr>Times New Roman</vt:lpstr>
      <vt:lpstr>Wingdings</vt:lpstr>
      <vt:lpstr>ABTG PP Template</vt:lpstr>
      <vt:lpstr>Water-Resistive Barriers: Assuring Consistent Assembly Water Penetration Resistance</vt:lpstr>
      <vt:lpstr>PowerPoint Presentation</vt:lpstr>
      <vt:lpstr>Introduction</vt:lpstr>
      <vt:lpstr>Introduction</vt:lpstr>
      <vt:lpstr>Introduction</vt:lpstr>
      <vt:lpstr>Background</vt:lpstr>
      <vt:lpstr>Background</vt:lpstr>
      <vt:lpstr>Background</vt:lpstr>
      <vt:lpstr>Background</vt:lpstr>
      <vt:lpstr>Background</vt:lpstr>
      <vt:lpstr>Findings</vt:lpstr>
      <vt:lpstr>Findings</vt:lpstr>
      <vt:lpstr>Recommendations</vt:lpstr>
      <vt:lpstr>Recommendations</vt:lpstr>
      <vt:lpstr>Recommendations</vt:lpstr>
      <vt:lpstr>Recommendations</vt:lpstr>
      <vt:lpstr>Conclusion</vt:lpstr>
      <vt:lpstr>Suggested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Resistive Barriers</dc:title>
  <dc:creator/>
  <cp:lastModifiedBy/>
  <cp:revision>1</cp:revision>
  <dcterms:created xsi:type="dcterms:W3CDTF">2018-06-04T22:06:15Z</dcterms:created>
  <dcterms:modified xsi:type="dcterms:W3CDTF">2021-08-19T19:31:33Z</dcterms:modified>
</cp:coreProperties>
</file>